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56" r:id="rId2"/>
    <p:sldId id="295" r:id="rId3"/>
    <p:sldId id="314" r:id="rId4"/>
    <p:sldId id="296" r:id="rId5"/>
    <p:sldId id="297" r:id="rId6"/>
    <p:sldId id="298" r:id="rId7"/>
    <p:sldId id="257" r:id="rId8"/>
    <p:sldId id="262" r:id="rId9"/>
    <p:sldId id="264" r:id="rId10"/>
    <p:sldId id="294" r:id="rId11"/>
    <p:sldId id="290" r:id="rId12"/>
    <p:sldId id="316" r:id="rId13"/>
    <p:sldId id="258" r:id="rId14"/>
    <p:sldId id="259" r:id="rId15"/>
    <p:sldId id="265" r:id="rId16"/>
    <p:sldId id="317" r:id="rId17"/>
    <p:sldId id="301" r:id="rId18"/>
    <p:sldId id="302" r:id="rId19"/>
    <p:sldId id="303" r:id="rId20"/>
    <p:sldId id="266" r:id="rId21"/>
    <p:sldId id="269" r:id="rId22"/>
    <p:sldId id="273" r:id="rId23"/>
    <p:sldId id="300" r:id="rId24"/>
    <p:sldId id="318" r:id="rId25"/>
    <p:sldId id="270" r:id="rId26"/>
    <p:sldId id="292" r:id="rId27"/>
    <p:sldId id="268" r:id="rId28"/>
    <p:sldId id="274" r:id="rId29"/>
    <p:sldId id="306" r:id="rId30"/>
    <p:sldId id="307" r:id="rId31"/>
    <p:sldId id="308" r:id="rId32"/>
    <p:sldId id="309" r:id="rId33"/>
    <p:sldId id="310" r:id="rId34"/>
    <p:sldId id="305" r:id="rId35"/>
    <p:sldId id="279" r:id="rId36"/>
    <p:sldId id="313" r:id="rId37"/>
    <p:sldId id="311" r:id="rId38"/>
    <p:sldId id="312" r:id="rId39"/>
    <p:sldId id="282" r:id="rId40"/>
    <p:sldId id="319"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51" autoAdjust="0"/>
  </p:normalViewPr>
  <p:slideViewPr>
    <p:cSldViewPr>
      <p:cViewPr varScale="1">
        <p:scale>
          <a:sx n="60" d="100"/>
          <a:sy n="60" d="100"/>
        </p:scale>
        <p:origin x="16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07EA6-499D-42EA-930C-BDDAC8CA698E}" type="datetimeFigureOut">
              <a:rPr lang="tr-TR" smtClean="0"/>
              <a:t>11.12.2017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C5FDC-393D-441A-B591-D0B7985F6790}" type="slidenum">
              <a:rPr lang="tr-TR" smtClean="0"/>
              <a:t>‹#›</a:t>
            </a:fld>
            <a:endParaRPr lang="tr-TR"/>
          </a:p>
        </p:txBody>
      </p:sp>
    </p:spTree>
    <p:extLst>
      <p:ext uri="{BB962C8B-B14F-4D97-AF65-F5344CB8AC3E}">
        <p14:creationId xmlns:p14="http://schemas.microsoft.com/office/powerpoint/2010/main" val="171581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Majör depresif bozukluğun altında yatan </a:t>
            </a:r>
            <a:r>
              <a:rPr lang="tr-TR" dirty="0" err="1" smtClean="0"/>
              <a:t>patofizyoloji</a:t>
            </a:r>
            <a:r>
              <a:rPr lang="tr-TR" dirty="0" smtClean="0"/>
              <a:t> açıkça tanımlanmamıştır. Mevcut kanıtlar, </a:t>
            </a:r>
            <a:r>
              <a:rPr lang="tr-TR" dirty="0" err="1" smtClean="0"/>
              <a:t>nörotransmitter</a:t>
            </a:r>
            <a:r>
              <a:rPr lang="tr-TR" dirty="0" smtClean="0"/>
              <a:t> bulunabilirliği ile reseptör regülasyonu ve duygulanım belirtilerinin altında yatan duyarlılık arasındaki karmaşık bir etkileşime işaret etmektedir.</a:t>
            </a:r>
          </a:p>
          <a:p>
            <a:r>
              <a:rPr lang="tr-TR" dirty="0" smtClean="0"/>
              <a:t>Klinik ve </a:t>
            </a:r>
            <a:r>
              <a:rPr lang="tr-TR" dirty="0" err="1" smtClean="0"/>
              <a:t>preklinik</a:t>
            </a:r>
            <a:r>
              <a:rPr lang="tr-TR" dirty="0" smtClean="0"/>
              <a:t> çalışmalar, merkezi sinir sistemi </a:t>
            </a:r>
            <a:r>
              <a:rPr lang="tr-TR" dirty="0" err="1" smtClean="0"/>
              <a:t>serotonin</a:t>
            </a:r>
            <a:r>
              <a:rPr lang="tr-TR" dirty="0" smtClean="0"/>
              <a:t> (5-HT) aktivitesinde bir bozukluğun önemli bir faktör olduğunu düşündürmektedir. Etkilenen diğer </a:t>
            </a:r>
            <a:r>
              <a:rPr lang="tr-TR" dirty="0" err="1" smtClean="0"/>
              <a:t>nörotransmitterler</a:t>
            </a:r>
            <a:r>
              <a:rPr lang="tr-TR" dirty="0" smtClean="0"/>
              <a:t> arasında </a:t>
            </a:r>
            <a:r>
              <a:rPr lang="tr-TR" dirty="0" err="1" smtClean="0"/>
              <a:t>norepinefrin</a:t>
            </a:r>
            <a:r>
              <a:rPr lang="tr-TR" dirty="0" smtClean="0"/>
              <a:t> (NE), </a:t>
            </a:r>
            <a:r>
              <a:rPr lang="tr-TR" dirty="0" err="1" smtClean="0"/>
              <a:t>dopamin</a:t>
            </a:r>
            <a:r>
              <a:rPr lang="tr-TR" dirty="0" smtClean="0"/>
              <a:t> (DA), </a:t>
            </a:r>
            <a:r>
              <a:rPr lang="tr-TR" dirty="0" err="1" smtClean="0"/>
              <a:t>glutamat</a:t>
            </a:r>
            <a:r>
              <a:rPr lang="tr-TR" dirty="0" smtClean="0"/>
              <a:t> ve beyinden türetilen </a:t>
            </a:r>
            <a:r>
              <a:rPr lang="tr-TR" dirty="0" err="1" smtClean="0"/>
              <a:t>nörotrofik</a:t>
            </a:r>
            <a:r>
              <a:rPr lang="tr-TR" dirty="0" smtClean="0"/>
              <a:t> faktör (BDNF) bulunur.</a:t>
            </a:r>
          </a:p>
          <a:p>
            <a:r>
              <a:rPr lang="tr-TR" dirty="0" smtClean="0"/>
              <a:t>Depresyon </a:t>
            </a:r>
            <a:r>
              <a:rPr lang="tr-TR" dirty="0" err="1" smtClean="0"/>
              <a:t>patofizyolojisinde</a:t>
            </a:r>
            <a:r>
              <a:rPr lang="tr-TR" dirty="0" smtClean="0"/>
              <a:t> 5-HT rolü </a:t>
            </a:r>
            <a:r>
              <a:rPr lang="tr-TR" dirty="0" err="1" smtClean="0"/>
              <a:t>ssrı</a:t>
            </a:r>
            <a:r>
              <a:rPr lang="tr-TR" dirty="0" smtClean="0"/>
              <a:t> </a:t>
            </a:r>
            <a:r>
              <a:rPr lang="tr-TR" dirty="0" err="1" smtClean="0"/>
              <a:t>ların</a:t>
            </a:r>
            <a:r>
              <a:rPr lang="tr-TR" dirty="0" smtClean="0"/>
              <a:t> tedavideki etkinliği ile daha iyi anlaşılmıştır.</a:t>
            </a:r>
          </a:p>
          <a:p>
            <a:r>
              <a:rPr lang="tr-TR" dirty="0" smtClean="0"/>
              <a:t>. Ayrıca, bazı </a:t>
            </a:r>
            <a:r>
              <a:rPr lang="tr-TR" dirty="0" err="1" smtClean="0"/>
              <a:t>antidepresanların</a:t>
            </a:r>
            <a:r>
              <a:rPr lang="tr-TR" dirty="0" smtClean="0"/>
              <a:t> 5HT üzerinde herhangi bir etkisi yoktur (</a:t>
            </a:r>
            <a:r>
              <a:rPr lang="tr-TR" dirty="0" err="1" smtClean="0"/>
              <a:t>örn</a:t>
            </a:r>
            <a:r>
              <a:rPr lang="tr-TR" dirty="0" smtClean="0"/>
              <a:t>. </a:t>
            </a:r>
            <a:r>
              <a:rPr lang="tr-TR" dirty="0" err="1" smtClean="0"/>
              <a:t>Desipramin</a:t>
            </a:r>
            <a:r>
              <a:rPr lang="tr-TR" dirty="0" smtClean="0"/>
              <a:t>) ve </a:t>
            </a:r>
            <a:r>
              <a:rPr lang="tr-TR" dirty="0" err="1" smtClean="0"/>
              <a:t>antidepresan</a:t>
            </a:r>
            <a:r>
              <a:rPr lang="tr-TR" dirty="0" smtClean="0"/>
              <a:t> </a:t>
            </a:r>
            <a:r>
              <a:rPr lang="tr-TR" dirty="0" err="1" smtClean="0"/>
              <a:t>tianeptin</a:t>
            </a:r>
            <a:r>
              <a:rPr lang="tr-TR" dirty="0" smtClean="0"/>
              <a:t> 5HT alımını arttırır. Bütün bunlar, klinik öncesi araştırma bulguları ile birlikte, artmış </a:t>
            </a:r>
            <a:r>
              <a:rPr lang="tr-TR" dirty="0" err="1" smtClean="0"/>
              <a:t>nörotransmitter</a:t>
            </a:r>
            <a:r>
              <a:rPr lang="tr-TR" dirty="0" smtClean="0"/>
              <a:t> kullanılabilirliğine ek olarak, </a:t>
            </a:r>
            <a:r>
              <a:rPr lang="tr-TR" dirty="0" err="1" smtClean="0"/>
              <a:t>nöronal</a:t>
            </a:r>
            <a:r>
              <a:rPr lang="tr-TR" dirty="0" smtClean="0"/>
              <a:t> reseptör regülasyonu, hücre içi sinyalleşme ve zaman içinde gen ifadesinde bir rolü ima eder.</a:t>
            </a:r>
          </a:p>
          <a:p>
            <a:endParaRPr lang="tr-TR" dirty="0" smtClean="0"/>
          </a:p>
          <a:p>
            <a:r>
              <a:rPr lang="tr-TR" dirty="0" err="1" smtClean="0"/>
              <a:t>Vasküler</a:t>
            </a:r>
            <a:r>
              <a:rPr lang="tr-TR" dirty="0" smtClean="0"/>
              <a:t> lezyonlar, duygu regülasyonunda yer alan sinir ağlarını bozarak depresyona katkıda bulunabilir, özellikle de </a:t>
            </a:r>
            <a:r>
              <a:rPr lang="tr-TR" dirty="0" err="1" smtClean="0"/>
              <a:t>dorsolateral</a:t>
            </a:r>
            <a:r>
              <a:rPr lang="tr-TR" dirty="0" smtClean="0"/>
              <a:t> </a:t>
            </a:r>
            <a:r>
              <a:rPr lang="tr-TR" dirty="0" err="1" smtClean="0"/>
              <a:t>prefrontal</a:t>
            </a:r>
            <a:r>
              <a:rPr lang="tr-TR" dirty="0" smtClean="0"/>
              <a:t> korteks, </a:t>
            </a:r>
            <a:r>
              <a:rPr lang="tr-TR" dirty="0" err="1" smtClean="0"/>
              <a:t>orbitofrontal</a:t>
            </a:r>
            <a:r>
              <a:rPr lang="tr-TR" dirty="0" smtClean="0"/>
              <a:t> korteks, </a:t>
            </a:r>
            <a:r>
              <a:rPr lang="tr-TR" dirty="0" err="1" smtClean="0"/>
              <a:t>anterior</a:t>
            </a:r>
            <a:r>
              <a:rPr lang="tr-TR" dirty="0" smtClean="0"/>
              <a:t> </a:t>
            </a:r>
            <a:r>
              <a:rPr lang="tr-TR" dirty="0" err="1" smtClean="0"/>
              <a:t>singulat</a:t>
            </a:r>
            <a:r>
              <a:rPr lang="tr-TR" dirty="0" smtClean="0"/>
              <a:t> ve </a:t>
            </a:r>
            <a:r>
              <a:rPr lang="tr-TR" dirty="0" err="1" smtClean="0"/>
              <a:t>dorsal</a:t>
            </a:r>
            <a:r>
              <a:rPr lang="tr-TR" dirty="0" smtClean="0"/>
              <a:t> </a:t>
            </a:r>
            <a:r>
              <a:rPr lang="tr-TR" dirty="0" err="1" smtClean="0"/>
              <a:t>singulatı</a:t>
            </a:r>
            <a:r>
              <a:rPr lang="tr-TR" dirty="0" smtClean="0"/>
              <a:t> birbirine bağlayan </a:t>
            </a:r>
            <a:r>
              <a:rPr lang="tr-TR" dirty="0" err="1" smtClean="0"/>
              <a:t>frontostriatal</a:t>
            </a:r>
            <a:r>
              <a:rPr lang="tr-TR" dirty="0" smtClean="0"/>
              <a:t> yollar </a:t>
            </a:r>
            <a:r>
              <a:rPr lang="tr-TR" dirty="0" err="1" smtClean="0"/>
              <a:t>Limbik</a:t>
            </a:r>
            <a:r>
              <a:rPr lang="tr-TR" dirty="0" smtClean="0"/>
              <a:t> devrenin diğer bileşenleri, özellikle de </a:t>
            </a:r>
            <a:r>
              <a:rPr lang="tr-TR" dirty="0" err="1" smtClean="0"/>
              <a:t>hipokampus</a:t>
            </a:r>
            <a:r>
              <a:rPr lang="tr-TR" dirty="0" smtClean="0"/>
              <a:t> ve </a:t>
            </a:r>
            <a:r>
              <a:rPr lang="tr-TR" dirty="0" err="1" smtClean="0"/>
              <a:t>amigdala</a:t>
            </a:r>
            <a:r>
              <a:rPr lang="tr-TR" dirty="0" smtClean="0"/>
              <a:t>, depresyona karışmışlardır.</a:t>
            </a:r>
          </a:p>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6</a:t>
            </a:fld>
            <a:endParaRPr lang="tr-TR"/>
          </a:p>
        </p:txBody>
      </p:sp>
    </p:spTree>
    <p:extLst>
      <p:ext uri="{BB962C8B-B14F-4D97-AF65-F5344CB8AC3E}">
        <p14:creationId xmlns:p14="http://schemas.microsoft.com/office/powerpoint/2010/main" val="59310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16</a:t>
            </a:fld>
            <a:endParaRPr lang="tr-TR"/>
          </a:p>
        </p:txBody>
      </p:sp>
    </p:spTree>
    <p:extLst>
      <p:ext uri="{BB962C8B-B14F-4D97-AF65-F5344CB8AC3E}">
        <p14:creationId xmlns:p14="http://schemas.microsoft.com/office/powerpoint/2010/main" val="119874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UPTODATED</a:t>
            </a:r>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20</a:t>
            </a:fld>
            <a:endParaRPr lang="tr-TR"/>
          </a:p>
        </p:txBody>
      </p:sp>
    </p:spTree>
    <p:extLst>
      <p:ext uri="{BB962C8B-B14F-4D97-AF65-F5344CB8AC3E}">
        <p14:creationId xmlns:p14="http://schemas.microsoft.com/office/powerpoint/2010/main" val="232264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21</a:t>
            </a:fld>
            <a:endParaRPr lang="tr-TR"/>
          </a:p>
        </p:txBody>
      </p:sp>
    </p:spTree>
    <p:extLst>
      <p:ext uri="{BB962C8B-B14F-4D97-AF65-F5344CB8AC3E}">
        <p14:creationId xmlns:p14="http://schemas.microsoft.com/office/powerpoint/2010/main" val="110947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medscape</a:t>
            </a:r>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22</a:t>
            </a:fld>
            <a:endParaRPr lang="tr-TR"/>
          </a:p>
        </p:txBody>
      </p:sp>
    </p:spTree>
    <p:extLst>
      <p:ext uri="{BB962C8B-B14F-4D97-AF65-F5344CB8AC3E}">
        <p14:creationId xmlns:p14="http://schemas.microsoft.com/office/powerpoint/2010/main" val="346446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fontAlgn="auto" hangingPunct="1">
              <a:spcAft>
                <a:spcPts val="0"/>
              </a:spcAft>
              <a:defRPr/>
            </a:pPr>
            <a:r>
              <a:rPr lang="tr-TR" dirty="0" err="1" smtClean="0"/>
              <a:t>Beck</a:t>
            </a:r>
            <a:r>
              <a:rPr lang="tr-TR" dirty="0" smtClean="0"/>
              <a:t> depresyon ölçeği:</a:t>
            </a:r>
            <a:r>
              <a:rPr lang="en-US" sz="900" kern="1200" dirty="0" smtClean="0">
                <a:solidFill>
                  <a:schemeClr val="tx1"/>
                </a:solidFill>
                <a:latin typeface="+mn-lt"/>
                <a:ea typeface="+mn-ea"/>
                <a:cs typeface="+mn-cs"/>
              </a:rPr>
              <a:t>1-10: </a:t>
            </a:r>
            <a:r>
              <a:rPr lang="tr-TR" sz="900" kern="1200" dirty="0" smtClean="0">
                <a:solidFill>
                  <a:schemeClr val="tx1"/>
                </a:solidFill>
                <a:latin typeface="+mn-lt"/>
                <a:ea typeface="+mn-ea"/>
                <a:cs typeface="+mn-cs"/>
              </a:rPr>
              <a:t>Normal</a:t>
            </a:r>
            <a:endParaRPr lang="en-US" sz="900" kern="1200" dirty="0" smtClean="0">
              <a:solidFill>
                <a:schemeClr val="tx1"/>
              </a:solidFill>
              <a:latin typeface="+mn-lt"/>
              <a:ea typeface="+mn-ea"/>
              <a:cs typeface="+mn-cs"/>
            </a:endParaRPr>
          </a:p>
          <a:p>
            <a:pPr eaLnBrk="1" fontAlgn="auto" hangingPunct="1">
              <a:spcAft>
                <a:spcPts val="0"/>
              </a:spcAft>
              <a:defRPr/>
            </a:pPr>
            <a:r>
              <a:rPr lang="en-US" sz="900" kern="1200" dirty="0" smtClean="0">
                <a:solidFill>
                  <a:schemeClr val="tx1"/>
                </a:solidFill>
                <a:latin typeface="+mn-lt"/>
                <a:ea typeface="+mn-ea"/>
                <a:cs typeface="+mn-cs"/>
              </a:rPr>
              <a:t>11-16: </a:t>
            </a:r>
            <a:r>
              <a:rPr lang="tr-TR" sz="900" kern="1200" dirty="0" smtClean="0">
                <a:solidFill>
                  <a:schemeClr val="tx1"/>
                </a:solidFill>
                <a:latin typeface="+mn-lt"/>
                <a:ea typeface="+mn-ea"/>
                <a:cs typeface="+mn-cs"/>
              </a:rPr>
              <a:t>Hafif </a:t>
            </a:r>
            <a:r>
              <a:rPr lang="tr-TR" sz="900" kern="1200" dirty="0" err="1" smtClean="0">
                <a:solidFill>
                  <a:schemeClr val="tx1"/>
                </a:solidFill>
                <a:latin typeface="+mn-lt"/>
                <a:ea typeface="+mn-ea"/>
                <a:cs typeface="+mn-cs"/>
              </a:rPr>
              <a:t>duygudurum</a:t>
            </a:r>
            <a:r>
              <a:rPr lang="tr-TR" sz="900" kern="1200" dirty="0" smtClean="0">
                <a:solidFill>
                  <a:schemeClr val="tx1"/>
                </a:solidFill>
                <a:latin typeface="+mn-lt"/>
                <a:ea typeface="+mn-ea"/>
                <a:cs typeface="+mn-cs"/>
              </a:rPr>
              <a:t> değişiklikleri</a:t>
            </a:r>
            <a:endParaRPr lang="en-US" sz="900" kern="1200" dirty="0" smtClean="0">
              <a:solidFill>
                <a:schemeClr val="tx1"/>
              </a:solidFill>
              <a:latin typeface="+mn-lt"/>
              <a:ea typeface="+mn-ea"/>
              <a:cs typeface="+mn-cs"/>
            </a:endParaRPr>
          </a:p>
          <a:p>
            <a:pPr eaLnBrk="1" fontAlgn="auto" hangingPunct="1">
              <a:spcAft>
                <a:spcPts val="0"/>
              </a:spcAft>
              <a:defRPr/>
            </a:pPr>
            <a:r>
              <a:rPr lang="en-US" sz="900" kern="1200" dirty="0" smtClean="0">
                <a:solidFill>
                  <a:schemeClr val="tx1"/>
                </a:solidFill>
                <a:latin typeface="+mn-lt"/>
                <a:ea typeface="+mn-ea"/>
                <a:cs typeface="+mn-cs"/>
              </a:rPr>
              <a:t>17-20: </a:t>
            </a:r>
            <a:r>
              <a:rPr lang="tr-TR" sz="900" kern="1200" dirty="0" smtClean="0">
                <a:solidFill>
                  <a:schemeClr val="tx1"/>
                </a:solidFill>
                <a:latin typeface="+mn-lt"/>
                <a:ea typeface="+mn-ea"/>
                <a:cs typeface="+mn-cs"/>
              </a:rPr>
              <a:t>Sınırda klinik depresyon</a:t>
            </a:r>
            <a:endParaRPr lang="en-US" sz="900" kern="1200" dirty="0" smtClean="0">
              <a:solidFill>
                <a:schemeClr val="tx1"/>
              </a:solidFill>
              <a:latin typeface="+mn-lt"/>
              <a:ea typeface="+mn-ea"/>
              <a:cs typeface="+mn-cs"/>
            </a:endParaRPr>
          </a:p>
          <a:p>
            <a:pPr eaLnBrk="1" fontAlgn="auto" hangingPunct="1">
              <a:spcAft>
                <a:spcPts val="0"/>
              </a:spcAft>
              <a:defRPr/>
            </a:pPr>
            <a:r>
              <a:rPr lang="en-US" sz="900" kern="1200" dirty="0" smtClean="0">
                <a:solidFill>
                  <a:schemeClr val="tx1"/>
                </a:solidFill>
                <a:latin typeface="+mn-lt"/>
                <a:ea typeface="+mn-ea"/>
                <a:cs typeface="+mn-cs"/>
              </a:rPr>
              <a:t>21-30: </a:t>
            </a:r>
            <a:r>
              <a:rPr lang="tr-TR" sz="900" kern="1200" dirty="0" smtClean="0">
                <a:solidFill>
                  <a:schemeClr val="tx1"/>
                </a:solidFill>
                <a:latin typeface="+mn-lt"/>
                <a:ea typeface="+mn-ea"/>
                <a:cs typeface="+mn-cs"/>
              </a:rPr>
              <a:t>Orta düzey depresyon</a:t>
            </a:r>
            <a:endParaRPr lang="en-US" sz="900" kern="1200" dirty="0" smtClean="0">
              <a:solidFill>
                <a:schemeClr val="tx1"/>
              </a:solidFill>
              <a:latin typeface="+mn-lt"/>
              <a:ea typeface="+mn-ea"/>
              <a:cs typeface="+mn-cs"/>
            </a:endParaRPr>
          </a:p>
          <a:p>
            <a:pPr eaLnBrk="1" fontAlgn="auto" hangingPunct="1">
              <a:spcAft>
                <a:spcPts val="0"/>
              </a:spcAft>
              <a:defRPr/>
            </a:pPr>
            <a:r>
              <a:rPr lang="en-US" sz="900" kern="1200" dirty="0" smtClean="0">
                <a:solidFill>
                  <a:schemeClr val="tx1"/>
                </a:solidFill>
                <a:latin typeface="+mn-lt"/>
                <a:ea typeface="+mn-ea"/>
                <a:cs typeface="+mn-cs"/>
              </a:rPr>
              <a:t>31-40: </a:t>
            </a:r>
            <a:r>
              <a:rPr lang="tr-TR" sz="900" kern="1200" dirty="0" smtClean="0">
                <a:solidFill>
                  <a:schemeClr val="tx1"/>
                </a:solidFill>
                <a:latin typeface="+mn-lt"/>
                <a:ea typeface="+mn-ea"/>
                <a:cs typeface="+mn-cs"/>
              </a:rPr>
              <a:t>Ağır depresyon</a:t>
            </a:r>
            <a:endParaRPr lang="en-US" sz="900" kern="1200" dirty="0" smtClean="0">
              <a:solidFill>
                <a:schemeClr val="tx1"/>
              </a:solidFill>
              <a:latin typeface="+mn-lt"/>
              <a:ea typeface="+mn-ea"/>
              <a:cs typeface="+mn-cs"/>
            </a:endParaRPr>
          </a:p>
          <a:p>
            <a:pPr eaLnBrk="1" fontAlgn="auto" hangingPunct="1">
              <a:spcAft>
                <a:spcPts val="0"/>
              </a:spcAft>
              <a:defRPr/>
            </a:pPr>
            <a:r>
              <a:rPr lang="tr-TR" sz="900" kern="1200" dirty="0" smtClean="0">
                <a:solidFill>
                  <a:schemeClr val="tx1"/>
                </a:solidFill>
                <a:latin typeface="+mn-lt"/>
                <a:ea typeface="+mn-ea"/>
                <a:cs typeface="+mn-cs"/>
              </a:rPr>
              <a:t>  &gt;</a:t>
            </a:r>
            <a:r>
              <a:rPr lang="en-US" sz="900" kern="1200" dirty="0" smtClean="0">
                <a:solidFill>
                  <a:schemeClr val="tx1"/>
                </a:solidFill>
                <a:latin typeface="+mn-lt"/>
                <a:ea typeface="+mn-ea"/>
                <a:cs typeface="+mn-cs"/>
              </a:rPr>
              <a:t>40: </a:t>
            </a:r>
            <a:r>
              <a:rPr lang="tr-TR" sz="900" kern="1200" dirty="0" smtClean="0">
                <a:solidFill>
                  <a:schemeClr val="tx1"/>
                </a:solidFill>
                <a:latin typeface="+mn-lt"/>
                <a:ea typeface="+mn-ea"/>
                <a:cs typeface="+mn-cs"/>
              </a:rPr>
              <a:t>Çok ağır depresyon</a:t>
            </a:r>
            <a:endParaRPr lang="en-US" sz="900" kern="120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022C5FDC-393D-441A-B591-D0B7985F6790}" type="slidenum">
              <a:rPr lang="tr-TR" smtClean="0"/>
              <a:t>23</a:t>
            </a:fld>
            <a:endParaRPr lang="tr-TR"/>
          </a:p>
        </p:txBody>
      </p:sp>
    </p:spTree>
    <p:extLst>
      <p:ext uri="{BB962C8B-B14F-4D97-AF65-F5344CB8AC3E}">
        <p14:creationId xmlns:p14="http://schemas.microsoft.com/office/powerpoint/2010/main" val="264414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Hamilton Depresyon</a:t>
            </a:r>
            <a:r>
              <a:rPr lang="tr-TR" baseline="0" dirty="0" smtClean="0"/>
              <a:t> Değerlendirme Ölçeği</a:t>
            </a:r>
            <a:endParaRPr lang="tr-TR" dirty="0" smtClean="0"/>
          </a:p>
          <a:p>
            <a:pPr fontAlgn="auto">
              <a:spcBef>
                <a:spcPts val="0"/>
              </a:spcBef>
              <a:spcAft>
                <a:spcPts val="0"/>
              </a:spcAft>
              <a:defRPr/>
            </a:pPr>
            <a:r>
              <a:rPr lang="en-US" sz="1200" kern="1200" dirty="0" smtClean="0">
                <a:solidFill>
                  <a:schemeClr val="tx1"/>
                </a:solidFill>
                <a:latin typeface="+mn-lt"/>
                <a:ea typeface="+mn-ea"/>
                <a:cs typeface="+mn-cs"/>
              </a:rPr>
              <a:t>0-7 </a:t>
            </a:r>
            <a:r>
              <a:rPr lang="en-US" sz="1200" kern="1200" dirty="0" err="1" smtClean="0">
                <a:solidFill>
                  <a:schemeClr val="tx1"/>
                </a:solidFill>
                <a:latin typeface="+mn-lt"/>
                <a:ea typeface="+mn-ea"/>
                <a:cs typeface="+mn-cs"/>
              </a:rPr>
              <a:t>puan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depresyon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yok</a:t>
            </a:r>
            <a:endParaRPr lang="en-US" sz="1200" kern="1200" dirty="0" smtClean="0">
              <a:solidFill>
                <a:schemeClr val="tx1"/>
              </a:solidFill>
              <a:latin typeface="+mn-lt"/>
              <a:ea typeface="+mn-ea"/>
              <a:cs typeface="+mn-cs"/>
            </a:endParaRPr>
          </a:p>
          <a:p>
            <a:pPr fontAlgn="auto">
              <a:spcBef>
                <a:spcPts val="0"/>
              </a:spcBef>
              <a:spcAft>
                <a:spcPts val="0"/>
              </a:spcAft>
              <a:defRPr/>
            </a:pPr>
            <a:r>
              <a:rPr lang="en-US" sz="1200" kern="1200" dirty="0" smtClean="0">
                <a:solidFill>
                  <a:schemeClr val="tx1"/>
                </a:solidFill>
                <a:latin typeface="+mn-lt"/>
                <a:ea typeface="+mn-ea"/>
                <a:cs typeface="+mn-cs"/>
              </a:rPr>
              <a:t>8-15 </a:t>
            </a:r>
            <a:r>
              <a:rPr lang="en-US" sz="1200" kern="1200" dirty="0" err="1" smtClean="0">
                <a:solidFill>
                  <a:schemeClr val="tx1"/>
                </a:solidFill>
                <a:latin typeface="+mn-lt"/>
                <a:ea typeface="+mn-ea"/>
                <a:cs typeface="+mn-cs"/>
              </a:rPr>
              <a:t>puan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arası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hafif</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derecede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depresyon</a:t>
            </a:r>
            <a:endParaRPr lang="en-US" sz="1200" kern="1200" dirty="0" smtClean="0">
              <a:solidFill>
                <a:schemeClr val="tx1"/>
              </a:solidFill>
              <a:latin typeface="+mn-lt"/>
              <a:ea typeface="+mn-ea"/>
              <a:cs typeface="+mn-cs"/>
            </a:endParaRPr>
          </a:p>
          <a:p>
            <a:pPr fontAlgn="auto">
              <a:spcBef>
                <a:spcPts val="0"/>
              </a:spcBef>
              <a:spcAft>
                <a:spcPts val="0"/>
              </a:spcAft>
              <a:defRPr/>
            </a:pPr>
            <a:r>
              <a:rPr lang="en-US" sz="1200" kern="1200" dirty="0" smtClean="0">
                <a:solidFill>
                  <a:schemeClr val="tx1"/>
                </a:solidFill>
                <a:latin typeface="+mn-lt"/>
                <a:ea typeface="+mn-ea"/>
                <a:cs typeface="+mn-cs"/>
              </a:rPr>
              <a:t>16-28 </a:t>
            </a:r>
            <a:r>
              <a:rPr lang="en-US" sz="1200" kern="1200" dirty="0" err="1" smtClean="0">
                <a:solidFill>
                  <a:schemeClr val="tx1"/>
                </a:solidFill>
                <a:latin typeface="+mn-lt"/>
                <a:ea typeface="+mn-ea"/>
                <a:cs typeface="+mn-cs"/>
              </a:rPr>
              <a:t>arası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orta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derecede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depresyon</a:t>
            </a:r>
            <a:endParaRPr lang="en-US" sz="1200" kern="1200" dirty="0" smtClean="0">
              <a:solidFill>
                <a:schemeClr val="tx1"/>
              </a:solidFill>
              <a:latin typeface="+mn-lt"/>
              <a:ea typeface="+mn-ea"/>
              <a:cs typeface="+mn-cs"/>
            </a:endParaRPr>
          </a:p>
          <a:p>
            <a:pPr fontAlgn="auto">
              <a:spcBef>
                <a:spcPts val="0"/>
              </a:spcBef>
              <a:spcAft>
                <a:spcPts val="0"/>
              </a:spcAft>
              <a:defRPr/>
            </a:pPr>
            <a:r>
              <a:rPr lang="en-US" sz="1200" kern="1200" dirty="0" smtClean="0">
                <a:solidFill>
                  <a:schemeClr val="tx1"/>
                </a:solidFill>
                <a:latin typeface="+mn-lt"/>
                <a:ea typeface="+mn-ea"/>
                <a:cs typeface="+mn-cs"/>
              </a:rPr>
              <a:t>29 </a:t>
            </a:r>
            <a:r>
              <a:rPr lang="en-US" sz="1200" kern="1200" dirty="0" err="1" smtClean="0">
                <a:solidFill>
                  <a:schemeClr val="tx1"/>
                </a:solidFill>
                <a:latin typeface="+mn-lt"/>
                <a:ea typeface="+mn-ea"/>
                <a:cs typeface="+mn-cs"/>
              </a:rPr>
              <a:t>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üzeri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ağır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derecede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depresyon</a:t>
            </a:r>
            <a:endParaRPr lang="en-US" sz="1200" kern="1200" dirty="0" smtClean="0">
              <a:solidFill>
                <a:schemeClr val="tx1"/>
              </a:solidFill>
              <a:latin typeface="+mn-lt"/>
              <a:ea typeface="+mn-ea"/>
              <a:cs typeface="+mn-cs"/>
            </a:endParaRP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24</a:t>
            </a:fld>
            <a:endParaRPr lang="tr-TR"/>
          </a:p>
        </p:txBody>
      </p:sp>
    </p:spTree>
    <p:extLst>
      <p:ext uri="{BB962C8B-B14F-4D97-AF65-F5344CB8AC3E}">
        <p14:creationId xmlns:p14="http://schemas.microsoft.com/office/powerpoint/2010/main" val="331449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25</a:t>
            </a:fld>
            <a:endParaRPr lang="tr-TR"/>
          </a:p>
        </p:txBody>
      </p:sp>
    </p:spTree>
    <p:extLst>
      <p:ext uri="{BB962C8B-B14F-4D97-AF65-F5344CB8AC3E}">
        <p14:creationId xmlns:p14="http://schemas.microsoft.com/office/powerpoint/2010/main" val="497649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2011 APA rehberi</a:t>
            </a:r>
          </a:p>
          <a:p>
            <a:r>
              <a:rPr lang="tr-TR" dirty="0" err="1" smtClean="0"/>
              <a:t>SSRI'ların</a:t>
            </a:r>
            <a:r>
              <a:rPr lang="tr-TR" dirty="0" smtClean="0"/>
              <a:t> dozaj kolaylığı ve doz aşımında düşük </a:t>
            </a:r>
            <a:r>
              <a:rPr lang="tr-TR" dirty="0" err="1" smtClean="0"/>
              <a:t>toksisite</a:t>
            </a:r>
            <a:r>
              <a:rPr lang="tr-TR" dirty="0" smtClean="0"/>
              <a:t> avantajı vardır. </a:t>
            </a:r>
            <a:r>
              <a:rPr lang="tr-TR" dirty="0" err="1" smtClean="0"/>
              <a:t>SSRI'ler</a:t>
            </a:r>
            <a:r>
              <a:rPr lang="tr-TR" dirty="0" smtClean="0"/>
              <a:t>, çocukların ve ergenlerin tedavisinde </a:t>
            </a:r>
            <a:r>
              <a:rPr lang="tr-TR" dirty="0" err="1" smtClean="0"/>
              <a:t>antidepresanların</a:t>
            </a:r>
            <a:r>
              <a:rPr lang="tr-TR" dirty="0" smtClean="0"/>
              <a:t> diğer sınıflarına göre çok daha fazla tercih edilir ve aynı zamanda geç başlangıçlı depresyon için ilk basamak ilaçlardır. Bu öneri 2011 APA rehberi tarafından desteklenmektedir.</a:t>
            </a:r>
          </a:p>
          <a:p>
            <a:r>
              <a:rPr lang="tr-TR" dirty="0" err="1" smtClean="0"/>
              <a:t>SSRI'lerin</a:t>
            </a:r>
            <a:r>
              <a:rPr lang="tr-TR" dirty="0" smtClean="0"/>
              <a:t> </a:t>
            </a:r>
            <a:r>
              <a:rPr lang="tr-TR" dirty="0" err="1" smtClean="0"/>
              <a:t>advers</a:t>
            </a:r>
            <a:r>
              <a:rPr lang="tr-TR" dirty="0" smtClean="0"/>
              <a:t> etki profili, diğer ajanlara göre daha az belirgindir ve bu da daha iyi uyum sağlamayı sağlar. Sık karşılaşılan olumsuz etkiler </a:t>
            </a:r>
            <a:r>
              <a:rPr lang="tr-TR" dirty="0" err="1" smtClean="0"/>
              <a:t>gastrointestinal</a:t>
            </a:r>
            <a:r>
              <a:rPr lang="tr-TR" dirty="0" smtClean="0"/>
              <a:t> rahatsızlık, cinsel işlev bozukluğu ve enerji düzeyindeki değişikliklerdir (</a:t>
            </a:r>
            <a:r>
              <a:rPr lang="tr-TR" dirty="0" err="1" smtClean="0"/>
              <a:t>örn</a:t>
            </a:r>
            <a:r>
              <a:rPr lang="tr-TR" dirty="0" smtClean="0"/>
              <a:t>. Yorgunluk, huzursuzluk).</a:t>
            </a:r>
          </a:p>
          <a:p>
            <a:r>
              <a:rPr lang="tr-TR" dirty="0" smtClean="0"/>
              <a:t>Kalp hastalığı olan hastalarda </a:t>
            </a:r>
            <a:r>
              <a:rPr lang="tr-TR" dirty="0" err="1" smtClean="0"/>
              <a:t>SSRI'ların</a:t>
            </a:r>
            <a:r>
              <a:rPr lang="tr-TR" dirty="0" smtClean="0"/>
              <a:t> nispeten sorunsuz olduğu düşünülmektedir, çünkü bu ajanlar kan basıncını, kalp hızını, kalp iletimini veya kardiyak ritmi etkilememektedir. Bununla birlikte, </a:t>
            </a:r>
            <a:r>
              <a:rPr lang="tr-TR" dirty="0" err="1" smtClean="0"/>
              <a:t>sitalopram</a:t>
            </a:r>
            <a:r>
              <a:rPr lang="tr-TR" dirty="0" smtClean="0"/>
              <a:t> ile doza bağlı QT uzaması rapor edilmiştir</a:t>
            </a:r>
          </a:p>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29</a:t>
            </a:fld>
            <a:endParaRPr lang="tr-TR"/>
          </a:p>
        </p:txBody>
      </p:sp>
    </p:spTree>
    <p:extLst>
      <p:ext uri="{BB962C8B-B14F-4D97-AF65-F5344CB8AC3E}">
        <p14:creationId xmlns:p14="http://schemas.microsoft.com/office/powerpoint/2010/main" val="286913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ssrı</a:t>
            </a:r>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30</a:t>
            </a:fld>
            <a:endParaRPr lang="tr-TR"/>
          </a:p>
        </p:txBody>
      </p:sp>
    </p:spTree>
    <p:extLst>
      <p:ext uri="{BB962C8B-B14F-4D97-AF65-F5344CB8AC3E}">
        <p14:creationId xmlns:p14="http://schemas.microsoft.com/office/powerpoint/2010/main" val="107378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Atipik</a:t>
            </a:r>
            <a:r>
              <a:rPr lang="tr-TR" baseline="0" dirty="0" smtClean="0"/>
              <a:t> </a:t>
            </a:r>
            <a:r>
              <a:rPr lang="tr-TR" baseline="0" dirty="0" err="1" smtClean="0"/>
              <a:t>antidepresanlar</a:t>
            </a:r>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31</a:t>
            </a:fld>
            <a:endParaRPr lang="tr-TR"/>
          </a:p>
        </p:txBody>
      </p:sp>
    </p:spTree>
    <p:extLst>
      <p:ext uri="{BB962C8B-B14F-4D97-AF65-F5344CB8AC3E}">
        <p14:creationId xmlns:p14="http://schemas.microsoft.com/office/powerpoint/2010/main" val="384909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turkpsikiyatri.org</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Grafikte görüldüğü gibi 2008 yılından bu yana Aile </a:t>
            </a:r>
            <a:r>
              <a:rPr lang="tr-TR" dirty="0" err="1" smtClean="0"/>
              <a:t>Hekimi+Pratisyenlerin</a:t>
            </a:r>
            <a:r>
              <a:rPr lang="tr-TR" dirty="0" smtClean="0"/>
              <a:t> (</a:t>
            </a:r>
            <a:r>
              <a:rPr lang="tr-TR" dirty="0" err="1" smtClean="0"/>
              <a:t>AH+Pr</a:t>
            </a:r>
            <a:r>
              <a:rPr lang="tr-TR" dirty="0" smtClean="0"/>
              <a:t>) yazdığı reçete sayısı psikiyatristlerden de fazladır. Bunun açıklaması bu grup hekimlerin uzman raporu doğrultusunda ilaç reçetesi yazmalarına atfedilebilir. Bunu ayırt etmek üzere  sadece yeni reçete sayılarına bakılmıştır. Yeni reçete sayıları açık bir biçimde  aile hekimlerinin  psikiyatri uzmanlarından daha fazla </a:t>
            </a:r>
            <a:r>
              <a:rPr lang="tr-TR" dirty="0" err="1" smtClean="0"/>
              <a:t>antidepresan</a:t>
            </a:r>
            <a:r>
              <a:rPr lang="tr-TR" dirty="0" smtClean="0"/>
              <a:t> tedavisi başladığını </a:t>
            </a:r>
            <a:r>
              <a:rPr lang="tr-TR" dirty="0" smtClean="0"/>
              <a:t>göstermektedir.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8</a:t>
            </a:fld>
            <a:endParaRPr lang="tr-TR"/>
          </a:p>
        </p:txBody>
      </p:sp>
    </p:spTree>
    <p:extLst>
      <p:ext uri="{BB962C8B-B14F-4D97-AF65-F5344CB8AC3E}">
        <p14:creationId xmlns:p14="http://schemas.microsoft.com/office/powerpoint/2010/main" val="3707213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TCA</a:t>
            </a:r>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32</a:t>
            </a:fld>
            <a:endParaRPr lang="tr-TR"/>
          </a:p>
        </p:txBody>
      </p:sp>
    </p:spTree>
    <p:extLst>
      <p:ext uri="{BB962C8B-B14F-4D97-AF65-F5344CB8AC3E}">
        <p14:creationId xmlns:p14="http://schemas.microsoft.com/office/powerpoint/2010/main" val="570727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Mao</a:t>
            </a:r>
            <a:r>
              <a:rPr lang="tr-TR" baseline="0" dirty="0" smtClean="0"/>
              <a:t> </a:t>
            </a:r>
            <a:r>
              <a:rPr lang="tr-TR" baseline="0" dirty="0" err="1" smtClean="0"/>
              <a:t>inh</a:t>
            </a:r>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33</a:t>
            </a:fld>
            <a:endParaRPr lang="tr-TR"/>
          </a:p>
        </p:txBody>
      </p:sp>
    </p:spTree>
    <p:extLst>
      <p:ext uri="{BB962C8B-B14F-4D97-AF65-F5344CB8AC3E}">
        <p14:creationId xmlns:p14="http://schemas.microsoft.com/office/powerpoint/2010/main" val="372701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35</a:t>
            </a:fld>
            <a:endParaRPr lang="tr-TR"/>
          </a:p>
        </p:txBody>
      </p:sp>
    </p:spTree>
    <p:extLst>
      <p:ext uri="{BB962C8B-B14F-4D97-AF65-F5344CB8AC3E}">
        <p14:creationId xmlns:p14="http://schemas.microsoft.com/office/powerpoint/2010/main" val="4259387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BDT:</a:t>
            </a:r>
            <a:r>
              <a:rPr lang="tr-TR" sz="1200" dirty="0" smtClean="0"/>
              <a:t>BDT depresyon için, tipik olarak, negatif otomatik düşünceleri değiştirme ve uygun olmayan şemalara değinme amacıyla, davranışsal stratejileri (yani etkinlik zamanlaması) ve bilişsel yeniden yapılandırmayı içerir. Yetişkinler için, BDT'nin akut depresyonun tedavisi için etkili ve spesifik olduğu düşünülmekte ve daha önceki BDT'nin, nüksetmeyi önlemede etkili olduğu düşünülmektedir. Özellikle sorunlarla veya ilaçlarla yan etkilere daha yatkın olan yaşlı hastalar için değerlidir</a:t>
            </a:r>
          </a:p>
          <a:p>
            <a:r>
              <a:rPr lang="tr-TR" sz="1200" dirty="0" err="1" smtClean="0"/>
              <a:t>IPT:Kişilerarası</a:t>
            </a:r>
            <a:r>
              <a:rPr lang="tr-TR" sz="1200" dirty="0" smtClean="0"/>
              <a:t> Terapi (IPT), psikolojik sorunlara yol açan kişilerarası zorlukları ele alır. Kişilerarası psikoterapi, dört sorunlu alandaki bireyin kişilerarası yaşamına odaklanır: kayıp kaybı, kişiler arası anlaşmazlıklar, rol geçişleri ve kişilerarası beceri açıkları</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ÇOT:</a:t>
            </a:r>
            <a:r>
              <a:rPr lang="tr-TR" sz="1200" dirty="0" err="1" smtClean="0"/>
              <a:t>Yaşam</a:t>
            </a:r>
            <a:r>
              <a:rPr lang="tr-TR" sz="1200" dirty="0" smtClean="0"/>
              <a:t> kalitesini yükseltmek için bireylerin problem çözme tutum ve davranışlarını geliştirmeyi amaçlamaktadır.. Sosyal problem çözme, durumun doğasını değiştirme, birinin soruna tepki verme ya da her ikisini birden değiştirme yönündeki bir problemle baş etme çabalarını yönlendirmeyi içeren bir bilişsel-davranışsal süreç olarak tanımlanır. Buna, belirli stresli bir durumun özelliklerini ele almak için başa çıkma yanıtlarını tanımlama ve seçme becerisi de dahildir. </a:t>
            </a:r>
          </a:p>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36</a:t>
            </a:fld>
            <a:endParaRPr lang="tr-TR"/>
          </a:p>
        </p:txBody>
      </p:sp>
    </p:spTree>
    <p:extLst>
      <p:ext uri="{BB962C8B-B14F-4D97-AF65-F5344CB8AC3E}">
        <p14:creationId xmlns:p14="http://schemas.microsoft.com/office/powerpoint/2010/main" val="3314054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39</a:t>
            </a:fld>
            <a:endParaRPr lang="tr-TR"/>
          </a:p>
        </p:txBody>
      </p:sp>
    </p:spTree>
    <p:extLst>
      <p:ext uri="{BB962C8B-B14F-4D97-AF65-F5344CB8AC3E}">
        <p14:creationId xmlns:p14="http://schemas.microsoft.com/office/powerpoint/2010/main" val="134741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9</a:t>
            </a:fld>
            <a:endParaRPr lang="tr-TR"/>
          </a:p>
        </p:txBody>
      </p:sp>
    </p:spTree>
    <p:extLst>
      <p:ext uri="{BB962C8B-B14F-4D97-AF65-F5344CB8AC3E}">
        <p14:creationId xmlns:p14="http://schemas.microsoft.com/office/powerpoint/2010/main" val="195335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İÇHASTALIKLARI DERGİSİ/MEDSCAPE</a:t>
            </a:r>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10</a:t>
            </a:fld>
            <a:endParaRPr lang="tr-TR"/>
          </a:p>
        </p:txBody>
      </p:sp>
    </p:spTree>
    <p:extLst>
      <p:ext uri="{BB962C8B-B14F-4D97-AF65-F5344CB8AC3E}">
        <p14:creationId xmlns:p14="http://schemas.microsoft.com/office/powerpoint/2010/main" val="358785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11</a:t>
            </a:fld>
            <a:endParaRPr lang="tr-TR"/>
          </a:p>
        </p:txBody>
      </p:sp>
    </p:spTree>
    <p:extLst>
      <p:ext uri="{BB962C8B-B14F-4D97-AF65-F5344CB8AC3E}">
        <p14:creationId xmlns:p14="http://schemas.microsoft.com/office/powerpoint/2010/main" val="119874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12</a:t>
            </a:fld>
            <a:endParaRPr lang="tr-TR"/>
          </a:p>
        </p:txBody>
      </p:sp>
    </p:spTree>
    <p:extLst>
      <p:ext uri="{BB962C8B-B14F-4D97-AF65-F5344CB8AC3E}">
        <p14:creationId xmlns:p14="http://schemas.microsoft.com/office/powerpoint/2010/main" val="119874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13</a:t>
            </a:fld>
            <a:endParaRPr lang="tr-TR"/>
          </a:p>
        </p:txBody>
      </p:sp>
    </p:spTree>
    <p:extLst>
      <p:ext uri="{BB962C8B-B14F-4D97-AF65-F5344CB8AC3E}">
        <p14:creationId xmlns:p14="http://schemas.microsoft.com/office/powerpoint/2010/main" val="87190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14</a:t>
            </a:fld>
            <a:endParaRPr lang="tr-TR"/>
          </a:p>
        </p:txBody>
      </p:sp>
    </p:spTree>
    <p:extLst>
      <p:ext uri="{BB962C8B-B14F-4D97-AF65-F5344CB8AC3E}">
        <p14:creationId xmlns:p14="http://schemas.microsoft.com/office/powerpoint/2010/main" val="373332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22C5FDC-393D-441A-B591-D0B7985F6790}" type="slidenum">
              <a:rPr lang="tr-TR" smtClean="0"/>
              <a:t>15</a:t>
            </a:fld>
            <a:endParaRPr lang="tr-TR"/>
          </a:p>
        </p:txBody>
      </p:sp>
    </p:spTree>
    <p:extLst>
      <p:ext uri="{BB962C8B-B14F-4D97-AF65-F5344CB8AC3E}">
        <p14:creationId xmlns:p14="http://schemas.microsoft.com/office/powerpoint/2010/main" val="71614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11.12.2017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t>11.12.2017</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ptodate.com/contents/overview-o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ptodate.com/contents/overview-o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medicine.medscape.com/article/286759-overview"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icgp-education.ie/depression/Depression-and-anx-in-GP.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332656"/>
            <a:ext cx="7406640" cy="1472184"/>
          </a:xfrm>
        </p:spPr>
        <p:txBody>
          <a:bodyPr>
            <a:normAutofit/>
          </a:bodyPr>
          <a:lstStyle/>
          <a:p>
            <a:r>
              <a:rPr lang="tr-TR" sz="6000" dirty="0" smtClean="0"/>
              <a:t>DEPRESYON</a:t>
            </a:r>
            <a:endParaRPr lang="tr-TR" sz="6000" dirty="0"/>
          </a:p>
        </p:txBody>
      </p:sp>
      <p:sp>
        <p:nvSpPr>
          <p:cNvPr id="3" name="Alt Başlık 2"/>
          <p:cNvSpPr>
            <a:spLocks noGrp="1"/>
          </p:cNvSpPr>
          <p:nvPr>
            <p:ph type="subTitle" idx="1"/>
          </p:nvPr>
        </p:nvSpPr>
        <p:spPr>
          <a:xfrm>
            <a:off x="1331640" y="3861048"/>
            <a:ext cx="6400800" cy="1512168"/>
          </a:xfrm>
        </p:spPr>
        <p:txBody>
          <a:bodyPr>
            <a:normAutofit/>
          </a:bodyPr>
          <a:lstStyle/>
          <a:p>
            <a:r>
              <a:rPr lang="tr-TR" dirty="0" smtClean="0"/>
              <a:t>KTÜ TIP FAKÜLTESİ AİLE HEKİMLİĞİ ABD</a:t>
            </a:r>
          </a:p>
          <a:p>
            <a:r>
              <a:rPr lang="tr-TR" dirty="0" smtClean="0"/>
              <a:t>ARŞ.GÖR.DR MERVE BULUT ADAŞ</a:t>
            </a:r>
          </a:p>
          <a:p>
            <a:r>
              <a:rPr lang="tr-TR" dirty="0" smtClean="0"/>
              <a:t>12/12/2017</a:t>
            </a:r>
          </a:p>
          <a:p>
            <a:endParaRPr lang="tr-TR" dirty="0" smtClean="0"/>
          </a:p>
        </p:txBody>
      </p:sp>
      <p:pic>
        <p:nvPicPr>
          <p:cNvPr id="4" name="5 Resim" descr="eed60_depresyon.jpg"/>
          <p:cNvPicPr>
            <a:picLocks noChangeAspect="1"/>
          </p:cNvPicPr>
          <p:nvPr/>
        </p:nvPicPr>
        <p:blipFill>
          <a:blip r:embed="rId2"/>
          <a:srcRect/>
          <a:stretch>
            <a:fillRect/>
          </a:stretch>
        </p:blipFill>
        <p:spPr bwMode="auto">
          <a:xfrm>
            <a:off x="6516216" y="1664189"/>
            <a:ext cx="2016224" cy="1872208"/>
          </a:xfrm>
          <a:prstGeom prst="rect">
            <a:avLst/>
          </a:prstGeom>
          <a:noFill/>
          <a:ln w="9525">
            <a:noFill/>
            <a:miter lim="800000"/>
            <a:headEnd/>
            <a:tailEnd/>
          </a:ln>
        </p:spPr>
      </p:pic>
    </p:spTree>
    <p:extLst>
      <p:ext uri="{BB962C8B-B14F-4D97-AF65-F5344CB8AC3E}">
        <p14:creationId xmlns:p14="http://schemas.microsoft.com/office/powerpoint/2010/main" val="131427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2 SORUDA DEPRESYON TARAMASI</a:t>
            </a:r>
            <a:endParaRPr lang="tr-TR"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35100" y="2388232"/>
            <a:ext cx="7499350" cy="291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619671" y="6058644"/>
            <a:ext cx="6736073" cy="261610"/>
          </a:xfrm>
          <a:prstGeom prst="rect">
            <a:avLst/>
          </a:prstGeom>
          <a:noFill/>
        </p:spPr>
        <p:txBody>
          <a:bodyPr wrap="square" rtlCol="0">
            <a:spAutoFit/>
          </a:bodyPr>
          <a:lstStyle/>
          <a:p>
            <a:r>
              <a:rPr lang="tr-TR" sz="1100" dirty="0"/>
              <a:t>http://www.ichastaliklaridergisi.org/fulltext.aspx?issue_id=57&amp;ref_ind_id=381</a:t>
            </a:r>
          </a:p>
        </p:txBody>
      </p:sp>
    </p:spTree>
    <p:extLst>
      <p:ext uri="{BB962C8B-B14F-4D97-AF65-F5344CB8AC3E}">
        <p14:creationId xmlns:p14="http://schemas.microsoft.com/office/powerpoint/2010/main" val="3026836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Arial"/>
                <a:cs typeface="Arial"/>
              </a:rPr>
              <a:t/>
            </a:r>
            <a:br>
              <a:rPr lang="tr-TR" dirty="0" smtClean="0">
                <a:latin typeface="Arial"/>
                <a:cs typeface="Arial"/>
              </a:rPr>
            </a:br>
            <a:r>
              <a:rPr lang="en-US" dirty="0" smtClean="0">
                <a:latin typeface="Arial"/>
                <a:cs typeface="Arial"/>
              </a:rPr>
              <a:t>DSM </a:t>
            </a:r>
            <a:r>
              <a:rPr lang="en-US" dirty="0">
                <a:latin typeface="Arial"/>
                <a:cs typeface="Arial"/>
              </a:rPr>
              <a:t>V’ e </a:t>
            </a:r>
            <a:r>
              <a:rPr lang="en-US" dirty="0" err="1">
                <a:latin typeface="Arial"/>
                <a:cs typeface="Arial"/>
              </a:rPr>
              <a:t>göre</a:t>
            </a:r>
            <a:r>
              <a:rPr lang="en-US" dirty="0">
                <a:latin typeface="Arial"/>
                <a:cs typeface="Arial"/>
              </a:rPr>
              <a:t> </a:t>
            </a:r>
            <a:r>
              <a:rPr lang="en-US" dirty="0" err="1">
                <a:latin typeface="Arial"/>
                <a:cs typeface="Arial"/>
              </a:rPr>
              <a:t>depresif</a:t>
            </a:r>
            <a:r>
              <a:rPr lang="en-US" dirty="0">
                <a:latin typeface="Arial"/>
                <a:cs typeface="Arial"/>
              </a:rPr>
              <a:t> </a:t>
            </a:r>
            <a:r>
              <a:rPr lang="en-US" dirty="0" err="1">
                <a:latin typeface="Arial"/>
                <a:cs typeface="Arial"/>
              </a:rPr>
              <a:t>bozukluk</a:t>
            </a:r>
            <a:r>
              <a:rPr lang="en-US" dirty="0">
                <a:latin typeface="Arial"/>
                <a:cs typeface="Arial"/>
              </a:rPr>
              <a:t> alt </a:t>
            </a:r>
            <a:r>
              <a:rPr lang="en-US" dirty="0" err="1">
                <a:latin typeface="Arial"/>
                <a:cs typeface="Arial"/>
              </a:rPr>
              <a:t>grupları</a:t>
            </a:r>
            <a:r>
              <a:rPr lang="en-US" dirty="0">
                <a:latin typeface="Arial"/>
                <a:cs typeface="Arial"/>
              </a:rPr>
              <a:t>:</a:t>
            </a:r>
            <a:br>
              <a:rPr lang="en-US" dirty="0">
                <a:latin typeface="Arial"/>
                <a:cs typeface="Arial"/>
              </a:rPr>
            </a:br>
            <a:endParaRPr lang="tr-TR" dirty="0"/>
          </a:p>
        </p:txBody>
      </p:sp>
      <p:sp>
        <p:nvSpPr>
          <p:cNvPr id="3" name="İçerik Yer Tutucusu 2"/>
          <p:cNvSpPr>
            <a:spLocks noGrp="1"/>
          </p:cNvSpPr>
          <p:nvPr>
            <p:ph idx="1"/>
          </p:nvPr>
        </p:nvSpPr>
        <p:spPr/>
        <p:txBody>
          <a:bodyPr>
            <a:normAutofit fontScale="92500"/>
          </a:bodyPr>
          <a:lstStyle/>
          <a:p>
            <a:pPr marL="0" indent="0">
              <a:buNone/>
              <a:defRPr/>
            </a:pPr>
            <a:endParaRPr lang="en-US" dirty="0">
              <a:latin typeface="Arial"/>
              <a:cs typeface="Arial"/>
            </a:endParaRPr>
          </a:p>
          <a:p>
            <a:pPr marL="685800" lvl="1" indent="-457200">
              <a:buClr>
                <a:schemeClr val="accent1">
                  <a:lumMod val="50000"/>
                </a:schemeClr>
              </a:buClr>
              <a:buFont typeface="+mj-lt"/>
              <a:buAutoNum type="arabicPeriod"/>
              <a:defRPr/>
            </a:pPr>
            <a:r>
              <a:rPr lang="en-US" dirty="0" err="1">
                <a:cs typeface="Arial" pitchFamily="34" charset="0"/>
              </a:rPr>
              <a:t>Majör</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smtClean="0">
                <a:cs typeface="Arial" pitchFamily="34" charset="0"/>
              </a:rPr>
              <a:t>bozukluk</a:t>
            </a:r>
            <a:r>
              <a:rPr lang="tr-TR" dirty="0" smtClean="0">
                <a:cs typeface="Arial" pitchFamily="34" charset="0"/>
              </a:rPr>
              <a:t>/</a:t>
            </a:r>
            <a:r>
              <a:rPr lang="tr-TR" dirty="0" err="1" smtClean="0">
                <a:cs typeface="Arial" pitchFamily="34" charset="0"/>
              </a:rPr>
              <a:t>Unipolar</a:t>
            </a:r>
            <a:r>
              <a:rPr lang="tr-TR" dirty="0" smtClean="0">
                <a:cs typeface="Arial" pitchFamily="34" charset="0"/>
              </a:rPr>
              <a:t> depresif 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Distimik</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Yıkıcı</a:t>
            </a:r>
            <a:r>
              <a:rPr lang="en-US" dirty="0">
                <a:cs typeface="Arial" pitchFamily="34" charset="0"/>
              </a:rPr>
              <a:t> </a:t>
            </a:r>
            <a:r>
              <a:rPr lang="en-US" dirty="0" err="1">
                <a:cs typeface="Arial" pitchFamily="34" charset="0"/>
              </a:rPr>
              <a:t>duygudurumu</a:t>
            </a:r>
            <a:r>
              <a:rPr lang="en-US" dirty="0">
                <a:cs typeface="Arial" pitchFamily="34" charset="0"/>
              </a:rPr>
              <a:t> </a:t>
            </a:r>
            <a:r>
              <a:rPr lang="en-US" dirty="0" err="1">
                <a:cs typeface="Arial" pitchFamily="34" charset="0"/>
              </a:rPr>
              <a:t>düzenleyememe</a:t>
            </a:r>
            <a:r>
              <a:rPr lang="en-US" dirty="0">
                <a:cs typeface="Arial" pitchFamily="34" charset="0"/>
              </a:rPr>
              <a:t> </a:t>
            </a:r>
            <a:r>
              <a:rPr lang="en-US" dirty="0" err="1">
                <a:cs typeface="Arial" pitchFamily="34" charset="0"/>
              </a:rPr>
              <a:t>bozukluğu</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Premenstrüel</a:t>
            </a:r>
            <a:r>
              <a:rPr lang="en-US" dirty="0">
                <a:cs typeface="Arial" pitchFamily="34" charset="0"/>
              </a:rPr>
              <a:t> </a:t>
            </a:r>
            <a:r>
              <a:rPr lang="en-US" dirty="0" err="1">
                <a:cs typeface="Arial" pitchFamily="34" charset="0"/>
              </a:rPr>
              <a:t>disforik</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Madde</a:t>
            </a:r>
            <a:r>
              <a:rPr lang="en-US" dirty="0">
                <a:cs typeface="Arial" pitchFamily="34" charset="0"/>
              </a:rPr>
              <a:t> / </a:t>
            </a:r>
            <a:r>
              <a:rPr lang="en-US" dirty="0" err="1">
                <a:cs typeface="Arial" pitchFamily="34" charset="0"/>
              </a:rPr>
              <a:t>İlaç</a:t>
            </a:r>
            <a:r>
              <a:rPr lang="en-US" dirty="0">
                <a:cs typeface="Arial" pitchFamily="34" charset="0"/>
              </a:rPr>
              <a:t> </a:t>
            </a:r>
            <a:r>
              <a:rPr lang="en-US" dirty="0" err="1">
                <a:cs typeface="Arial" pitchFamily="34" charset="0"/>
              </a:rPr>
              <a:t>kaynaklı</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Başka</a:t>
            </a:r>
            <a:r>
              <a:rPr lang="en-US" dirty="0">
                <a:cs typeface="Arial" pitchFamily="34" charset="0"/>
              </a:rPr>
              <a:t> </a:t>
            </a:r>
            <a:r>
              <a:rPr lang="en-US" dirty="0" err="1">
                <a:cs typeface="Arial" pitchFamily="34" charset="0"/>
              </a:rPr>
              <a:t>medikal</a:t>
            </a:r>
            <a:r>
              <a:rPr lang="en-US" dirty="0">
                <a:cs typeface="Arial" pitchFamily="34" charset="0"/>
              </a:rPr>
              <a:t> </a:t>
            </a:r>
            <a:r>
              <a:rPr lang="en-US" dirty="0" err="1">
                <a:cs typeface="Arial" pitchFamily="34" charset="0"/>
              </a:rPr>
              <a:t>duruma</a:t>
            </a:r>
            <a:r>
              <a:rPr lang="en-US" dirty="0">
                <a:cs typeface="Arial" pitchFamily="34" charset="0"/>
              </a:rPr>
              <a:t> </a:t>
            </a:r>
            <a:r>
              <a:rPr lang="en-US" dirty="0" err="1">
                <a:cs typeface="Arial" pitchFamily="34" charset="0"/>
              </a:rPr>
              <a:t>bağımlı</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Diğer</a:t>
            </a:r>
            <a:r>
              <a:rPr lang="en-US" dirty="0">
                <a:cs typeface="Arial" pitchFamily="34" charset="0"/>
              </a:rPr>
              <a:t> </a:t>
            </a:r>
            <a:r>
              <a:rPr lang="en-US" dirty="0" err="1">
                <a:cs typeface="Arial" pitchFamily="34" charset="0"/>
              </a:rPr>
              <a:t>belirtilen</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Tanımlanmamış</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endParaRPr lang="tr-TR" dirty="0"/>
          </a:p>
        </p:txBody>
      </p:sp>
      <p:sp>
        <p:nvSpPr>
          <p:cNvPr id="4" name="Metin kutusu 3"/>
          <p:cNvSpPr txBox="1"/>
          <p:nvPr/>
        </p:nvSpPr>
        <p:spPr>
          <a:xfrm rot="10800000" flipV="1">
            <a:off x="1115616" y="6096253"/>
            <a:ext cx="7272808" cy="600164"/>
          </a:xfrm>
          <a:prstGeom prst="rect">
            <a:avLst/>
          </a:prstGeom>
          <a:noFill/>
        </p:spPr>
        <p:txBody>
          <a:bodyPr wrap="square" rtlCol="0">
            <a:spAutoFit/>
          </a:bodyPr>
          <a:lstStyle/>
          <a:p>
            <a:r>
              <a:rPr lang="tr-TR" sz="1100" dirty="0"/>
              <a:t>https://www.uptodate.com/contents/unipolar-depression-in-adults-assessment-and-diagnosis?source=machineLearning&amp;search=dsm%20v%20depressive%20disorder&amp;selectedTitle=1~150&amp;sectionRank=1&amp;anchor=H105621652#H105621652</a:t>
            </a:r>
          </a:p>
        </p:txBody>
      </p:sp>
    </p:spTree>
    <p:extLst>
      <p:ext uri="{BB962C8B-B14F-4D97-AF65-F5344CB8AC3E}">
        <p14:creationId xmlns:p14="http://schemas.microsoft.com/office/powerpoint/2010/main" val="167226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Arial"/>
                <a:cs typeface="Arial"/>
              </a:rPr>
              <a:t/>
            </a:r>
            <a:br>
              <a:rPr lang="tr-TR" dirty="0" smtClean="0">
                <a:latin typeface="Arial"/>
                <a:cs typeface="Arial"/>
              </a:rPr>
            </a:br>
            <a:r>
              <a:rPr lang="en-US" dirty="0" smtClean="0">
                <a:latin typeface="Arial"/>
                <a:cs typeface="Arial"/>
              </a:rPr>
              <a:t>DSM </a:t>
            </a:r>
            <a:r>
              <a:rPr lang="en-US" dirty="0">
                <a:latin typeface="Arial"/>
                <a:cs typeface="Arial"/>
              </a:rPr>
              <a:t>V’ e </a:t>
            </a:r>
            <a:r>
              <a:rPr lang="en-US" dirty="0" err="1">
                <a:latin typeface="Arial"/>
                <a:cs typeface="Arial"/>
              </a:rPr>
              <a:t>göre</a:t>
            </a:r>
            <a:r>
              <a:rPr lang="en-US" dirty="0">
                <a:latin typeface="Arial"/>
                <a:cs typeface="Arial"/>
              </a:rPr>
              <a:t> </a:t>
            </a:r>
            <a:r>
              <a:rPr lang="en-US" dirty="0" err="1">
                <a:latin typeface="Arial"/>
                <a:cs typeface="Arial"/>
              </a:rPr>
              <a:t>depresif</a:t>
            </a:r>
            <a:r>
              <a:rPr lang="en-US" dirty="0">
                <a:latin typeface="Arial"/>
                <a:cs typeface="Arial"/>
              </a:rPr>
              <a:t> </a:t>
            </a:r>
            <a:r>
              <a:rPr lang="en-US" dirty="0" err="1">
                <a:latin typeface="Arial"/>
                <a:cs typeface="Arial"/>
              </a:rPr>
              <a:t>bozukluk</a:t>
            </a:r>
            <a:r>
              <a:rPr lang="en-US" dirty="0">
                <a:latin typeface="Arial"/>
                <a:cs typeface="Arial"/>
              </a:rPr>
              <a:t> alt </a:t>
            </a:r>
            <a:r>
              <a:rPr lang="en-US" dirty="0" err="1">
                <a:latin typeface="Arial"/>
                <a:cs typeface="Arial"/>
              </a:rPr>
              <a:t>grupları</a:t>
            </a:r>
            <a:r>
              <a:rPr lang="en-US" dirty="0">
                <a:latin typeface="Arial"/>
                <a:cs typeface="Arial"/>
              </a:rPr>
              <a:t>:</a:t>
            </a:r>
            <a:br>
              <a:rPr lang="en-US" dirty="0">
                <a:latin typeface="Arial"/>
                <a:cs typeface="Arial"/>
              </a:rPr>
            </a:br>
            <a:endParaRPr lang="tr-TR" dirty="0"/>
          </a:p>
        </p:txBody>
      </p:sp>
      <p:sp>
        <p:nvSpPr>
          <p:cNvPr id="3" name="İçerik Yer Tutucusu 2"/>
          <p:cNvSpPr>
            <a:spLocks noGrp="1"/>
          </p:cNvSpPr>
          <p:nvPr>
            <p:ph idx="1"/>
          </p:nvPr>
        </p:nvSpPr>
        <p:spPr/>
        <p:txBody>
          <a:bodyPr>
            <a:normAutofit/>
          </a:bodyPr>
          <a:lstStyle/>
          <a:p>
            <a:pPr marL="0" indent="0">
              <a:buNone/>
              <a:defRPr/>
            </a:pPr>
            <a:endParaRPr lang="en-US" dirty="0">
              <a:latin typeface="Arial"/>
              <a:cs typeface="Arial"/>
            </a:endParaRPr>
          </a:p>
          <a:p>
            <a:pPr marL="685800" lvl="1" indent="-457200">
              <a:buClr>
                <a:schemeClr val="accent1">
                  <a:lumMod val="50000"/>
                </a:schemeClr>
              </a:buClr>
              <a:buFont typeface="+mj-lt"/>
              <a:buAutoNum type="arabicPeriod"/>
              <a:defRPr/>
            </a:pPr>
            <a:r>
              <a:rPr lang="en-US" dirty="0" err="1">
                <a:cs typeface="Arial" pitchFamily="34" charset="0"/>
              </a:rPr>
              <a:t>Majör</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smtClean="0">
                <a:cs typeface="Arial" pitchFamily="34" charset="0"/>
              </a:rPr>
              <a:t>bozukluk</a:t>
            </a:r>
            <a:r>
              <a:rPr lang="tr-TR" dirty="0" smtClean="0">
                <a:cs typeface="Arial" pitchFamily="34" charset="0"/>
              </a:rPr>
              <a:t>/</a:t>
            </a:r>
            <a:r>
              <a:rPr lang="tr-TR" dirty="0" err="1" smtClean="0">
                <a:cs typeface="Arial" pitchFamily="34" charset="0"/>
              </a:rPr>
              <a:t>Unipolar</a:t>
            </a:r>
            <a:r>
              <a:rPr lang="tr-TR" dirty="0" smtClean="0">
                <a:cs typeface="Arial" pitchFamily="34" charset="0"/>
              </a:rPr>
              <a:t> depresif bozukluk</a:t>
            </a:r>
            <a:endParaRPr lang="en-US" dirty="0">
              <a:cs typeface="Arial" pitchFamily="34" charset="0"/>
            </a:endParaRPr>
          </a:p>
          <a:p>
            <a:endParaRPr lang="tr-TR" dirty="0"/>
          </a:p>
        </p:txBody>
      </p:sp>
    </p:spTree>
    <p:extLst>
      <p:ext uri="{BB962C8B-B14F-4D97-AF65-F5344CB8AC3E}">
        <p14:creationId xmlns:p14="http://schemas.microsoft.com/office/powerpoint/2010/main" val="1807778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Semptomlar</a:t>
            </a:r>
            <a:endParaRPr lang="tr-TR" dirty="0"/>
          </a:p>
        </p:txBody>
      </p:sp>
      <p:sp>
        <p:nvSpPr>
          <p:cNvPr id="3" name="İçerik Yer Tutucusu 2"/>
          <p:cNvSpPr>
            <a:spLocks noGrp="1"/>
          </p:cNvSpPr>
          <p:nvPr>
            <p:ph idx="1"/>
          </p:nvPr>
        </p:nvSpPr>
        <p:spPr>
          <a:xfrm>
            <a:off x="1259632" y="1340769"/>
            <a:ext cx="7427168" cy="4700086"/>
          </a:xfrm>
        </p:spPr>
        <p:txBody>
          <a:bodyPr>
            <a:normAutofit fontScale="47500" lnSpcReduction="20000"/>
          </a:bodyPr>
          <a:lstStyle/>
          <a:p>
            <a:pPr algn="just"/>
            <a:r>
              <a:rPr lang="tr-TR" dirty="0" smtClean="0">
                <a:latin typeface="Arial" pitchFamily="34" charset="0"/>
                <a:cs typeface="Arial" pitchFamily="34" charset="0"/>
              </a:rPr>
              <a:t>Depresif </a:t>
            </a:r>
            <a:r>
              <a:rPr lang="tr-TR" dirty="0">
                <a:latin typeface="Arial" pitchFamily="34" charset="0"/>
                <a:cs typeface="Arial" pitchFamily="34" charset="0"/>
              </a:rPr>
              <a:t>ruh </a:t>
            </a:r>
            <a:r>
              <a:rPr lang="tr-TR" dirty="0" smtClean="0">
                <a:latin typeface="Arial" pitchFamily="34" charset="0"/>
                <a:cs typeface="Arial" pitchFamily="34" charset="0"/>
              </a:rPr>
              <a:t>hali</a:t>
            </a:r>
          </a:p>
          <a:p>
            <a:pPr algn="just"/>
            <a:endParaRPr lang="tr-TR" dirty="0">
              <a:latin typeface="Arial" pitchFamily="34" charset="0"/>
              <a:cs typeface="Arial" pitchFamily="34" charset="0"/>
            </a:endParaRPr>
          </a:p>
          <a:p>
            <a:pPr algn="just"/>
            <a:r>
              <a:rPr lang="tr-TR" dirty="0" err="1" smtClean="0">
                <a:latin typeface="Arial" pitchFamily="34" charset="0"/>
                <a:cs typeface="Arial" pitchFamily="34" charset="0"/>
              </a:rPr>
              <a:t>Anhedonia</a:t>
            </a:r>
            <a:endParaRPr lang="tr-TR" dirty="0" smtClean="0">
              <a:latin typeface="Arial" pitchFamily="34" charset="0"/>
              <a:cs typeface="Arial" pitchFamily="34" charset="0"/>
            </a:endParaRP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Ağır </a:t>
            </a:r>
            <a:r>
              <a:rPr lang="tr-TR" dirty="0">
                <a:latin typeface="Arial" pitchFamily="34" charset="0"/>
                <a:cs typeface="Arial" pitchFamily="34" charset="0"/>
              </a:rPr>
              <a:t>bir kilo değişimi veya iştah </a:t>
            </a:r>
            <a:r>
              <a:rPr lang="tr-TR" dirty="0" smtClean="0">
                <a:latin typeface="Arial" pitchFamily="34" charset="0"/>
                <a:cs typeface="Arial" pitchFamily="34" charset="0"/>
              </a:rPr>
              <a:t>azlığı</a:t>
            </a:r>
            <a:endParaRPr lang="tr-TR" dirty="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smtClean="0">
                <a:latin typeface="Arial" pitchFamily="34" charset="0"/>
                <a:cs typeface="Arial" pitchFamily="34" charset="0"/>
              </a:rPr>
              <a:t>Uyku </a:t>
            </a:r>
            <a:r>
              <a:rPr lang="tr-TR" dirty="0">
                <a:latin typeface="Arial" pitchFamily="34" charset="0"/>
                <a:cs typeface="Arial" pitchFamily="34" charset="0"/>
              </a:rPr>
              <a:t>bozukluğu </a:t>
            </a:r>
            <a:endParaRPr lang="tr-TR"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err="1" smtClean="0">
                <a:latin typeface="Arial" pitchFamily="34" charset="0"/>
                <a:cs typeface="Arial" pitchFamily="34" charset="0"/>
              </a:rPr>
              <a:t>Psikomotor</a:t>
            </a:r>
            <a:r>
              <a:rPr lang="tr-TR" dirty="0" smtClean="0">
                <a:latin typeface="Arial" pitchFamily="34" charset="0"/>
                <a:cs typeface="Arial" pitchFamily="34" charset="0"/>
              </a:rPr>
              <a:t> </a:t>
            </a:r>
            <a:r>
              <a:rPr lang="tr-TR" dirty="0">
                <a:latin typeface="Arial" pitchFamily="34" charset="0"/>
                <a:cs typeface="Arial" pitchFamily="34" charset="0"/>
              </a:rPr>
              <a:t>ajitasyon veya </a:t>
            </a:r>
            <a:r>
              <a:rPr lang="tr-TR" dirty="0" smtClean="0">
                <a:latin typeface="Arial" pitchFamily="34" charset="0"/>
                <a:cs typeface="Arial" pitchFamily="34" charset="0"/>
              </a:rPr>
              <a:t>gerilik</a:t>
            </a:r>
          </a:p>
          <a:p>
            <a:pPr algn="just"/>
            <a:endParaRPr lang="tr-TR" dirty="0">
              <a:latin typeface="Arial" pitchFamily="34" charset="0"/>
              <a:cs typeface="Arial" pitchFamily="34" charset="0"/>
            </a:endParaRPr>
          </a:p>
          <a:p>
            <a:pPr algn="just"/>
            <a:r>
              <a:rPr lang="tr-TR" dirty="0" smtClean="0">
                <a:latin typeface="Arial" pitchFamily="34" charset="0"/>
                <a:cs typeface="Arial" pitchFamily="34" charset="0"/>
              </a:rPr>
              <a:t>Yorgunluk veya enerji kaybı</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Değersizlik hissi , uygunsuz suçluluk düşüncesi</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Konsantre olma becerisinin azalması; kararsızlık</a:t>
            </a:r>
          </a:p>
          <a:p>
            <a:pPr algn="just"/>
            <a:endParaRPr lang="tr-TR" dirty="0" smtClean="0">
              <a:latin typeface="Arial" pitchFamily="34" charset="0"/>
              <a:cs typeface="Arial" pitchFamily="34" charset="0"/>
            </a:endParaRPr>
          </a:p>
          <a:p>
            <a:pPr algn="just"/>
            <a:r>
              <a:rPr lang="tr-TR" dirty="0" smtClean="0">
                <a:latin typeface="Arial" pitchFamily="34" charset="0"/>
                <a:cs typeface="Arial" pitchFamily="34" charset="0"/>
              </a:rPr>
              <a:t>Tekrarlayan ölüm düşünceleri</a:t>
            </a:r>
            <a:endParaRPr lang="tr-TR" dirty="0">
              <a:latin typeface="Arial" pitchFamily="34" charset="0"/>
              <a:cs typeface="Arial" pitchFamily="34" charset="0"/>
            </a:endParaRPr>
          </a:p>
        </p:txBody>
      </p:sp>
      <p:sp>
        <p:nvSpPr>
          <p:cNvPr id="4" name="Metin kutusu 3"/>
          <p:cNvSpPr txBox="1"/>
          <p:nvPr/>
        </p:nvSpPr>
        <p:spPr>
          <a:xfrm>
            <a:off x="1043608" y="6040854"/>
            <a:ext cx="7848872" cy="261610"/>
          </a:xfrm>
          <a:prstGeom prst="rect">
            <a:avLst/>
          </a:prstGeom>
          <a:noFill/>
        </p:spPr>
        <p:txBody>
          <a:bodyPr wrap="square" rtlCol="0">
            <a:spAutoFit/>
          </a:bodyPr>
          <a:lstStyle/>
          <a:p>
            <a:r>
              <a:rPr lang="tr-TR" sz="1100" dirty="0"/>
              <a:t>https://emedicine.medscape.com/article/286759-overview</a:t>
            </a:r>
          </a:p>
        </p:txBody>
      </p:sp>
    </p:spTree>
    <p:extLst>
      <p:ext uri="{BB962C8B-B14F-4D97-AF65-F5344CB8AC3E}">
        <p14:creationId xmlns:p14="http://schemas.microsoft.com/office/powerpoint/2010/main" val="255860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TANI</a:t>
            </a:r>
            <a:br>
              <a:rPr lang="tr-TR" dirty="0" smtClean="0"/>
            </a:br>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cs typeface="Arial" pitchFamily="34" charset="0"/>
              </a:rPr>
              <a:t>DSM –</a:t>
            </a:r>
            <a:r>
              <a:rPr lang="tr-TR" dirty="0" err="1" smtClean="0">
                <a:cs typeface="Arial" pitchFamily="34" charset="0"/>
              </a:rPr>
              <a:t>V’e</a:t>
            </a:r>
            <a:r>
              <a:rPr lang="tr-TR" dirty="0" smtClean="0">
                <a:cs typeface="Arial" pitchFamily="34" charset="0"/>
              </a:rPr>
              <a:t> göre bu semptomlardan  en az beş tanesinin (en az biri ilgi istek kaybı ve depresif </a:t>
            </a:r>
            <a:r>
              <a:rPr lang="tr-TR" dirty="0" err="1" smtClean="0">
                <a:cs typeface="Arial" pitchFamily="34" charset="0"/>
              </a:rPr>
              <a:t>duygudurum</a:t>
            </a:r>
            <a:r>
              <a:rPr lang="tr-TR" dirty="0" smtClean="0">
                <a:cs typeface="Arial" pitchFamily="34" charset="0"/>
              </a:rPr>
              <a:t> olmak üzere) 15 gün süreyle günün büyük kısmında bulunması tanı koydurucudur.</a:t>
            </a:r>
          </a:p>
          <a:p>
            <a:endParaRPr lang="tr-TR" dirty="0" smtClean="0">
              <a:cs typeface="Arial" pitchFamily="34" charset="0"/>
            </a:endParaRPr>
          </a:p>
          <a:p>
            <a:r>
              <a:rPr lang="tr-TR" dirty="0" smtClean="0">
                <a:cs typeface="Arial" pitchFamily="34" charset="0"/>
              </a:rPr>
              <a:t>Bu </a:t>
            </a:r>
            <a:r>
              <a:rPr lang="tr-TR" dirty="0">
                <a:cs typeface="Arial" pitchFamily="34" charset="0"/>
              </a:rPr>
              <a:t>belirtiler madde kullanımının ya da genel tıbbi bir durumun fizyolojik etkilerine bağlı </a:t>
            </a:r>
            <a:r>
              <a:rPr lang="tr-TR" dirty="0" smtClean="0">
                <a:cs typeface="Arial" pitchFamily="34" charset="0"/>
              </a:rPr>
              <a:t>değildir.</a:t>
            </a:r>
          </a:p>
          <a:p>
            <a:endParaRPr lang="tr-TR" dirty="0" smtClean="0">
              <a:cs typeface="Arial" pitchFamily="34" charset="0"/>
            </a:endParaRPr>
          </a:p>
          <a:p>
            <a:r>
              <a:rPr lang="en-US" dirty="0" err="1" smtClean="0">
                <a:cs typeface="Arial" pitchFamily="34" charset="0"/>
              </a:rPr>
              <a:t>Belirtiler</a:t>
            </a:r>
            <a:r>
              <a:rPr lang="en-US" dirty="0">
                <a:cs typeface="Arial" pitchFamily="34" charset="0"/>
              </a:rPr>
              <a:t>, </a:t>
            </a:r>
            <a:r>
              <a:rPr lang="en-US" dirty="0" err="1">
                <a:cs typeface="Arial" pitchFamily="34" charset="0"/>
              </a:rPr>
              <a:t>sosyal</a:t>
            </a:r>
            <a:r>
              <a:rPr lang="en-US" dirty="0">
                <a:cs typeface="Arial" pitchFamily="34" charset="0"/>
              </a:rPr>
              <a:t>, </a:t>
            </a:r>
            <a:r>
              <a:rPr lang="en-US" dirty="0" err="1">
                <a:cs typeface="Arial" pitchFamily="34" charset="0"/>
              </a:rPr>
              <a:t>mesleki</a:t>
            </a:r>
            <a:r>
              <a:rPr lang="en-US" dirty="0">
                <a:cs typeface="Arial" pitchFamily="34" charset="0"/>
              </a:rPr>
              <a:t> </a:t>
            </a:r>
            <a:r>
              <a:rPr lang="en-US" dirty="0" err="1">
                <a:cs typeface="Arial" pitchFamily="34" charset="0"/>
              </a:rPr>
              <a:t>veya</a:t>
            </a:r>
            <a:r>
              <a:rPr lang="en-US" dirty="0">
                <a:cs typeface="Arial" pitchFamily="34" charset="0"/>
              </a:rPr>
              <a:t> </a:t>
            </a:r>
            <a:r>
              <a:rPr lang="en-US" dirty="0" err="1">
                <a:cs typeface="Arial" pitchFamily="34" charset="0"/>
              </a:rPr>
              <a:t>diğer</a:t>
            </a:r>
            <a:r>
              <a:rPr lang="en-US" dirty="0">
                <a:cs typeface="Arial" pitchFamily="34" charset="0"/>
              </a:rPr>
              <a:t> </a:t>
            </a:r>
            <a:r>
              <a:rPr lang="en-US" dirty="0" err="1">
                <a:cs typeface="Arial" pitchFamily="34" charset="0"/>
              </a:rPr>
              <a:t>önemli</a:t>
            </a:r>
            <a:r>
              <a:rPr lang="en-US" dirty="0">
                <a:cs typeface="Arial" pitchFamily="34" charset="0"/>
              </a:rPr>
              <a:t> </a:t>
            </a:r>
            <a:r>
              <a:rPr lang="en-US" dirty="0" err="1">
                <a:cs typeface="Arial" pitchFamily="34" charset="0"/>
              </a:rPr>
              <a:t>iş</a:t>
            </a:r>
            <a:r>
              <a:rPr lang="en-US" dirty="0">
                <a:cs typeface="Arial" pitchFamily="34" charset="0"/>
              </a:rPr>
              <a:t> </a:t>
            </a:r>
            <a:r>
              <a:rPr lang="en-US" dirty="0" err="1">
                <a:cs typeface="Arial" pitchFamily="34" charset="0"/>
              </a:rPr>
              <a:t>görme</a:t>
            </a:r>
            <a:r>
              <a:rPr lang="en-US" dirty="0">
                <a:cs typeface="Arial" pitchFamily="34" charset="0"/>
              </a:rPr>
              <a:t> </a:t>
            </a:r>
            <a:r>
              <a:rPr lang="en-US" dirty="0" err="1">
                <a:cs typeface="Arial" pitchFamily="34" charset="0"/>
              </a:rPr>
              <a:t>alanlarında</a:t>
            </a:r>
            <a:r>
              <a:rPr lang="en-US" dirty="0">
                <a:cs typeface="Arial" pitchFamily="34" charset="0"/>
              </a:rPr>
              <a:t> </a:t>
            </a:r>
            <a:r>
              <a:rPr lang="en-US" dirty="0" err="1">
                <a:cs typeface="Arial" pitchFamily="34" charset="0"/>
              </a:rPr>
              <a:t>klinik</a:t>
            </a:r>
            <a:r>
              <a:rPr lang="en-US" dirty="0">
                <a:cs typeface="Arial" pitchFamily="34" charset="0"/>
              </a:rPr>
              <a:t> </a:t>
            </a:r>
            <a:r>
              <a:rPr lang="en-US" dirty="0" err="1">
                <a:cs typeface="Arial" pitchFamily="34" charset="0"/>
              </a:rPr>
              <a:t>olarak</a:t>
            </a:r>
            <a:r>
              <a:rPr lang="en-US" dirty="0">
                <a:cs typeface="Arial" pitchFamily="34" charset="0"/>
              </a:rPr>
              <a:t> </a:t>
            </a:r>
            <a:r>
              <a:rPr lang="en-US" dirty="0" err="1">
                <a:cs typeface="Arial" pitchFamily="34" charset="0"/>
              </a:rPr>
              <a:t>önemli</a:t>
            </a:r>
            <a:r>
              <a:rPr lang="en-US" dirty="0">
                <a:cs typeface="Arial" pitchFamily="34" charset="0"/>
              </a:rPr>
              <a:t> </a:t>
            </a:r>
            <a:r>
              <a:rPr lang="en-US" dirty="0" err="1">
                <a:cs typeface="Arial" pitchFamily="34" charset="0"/>
              </a:rPr>
              <a:t>derecede</a:t>
            </a:r>
            <a:r>
              <a:rPr lang="en-US" dirty="0">
                <a:cs typeface="Arial" pitchFamily="34" charset="0"/>
              </a:rPr>
              <a:t> </a:t>
            </a:r>
            <a:r>
              <a:rPr lang="en-US" dirty="0" err="1">
                <a:cs typeface="Arial" pitchFamily="34" charset="0"/>
              </a:rPr>
              <a:t>sıkıntı</a:t>
            </a:r>
            <a:r>
              <a:rPr lang="en-US" dirty="0">
                <a:cs typeface="Arial" pitchFamily="34" charset="0"/>
              </a:rPr>
              <a:t> </a:t>
            </a:r>
            <a:r>
              <a:rPr lang="en-US" dirty="0" err="1">
                <a:cs typeface="Arial" pitchFamily="34" charset="0"/>
              </a:rPr>
              <a:t>veya</a:t>
            </a:r>
            <a:r>
              <a:rPr lang="en-US" dirty="0">
                <a:cs typeface="Arial" pitchFamily="34" charset="0"/>
              </a:rPr>
              <a:t> </a:t>
            </a:r>
            <a:r>
              <a:rPr lang="en-US" dirty="0" err="1">
                <a:cs typeface="Arial" pitchFamily="34" charset="0"/>
              </a:rPr>
              <a:t>bozulmaya</a:t>
            </a:r>
            <a:r>
              <a:rPr lang="en-US" dirty="0">
                <a:cs typeface="Arial" pitchFamily="34" charset="0"/>
              </a:rPr>
              <a:t> </a:t>
            </a:r>
            <a:r>
              <a:rPr lang="en-US" dirty="0" err="1">
                <a:cs typeface="Arial" pitchFamily="34" charset="0"/>
              </a:rPr>
              <a:t>neden</a:t>
            </a:r>
            <a:r>
              <a:rPr lang="en-US" dirty="0">
                <a:cs typeface="Arial" pitchFamily="34" charset="0"/>
              </a:rPr>
              <a:t> </a:t>
            </a:r>
            <a:r>
              <a:rPr lang="en-US" dirty="0" smtClean="0">
                <a:cs typeface="Arial" pitchFamily="34" charset="0"/>
              </a:rPr>
              <a:t>o</a:t>
            </a:r>
            <a:r>
              <a:rPr lang="tr-TR" dirty="0" err="1" smtClean="0">
                <a:cs typeface="Arial" pitchFamily="34" charset="0"/>
              </a:rPr>
              <a:t>lmalıdır</a:t>
            </a:r>
            <a:r>
              <a:rPr lang="en-US" dirty="0" smtClean="0">
                <a:cs typeface="Arial" pitchFamily="34" charset="0"/>
              </a:rPr>
              <a:t>.</a:t>
            </a:r>
            <a:endParaRPr lang="en-US" dirty="0">
              <a:cs typeface="Arial" pitchFamily="34" charset="0"/>
            </a:endParaRPr>
          </a:p>
        </p:txBody>
      </p:sp>
    </p:spTree>
    <p:extLst>
      <p:ext uri="{BB962C8B-B14F-4D97-AF65-F5344CB8AC3E}">
        <p14:creationId xmlns:p14="http://schemas.microsoft.com/office/powerpoint/2010/main" val="2634726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16632"/>
            <a:ext cx="7581528" cy="1503040"/>
          </a:xfrm>
        </p:spPr>
        <p:txBody>
          <a:bodyPr>
            <a:normAutofit fontScale="90000"/>
          </a:bodyPr>
          <a:lstStyle/>
          <a:p>
            <a:r>
              <a:rPr lang="tr-TR" b="1" dirty="0" smtClean="0"/>
              <a:t/>
            </a:r>
            <a:br>
              <a:rPr lang="tr-TR" b="1" dirty="0" smtClean="0"/>
            </a:br>
            <a:r>
              <a:rPr lang="tr-TR" b="1" dirty="0"/>
              <a:t/>
            </a:r>
            <a:br>
              <a:rPr lang="tr-TR" b="1" dirty="0"/>
            </a:br>
            <a:r>
              <a:rPr lang="tr-TR" b="1" dirty="0" smtClean="0"/>
              <a:t>Depresyonun </a:t>
            </a:r>
            <a:r>
              <a:rPr lang="tr-TR" b="1" dirty="0"/>
              <a:t>Diğer </a:t>
            </a:r>
            <a:r>
              <a:rPr lang="tr-TR" b="1" dirty="0" smtClean="0"/>
              <a:t>Belirtileri</a:t>
            </a:r>
            <a:br>
              <a:rPr lang="tr-TR" b="1" dirty="0" smtClean="0"/>
            </a:br>
            <a:r>
              <a:rPr lang="tr-TR" dirty="0"/>
              <a:t/>
            </a:r>
            <a:br>
              <a:rPr lang="tr-TR" dirty="0"/>
            </a:br>
            <a:endParaRPr lang="tr-TR" dirty="0"/>
          </a:p>
        </p:txBody>
      </p:sp>
      <p:sp>
        <p:nvSpPr>
          <p:cNvPr id="3" name="İçerik Yer Tutucusu 2"/>
          <p:cNvSpPr>
            <a:spLocks noGrp="1"/>
          </p:cNvSpPr>
          <p:nvPr>
            <p:ph idx="1"/>
          </p:nvPr>
        </p:nvSpPr>
        <p:spPr>
          <a:xfrm>
            <a:off x="1331640" y="1600201"/>
            <a:ext cx="7355160" cy="4277072"/>
          </a:xfrm>
        </p:spPr>
        <p:txBody>
          <a:bodyPr numCol="2">
            <a:normAutofit fontScale="77500" lnSpcReduction="20000"/>
          </a:bodyPr>
          <a:lstStyle/>
          <a:p>
            <a:r>
              <a:rPr lang="tr-TR" dirty="0" smtClean="0"/>
              <a:t>Kolay </a:t>
            </a:r>
            <a:r>
              <a:rPr lang="tr-TR" dirty="0"/>
              <a:t>kızma </a:t>
            </a:r>
            <a:endParaRPr lang="tr-TR" dirty="0" smtClean="0"/>
          </a:p>
          <a:p>
            <a:endParaRPr lang="tr-TR" dirty="0" smtClean="0"/>
          </a:p>
          <a:p>
            <a:r>
              <a:rPr lang="tr-TR" dirty="0" smtClean="0"/>
              <a:t>Tahammülsüzlük</a:t>
            </a:r>
          </a:p>
          <a:p>
            <a:endParaRPr lang="tr-TR" dirty="0" smtClean="0"/>
          </a:p>
          <a:p>
            <a:r>
              <a:rPr lang="tr-TR" dirty="0" smtClean="0"/>
              <a:t>Gürültüden </a:t>
            </a:r>
            <a:r>
              <a:rPr lang="tr-TR" dirty="0"/>
              <a:t>rahatsız olma </a:t>
            </a:r>
            <a:endParaRPr lang="tr-TR" dirty="0" smtClean="0"/>
          </a:p>
          <a:p>
            <a:endParaRPr lang="tr-TR" dirty="0" smtClean="0"/>
          </a:p>
          <a:p>
            <a:r>
              <a:rPr lang="tr-TR" dirty="0" smtClean="0"/>
              <a:t>Somatik belirtiler</a:t>
            </a:r>
          </a:p>
          <a:p>
            <a:endParaRPr lang="tr-TR" dirty="0" smtClean="0"/>
          </a:p>
          <a:p>
            <a:r>
              <a:rPr lang="tr-TR" dirty="0" smtClean="0"/>
              <a:t>Obsesyonlar</a:t>
            </a:r>
          </a:p>
          <a:p>
            <a:endParaRPr lang="tr-TR" dirty="0" smtClean="0"/>
          </a:p>
          <a:p>
            <a:r>
              <a:rPr lang="tr-TR" dirty="0" err="1" smtClean="0"/>
              <a:t>Anksiyete</a:t>
            </a:r>
            <a:r>
              <a:rPr lang="tr-TR" dirty="0" smtClean="0"/>
              <a:t> </a:t>
            </a:r>
          </a:p>
          <a:p>
            <a:endParaRPr lang="tr-TR" dirty="0" smtClean="0"/>
          </a:p>
          <a:p>
            <a:r>
              <a:rPr lang="tr-TR" dirty="0" smtClean="0"/>
              <a:t>Ağrı </a:t>
            </a:r>
          </a:p>
          <a:p>
            <a:endParaRPr lang="tr-TR" dirty="0" smtClean="0"/>
          </a:p>
          <a:p>
            <a:r>
              <a:rPr lang="tr-TR" dirty="0" smtClean="0"/>
              <a:t>Cinsel </a:t>
            </a:r>
            <a:r>
              <a:rPr lang="tr-TR" dirty="0"/>
              <a:t>işlev </a:t>
            </a:r>
            <a:r>
              <a:rPr lang="tr-TR" dirty="0" smtClean="0"/>
              <a:t>bozuklukları</a:t>
            </a:r>
          </a:p>
          <a:p>
            <a:pPr marL="82296" indent="0">
              <a:buNone/>
            </a:pPr>
            <a:r>
              <a:rPr lang="tr-TR" dirty="0" smtClean="0"/>
              <a:t> </a:t>
            </a:r>
          </a:p>
          <a:p>
            <a:r>
              <a:rPr lang="tr-TR" dirty="0" smtClean="0"/>
              <a:t>Sanrı </a:t>
            </a:r>
            <a:r>
              <a:rPr lang="tr-TR" dirty="0"/>
              <a:t>ve </a:t>
            </a:r>
            <a:r>
              <a:rPr lang="tr-TR" dirty="0" err="1" smtClean="0"/>
              <a:t>varsanılar</a:t>
            </a:r>
            <a:endParaRPr lang="tr-TR" dirty="0" smtClean="0"/>
          </a:p>
          <a:p>
            <a:endParaRPr lang="tr-TR" dirty="0"/>
          </a:p>
          <a:p>
            <a:pPr marL="0" indent="0">
              <a:buNone/>
            </a:pPr>
            <a:endParaRPr lang="tr-TR" dirty="0"/>
          </a:p>
        </p:txBody>
      </p:sp>
      <p:sp>
        <p:nvSpPr>
          <p:cNvPr id="5" name="Metin kutusu 4"/>
          <p:cNvSpPr txBox="1"/>
          <p:nvPr/>
        </p:nvSpPr>
        <p:spPr>
          <a:xfrm>
            <a:off x="1259632" y="6237312"/>
            <a:ext cx="7416824" cy="430887"/>
          </a:xfrm>
          <a:prstGeom prst="rect">
            <a:avLst/>
          </a:prstGeom>
          <a:noFill/>
        </p:spPr>
        <p:txBody>
          <a:bodyPr wrap="square" rtlCol="0">
            <a:spAutoFit/>
          </a:bodyPr>
          <a:lstStyle/>
          <a:p>
            <a:r>
              <a:rPr lang="tr-TR" sz="1100" dirty="0"/>
              <a:t>https://</a:t>
            </a:r>
            <a:r>
              <a:rPr lang="tr-TR" sz="1100" dirty="0" smtClean="0"/>
              <a:t>www.uptodate.com/contents/screening-for-depression-in-adults?source=search_result&amp;search=beck%20depression%20inventory&amp;selectedTitle=1~26#H22016477</a:t>
            </a:r>
            <a:endParaRPr lang="tr-TR" sz="1100" dirty="0"/>
          </a:p>
        </p:txBody>
      </p:sp>
    </p:spTree>
    <p:extLst>
      <p:ext uri="{BB962C8B-B14F-4D97-AF65-F5344CB8AC3E}">
        <p14:creationId xmlns:p14="http://schemas.microsoft.com/office/powerpoint/2010/main" val="2920550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Arial"/>
                <a:cs typeface="Arial"/>
              </a:rPr>
              <a:t/>
            </a:r>
            <a:br>
              <a:rPr lang="tr-TR" dirty="0" smtClean="0">
                <a:latin typeface="Arial"/>
                <a:cs typeface="Arial"/>
              </a:rPr>
            </a:br>
            <a:r>
              <a:rPr lang="en-US" dirty="0" smtClean="0">
                <a:latin typeface="Arial"/>
                <a:cs typeface="Arial"/>
              </a:rPr>
              <a:t>DSM </a:t>
            </a:r>
            <a:r>
              <a:rPr lang="en-US" dirty="0">
                <a:latin typeface="Arial"/>
                <a:cs typeface="Arial"/>
              </a:rPr>
              <a:t>V’ e </a:t>
            </a:r>
            <a:r>
              <a:rPr lang="en-US" dirty="0" err="1">
                <a:latin typeface="Arial"/>
                <a:cs typeface="Arial"/>
              </a:rPr>
              <a:t>göre</a:t>
            </a:r>
            <a:r>
              <a:rPr lang="en-US" dirty="0">
                <a:latin typeface="Arial"/>
                <a:cs typeface="Arial"/>
              </a:rPr>
              <a:t> </a:t>
            </a:r>
            <a:r>
              <a:rPr lang="en-US" dirty="0" err="1">
                <a:latin typeface="Arial"/>
                <a:cs typeface="Arial"/>
              </a:rPr>
              <a:t>depresif</a:t>
            </a:r>
            <a:r>
              <a:rPr lang="en-US" dirty="0">
                <a:latin typeface="Arial"/>
                <a:cs typeface="Arial"/>
              </a:rPr>
              <a:t> </a:t>
            </a:r>
            <a:r>
              <a:rPr lang="en-US" dirty="0" err="1">
                <a:latin typeface="Arial"/>
                <a:cs typeface="Arial"/>
              </a:rPr>
              <a:t>bozukluk</a:t>
            </a:r>
            <a:r>
              <a:rPr lang="en-US" dirty="0">
                <a:latin typeface="Arial"/>
                <a:cs typeface="Arial"/>
              </a:rPr>
              <a:t> alt </a:t>
            </a:r>
            <a:r>
              <a:rPr lang="en-US" dirty="0" err="1">
                <a:latin typeface="Arial"/>
                <a:cs typeface="Arial"/>
              </a:rPr>
              <a:t>grupları</a:t>
            </a:r>
            <a:r>
              <a:rPr lang="en-US" dirty="0">
                <a:latin typeface="Arial"/>
                <a:cs typeface="Arial"/>
              </a:rPr>
              <a:t>:</a:t>
            </a:r>
            <a:br>
              <a:rPr lang="en-US" dirty="0">
                <a:latin typeface="Arial"/>
                <a:cs typeface="Arial"/>
              </a:rPr>
            </a:br>
            <a:endParaRPr lang="tr-TR" dirty="0"/>
          </a:p>
        </p:txBody>
      </p:sp>
      <p:sp>
        <p:nvSpPr>
          <p:cNvPr id="3" name="İçerik Yer Tutucusu 2"/>
          <p:cNvSpPr>
            <a:spLocks noGrp="1"/>
          </p:cNvSpPr>
          <p:nvPr>
            <p:ph idx="1"/>
          </p:nvPr>
        </p:nvSpPr>
        <p:spPr/>
        <p:txBody>
          <a:bodyPr>
            <a:normAutofit fontScale="92500"/>
          </a:bodyPr>
          <a:lstStyle/>
          <a:p>
            <a:pPr marL="0" indent="0">
              <a:buNone/>
              <a:defRPr/>
            </a:pPr>
            <a:endParaRPr lang="en-US" dirty="0">
              <a:latin typeface="Arial"/>
              <a:cs typeface="Arial"/>
            </a:endParaRPr>
          </a:p>
          <a:p>
            <a:pPr marL="685800" lvl="1" indent="-457200">
              <a:buClr>
                <a:schemeClr val="accent1">
                  <a:lumMod val="50000"/>
                </a:schemeClr>
              </a:buClr>
              <a:buFont typeface="+mj-lt"/>
              <a:buAutoNum type="arabicPeriod"/>
              <a:defRPr/>
            </a:pPr>
            <a:r>
              <a:rPr lang="en-US" dirty="0" err="1">
                <a:cs typeface="Arial" pitchFamily="34" charset="0"/>
              </a:rPr>
              <a:t>Majör</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smtClean="0">
                <a:cs typeface="Arial" pitchFamily="34" charset="0"/>
              </a:rPr>
              <a:t>bozukluk</a:t>
            </a:r>
            <a:r>
              <a:rPr lang="tr-TR" dirty="0" smtClean="0">
                <a:cs typeface="Arial" pitchFamily="34" charset="0"/>
              </a:rPr>
              <a:t>/</a:t>
            </a:r>
            <a:r>
              <a:rPr lang="tr-TR" dirty="0" err="1" smtClean="0">
                <a:cs typeface="Arial" pitchFamily="34" charset="0"/>
              </a:rPr>
              <a:t>Unipolar</a:t>
            </a:r>
            <a:r>
              <a:rPr lang="tr-TR" dirty="0" smtClean="0">
                <a:cs typeface="Arial" pitchFamily="34" charset="0"/>
              </a:rPr>
              <a:t> depresif 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solidFill>
                  <a:srgbClr val="FF0000"/>
                </a:solidFill>
                <a:cs typeface="Arial" pitchFamily="34" charset="0"/>
              </a:rPr>
              <a:t>Distimik</a:t>
            </a:r>
            <a:r>
              <a:rPr lang="en-US" dirty="0">
                <a:solidFill>
                  <a:srgbClr val="FF0000"/>
                </a:solidFill>
                <a:cs typeface="Arial" pitchFamily="34" charset="0"/>
              </a:rPr>
              <a:t> </a:t>
            </a:r>
            <a:r>
              <a:rPr lang="en-US" dirty="0" err="1">
                <a:solidFill>
                  <a:srgbClr val="FF0000"/>
                </a:solidFill>
                <a:cs typeface="Arial" pitchFamily="34" charset="0"/>
              </a:rPr>
              <a:t>bozukluk</a:t>
            </a:r>
            <a:endParaRPr lang="en-US" dirty="0">
              <a:solidFill>
                <a:srgbClr val="FF0000"/>
              </a:solidFill>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Yıkıcı</a:t>
            </a:r>
            <a:r>
              <a:rPr lang="en-US" dirty="0">
                <a:cs typeface="Arial" pitchFamily="34" charset="0"/>
              </a:rPr>
              <a:t> </a:t>
            </a:r>
            <a:r>
              <a:rPr lang="en-US" dirty="0" err="1">
                <a:cs typeface="Arial" pitchFamily="34" charset="0"/>
              </a:rPr>
              <a:t>duygudurumu</a:t>
            </a:r>
            <a:r>
              <a:rPr lang="en-US" dirty="0">
                <a:cs typeface="Arial" pitchFamily="34" charset="0"/>
              </a:rPr>
              <a:t> </a:t>
            </a:r>
            <a:r>
              <a:rPr lang="en-US" dirty="0" err="1">
                <a:cs typeface="Arial" pitchFamily="34" charset="0"/>
              </a:rPr>
              <a:t>düzenleyememe</a:t>
            </a:r>
            <a:r>
              <a:rPr lang="en-US" dirty="0">
                <a:cs typeface="Arial" pitchFamily="34" charset="0"/>
              </a:rPr>
              <a:t> </a:t>
            </a:r>
            <a:r>
              <a:rPr lang="en-US" dirty="0" err="1">
                <a:cs typeface="Arial" pitchFamily="34" charset="0"/>
              </a:rPr>
              <a:t>bozukluğu</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Premenstrüel</a:t>
            </a:r>
            <a:r>
              <a:rPr lang="en-US" dirty="0">
                <a:cs typeface="Arial" pitchFamily="34" charset="0"/>
              </a:rPr>
              <a:t> </a:t>
            </a:r>
            <a:r>
              <a:rPr lang="en-US" dirty="0" err="1">
                <a:cs typeface="Arial" pitchFamily="34" charset="0"/>
              </a:rPr>
              <a:t>disforik</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Madde</a:t>
            </a:r>
            <a:r>
              <a:rPr lang="en-US" dirty="0">
                <a:cs typeface="Arial" pitchFamily="34" charset="0"/>
              </a:rPr>
              <a:t> / </a:t>
            </a:r>
            <a:r>
              <a:rPr lang="en-US" dirty="0" err="1">
                <a:cs typeface="Arial" pitchFamily="34" charset="0"/>
              </a:rPr>
              <a:t>İlaç</a:t>
            </a:r>
            <a:r>
              <a:rPr lang="en-US" dirty="0">
                <a:cs typeface="Arial" pitchFamily="34" charset="0"/>
              </a:rPr>
              <a:t> </a:t>
            </a:r>
            <a:r>
              <a:rPr lang="en-US" dirty="0" err="1">
                <a:cs typeface="Arial" pitchFamily="34" charset="0"/>
              </a:rPr>
              <a:t>kaynaklı</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Başka</a:t>
            </a:r>
            <a:r>
              <a:rPr lang="en-US" dirty="0">
                <a:cs typeface="Arial" pitchFamily="34" charset="0"/>
              </a:rPr>
              <a:t> </a:t>
            </a:r>
            <a:r>
              <a:rPr lang="en-US" dirty="0" err="1">
                <a:cs typeface="Arial" pitchFamily="34" charset="0"/>
              </a:rPr>
              <a:t>medikal</a:t>
            </a:r>
            <a:r>
              <a:rPr lang="en-US" dirty="0">
                <a:cs typeface="Arial" pitchFamily="34" charset="0"/>
              </a:rPr>
              <a:t> </a:t>
            </a:r>
            <a:r>
              <a:rPr lang="en-US" dirty="0" err="1">
                <a:cs typeface="Arial" pitchFamily="34" charset="0"/>
              </a:rPr>
              <a:t>duruma</a:t>
            </a:r>
            <a:r>
              <a:rPr lang="en-US" dirty="0">
                <a:cs typeface="Arial" pitchFamily="34" charset="0"/>
              </a:rPr>
              <a:t> </a:t>
            </a:r>
            <a:r>
              <a:rPr lang="en-US" dirty="0" err="1">
                <a:cs typeface="Arial" pitchFamily="34" charset="0"/>
              </a:rPr>
              <a:t>bağımlı</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Diğer</a:t>
            </a:r>
            <a:r>
              <a:rPr lang="en-US" dirty="0">
                <a:cs typeface="Arial" pitchFamily="34" charset="0"/>
              </a:rPr>
              <a:t> </a:t>
            </a:r>
            <a:r>
              <a:rPr lang="en-US" dirty="0" err="1">
                <a:cs typeface="Arial" pitchFamily="34" charset="0"/>
              </a:rPr>
              <a:t>belirtilen</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pPr marL="685800" lvl="1" indent="-457200">
              <a:buClr>
                <a:schemeClr val="accent1">
                  <a:lumMod val="50000"/>
                </a:schemeClr>
              </a:buClr>
              <a:buFont typeface="+mj-lt"/>
              <a:buAutoNum type="arabicPeriod"/>
              <a:defRPr/>
            </a:pPr>
            <a:r>
              <a:rPr lang="en-US" dirty="0" err="1">
                <a:cs typeface="Arial" pitchFamily="34" charset="0"/>
              </a:rPr>
              <a:t>Tanımlanmamış</a:t>
            </a:r>
            <a:r>
              <a:rPr lang="en-US" dirty="0">
                <a:cs typeface="Arial" pitchFamily="34" charset="0"/>
              </a:rPr>
              <a:t> </a:t>
            </a:r>
            <a:r>
              <a:rPr lang="en-US" dirty="0" err="1">
                <a:cs typeface="Arial" pitchFamily="34" charset="0"/>
              </a:rPr>
              <a:t>depresif</a:t>
            </a:r>
            <a:r>
              <a:rPr lang="en-US" dirty="0">
                <a:cs typeface="Arial" pitchFamily="34" charset="0"/>
              </a:rPr>
              <a:t> </a:t>
            </a:r>
            <a:r>
              <a:rPr lang="en-US" dirty="0" err="1">
                <a:cs typeface="Arial" pitchFamily="34" charset="0"/>
              </a:rPr>
              <a:t>bozukluk</a:t>
            </a:r>
            <a:endParaRPr lang="en-US" dirty="0">
              <a:cs typeface="Arial" pitchFamily="34" charset="0"/>
            </a:endParaRPr>
          </a:p>
          <a:p>
            <a:endParaRPr lang="tr-TR" dirty="0"/>
          </a:p>
        </p:txBody>
      </p:sp>
      <p:sp>
        <p:nvSpPr>
          <p:cNvPr id="4" name="Metin kutusu 3"/>
          <p:cNvSpPr txBox="1"/>
          <p:nvPr/>
        </p:nvSpPr>
        <p:spPr>
          <a:xfrm rot="10800000" flipV="1">
            <a:off x="1115616" y="6096253"/>
            <a:ext cx="7272808" cy="600164"/>
          </a:xfrm>
          <a:prstGeom prst="rect">
            <a:avLst/>
          </a:prstGeom>
          <a:noFill/>
        </p:spPr>
        <p:txBody>
          <a:bodyPr wrap="square" rtlCol="0">
            <a:spAutoFit/>
          </a:bodyPr>
          <a:lstStyle/>
          <a:p>
            <a:r>
              <a:rPr lang="tr-TR" sz="1100" dirty="0"/>
              <a:t>https://www.uptodate.com/contents/unipolar-depression-in-adults-assessment-and-diagnosis?source=machineLearning&amp;search=dsm%20v%20depressive%20disorder&amp;selectedTitle=1~150&amp;sectionRank=1&amp;anchor=H105621652#H105621652</a:t>
            </a:r>
          </a:p>
        </p:txBody>
      </p:sp>
    </p:spTree>
    <p:extLst>
      <p:ext uri="{BB962C8B-B14F-4D97-AF65-F5344CB8AC3E}">
        <p14:creationId xmlns:p14="http://schemas.microsoft.com/office/powerpoint/2010/main" val="272136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effectLst/>
              </a:rPr>
              <a:t>2.</a:t>
            </a:r>
            <a:r>
              <a:rPr lang="en-US" dirty="0" err="1" smtClean="0">
                <a:effectLst/>
              </a:rPr>
              <a:t>Distimik</a:t>
            </a:r>
            <a:r>
              <a:rPr lang="en-US" dirty="0" smtClean="0">
                <a:effectLst/>
              </a:rPr>
              <a:t> </a:t>
            </a:r>
            <a:r>
              <a:rPr lang="en-US" dirty="0" err="1">
                <a:effectLst/>
              </a:rPr>
              <a:t>Bozukluk</a:t>
            </a:r>
            <a:endParaRPr lang="tr-TR" dirty="0">
              <a:effectLst/>
            </a:endParaRPr>
          </a:p>
        </p:txBody>
      </p:sp>
      <p:sp>
        <p:nvSpPr>
          <p:cNvPr id="3" name="İçerik Yer Tutucusu 2"/>
          <p:cNvSpPr>
            <a:spLocks noGrp="1"/>
          </p:cNvSpPr>
          <p:nvPr>
            <p:ph idx="1"/>
          </p:nvPr>
        </p:nvSpPr>
        <p:spPr/>
        <p:txBody>
          <a:bodyPr>
            <a:normAutofit fontScale="85000" lnSpcReduction="10000"/>
          </a:bodyPr>
          <a:lstStyle/>
          <a:p>
            <a:r>
              <a:rPr lang="en-US" dirty="0"/>
              <a:t>En </a:t>
            </a:r>
            <a:r>
              <a:rPr lang="en-US" dirty="0" err="1"/>
              <a:t>az</a:t>
            </a:r>
            <a:r>
              <a:rPr lang="en-US" dirty="0"/>
              <a:t> 2 </a:t>
            </a:r>
            <a:r>
              <a:rPr lang="en-US" dirty="0" err="1"/>
              <a:t>yıl</a:t>
            </a:r>
            <a:r>
              <a:rPr lang="en-US" dirty="0"/>
              <a:t> </a:t>
            </a:r>
            <a:r>
              <a:rPr lang="en-US" dirty="0" err="1"/>
              <a:t>boyunca</a:t>
            </a:r>
            <a:r>
              <a:rPr lang="en-US" dirty="0"/>
              <a:t> </a:t>
            </a:r>
            <a:r>
              <a:rPr lang="en-US" dirty="0" err="1"/>
              <a:t>kronik</a:t>
            </a:r>
            <a:r>
              <a:rPr lang="en-US" dirty="0"/>
              <a:t> </a:t>
            </a:r>
            <a:r>
              <a:rPr lang="en-US" dirty="0" err="1"/>
              <a:t>olarak</a:t>
            </a:r>
            <a:r>
              <a:rPr lang="en-US" dirty="0"/>
              <a:t> </a:t>
            </a:r>
            <a:r>
              <a:rPr lang="en-US" dirty="0" err="1"/>
              <a:t>günün</a:t>
            </a:r>
            <a:r>
              <a:rPr lang="en-US" dirty="0"/>
              <a:t> </a:t>
            </a:r>
            <a:r>
              <a:rPr lang="en-US" dirty="0" err="1"/>
              <a:t>önemli</a:t>
            </a:r>
            <a:r>
              <a:rPr lang="en-US" dirty="0"/>
              <a:t> </a:t>
            </a:r>
            <a:r>
              <a:rPr lang="en-US" dirty="0" err="1"/>
              <a:t>bir</a:t>
            </a:r>
            <a:r>
              <a:rPr lang="en-US" dirty="0"/>
              <a:t> </a:t>
            </a:r>
            <a:r>
              <a:rPr lang="en-US" dirty="0" err="1"/>
              <a:t>kısmında</a:t>
            </a:r>
            <a:r>
              <a:rPr lang="en-US" dirty="0"/>
              <a:t> </a:t>
            </a:r>
            <a:r>
              <a:rPr lang="en-US" dirty="0" err="1"/>
              <a:t>çökkün</a:t>
            </a:r>
            <a:r>
              <a:rPr lang="en-US" dirty="0"/>
              <a:t> </a:t>
            </a:r>
            <a:r>
              <a:rPr lang="en-US" dirty="0" err="1"/>
              <a:t>duygudur</a:t>
            </a:r>
            <a:r>
              <a:rPr lang="tr-TR" dirty="0"/>
              <a:t>u</a:t>
            </a:r>
            <a:r>
              <a:rPr lang="en-US" dirty="0"/>
              <a:t>m </a:t>
            </a:r>
            <a:r>
              <a:rPr lang="en-US" dirty="0" err="1"/>
              <a:t>varlığı</a:t>
            </a:r>
            <a:r>
              <a:rPr lang="en-US" dirty="0"/>
              <a:t> </a:t>
            </a:r>
            <a:endParaRPr lang="tr-TR" dirty="0" smtClean="0"/>
          </a:p>
          <a:p>
            <a:endParaRPr lang="tr-TR" dirty="0"/>
          </a:p>
          <a:p>
            <a:r>
              <a:rPr lang="en-US" dirty="0" err="1" smtClean="0"/>
              <a:t>Çökkün</a:t>
            </a:r>
            <a:r>
              <a:rPr lang="en-US" dirty="0" smtClean="0"/>
              <a:t> </a:t>
            </a:r>
            <a:r>
              <a:rPr lang="en-US" dirty="0" err="1"/>
              <a:t>duygudurum</a:t>
            </a:r>
            <a:r>
              <a:rPr lang="en-US" dirty="0"/>
              <a:t> </a:t>
            </a:r>
            <a:r>
              <a:rPr lang="en-US" dirty="0" err="1"/>
              <a:t>dönemleri</a:t>
            </a:r>
            <a:r>
              <a:rPr lang="en-US" dirty="0"/>
              <a:t>;</a:t>
            </a:r>
          </a:p>
          <a:p>
            <a:pPr lvl="1">
              <a:buClr>
                <a:schemeClr val="accent1">
                  <a:lumMod val="50000"/>
                </a:schemeClr>
              </a:buClr>
              <a:defRPr/>
            </a:pPr>
            <a:r>
              <a:rPr lang="en-US" dirty="0" err="1"/>
              <a:t>iştahsızlık</a:t>
            </a:r>
            <a:r>
              <a:rPr lang="en-US" dirty="0"/>
              <a:t> </a:t>
            </a:r>
            <a:r>
              <a:rPr lang="en-US" dirty="0" err="1"/>
              <a:t>veya</a:t>
            </a:r>
            <a:r>
              <a:rPr lang="en-US" dirty="0"/>
              <a:t> </a:t>
            </a:r>
            <a:r>
              <a:rPr lang="en-US" dirty="0" err="1"/>
              <a:t>aşırı</a:t>
            </a:r>
            <a:r>
              <a:rPr lang="en-US" dirty="0"/>
              <a:t> </a:t>
            </a:r>
            <a:r>
              <a:rPr lang="en-US" dirty="0" err="1"/>
              <a:t>iştah</a:t>
            </a:r>
            <a:r>
              <a:rPr lang="en-US" dirty="0"/>
              <a:t>, </a:t>
            </a:r>
          </a:p>
          <a:p>
            <a:pPr lvl="1">
              <a:buClr>
                <a:schemeClr val="accent1">
                  <a:lumMod val="50000"/>
                </a:schemeClr>
              </a:buClr>
              <a:defRPr/>
            </a:pPr>
            <a:r>
              <a:rPr lang="en-US" dirty="0" err="1"/>
              <a:t>uykusuzluk</a:t>
            </a:r>
            <a:r>
              <a:rPr lang="en-US" dirty="0"/>
              <a:t> </a:t>
            </a:r>
            <a:r>
              <a:rPr lang="en-US" dirty="0" err="1"/>
              <a:t>veya</a:t>
            </a:r>
            <a:r>
              <a:rPr lang="en-US" dirty="0"/>
              <a:t> </a:t>
            </a:r>
            <a:r>
              <a:rPr lang="en-US" dirty="0" err="1"/>
              <a:t>aşırı</a:t>
            </a:r>
            <a:r>
              <a:rPr lang="en-US" dirty="0"/>
              <a:t> </a:t>
            </a:r>
            <a:r>
              <a:rPr lang="en-US" dirty="0" err="1"/>
              <a:t>uyuma</a:t>
            </a:r>
            <a:r>
              <a:rPr lang="en-US" dirty="0"/>
              <a:t>, </a:t>
            </a:r>
          </a:p>
          <a:p>
            <a:pPr lvl="1">
              <a:buClr>
                <a:schemeClr val="accent1">
                  <a:lumMod val="50000"/>
                </a:schemeClr>
              </a:buClr>
              <a:defRPr/>
            </a:pPr>
            <a:r>
              <a:rPr lang="en-US" dirty="0" err="1"/>
              <a:t>yorgunluk</a:t>
            </a:r>
            <a:r>
              <a:rPr lang="en-US" dirty="0"/>
              <a:t>, </a:t>
            </a:r>
          </a:p>
          <a:p>
            <a:pPr lvl="1">
              <a:buClr>
                <a:schemeClr val="accent1">
                  <a:lumMod val="50000"/>
                </a:schemeClr>
              </a:buClr>
              <a:defRPr/>
            </a:pPr>
            <a:r>
              <a:rPr lang="en-US" dirty="0" err="1"/>
              <a:t>özgüven</a:t>
            </a:r>
            <a:r>
              <a:rPr lang="en-US" dirty="0"/>
              <a:t> </a:t>
            </a:r>
            <a:r>
              <a:rPr lang="en-US" dirty="0" err="1"/>
              <a:t>eksikliği</a:t>
            </a:r>
            <a:r>
              <a:rPr lang="en-US" dirty="0"/>
              <a:t>, </a:t>
            </a:r>
          </a:p>
          <a:p>
            <a:pPr lvl="1">
              <a:buClr>
                <a:schemeClr val="accent1">
                  <a:lumMod val="50000"/>
                </a:schemeClr>
              </a:buClr>
              <a:defRPr/>
            </a:pPr>
            <a:r>
              <a:rPr lang="en-US" dirty="0" err="1"/>
              <a:t>konsantre</a:t>
            </a:r>
            <a:r>
              <a:rPr lang="en-US" dirty="0"/>
              <a:t> </a:t>
            </a:r>
            <a:r>
              <a:rPr lang="en-US" dirty="0" err="1"/>
              <a:t>olamama</a:t>
            </a:r>
            <a:r>
              <a:rPr lang="en-US" dirty="0"/>
              <a:t> </a:t>
            </a:r>
            <a:r>
              <a:rPr lang="en-US" dirty="0" err="1"/>
              <a:t>veya</a:t>
            </a:r>
            <a:r>
              <a:rPr lang="en-US" dirty="0"/>
              <a:t> </a:t>
            </a:r>
            <a:r>
              <a:rPr lang="en-US" dirty="0" err="1"/>
              <a:t>karar</a:t>
            </a:r>
            <a:r>
              <a:rPr lang="en-US" dirty="0"/>
              <a:t> </a:t>
            </a:r>
            <a:r>
              <a:rPr lang="en-US" dirty="0" err="1"/>
              <a:t>vermede</a:t>
            </a:r>
            <a:r>
              <a:rPr lang="en-US" dirty="0"/>
              <a:t> </a:t>
            </a:r>
            <a:r>
              <a:rPr lang="en-US" dirty="0" err="1"/>
              <a:t>zorluk</a:t>
            </a:r>
            <a:r>
              <a:rPr lang="en-US" dirty="0"/>
              <a:t> </a:t>
            </a:r>
            <a:r>
              <a:rPr lang="en-US" dirty="0" err="1"/>
              <a:t>çekme</a:t>
            </a:r>
            <a:r>
              <a:rPr lang="en-US" dirty="0"/>
              <a:t> </a:t>
            </a:r>
          </a:p>
          <a:p>
            <a:pPr lvl="1">
              <a:buClr>
                <a:schemeClr val="accent1">
                  <a:lumMod val="50000"/>
                </a:schemeClr>
              </a:buClr>
              <a:defRPr/>
            </a:pPr>
            <a:r>
              <a:rPr lang="en-US" dirty="0" err="1"/>
              <a:t>çaresizlik</a:t>
            </a:r>
            <a:endParaRPr lang="en-US" dirty="0"/>
          </a:p>
          <a:p>
            <a:pPr marL="228600" lvl="1" indent="0">
              <a:buClr>
                <a:schemeClr val="accent1">
                  <a:lumMod val="50000"/>
                </a:schemeClr>
              </a:buClr>
              <a:buNone/>
              <a:defRPr/>
            </a:pPr>
            <a:r>
              <a:rPr lang="en-US" dirty="0" err="1"/>
              <a:t>durumlarından</a:t>
            </a:r>
            <a:r>
              <a:rPr lang="en-US" dirty="0"/>
              <a:t> en </a:t>
            </a:r>
            <a:r>
              <a:rPr lang="en-US" dirty="0" err="1"/>
              <a:t>az</a:t>
            </a:r>
            <a:r>
              <a:rPr lang="en-US" dirty="0"/>
              <a:t> </a:t>
            </a:r>
            <a:r>
              <a:rPr lang="en-US" dirty="0" err="1"/>
              <a:t>ikisini</a:t>
            </a:r>
            <a:r>
              <a:rPr lang="en-US" dirty="0"/>
              <a:t> </a:t>
            </a:r>
            <a:r>
              <a:rPr lang="en-US" dirty="0" err="1" smtClean="0"/>
              <a:t>içer</a:t>
            </a:r>
            <a:r>
              <a:rPr lang="tr-TR" dirty="0" err="1" smtClean="0"/>
              <a:t>melidir</a:t>
            </a:r>
            <a:r>
              <a:rPr lang="tr-TR" dirty="0" smtClean="0"/>
              <a:t>.</a:t>
            </a:r>
            <a:endParaRPr lang="en-US" dirty="0"/>
          </a:p>
          <a:p>
            <a:endParaRPr lang="tr-TR" dirty="0"/>
          </a:p>
        </p:txBody>
      </p:sp>
    </p:spTree>
    <p:extLst>
      <p:ext uri="{BB962C8B-B14F-4D97-AF65-F5344CB8AC3E}">
        <p14:creationId xmlns:p14="http://schemas.microsoft.com/office/powerpoint/2010/main" val="156402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smtClean="0">
                <a:effectLst/>
              </a:rPr>
              <a:t>3.</a:t>
            </a:r>
            <a:r>
              <a:rPr lang="en-US" sz="3600" dirty="0" err="1" smtClean="0">
                <a:effectLst/>
              </a:rPr>
              <a:t>Yıkıcı</a:t>
            </a:r>
            <a:r>
              <a:rPr lang="en-US" sz="3600" dirty="0" smtClean="0">
                <a:effectLst/>
              </a:rPr>
              <a:t> </a:t>
            </a:r>
            <a:r>
              <a:rPr lang="en-US" sz="3600" dirty="0" err="1">
                <a:effectLst/>
              </a:rPr>
              <a:t>duygudurumu</a:t>
            </a:r>
            <a:r>
              <a:rPr lang="en-US" sz="3600" dirty="0">
                <a:effectLst/>
              </a:rPr>
              <a:t> </a:t>
            </a:r>
            <a:r>
              <a:rPr lang="en-US" sz="3600" dirty="0" err="1">
                <a:effectLst/>
              </a:rPr>
              <a:t>düzenleyememe</a:t>
            </a:r>
            <a:r>
              <a:rPr lang="en-US" sz="3600" dirty="0">
                <a:effectLst/>
              </a:rPr>
              <a:t> </a:t>
            </a:r>
            <a:r>
              <a:rPr lang="en-US" sz="3600" dirty="0" err="1">
                <a:effectLst/>
              </a:rPr>
              <a:t>bozukluğu</a:t>
            </a:r>
            <a:endParaRPr lang="tr-TR" sz="3600" dirty="0">
              <a:effectLst/>
            </a:endParaRPr>
          </a:p>
        </p:txBody>
      </p:sp>
      <p:sp>
        <p:nvSpPr>
          <p:cNvPr id="3" name="İçerik Yer Tutucusu 2"/>
          <p:cNvSpPr>
            <a:spLocks noGrp="1"/>
          </p:cNvSpPr>
          <p:nvPr>
            <p:ph idx="1"/>
          </p:nvPr>
        </p:nvSpPr>
        <p:spPr>
          <a:xfrm>
            <a:off x="1435608" y="1844824"/>
            <a:ext cx="7498080" cy="4403576"/>
          </a:xfrm>
        </p:spPr>
        <p:txBody>
          <a:bodyPr/>
          <a:lstStyle/>
          <a:p>
            <a:r>
              <a:rPr lang="en-US" dirty="0"/>
              <a:t>En </a:t>
            </a:r>
            <a:r>
              <a:rPr lang="en-US" dirty="0" err="1"/>
              <a:t>az</a:t>
            </a:r>
            <a:r>
              <a:rPr lang="en-US" dirty="0"/>
              <a:t> </a:t>
            </a:r>
            <a:r>
              <a:rPr lang="en-US" dirty="0" err="1"/>
              <a:t>bir</a:t>
            </a:r>
            <a:r>
              <a:rPr lang="en-US" dirty="0"/>
              <a:t> </a:t>
            </a:r>
            <a:r>
              <a:rPr lang="en-US" dirty="0" err="1"/>
              <a:t>yıldır</a:t>
            </a:r>
            <a:r>
              <a:rPr lang="en-US" dirty="0"/>
              <a:t> </a:t>
            </a:r>
            <a:r>
              <a:rPr lang="en-US" dirty="0" err="1"/>
              <a:t>devam</a:t>
            </a:r>
            <a:r>
              <a:rPr lang="en-US" dirty="0"/>
              <a:t> </a:t>
            </a:r>
            <a:r>
              <a:rPr lang="en-US" dirty="0" err="1"/>
              <a:t>etmek</a:t>
            </a:r>
            <a:r>
              <a:rPr lang="en-US" dirty="0"/>
              <a:t> </a:t>
            </a:r>
            <a:r>
              <a:rPr lang="en-US" dirty="0" err="1"/>
              <a:t>üzere</a:t>
            </a:r>
            <a:r>
              <a:rPr lang="en-US" dirty="0"/>
              <a:t>, 10 </a:t>
            </a:r>
            <a:r>
              <a:rPr lang="en-US" dirty="0" err="1"/>
              <a:t>yaşından</a:t>
            </a:r>
            <a:r>
              <a:rPr lang="en-US" dirty="0"/>
              <a:t> </a:t>
            </a:r>
            <a:r>
              <a:rPr lang="en-US" dirty="0" err="1"/>
              <a:t>önce</a:t>
            </a:r>
            <a:r>
              <a:rPr lang="en-US" dirty="0"/>
              <a:t> </a:t>
            </a:r>
            <a:r>
              <a:rPr lang="en-US" dirty="0" err="1"/>
              <a:t>başlayan</a:t>
            </a:r>
            <a:r>
              <a:rPr lang="en-US" dirty="0"/>
              <a:t> </a:t>
            </a:r>
            <a:endParaRPr lang="tr-TR" dirty="0" smtClean="0"/>
          </a:p>
          <a:p>
            <a:endParaRPr lang="en-US" dirty="0"/>
          </a:p>
          <a:p>
            <a:r>
              <a:rPr lang="en-US" dirty="0" err="1"/>
              <a:t>Süre</a:t>
            </a:r>
            <a:r>
              <a:rPr lang="tr-TR" dirty="0" err="1"/>
              <a:t>ğe</a:t>
            </a:r>
            <a:r>
              <a:rPr lang="en-US" dirty="0"/>
              <a:t>n, </a:t>
            </a:r>
            <a:r>
              <a:rPr lang="en-US" dirty="0" err="1"/>
              <a:t>irritabl</a:t>
            </a:r>
            <a:r>
              <a:rPr lang="en-US" dirty="0"/>
              <a:t> </a:t>
            </a:r>
            <a:r>
              <a:rPr lang="en-US" dirty="0" err="1"/>
              <a:t>ve</a:t>
            </a:r>
            <a:r>
              <a:rPr lang="en-US" dirty="0"/>
              <a:t> </a:t>
            </a:r>
            <a:r>
              <a:rPr lang="en-US" dirty="0" err="1"/>
              <a:t>sinirli</a:t>
            </a:r>
            <a:r>
              <a:rPr lang="en-US" dirty="0"/>
              <a:t> </a:t>
            </a:r>
            <a:r>
              <a:rPr lang="en-US" dirty="0" err="1"/>
              <a:t>duygudurum</a:t>
            </a:r>
            <a:r>
              <a:rPr lang="en-US" dirty="0"/>
              <a:t> </a:t>
            </a:r>
            <a:endParaRPr lang="tr-TR" dirty="0" smtClean="0"/>
          </a:p>
          <a:p>
            <a:endParaRPr lang="en-US" dirty="0"/>
          </a:p>
          <a:p>
            <a:r>
              <a:rPr lang="en-US" dirty="0" err="1"/>
              <a:t>Haftada</a:t>
            </a:r>
            <a:r>
              <a:rPr lang="en-US" dirty="0"/>
              <a:t> en </a:t>
            </a:r>
            <a:r>
              <a:rPr lang="en-US" dirty="0" err="1"/>
              <a:t>az</a:t>
            </a:r>
            <a:r>
              <a:rPr lang="en-US" dirty="0"/>
              <a:t> </a:t>
            </a:r>
            <a:r>
              <a:rPr lang="en-US" dirty="0" err="1"/>
              <a:t>üc</a:t>
            </a:r>
            <a:r>
              <a:rPr lang="en-US" dirty="0"/>
              <a:t>̧ </a:t>
            </a:r>
            <a:r>
              <a:rPr lang="en-US" dirty="0" err="1"/>
              <a:t>kez</a:t>
            </a:r>
            <a:r>
              <a:rPr lang="en-US" dirty="0"/>
              <a:t> </a:t>
            </a:r>
            <a:r>
              <a:rPr lang="en-US" dirty="0" err="1"/>
              <a:t>yineleyen</a:t>
            </a:r>
            <a:r>
              <a:rPr lang="en-US" dirty="0"/>
              <a:t> </a:t>
            </a:r>
            <a:r>
              <a:rPr lang="en-US" dirty="0" err="1"/>
              <a:t>öfke</a:t>
            </a:r>
            <a:r>
              <a:rPr lang="en-US" dirty="0"/>
              <a:t> </a:t>
            </a:r>
            <a:r>
              <a:rPr lang="en-US" dirty="0" err="1"/>
              <a:t>nöbetleri</a:t>
            </a:r>
            <a:r>
              <a:rPr lang="en-US" dirty="0"/>
              <a:t> </a:t>
            </a:r>
          </a:p>
          <a:p>
            <a:pPr marL="0" indent="0">
              <a:buNone/>
            </a:pPr>
            <a:endParaRPr lang="tr-TR" dirty="0"/>
          </a:p>
        </p:txBody>
      </p:sp>
    </p:spTree>
    <p:extLst>
      <p:ext uri="{BB962C8B-B14F-4D97-AF65-F5344CB8AC3E}">
        <p14:creationId xmlns:p14="http://schemas.microsoft.com/office/powerpoint/2010/main" val="3855194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effectLst/>
              </a:rPr>
              <a:t>4.</a:t>
            </a:r>
            <a:r>
              <a:rPr lang="en-US" dirty="0" err="1" smtClean="0">
                <a:effectLst/>
              </a:rPr>
              <a:t>Premenstruel</a:t>
            </a:r>
            <a:r>
              <a:rPr lang="en-US" dirty="0" smtClean="0">
                <a:effectLst/>
              </a:rPr>
              <a:t> </a:t>
            </a:r>
            <a:r>
              <a:rPr lang="en-US" dirty="0" err="1">
                <a:effectLst/>
              </a:rPr>
              <a:t>Disforik</a:t>
            </a:r>
            <a:r>
              <a:rPr lang="en-US" dirty="0">
                <a:effectLst/>
              </a:rPr>
              <a:t> </a:t>
            </a:r>
            <a:r>
              <a:rPr lang="en-US" dirty="0" err="1">
                <a:effectLst/>
              </a:rPr>
              <a:t>Bozukluk</a:t>
            </a:r>
            <a:endParaRPr lang="tr-TR" dirty="0">
              <a:effectLst/>
            </a:endParaRPr>
          </a:p>
        </p:txBody>
      </p:sp>
      <p:sp>
        <p:nvSpPr>
          <p:cNvPr id="3" name="İçerik Yer Tutucusu 2"/>
          <p:cNvSpPr>
            <a:spLocks noGrp="1"/>
          </p:cNvSpPr>
          <p:nvPr>
            <p:ph idx="1"/>
          </p:nvPr>
        </p:nvSpPr>
        <p:spPr/>
        <p:txBody>
          <a:bodyPr>
            <a:normAutofit fontScale="77500" lnSpcReduction="20000"/>
          </a:bodyPr>
          <a:lstStyle/>
          <a:p>
            <a:pPr>
              <a:defRPr/>
            </a:pPr>
            <a:r>
              <a:rPr lang="en-US" sz="4400" dirty="0" err="1"/>
              <a:t>Semptomlar</a:t>
            </a:r>
            <a:r>
              <a:rPr lang="en-US" sz="4400" dirty="0"/>
              <a:t>; </a:t>
            </a:r>
            <a:endParaRPr lang="tr-TR" sz="4400" dirty="0" smtClean="0"/>
          </a:p>
          <a:p>
            <a:pPr lvl="1">
              <a:defRPr/>
            </a:pPr>
            <a:r>
              <a:rPr lang="en-US" sz="4000" dirty="0" err="1" smtClean="0"/>
              <a:t>belirgin</a:t>
            </a:r>
            <a:r>
              <a:rPr lang="en-US" sz="4000" dirty="0" smtClean="0"/>
              <a:t> </a:t>
            </a:r>
            <a:r>
              <a:rPr lang="en-US" sz="4000" dirty="0" err="1"/>
              <a:t>çökkün</a:t>
            </a:r>
            <a:r>
              <a:rPr lang="en-US" sz="4000" dirty="0"/>
              <a:t> </a:t>
            </a:r>
            <a:r>
              <a:rPr lang="en-US" sz="4000" dirty="0" err="1"/>
              <a:t>duygudurum</a:t>
            </a:r>
            <a:r>
              <a:rPr lang="en-US" sz="4000" dirty="0" smtClean="0"/>
              <a:t>,</a:t>
            </a:r>
            <a:endParaRPr lang="tr-TR" sz="4000" dirty="0" smtClean="0"/>
          </a:p>
          <a:p>
            <a:pPr lvl="1">
              <a:defRPr/>
            </a:pPr>
            <a:r>
              <a:rPr lang="en-US" sz="4000" dirty="0" err="1" smtClean="0"/>
              <a:t>anksiyete</a:t>
            </a:r>
            <a:r>
              <a:rPr lang="en-US" sz="4000" dirty="0" smtClean="0"/>
              <a:t>,</a:t>
            </a:r>
            <a:endParaRPr lang="tr-TR" sz="4000" dirty="0" smtClean="0"/>
          </a:p>
          <a:p>
            <a:pPr lvl="1">
              <a:defRPr/>
            </a:pPr>
            <a:r>
              <a:rPr lang="tr-TR" sz="4000" dirty="0" smtClean="0"/>
              <a:t>duygusal değişkenlik</a:t>
            </a:r>
            <a:r>
              <a:rPr lang="en-US" sz="4000" dirty="0" smtClean="0"/>
              <a:t>, </a:t>
            </a:r>
            <a:endParaRPr lang="tr-TR" sz="4000" dirty="0" smtClean="0"/>
          </a:p>
          <a:p>
            <a:pPr lvl="1">
              <a:defRPr/>
            </a:pPr>
            <a:r>
              <a:rPr lang="en-US" sz="4000" dirty="0" err="1" smtClean="0"/>
              <a:t>ilgi</a:t>
            </a:r>
            <a:r>
              <a:rPr lang="tr-TR" sz="4000" dirty="0" smtClean="0"/>
              <a:t> istek </a:t>
            </a:r>
            <a:r>
              <a:rPr lang="en-US" sz="4000" dirty="0" err="1" smtClean="0"/>
              <a:t>kaybı</a:t>
            </a:r>
            <a:endParaRPr lang="tr-TR" sz="4000" dirty="0" smtClean="0"/>
          </a:p>
          <a:p>
            <a:pPr>
              <a:defRPr/>
            </a:pPr>
            <a:endParaRPr lang="en-US" sz="4400" dirty="0"/>
          </a:p>
          <a:p>
            <a:pPr>
              <a:defRPr/>
            </a:pPr>
            <a:r>
              <a:rPr lang="en-US" sz="4400" dirty="0" err="1"/>
              <a:t>Düzenli</a:t>
            </a:r>
            <a:r>
              <a:rPr lang="en-US" sz="4400" dirty="0"/>
              <a:t> </a:t>
            </a:r>
            <a:r>
              <a:rPr lang="en-US" sz="4400" dirty="0" err="1"/>
              <a:t>olarak</a:t>
            </a:r>
            <a:r>
              <a:rPr lang="en-US" sz="4400" dirty="0"/>
              <a:t> luteal </a:t>
            </a:r>
            <a:r>
              <a:rPr lang="en-US" sz="4400" dirty="0" err="1"/>
              <a:t>fazın</a:t>
            </a:r>
            <a:r>
              <a:rPr lang="en-US" sz="4400" dirty="0"/>
              <a:t> son </a:t>
            </a:r>
            <a:r>
              <a:rPr lang="en-US" sz="4400" dirty="0" err="1"/>
              <a:t>haftasında</a:t>
            </a:r>
            <a:r>
              <a:rPr lang="en-US" sz="4400" dirty="0"/>
              <a:t> </a:t>
            </a:r>
            <a:r>
              <a:rPr lang="en-US" sz="4400" dirty="0" err="1"/>
              <a:t>başlar</a:t>
            </a:r>
            <a:r>
              <a:rPr lang="en-US" sz="4400" dirty="0"/>
              <a:t>, </a:t>
            </a:r>
            <a:r>
              <a:rPr lang="en-US" sz="4400" dirty="0" err="1"/>
              <a:t>menstruasyon</a:t>
            </a:r>
            <a:r>
              <a:rPr lang="en-US" sz="4400" dirty="0"/>
              <a:t> </a:t>
            </a:r>
            <a:r>
              <a:rPr lang="en-US" sz="4400" dirty="0" err="1"/>
              <a:t>başladıktan</a:t>
            </a:r>
            <a:r>
              <a:rPr lang="en-US" sz="4400" dirty="0"/>
              <a:t> </a:t>
            </a:r>
            <a:r>
              <a:rPr lang="en-US" sz="4400" dirty="0" err="1"/>
              <a:t>bir</a:t>
            </a:r>
            <a:r>
              <a:rPr lang="en-US" sz="4400" dirty="0"/>
              <a:t> </a:t>
            </a:r>
            <a:r>
              <a:rPr lang="en-US" sz="4400" dirty="0" err="1"/>
              <a:t>kaç</a:t>
            </a:r>
            <a:r>
              <a:rPr lang="en-US" sz="4400" dirty="0"/>
              <a:t> </a:t>
            </a:r>
            <a:r>
              <a:rPr lang="en-US" sz="4400" dirty="0" err="1"/>
              <a:t>gün</a:t>
            </a:r>
            <a:r>
              <a:rPr lang="en-US" sz="4400" dirty="0"/>
              <a:t> </a:t>
            </a:r>
            <a:r>
              <a:rPr lang="en-US" sz="4400" dirty="0" err="1"/>
              <a:t>sonra</a:t>
            </a:r>
            <a:r>
              <a:rPr lang="en-US" sz="4400" dirty="0"/>
              <a:t> </a:t>
            </a:r>
            <a:r>
              <a:rPr lang="en-US" sz="4400" dirty="0" err="1"/>
              <a:t>sona</a:t>
            </a:r>
            <a:r>
              <a:rPr lang="en-US" sz="4400" dirty="0"/>
              <a:t> </a:t>
            </a:r>
            <a:r>
              <a:rPr lang="en-US" sz="4400" dirty="0" err="1"/>
              <a:t>erer</a:t>
            </a:r>
            <a:r>
              <a:rPr lang="en-US" sz="4400" dirty="0"/>
              <a:t>.</a:t>
            </a:r>
          </a:p>
          <a:p>
            <a:endParaRPr lang="tr-TR" dirty="0"/>
          </a:p>
        </p:txBody>
      </p:sp>
    </p:spTree>
    <p:extLst>
      <p:ext uri="{BB962C8B-B14F-4D97-AF65-F5344CB8AC3E}">
        <p14:creationId xmlns:p14="http://schemas.microsoft.com/office/powerpoint/2010/main" val="209636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Planı</a:t>
            </a:r>
            <a:endParaRPr lang="tr-TR" dirty="0"/>
          </a:p>
        </p:txBody>
      </p:sp>
      <p:sp>
        <p:nvSpPr>
          <p:cNvPr id="3" name="İçerik Yer Tutucusu 2"/>
          <p:cNvSpPr>
            <a:spLocks noGrp="1"/>
          </p:cNvSpPr>
          <p:nvPr>
            <p:ph idx="1"/>
          </p:nvPr>
        </p:nvSpPr>
        <p:spPr/>
        <p:txBody>
          <a:bodyPr>
            <a:normAutofit/>
          </a:bodyPr>
          <a:lstStyle/>
          <a:p>
            <a:r>
              <a:rPr lang="tr-TR" dirty="0" smtClean="0"/>
              <a:t>Amaç</a:t>
            </a:r>
          </a:p>
          <a:p>
            <a:r>
              <a:rPr lang="tr-TR" dirty="0" smtClean="0"/>
              <a:t>Giriş</a:t>
            </a:r>
          </a:p>
          <a:p>
            <a:r>
              <a:rPr lang="tr-TR" dirty="0" err="1" smtClean="0"/>
              <a:t>Patofizyoloji</a:t>
            </a:r>
            <a:endParaRPr lang="tr-TR" dirty="0" smtClean="0"/>
          </a:p>
          <a:p>
            <a:r>
              <a:rPr lang="tr-TR" dirty="0" smtClean="0"/>
              <a:t>Epidemiyoloji</a:t>
            </a:r>
          </a:p>
          <a:p>
            <a:r>
              <a:rPr lang="tr-TR" dirty="0" smtClean="0"/>
              <a:t>Sınıflandırma</a:t>
            </a:r>
          </a:p>
          <a:p>
            <a:r>
              <a:rPr lang="tr-TR" dirty="0" smtClean="0"/>
              <a:t>Semptomlar</a:t>
            </a:r>
          </a:p>
          <a:p>
            <a:r>
              <a:rPr lang="tr-TR" dirty="0" smtClean="0"/>
              <a:t>Tanı</a:t>
            </a:r>
          </a:p>
          <a:p>
            <a:r>
              <a:rPr lang="tr-TR" dirty="0" smtClean="0"/>
              <a:t>Tedavi</a:t>
            </a:r>
          </a:p>
          <a:p>
            <a:endParaRPr lang="tr-TR" dirty="0" smtClean="0"/>
          </a:p>
          <a:p>
            <a:endParaRPr lang="tr-TR" dirty="0"/>
          </a:p>
        </p:txBody>
      </p:sp>
      <p:pic>
        <p:nvPicPr>
          <p:cNvPr id="4" name="Picture 3"/>
          <p:cNvPicPr>
            <a:picLocks noChangeAspect="1"/>
          </p:cNvPicPr>
          <p:nvPr/>
        </p:nvPicPr>
        <p:blipFill>
          <a:blip r:embed="rId2"/>
          <a:srcRect/>
          <a:stretch>
            <a:fillRect/>
          </a:stretch>
        </p:blipFill>
        <p:spPr bwMode="auto">
          <a:xfrm>
            <a:off x="5508104" y="2126765"/>
            <a:ext cx="3240360" cy="2865512"/>
          </a:xfrm>
          <a:prstGeom prst="rect">
            <a:avLst/>
          </a:prstGeom>
          <a:noFill/>
          <a:ln w="9525">
            <a:noFill/>
            <a:miter lim="800000"/>
            <a:headEnd/>
            <a:tailEnd/>
          </a:ln>
        </p:spPr>
      </p:pic>
    </p:spTree>
    <p:extLst>
      <p:ext uri="{BB962C8B-B14F-4D97-AF65-F5344CB8AC3E}">
        <p14:creationId xmlns:p14="http://schemas.microsoft.com/office/powerpoint/2010/main" val="260229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5.Depresyona </a:t>
            </a:r>
            <a:r>
              <a:rPr lang="tr-TR" dirty="0"/>
              <a:t>yol açabilen ilaçlar</a:t>
            </a:r>
          </a:p>
        </p:txBody>
      </p:sp>
      <p:sp>
        <p:nvSpPr>
          <p:cNvPr id="3" name="İçerik Yer Tutucusu 2"/>
          <p:cNvSpPr>
            <a:spLocks noGrp="1"/>
          </p:cNvSpPr>
          <p:nvPr>
            <p:ph idx="1"/>
          </p:nvPr>
        </p:nvSpPr>
        <p:spPr>
          <a:xfrm>
            <a:off x="1043608" y="1484784"/>
            <a:ext cx="7797552" cy="4741987"/>
          </a:xfrm>
        </p:spPr>
        <p:txBody>
          <a:bodyPr numCol="2">
            <a:normAutofit fontScale="85000" lnSpcReduction="10000"/>
          </a:bodyPr>
          <a:lstStyle/>
          <a:p>
            <a:r>
              <a:rPr lang="tr-TR" dirty="0" err="1" smtClean="0"/>
              <a:t>Kortikosteroid</a:t>
            </a:r>
            <a:r>
              <a:rPr lang="tr-TR" dirty="0" smtClean="0"/>
              <a:t> </a:t>
            </a:r>
          </a:p>
          <a:p>
            <a:endParaRPr lang="tr-TR" dirty="0" smtClean="0"/>
          </a:p>
          <a:p>
            <a:r>
              <a:rPr lang="tr-TR" dirty="0" smtClean="0"/>
              <a:t>İnterferon </a:t>
            </a:r>
          </a:p>
          <a:p>
            <a:endParaRPr lang="tr-TR" dirty="0" smtClean="0"/>
          </a:p>
          <a:p>
            <a:r>
              <a:rPr lang="tr-TR" dirty="0" smtClean="0"/>
              <a:t>Oral </a:t>
            </a:r>
            <a:r>
              <a:rPr lang="tr-TR" dirty="0" err="1"/>
              <a:t>kontraseptif</a:t>
            </a:r>
            <a:r>
              <a:rPr lang="tr-TR" dirty="0"/>
              <a:t> </a:t>
            </a:r>
            <a:endParaRPr lang="tr-TR" dirty="0" smtClean="0"/>
          </a:p>
          <a:p>
            <a:endParaRPr lang="tr-TR" dirty="0" smtClean="0"/>
          </a:p>
          <a:p>
            <a:r>
              <a:rPr lang="tr-TR" dirty="0" err="1" smtClean="0"/>
              <a:t>Antiglokom</a:t>
            </a:r>
            <a:r>
              <a:rPr lang="tr-TR" dirty="0" smtClean="0"/>
              <a:t> ilaçlar</a:t>
            </a:r>
          </a:p>
          <a:p>
            <a:endParaRPr lang="tr-TR" dirty="0" smtClean="0"/>
          </a:p>
          <a:p>
            <a:r>
              <a:rPr lang="tr-TR" dirty="0" err="1"/>
              <a:t>İ</a:t>
            </a:r>
            <a:r>
              <a:rPr lang="tr-TR" dirty="0" err="1" smtClean="0"/>
              <a:t>ndometazin</a:t>
            </a:r>
            <a:r>
              <a:rPr lang="tr-TR" dirty="0" smtClean="0"/>
              <a:t> </a:t>
            </a:r>
          </a:p>
          <a:p>
            <a:endParaRPr lang="tr-TR" dirty="0" smtClean="0"/>
          </a:p>
          <a:p>
            <a:r>
              <a:rPr lang="tr-TR" dirty="0" smtClean="0"/>
              <a:t> </a:t>
            </a:r>
            <a:r>
              <a:rPr lang="tr-TR" dirty="0" err="1"/>
              <a:t>Antineoplastik</a:t>
            </a:r>
            <a:r>
              <a:rPr lang="tr-TR" dirty="0"/>
              <a:t> (</a:t>
            </a:r>
            <a:r>
              <a:rPr lang="tr-TR" dirty="0" err="1"/>
              <a:t>Vinkristin</a:t>
            </a:r>
            <a:r>
              <a:rPr lang="tr-TR" dirty="0"/>
              <a:t>, </a:t>
            </a:r>
            <a:r>
              <a:rPr lang="tr-TR" dirty="0" err="1"/>
              <a:t>Bleomisin</a:t>
            </a:r>
            <a:r>
              <a:rPr lang="tr-TR" dirty="0"/>
              <a:t>, </a:t>
            </a:r>
            <a:r>
              <a:rPr lang="tr-TR" dirty="0" err="1" smtClean="0"/>
              <a:t>Asparaginaz</a:t>
            </a:r>
            <a:r>
              <a:rPr lang="tr-TR" dirty="0"/>
              <a:t>, </a:t>
            </a:r>
            <a:r>
              <a:rPr lang="tr-TR" dirty="0" err="1"/>
              <a:t>Zidovudin</a:t>
            </a:r>
            <a:r>
              <a:rPr lang="tr-TR" dirty="0"/>
              <a:t>) </a:t>
            </a:r>
            <a:endParaRPr lang="tr-TR" dirty="0" smtClean="0"/>
          </a:p>
          <a:p>
            <a:endParaRPr lang="tr-TR" dirty="0" smtClean="0"/>
          </a:p>
          <a:p>
            <a:r>
              <a:rPr lang="tr-TR" dirty="0" smtClean="0"/>
              <a:t> </a:t>
            </a:r>
            <a:r>
              <a:rPr lang="tr-TR" dirty="0" err="1" smtClean="0"/>
              <a:t>Levadopa</a:t>
            </a:r>
            <a:r>
              <a:rPr lang="tr-TR" dirty="0" smtClean="0"/>
              <a:t>, </a:t>
            </a:r>
            <a:r>
              <a:rPr lang="tr-TR" dirty="0" err="1" smtClean="0"/>
              <a:t>Bromokriptin</a:t>
            </a:r>
            <a:r>
              <a:rPr lang="tr-TR" dirty="0"/>
              <a:t>, </a:t>
            </a:r>
            <a:r>
              <a:rPr lang="tr-TR" dirty="0" err="1"/>
              <a:t>Amantadin</a:t>
            </a:r>
            <a:r>
              <a:rPr lang="tr-TR" dirty="0"/>
              <a:t> </a:t>
            </a:r>
            <a:endParaRPr lang="tr-TR" dirty="0" smtClean="0"/>
          </a:p>
          <a:p>
            <a:endParaRPr lang="tr-TR" dirty="0" smtClean="0"/>
          </a:p>
          <a:p>
            <a:r>
              <a:rPr lang="tr-TR" dirty="0" smtClean="0"/>
              <a:t> </a:t>
            </a:r>
            <a:r>
              <a:rPr lang="tr-TR" dirty="0"/>
              <a:t>Merkezi sinir sistemi </a:t>
            </a:r>
            <a:r>
              <a:rPr lang="tr-TR" dirty="0" err="1"/>
              <a:t>depresanları</a:t>
            </a:r>
            <a:r>
              <a:rPr lang="tr-TR" dirty="0"/>
              <a:t> (Alkol, </a:t>
            </a:r>
            <a:r>
              <a:rPr lang="tr-TR" dirty="0" err="1"/>
              <a:t>benzaodiazepinler</a:t>
            </a:r>
            <a:r>
              <a:rPr lang="tr-TR" dirty="0"/>
              <a:t>)</a:t>
            </a:r>
          </a:p>
        </p:txBody>
      </p:sp>
    </p:spTree>
    <p:extLst>
      <p:ext uri="{BB962C8B-B14F-4D97-AF65-F5344CB8AC3E}">
        <p14:creationId xmlns:p14="http://schemas.microsoft.com/office/powerpoint/2010/main" val="112633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6.Genel </a:t>
            </a:r>
            <a:r>
              <a:rPr lang="tr-TR" dirty="0"/>
              <a:t>tıbbi duruma bağlı duygu-durum bozuklukları</a:t>
            </a:r>
          </a:p>
        </p:txBody>
      </p:sp>
      <p:sp>
        <p:nvSpPr>
          <p:cNvPr id="3" name="İçerik Yer Tutucusu 2"/>
          <p:cNvSpPr>
            <a:spLocks noGrp="1"/>
          </p:cNvSpPr>
          <p:nvPr>
            <p:ph idx="1"/>
          </p:nvPr>
        </p:nvSpPr>
        <p:spPr/>
        <p:txBody>
          <a:bodyPr>
            <a:normAutofit fontScale="70000" lnSpcReduction="20000"/>
          </a:bodyPr>
          <a:lstStyle/>
          <a:p>
            <a:pPr marL="0" indent="0">
              <a:buNone/>
            </a:pPr>
            <a:endParaRPr lang="tr-TR" dirty="0" smtClean="0"/>
          </a:p>
          <a:p>
            <a:r>
              <a:rPr lang="tr-TR" dirty="0" smtClean="0"/>
              <a:t>Merkezi </a:t>
            </a:r>
            <a:r>
              <a:rPr lang="tr-TR" dirty="0"/>
              <a:t>sinir sistemi hastalıkları (Parkinson, inme, </a:t>
            </a:r>
            <a:r>
              <a:rPr lang="tr-TR" dirty="0" err="1"/>
              <a:t>Alzhiemer</a:t>
            </a:r>
            <a:r>
              <a:rPr lang="tr-TR" dirty="0"/>
              <a:t>, MS, migren, epilepsi) </a:t>
            </a:r>
            <a:endParaRPr lang="tr-TR" dirty="0" smtClean="0"/>
          </a:p>
          <a:p>
            <a:endParaRPr lang="tr-TR" dirty="0" smtClean="0"/>
          </a:p>
          <a:p>
            <a:r>
              <a:rPr lang="tr-TR" dirty="0" smtClean="0"/>
              <a:t>Endokrin </a:t>
            </a:r>
            <a:r>
              <a:rPr lang="tr-TR" dirty="0"/>
              <a:t>hastalıkları </a:t>
            </a:r>
            <a:endParaRPr lang="tr-TR" dirty="0" smtClean="0"/>
          </a:p>
          <a:p>
            <a:endParaRPr lang="tr-TR" dirty="0" smtClean="0"/>
          </a:p>
          <a:p>
            <a:r>
              <a:rPr lang="tr-TR" dirty="0" smtClean="0"/>
              <a:t>KVS </a:t>
            </a:r>
            <a:r>
              <a:rPr lang="tr-TR" dirty="0"/>
              <a:t>hastalığı (MI, KAH, Bypass ameliyatı sonrası, HT) </a:t>
            </a:r>
            <a:endParaRPr lang="tr-TR" dirty="0" smtClean="0"/>
          </a:p>
          <a:p>
            <a:endParaRPr lang="tr-TR" dirty="0" smtClean="0"/>
          </a:p>
          <a:p>
            <a:r>
              <a:rPr lang="tr-TR" dirty="0" smtClean="0"/>
              <a:t>Kanser </a:t>
            </a:r>
          </a:p>
          <a:p>
            <a:endParaRPr lang="tr-TR" dirty="0" smtClean="0"/>
          </a:p>
          <a:p>
            <a:r>
              <a:rPr lang="tr-TR" dirty="0" smtClean="0"/>
              <a:t>Kronik </a:t>
            </a:r>
            <a:r>
              <a:rPr lang="tr-TR" dirty="0"/>
              <a:t>ağrılı hastalıklar </a:t>
            </a:r>
            <a:endParaRPr lang="tr-TR" dirty="0" smtClean="0"/>
          </a:p>
          <a:p>
            <a:endParaRPr lang="tr-TR" dirty="0" smtClean="0"/>
          </a:p>
          <a:p>
            <a:r>
              <a:rPr lang="tr-TR" dirty="0" smtClean="0"/>
              <a:t>Kas-bağ </a:t>
            </a:r>
            <a:r>
              <a:rPr lang="tr-TR" dirty="0"/>
              <a:t>dokusu hastalıkları (RA, SLE, </a:t>
            </a:r>
            <a:r>
              <a:rPr lang="tr-TR" dirty="0" err="1"/>
              <a:t>Sjögren</a:t>
            </a:r>
            <a:r>
              <a:rPr lang="tr-TR" dirty="0"/>
              <a:t>)</a:t>
            </a:r>
          </a:p>
        </p:txBody>
      </p:sp>
    </p:spTree>
    <p:extLst>
      <p:ext uri="{BB962C8B-B14F-4D97-AF65-F5344CB8AC3E}">
        <p14:creationId xmlns:p14="http://schemas.microsoft.com/office/powerpoint/2010/main" val="965428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Depresyon Tanı ve Derecelendirme Ölçekleri </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Hasta </a:t>
            </a:r>
            <a:r>
              <a:rPr lang="tr-TR" dirty="0"/>
              <a:t>Sağlık Anketi-9 (PHQ-9</a:t>
            </a:r>
            <a:r>
              <a:rPr lang="tr-TR" dirty="0" smtClean="0"/>
              <a:t>)</a:t>
            </a:r>
          </a:p>
          <a:p>
            <a:endParaRPr lang="tr-TR" dirty="0"/>
          </a:p>
          <a:p>
            <a:r>
              <a:rPr lang="tr-TR" dirty="0" err="1" smtClean="0"/>
              <a:t>Beck</a:t>
            </a:r>
            <a:r>
              <a:rPr lang="tr-TR" dirty="0" smtClean="0"/>
              <a:t> </a:t>
            </a:r>
            <a:r>
              <a:rPr lang="tr-TR" dirty="0"/>
              <a:t>Depresyon Envanteri (BDE) veya </a:t>
            </a:r>
            <a:r>
              <a:rPr lang="tr-TR" dirty="0" err="1"/>
              <a:t>Beck</a:t>
            </a:r>
            <a:r>
              <a:rPr lang="tr-TR" dirty="0"/>
              <a:t> Depresyon Envanteri-II (BDE-II</a:t>
            </a:r>
            <a:r>
              <a:rPr lang="tr-TR" dirty="0" smtClean="0"/>
              <a:t>)</a:t>
            </a:r>
          </a:p>
          <a:p>
            <a:pPr marL="82296" indent="0">
              <a:buNone/>
            </a:pPr>
            <a:endParaRPr lang="tr-TR" dirty="0"/>
          </a:p>
          <a:p>
            <a:r>
              <a:rPr lang="tr-TR" dirty="0" err="1" smtClean="0"/>
              <a:t>Beck</a:t>
            </a:r>
            <a:r>
              <a:rPr lang="tr-TR" dirty="0" smtClean="0"/>
              <a:t> İntihar Düşüncesi Ölçeği </a:t>
            </a:r>
          </a:p>
          <a:p>
            <a:endParaRPr lang="tr-TR" dirty="0" smtClean="0"/>
          </a:p>
          <a:p>
            <a:r>
              <a:rPr lang="tr-TR" dirty="0" smtClean="0"/>
              <a:t> </a:t>
            </a:r>
            <a:r>
              <a:rPr lang="tr-TR" dirty="0" err="1" smtClean="0"/>
              <a:t>Zung</a:t>
            </a:r>
            <a:r>
              <a:rPr lang="tr-TR" dirty="0" smtClean="0"/>
              <a:t> </a:t>
            </a:r>
            <a:r>
              <a:rPr lang="tr-TR" dirty="0"/>
              <a:t>Öz-Puanlama Depresyon </a:t>
            </a:r>
            <a:r>
              <a:rPr lang="tr-TR" dirty="0" smtClean="0"/>
              <a:t>Ölçeği</a:t>
            </a:r>
          </a:p>
          <a:p>
            <a:endParaRPr lang="tr-TR" dirty="0" smtClean="0"/>
          </a:p>
          <a:p>
            <a:r>
              <a:rPr lang="tr-TR" dirty="0" smtClean="0"/>
              <a:t> </a:t>
            </a:r>
            <a:r>
              <a:rPr lang="tr-TR" dirty="0"/>
              <a:t>Epidemiyolojik Araştırmalar Merkezi-Depresyon Ölçeği (CES-D</a:t>
            </a:r>
            <a:r>
              <a:rPr lang="tr-TR" dirty="0" smtClean="0"/>
              <a:t>)</a:t>
            </a:r>
          </a:p>
          <a:p>
            <a:endParaRPr lang="tr-TR" dirty="0" smtClean="0"/>
          </a:p>
          <a:p>
            <a:r>
              <a:rPr lang="tr-TR" dirty="0" smtClean="0"/>
              <a:t>Hamilton </a:t>
            </a:r>
            <a:r>
              <a:rPr lang="tr-TR" dirty="0" err="1" smtClean="0"/>
              <a:t>DepresyonDerecelendirme</a:t>
            </a:r>
            <a:r>
              <a:rPr lang="tr-TR" dirty="0"/>
              <a:t> </a:t>
            </a:r>
            <a:r>
              <a:rPr lang="tr-TR" dirty="0" smtClean="0"/>
              <a:t>Ölçeği</a:t>
            </a:r>
          </a:p>
          <a:p>
            <a:endParaRPr lang="tr-TR" dirty="0" smtClean="0"/>
          </a:p>
          <a:p>
            <a:r>
              <a:rPr lang="tr-TR" dirty="0" smtClean="0"/>
              <a:t> </a:t>
            </a:r>
            <a:r>
              <a:rPr lang="tr-TR" dirty="0" err="1" smtClean="0"/>
              <a:t>Geriyatrik</a:t>
            </a:r>
            <a:r>
              <a:rPr lang="tr-TR" dirty="0" smtClean="0"/>
              <a:t> </a:t>
            </a:r>
            <a:r>
              <a:rPr lang="tr-TR" dirty="0"/>
              <a:t>Depresyon Ölçeği (YDÖ</a:t>
            </a:r>
            <a:r>
              <a:rPr lang="tr-TR" dirty="0" smtClean="0"/>
              <a:t>)</a:t>
            </a:r>
            <a:endParaRPr lang="tr-TR" dirty="0"/>
          </a:p>
        </p:txBody>
      </p:sp>
      <p:sp>
        <p:nvSpPr>
          <p:cNvPr id="4" name="Metin kutusu 3"/>
          <p:cNvSpPr txBox="1"/>
          <p:nvPr/>
        </p:nvSpPr>
        <p:spPr>
          <a:xfrm>
            <a:off x="1331640" y="6138549"/>
            <a:ext cx="7488832" cy="430887"/>
          </a:xfrm>
          <a:prstGeom prst="rect">
            <a:avLst/>
          </a:prstGeom>
          <a:noFill/>
        </p:spPr>
        <p:txBody>
          <a:bodyPr wrap="square" rtlCol="0">
            <a:spAutoFit/>
          </a:bodyPr>
          <a:lstStyle/>
          <a:p>
            <a:r>
              <a:rPr lang="tr-TR" sz="1100" dirty="0"/>
              <a:t>https://www.uptodate.com/contents/screening-for-depression-in-adults?source=search_result&amp;search=beck%20depression%20inventory&amp;selectedTitle=1~26#H22016477</a:t>
            </a:r>
          </a:p>
        </p:txBody>
      </p:sp>
    </p:spTree>
    <p:extLst>
      <p:ext uri="{BB962C8B-B14F-4D97-AF65-F5344CB8AC3E}">
        <p14:creationId xmlns:p14="http://schemas.microsoft.com/office/powerpoint/2010/main" val="40617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51720" y="0"/>
            <a:ext cx="4409402" cy="6704104"/>
          </a:xfrm>
        </p:spPr>
      </p:pic>
    </p:spTree>
    <p:extLst>
      <p:ext uri="{BB962C8B-B14F-4D97-AF65-F5344CB8AC3E}">
        <p14:creationId xmlns:p14="http://schemas.microsoft.com/office/powerpoint/2010/main" val="636991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milton_depresyon_degerlendirme.pdf"/>
          <p:cNvPicPr>
            <a:picLocks noChangeAspect="1"/>
          </p:cNvPicPr>
          <p:nvPr/>
        </p:nvPicPr>
        <p:blipFill rotWithShape="1">
          <a:blip r:embed="rId3"/>
          <a:stretch/>
        </p:blipFill>
        <p:spPr bwMode="auto">
          <a:xfrm>
            <a:off x="2123728" y="-756735"/>
            <a:ext cx="6264696" cy="8866141"/>
          </a:xfrm>
          <a:prstGeom prst="rect">
            <a:avLst/>
          </a:prstGeom>
          <a:noFill/>
          <a:ln w="9525" cap="flat" cmpd="sng" algn="ctr">
            <a:noFill/>
            <a:prstDash val="solid"/>
            <a:miter lim="800000"/>
            <a:headEnd/>
            <a:tailEnd/>
          </a:ln>
          <a:effectLst/>
        </p:spPr>
      </p:pic>
    </p:spTree>
    <p:extLst>
      <p:ext uri="{BB962C8B-B14F-4D97-AF65-F5344CB8AC3E}">
        <p14:creationId xmlns:p14="http://schemas.microsoft.com/office/powerpoint/2010/main" val="4053686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Tanıya götüren </a:t>
            </a:r>
            <a:r>
              <a:rPr lang="tr-TR" dirty="0" err="1" smtClean="0"/>
              <a:t>laboratuar</a:t>
            </a:r>
            <a:r>
              <a:rPr lang="tr-TR" dirty="0" smtClean="0"/>
              <a:t> </a:t>
            </a:r>
            <a:r>
              <a:rPr lang="tr-TR" dirty="0"/>
              <a:t>testleri</a:t>
            </a:r>
          </a:p>
        </p:txBody>
      </p:sp>
      <p:sp>
        <p:nvSpPr>
          <p:cNvPr id="3" name="İçerik Yer Tutucusu 2"/>
          <p:cNvSpPr>
            <a:spLocks noGrp="1"/>
          </p:cNvSpPr>
          <p:nvPr>
            <p:ph idx="1"/>
          </p:nvPr>
        </p:nvSpPr>
        <p:spPr>
          <a:xfrm>
            <a:off x="1331640" y="1600201"/>
            <a:ext cx="7355160" cy="4277072"/>
          </a:xfrm>
        </p:spPr>
        <p:txBody>
          <a:bodyPr>
            <a:normAutofit lnSpcReduction="10000"/>
          </a:bodyPr>
          <a:lstStyle/>
          <a:p>
            <a:r>
              <a:rPr lang="tr-TR" dirty="0" smtClean="0"/>
              <a:t>Ayırıcı </a:t>
            </a:r>
            <a:r>
              <a:rPr lang="tr-TR" dirty="0"/>
              <a:t>tanı için; </a:t>
            </a:r>
            <a:r>
              <a:rPr lang="tr-TR" dirty="0" err="1"/>
              <a:t>tiroid</a:t>
            </a:r>
            <a:r>
              <a:rPr lang="tr-TR" dirty="0"/>
              <a:t> işlevselliği (özellikle TSH), anemi (Fe, B12,hemogram), </a:t>
            </a:r>
            <a:endParaRPr lang="tr-TR" dirty="0" smtClean="0"/>
          </a:p>
          <a:p>
            <a:endParaRPr lang="tr-TR" dirty="0" smtClean="0"/>
          </a:p>
          <a:p>
            <a:r>
              <a:rPr lang="tr-TR" dirty="0"/>
              <a:t>E</a:t>
            </a:r>
            <a:r>
              <a:rPr lang="tr-TR" dirty="0" smtClean="0"/>
              <a:t>lektrolitler </a:t>
            </a:r>
          </a:p>
          <a:p>
            <a:endParaRPr lang="tr-TR" dirty="0" smtClean="0"/>
          </a:p>
          <a:p>
            <a:r>
              <a:rPr lang="tr-TR" dirty="0" smtClean="0"/>
              <a:t>Uyku</a:t>
            </a:r>
            <a:r>
              <a:rPr lang="tr-TR" dirty="0"/>
              <a:t>, EEG değişiklikleri </a:t>
            </a:r>
            <a:endParaRPr lang="tr-TR" dirty="0" smtClean="0"/>
          </a:p>
          <a:p>
            <a:endParaRPr lang="tr-TR" dirty="0" smtClean="0"/>
          </a:p>
          <a:p>
            <a:r>
              <a:rPr lang="tr-TR" dirty="0" smtClean="0"/>
              <a:t>Beyin </a:t>
            </a:r>
            <a:r>
              <a:rPr lang="tr-TR" dirty="0"/>
              <a:t>görüntüleme bulguları</a:t>
            </a:r>
          </a:p>
        </p:txBody>
      </p:sp>
      <p:sp>
        <p:nvSpPr>
          <p:cNvPr id="4" name="Metin kutusu 3"/>
          <p:cNvSpPr txBox="1"/>
          <p:nvPr/>
        </p:nvSpPr>
        <p:spPr>
          <a:xfrm>
            <a:off x="1907704" y="6021287"/>
            <a:ext cx="5976664" cy="538609"/>
          </a:xfrm>
          <a:prstGeom prst="rect">
            <a:avLst/>
          </a:prstGeom>
          <a:noFill/>
        </p:spPr>
        <p:txBody>
          <a:bodyPr wrap="square" rtlCol="0">
            <a:spAutoFit/>
          </a:bodyPr>
          <a:lstStyle/>
          <a:p>
            <a:r>
              <a:rPr lang="tr-TR" sz="1100" dirty="0"/>
              <a:t>https://emedicine.medscape.com/article/286759-overview</a:t>
            </a:r>
          </a:p>
          <a:p>
            <a:endParaRPr lang="tr-TR" dirty="0"/>
          </a:p>
        </p:txBody>
      </p:sp>
    </p:spTree>
    <p:extLst>
      <p:ext uri="{BB962C8B-B14F-4D97-AF65-F5344CB8AC3E}">
        <p14:creationId xmlns:p14="http://schemas.microsoft.com/office/powerpoint/2010/main" val="659786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Tedavi</a:t>
            </a:r>
            <a:endParaRPr lang="tr-TR" dirty="0"/>
          </a:p>
        </p:txBody>
      </p:sp>
      <p:sp>
        <p:nvSpPr>
          <p:cNvPr id="3" name="İçerik Yer Tutucusu 2"/>
          <p:cNvSpPr>
            <a:spLocks noGrp="1"/>
          </p:cNvSpPr>
          <p:nvPr>
            <p:ph idx="1"/>
          </p:nvPr>
        </p:nvSpPr>
        <p:spPr>
          <a:xfrm>
            <a:off x="1187624" y="1196752"/>
            <a:ext cx="7499176" cy="4929411"/>
          </a:xfrm>
        </p:spPr>
        <p:txBody>
          <a:bodyPr>
            <a:normAutofit fontScale="77500" lnSpcReduction="20000"/>
          </a:bodyPr>
          <a:lstStyle/>
          <a:p>
            <a:pPr marL="457200" indent="-457200"/>
            <a:r>
              <a:rPr lang="tr-TR" dirty="0" smtClean="0"/>
              <a:t>Hasta Eğitimi</a:t>
            </a:r>
            <a:endParaRPr lang="tr-TR" dirty="0"/>
          </a:p>
          <a:p>
            <a:pPr marL="731520" lvl="1" indent="-457200"/>
            <a:r>
              <a:rPr lang="tr-TR" dirty="0" smtClean="0"/>
              <a:t>Hastalık detayları, tedavi hedefleri ,uyku, egzersiz ve beslenme düzeni</a:t>
            </a:r>
          </a:p>
          <a:p>
            <a:pPr marL="0" indent="0">
              <a:buNone/>
            </a:pPr>
            <a:endParaRPr lang="tr-TR" dirty="0" smtClean="0"/>
          </a:p>
          <a:p>
            <a:pPr marL="457200" indent="-457200"/>
            <a:r>
              <a:rPr lang="tr-TR" dirty="0" smtClean="0"/>
              <a:t>Medikal tedavi düzenlenmesi</a:t>
            </a:r>
          </a:p>
          <a:p>
            <a:pPr marL="731520" lvl="1" indent="-457200"/>
            <a:r>
              <a:rPr lang="tr-TR" dirty="0" smtClean="0"/>
              <a:t>Hastanın daha önce kullandığı </a:t>
            </a:r>
            <a:r>
              <a:rPr lang="tr-TR" dirty="0" err="1" smtClean="0"/>
              <a:t>antidepresanlar</a:t>
            </a:r>
            <a:r>
              <a:rPr lang="tr-TR" dirty="0" smtClean="0"/>
              <a:t>, ailesinde </a:t>
            </a:r>
            <a:r>
              <a:rPr lang="tr-TR" dirty="0" err="1" smtClean="0"/>
              <a:t>antidepresan</a:t>
            </a:r>
            <a:r>
              <a:rPr lang="tr-TR" dirty="0" smtClean="0"/>
              <a:t> kullanımı, </a:t>
            </a:r>
            <a:r>
              <a:rPr lang="tr-TR" dirty="0" err="1" smtClean="0"/>
              <a:t>antidepresanın</a:t>
            </a:r>
            <a:r>
              <a:rPr lang="tr-TR" dirty="0" smtClean="0"/>
              <a:t> etki süresi</a:t>
            </a:r>
          </a:p>
          <a:p>
            <a:pPr marL="731520" lvl="1" indent="-457200"/>
            <a:endParaRPr lang="tr-TR" dirty="0" smtClean="0"/>
          </a:p>
          <a:p>
            <a:pPr marL="457200" indent="-457200"/>
            <a:r>
              <a:rPr lang="tr-TR" dirty="0" smtClean="0"/>
              <a:t>Başlangıç doz ve doz artırımı</a:t>
            </a:r>
          </a:p>
          <a:p>
            <a:pPr marL="457200" indent="-457200"/>
            <a:endParaRPr lang="tr-TR" dirty="0" smtClean="0"/>
          </a:p>
          <a:p>
            <a:pPr marL="457200" indent="-457200"/>
            <a:r>
              <a:rPr lang="tr-TR" dirty="0" smtClean="0"/>
              <a:t>2-4 Hafta sonra takibe çağırın</a:t>
            </a:r>
          </a:p>
          <a:p>
            <a:pPr marL="457200" indent="-457200"/>
            <a:endParaRPr lang="tr-TR" dirty="0" smtClean="0"/>
          </a:p>
          <a:p>
            <a:pPr marL="457200" indent="-457200"/>
            <a:r>
              <a:rPr lang="tr-TR" dirty="0" smtClean="0"/>
              <a:t>Diğer tedavi yöntemleri (</a:t>
            </a:r>
            <a:r>
              <a:rPr lang="tr-TR" dirty="0" err="1" smtClean="0"/>
              <a:t>terapi,alternatif</a:t>
            </a:r>
            <a:r>
              <a:rPr lang="tr-TR" dirty="0" smtClean="0"/>
              <a:t> yöntemler)</a:t>
            </a:r>
            <a:endParaRPr lang="tr-TR" b="1" dirty="0" smtClean="0"/>
          </a:p>
          <a:p>
            <a:pPr marL="0" indent="0">
              <a:buNone/>
            </a:pPr>
            <a:endParaRPr lang="tr-TR" dirty="0" smtClean="0"/>
          </a:p>
          <a:p>
            <a:pPr marL="0" indent="0">
              <a:buNone/>
            </a:pPr>
            <a:endParaRPr lang="tr-TR" dirty="0" smtClean="0"/>
          </a:p>
          <a:p>
            <a:pPr marL="0" indent="0">
              <a:buNone/>
            </a:pPr>
            <a:endParaRPr lang="tr-TR" dirty="0" smtClean="0"/>
          </a:p>
          <a:p>
            <a:pPr marL="0" indent="0">
              <a:buNone/>
            </a:pPr>
            <a:endParaRPr lang="tr-TR" dirty="0"/>
          </a:p>
        </p:txBody>
      </p:sp>
      <p:sp>
        <p:nvSpPr>
          <p:cNvPr id="4" name="Metin kutusu 3"/>
          <p:cNvSpPr txBox="1"/>
          <p:nvPr/>
        </p:nvSpPr>
        <p:spPr>
          <a:xfrm>
            <a:off x="1547664" y="6237312"/>
            <a:ext cx="6768752" cy="261610"/>
          </a:xfrm>
          <a:prstGeom prst="rect">
            <a:avLst/>
          </a:prstGeom>
          <a:noFill/>
        </p:spPr>
        <p:txBody>
          <a:bodyPr wrap="square" rtlCol="0">
            <a:spAutoFit/>
          </a:bodyPr>
          <a:lstStyle/>
          <a:p>
            <a:r>
              <a:rPr lang="tr-TR" sz="1100" dirty="0" err="1" smtClean="0"/>
              <a:t>Textbook</a:t>
            </a:r>
            <a:r>
              <a:rPr lang="tr-TR" sz="1100" dirty="0" smtClean="0"/>
              <a:t> of </a:t>
            </a:r>
            <a:r>
              <a:rPr lang="tr-TR" sz="1100" dirty="0" err="1" smtClean="0"/>
              <a:t>Family</a:t>
            </a:r>
            <a:r>
              <a:rPr lang="tr-TR" sz="1100" dirty="0" smtClean="0"/>
              <a:t> </a:t>
            </a:r>
            <a:r>
              <a:rPr lang="tr-TR" sz="1100" dirty="0" err="1" smtClean="0"/>
              <a:t>Medicine</a:t>
            </a:r>
            <a:r>
              <a:rPr lang="tr-TR" sz="1100" dirty="0" smtClean="0"/>
              <a:t> 9. </a:t>
            </a:r>
            <a:r>
              <a:rPr lang="tr-TR" sz="1100" dirty="0" err="1" smtClean="0"/>
              <a:t>edition</a:t>
            </a:r>
            <a:r>
              <a:rPr lang="tr-TR" sz="1100" dirty="0" smtClean="0"/>
              <a:t>; Robert E. </a:t>
            </a:r>
            <a:r>
              <a:rPr lang="tr-TR" sz="1100" dirty="0" err="1" smtClean="0"/>
              <a:t>Rakel</a:t>
            </a:r>
            <a:r>
              <a:rPr lang="tr-TR" sz="1100" dirty="0" smtClean="0"/>
              <a:t>, David P. </a:t>
            </a:r>
            <a:r>
              <a:rPr lang="tr-TR" sz="1100" dirty="0" err="1" smtClean="0"/>
              <a:t>Rakel</a:t>
            </a:r>
            <a:r>
              <a:rPr lang="tr-TR" sz="1100" dirty="0" smtClean="0"/>
              <a:t> 2016, </a:t>
            </a:r>
            <a:r>
              <a:rPr lang="tr-TR" sz="1100" dirty="0" err="1" smtClean="0"/>
              <a:t>Chapter</a:t>
            </a:r>
            <a:r>
              <a:rPr lang="tr-TR" sz="1100" dirty="0" smtClean="0"/>
              <a:t> 46</a:t>
            </a:r>
            <a:endParaRPr lang="tr-TR" sz="1100" dirty="0"/>
          </a:p>
        </p:txBody>
      </p:sp>
    </p:spTree>
    <p:extLst>
      <p:ext uri="{BB962C8B-B14F-4D97-AF65-F5344CB8AC3E}">
        <p14:creationId xmlns:p14="http://schemas.microsoft.com/office/powerpoint/2010/main" val="1051622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err="1"/>
              <a:t>Tedavi</a:t>
            </a:r>
            <a:endParaRPr lang="tr-TR" dirty="0"/>
          </a:p>
        </p:txBody>
      </p:sp>
      <p:sp>
        <p:nvSpPr>
          <p:cNvPr id="3" name="İçerik Yer Tutucusu 2"/>
          <p:cNvSpPr>
            <a:spLocks noGrp="1"/>
          </p:cNvSpPr>
          <p:nvPr>
            <p:ph idx="1"/>
          </p:nvPr>
        </p:nvSpPr>
        <p:spPr/>
        <p:txBody>
          <a:bodyPr>
            <a:normAutofit fontScale="85000" lnSpcReduction="20000"/>
          </a:bodyPr>
          <a:lstStyle/>
          <a:p>
            <a:pPr>
              <a:defRPr/>
            </a:pPr>
            <a:r>
              <a:rPr lang="tr-TR" sz="4400" dirty="0" smtClean="0"/>
              <a:t>Farmakolojik</a:t>
            </a:r>
          </a:p>
          <a:p>
            <a:pPr>
              <a:defRPr/>
            </a:pPr>
            <a:endParaRPr lang="en-US" sz="4400" dirty="0"/>
          </a:p>
          <a:p>
            <a:pPr>
              <a:defRPr/>
            </a:pPr>
            <a:r>
              <a:rPr lang="en-US" sz="4400" dirty="0" err="1" smtClean="0"/>
              <a:t>Psikoterapi</a:t>
            </a:r>
            <a:endParaRPr lang="tr-TR" sz="4400" dirty="0" smtClean="0"/>
          </a:p>
          <a:p>
            <a:pPr>
              <a:defRPr/>
            </a:pPr>
            <a:endParaRPr lang="en-US" sz="4400" dirty="0"/>
          </a:p>
          <a:p>
            <a:pPr>
              <a:defRPr/>
            </a:pPr>
            <a:r>
              <a:rPr lang="en-US" sz="4400" dirty="0" err="1"/>
              <a:t>Tamamlayıcı</a:t>
            </a:r>
            <a:r>
              <a:rPr lang="en-US" sz="4400" dirty="0"/>
              <a:t> </a:t>
            </a:r>
            <a:r>
              <a:rPr lang="en-US" sz="4400" dirty="0" err="1"/>
              <a:t>ve</a:t>
            </a:r>
            <a:r>
              <a:rPr lang="en-US" sz="4400" dirty="0"/>
              <a:t> </a:t>
            </a:r>
            <a:r>
              <a:rPr lang="en-US" sz="4400" dirty="0" err="1"/>
              <a:t>alternatif</a:t>
            </a:r>
            <a:r>
              <a:rPr lang="en-US" sz="4400" dirty="0"/>
              <a:t> </a:t>
            </a:r>
            <a:r>
              <a:rPr lang="en-US" sz="4400" dirty="0" err="1" smtClean="0"/>
              <a:t>yöntemler</a:t>
            </a:r>
            <a:endParaRPr lang="tr-TR" sz="4400" dirty="0" smtClean="0"/>
          </a:p>
          <a:p>
            <a:pPr>
              <a:defRPr/>
            </a:pPr>
            <a:endParaRPr lang="tr-TR" sz="4400" dirty="0" smtClean="0"/>
          </a:p>
          <a:p>
            <a:pPr>
              <a:defRPr/>
            </a:pPr>
            <a:r>
              <a:rPr lang="tr-TR" sz="4400" dirty="0" smtClean="0"/>
              <a:t>EKT</a:t>
            </a:r>
          </a:p>
          <a:p>
            <a:pPr>
              <a:defRPr/>
            </a:pPr>
            <a:endParaRPr lang="en-US" sz="4400" dirty="0"/>
          </a:p>
          <a:p>
            <a:pPr>
              <a:defRPr/>
            </a:pPr>
            <a:r>
              <a:rPr lang="en-US" sz="4400" dirty="0" err="1"/>
              <a:t>Kombine</a:t>
            </a:r>
            <a:r>
              <a:rPr lang="en-US" sz="4400" dirty="0"/>
              <a:t> </a:t>
            </a:r>
            <a:r>
              <a:rPr lang="en-US" sz="4400" dirty="0" err="1"/>
              <a:t>tedavi</a:t>
            </a:r>
            <a:endParaRPr lang="en-US" sz="4400" dirty="0"/>
          </a:p>
          <a:p>
            <a:endParaRPr lang="tr-TR" dirty="0"/>
          </a:p>
        </p:txBody>
      </p:sp>
    </p:spTree>
    <p:extLst>
      <p:ext uri="{BB962C8B-B14F-4D97-AF65-F5344CB8AC3E}">
        <p14:creationId xmlns:p14="http://schemas.microsoft.com/office/powerpoint/2010/main" val="2005705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Farmakolojik tedavi </a:t>
            </a:r>
            <a:endParaRPr lang="tr-TR" dirty="0"/>
          </a:p>
        </p:txBody>
      </p:sp>
      <p:sp>
        <p:nvSpPr>
          <p:cNvPr id="3" name="İçerik Yer Tutucusu 2"/>
          <p:cNvSpPr>
            <a:spLocks noGrp="1"/>
          </p:cNvSpPr>
          <p:nvPr>
            <p:ph idx="1"/>
          </p:nvPr>
        </p:nvSpPr>
        <p:spPr/>
        <p:txBody>
          <a:bodyPr>
            <a:normAutofit fontScale="77500" lnSpcReduction="20000"/>
          </a:bodyPr>
          <a:lstStyle/>
          <a:p>
            <a:r>
              <a:rPr lang="tr-TR" dirty="0" smtClean="0"/>
              <a:t>Seçici </a:t>
            </a:r>
            <a:r>
              <a:rPr lang="tr-TR" dirty="0" err="1"/>
              <a:t>serotonin</a:t>
            </a:r>
            <a:r>
              <a:rPr lang="tr-TR" dirty="0"/>
              <a:t> geri alım inhibitörleri (SSRI</a:t>
            </a:r>
            <a:r>
              <a:rPr lang="tr-TR" dirty="0" smtClean="0"/>
              <a:t>)</a:t>
            </a:r>
          </a:p>
          <a:p>
            <a:endParaRPr lang="tr-TR" dirty="0"/>
          </a:p>
          <a:p>
            <a:r>
              <a:rPr lang="tr-TR" dirty="0" smtClean="0"/>
              <a:t> </a:t>
            </a:r>
            <a:r>
              <a:rPr lang="tr-TR" dirty="0" err="1"/>
              <a:t>Serotonin</a:t>
            </a:r>
            <a:r>
              <a:rPr lang="tr-TR" dirty="0"/>
              <a:t> / </a:t>
            </a:r>
            <a:r>
              <a:rPr lang="tr-TR" dirty="0" err="1"/>
              <a:t>norepinefrin</a:t>
            </a:r>
            <a:r>
              <a:rPr lang="tr-TR" dirty="0"/>
              <a:t> geri alım inhibitörleri (</a:t>
            </a:r>
            <a:r>
              <a:rPr lang="tr-TR" dirty="0" smtClean="0"/>
              <a:t>SNRI)</a:t>
            </a:r>
          </a:p>
          <a:p>
            <a:endParaRPr lang="tr-TR" dirty="0" smtClean="0"/>
          </a:p>
          <a:p>
            <a:r>
              <a:rPr lang="tr-TR" dirty="0" err="1" smtClean="0"/>
              <a:t>Atipik</a:t>
            </a:r>
            <a:r>
              <a:rPr lang="tr-TR" dirty="0" smtClean="0"/>
              <a:t> </a:t>
            </a:r>
            <a:r>
              <a:rPr lang="tr-TR" dirty="0" err="1" smtClean="0"/>
              <a:t>antidepresanlar</a:t>
            </a:r>
            <a:endParaRPr lang="tr-TR" dirty="0" smtClean="0"/>
          </a:p>
          <a:p>
            <a:endParaRPr lang="tr-TR" dirty="0"/>
          </a:p>
          <a:p>
            <a:r>
              <a:rPr lang="tr-TR" dirty="0" smtClean="0"/>
              <a:t> </a:t>
            </a:r>
            <a:r>
              <a:rPr lang="tr-TR" dirty="0" err="1"/>
              <a:t>Serotonin-Dopamin</a:t>
            </a:r>
            <a:r>
              <a:rPr lang="tr-TR" dirty="0"/>
              <a:t> Aktivite Modülatörleri (</a:t>
            </a:r>
            <a:r>
              <a:rPr lang="tr-TR" dirty="0" smtClean="0"/>
              <a:t>SDAM)</a:t>
            </a:r>
          </a:p>
          <a:p>
            <a:pPr marL="82296" indent="0">
              <a:buNone/>
            </a:pPr>
            <a:endParaRPr lang="tr-TR" dirty="0"/>
          </a:p>
          <a:p>
            <a:r>
              <a:rPr lang="tr-TR" dirty="0" smtClean="0"/>
              <a:t> </a:t>
            </a:r>
            <a:r>
              <a:rPr lang="tr-TR" dirty="0" err="1"/>
              <a:t>Trisiklik</a:t>
            </a:r>
            <a:r>
              <a:rPr lang="tr-TR" dirty="0"/>
              <a:t> </a:t>
            </a:r>
            <a:r>
              <a:rPr lang="tr-TR" dirty="0" err="1"/>
              <a:t>antidepresanlar</a:t>
            </a:r>
            <a:r>
              <a:rPr lang="tr-TR" dirty="0"/>
              <a:t> (</a:t>
            </a:r>
            <a:r>
              <a:rPr lang="tr-TR" dirty="0" smtClean="0"/>
              <a:t>TCA)</a:t>
            </a:r>
          </a:p>
          <a:p>
            <a:endParaRPr lang="tr-TR" dirty="0"/>
          </a:p>
          <a:p>
            <a:r>
              <a:rPr lang="tr-TR" dirty="0" smtClean="0"/>
              <a:t> </a:t>
            </a:r>
            <a:r>
              <a:rPr lang="tr-TR" dirty="0" err="1"/>
              <a:t>Monoamin</a:t>
            </a:r>
            <a:r>
              <a:rPr lang="tr-TR" dirty="0"/>
              <a:t> </a:t>
            </a:r>
            <a:r>
              <a:rPr lang="tr-TR" dirty="0" err="1"/>
              <a:t>oksidaz</a:t>
            </a:r>
            <a:r>
              <a:rPr lang="tr-TR" dirty="0"/>
              <a:t> inhibitörleri (</a:t>
            </a:r>
            <a:r>
              <a:rPr lang="tr-TR" dirty="0" smtClean="0"/>
              <a:t>MAOI)</a:t>
            </a:r>
            <a:endParaRPr lang="tr-TR" dirty="0"/>
          </a:p>
        </p:txBody>
      </p:sp>
    </p:spTree>
    <p:extLst>
      <p:ext uri="{BB962C8B-B14F-4D97-AF65-F5344CB8AC3E}">
        <p14:creationId xmlns:p14="http://schemas.microsoft.com/office/powerpoint/2010/main" val="2468349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SSRI</a:t>
            </a:r>
            <a:endParaRPr lang="tr-TR" dirty="0"/>
          </a:p>
        </p:txBody>
      </p:sp>
      <p:sp>
        <p:nvSpPr>
          <p:cNvPr id="3" name="İçerik Yer Tutucusu 2"/>
          <p:cNvSpPr>
            <a:spLocks noGrp="1"/>
          </p:cNvSpPr>
          <p:nvPr>
            <p:ph idx="1"/>
          </p:nvPr>
        </p:nvSpPr>
        <p:spPr>
          <a:xfrm>
            <a:off x="1115616" y="1628800"/>
            <a:ext cx="7509520" cy="4525963"/>
          </a:xfrm>
        </p:spPr>
        <p:txBody>
          <a:bodyPr>
            <a:normAutofit fontScale="77500" lnSpcReduction="20000"/>
          </a:bodyPr>
          <a:lstStyle/>
          <a:p>
            <a:r>
              <a:rPr lang="tr-TR" dirty="0" smtClean="0"/>
              <a:t>Dozaj kolaylığı</a:t>
            </a:r>
          </a:p>
          <a:p>
            <a:endParaRPr lang="tr-TR" dirty="0" smtClean="0"/>
          </a:p>
          <a:p>
            <a:r>
              <a:rPr lang="tr-TR" dirty="0" smtClean="0"/>
              <a:t>Doz aşımında düşük </a:t>
            </a:r>
            <a:r>
              <a:rPr lang="tr-TR" dirty="0" err="1" smtClean="0"/>
              <a:t>toksisite</a:t>
            </a:r>
            <a:endParaRPr lang="tr-TR" dirty="0" smtClean="0"/>
          </a:p>
          <a:p>
            <a:endParaRPr lang="tr-TR" dirty="0" smtClean="0"/>
          </a:p>
          <a:p>
            <a:r>
              <a:rPr lang="tr-TR" dirty="0" smtClean="0"/>
              <a:t>Çocuk ve ergenlerde kullanım</a:t>
            </a:r>
          </a:p>
          <a:p>
            <a:endParaRPr lang="tr-TR" dirty="0" smtClean="0"/>
          </a:p>
          <a:p>
            <a:r>
              <a:rPr lang="tr-TR" dirty="0" smtClean="0"/>
              <a:t>Geç başlangıçlı depresyonda ilk tercih</a:t>
            </a:r>
          </a:p>
          <a:p>
            <a:endParaRPr lang="tr-TR" dirty="0" smtClean="0"/>
          </a:p>
          <a:p>
            <a:r>
              <a:rPr lang="tr-TR" dirty="0" smtClean="0"/>
              <a:t>Daha az belirgin yan etki</a:t>
            </a:r>
          </a:p>
          <a:p>
            <a:endParaRPr lang="tr-TR" dirty="0" smtClean="0"/>
          </a:p>
          <a:p>
            <a:r>
              <a:rPr lang="tr-TR" dirty="0" smtClean="0"/>
              <a:t>Kardiyak yan etki az(</a:t>
            </a:r>
            <a:r>
              <a:rPr lang="tr-TR" dirty="0" err="1" smtClean="0"/>
              <a:t>sitalopram</a:t>
            </a:r>
            <a:r>
              <a:rPr lang="tr-TR" dirty="0" smtClean="0"/>
              <a:t> QT uzaması hariç)</a:t>
            </a:r>
          </a:p>
          <a:p>
            <a:endParaRPr lang="tr-TR" dirty="0"/>
          </a:p>
        </p:txBody>
      </p:sp>
      <p:sp>
        <p:nvSpPr>
          <p:cNvPr id="4" name="Metin kutusu 3"/>
          <p:cNvSpPr txBox="1"/>
          <p:nvPr/>
        </p:nvSpPr>
        <p:spPr>
          <a:xfrm>
            <a:off x="1331641" y="6093296"/>
            <a:ext cx="6231986" cy="538609"/>
          </a:xfrm>
          <a:prstGeom prst="rect">
            <a:avLst/>
          </a:prstGeom>
          <a:noFill/>
        </p:spPr>
        <p:txBody>
          <a:bodyPr wrap="square" rtlCol="0">
            <a:spAutoFit/>
          </a:bodyPr>
          <a:lstStyle/>
          <a:p>
            <a:r>
              <a:rPr lang="tr-TR" sz="1100" dirty="0"/>
              <a:t>https://emedicine.medscape.com/article/286759-overview</a:t>
            </a:r>
          </a:p>
          <a:p>
            <a:endParaRPr lang="tr-TR" dirty="0"/>
          </a:p>
        </p:txBody>
      </p:sp>
    </p:spTree>
    <p:extLst>
      <p:ext uri="{BB962C8B-B14F-4D97-AF65-F5344CB8AC3E}">
        <p14:creationId xmlns:p14="http://schemas.microsoft.com/office/powerpoint/2010/main" val="1771864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Amaç </a:t>
            </a:r>
            <a:endParaRPr lang="tr-TR" dirty="0"/>
          </a:p>
        </p:txBody>
      </p:sp>
      <p:sp>
        <p:nvSpPr>
          <p:cNvPr id="3" name="İçerik Yer Tutucusu 2"/>
          <p:cNvSpPr>
            <a:spLocks noGrp="1"/>
          </p:cNvSpPr>
          <p:nvPr>
            <p:ph idx="1"/>
          </p:nvPr>
        </p:nvSpPr>
        <p:spPr/>
        <p:txBody>
          <a:bodyPr/>
          <a:lstStyle/>
          <a:p>
            <a:r>
              <a:rPr lang="tr-TR" dirty="0" smtClean="0"/>
              <a:t>Depresyon hakkında bilgi vermek</a:t>
            </a:r>
            <a:endParaRPr lang="tr-TR" dirty="0"/>
          </a:p>
        </p:txBody>
      </p:sp>
    </p:spTree>
    <p:extLst>
      <p:ext uri="{BB962C8B-B14F-4D97-AF65-F5344CB8AC3E}">
        <p14:creationId xmlns:p14="http://schemas.microsoft.com/office/powerpoint/2010/main" val="1803398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48539767"/>
              </p:ext>
            </p:extLst>
          </p:nvPr>
        </p:nvGraphicFramePr>
        <p:xfrm>
          <a:off x="1043608" y="1124744"/>
          <a:ext cx="8013576" cy="3827580"/>
        </p:xfrm>
        <a:graphic>
          <a:graphicData uri="http://schemas.openxmlformats.org/drawingml/2006/table">
            <a:tbl>
              <a:tblPr firstRow="1" bandRow="1">
                <a:tableStyleId>{5C22544A-7EE6-4342-B048-85BDC9FD1C3A}</a:tableStyleId>
              </a:tblPr>
              <a:tblGrid>
                <a:gridCol w="2671192"/>
                <a:gridCol w="2671192"/>
                <a:gridCol w="2671192"/>
              </a:tblGrid>
              <a:tr h="544340">
                <a:tc>
                  <a:txBody>
                    <a:bodyPr/>
                    <a:lstStyle/>
                    <a:p>
                      <a:r>
                        <a:rPr lang="tr-TR" dirty="0" smtClean="0"/>
                        <a:t>İLAÇ  ADI</a:t>
                      </a:r>
                      <a:endParaRPr lang="tr-TR" dirty="0"/>
                    </a:p>
                  </a:txBody>
                  <a:tcPr/>
                </a:tc>
                <a:tc>
                  <a:txBody>
                    <a:bodyPr/>
                    <a:lstStyle/>
                    <a:p>
                      <a:r>
                        <a:rPr lang="tr-TR" dirty="0" smtClean="0"/>
                        <a:t>BAŞLANGIÇ DOZU</a:t>
                      </a:r>
                      <a:endParaRPr lang="tr-TR" dirty="0"/>
                    </a:p>
                  </a:txBody>
                  <a:tcPr/>
                </a:tc>
                <a:tc>
                  <a:txBody>
                    <a:bodyPr/>
                    <a:lstStyle/>
                    <a:p>
                      <a:r>
                        <a:rPr lang="tr-TR" dirty="0" smtClean="0"/>
                        <a:t>İDAME DOZU</a:t>
                      </a:r>
                      <a:endParaRPr lang="tr-TR" dirty="0"/>
                    </a:p>
                  </a:txBody>
                  <a:tcPr/>
                </a:tc>
              </a:tr>
              <a:tr h="604831">
                <a:tc>
                  <a:txBody>
                    <a:bodyPr/>
                    <a:lstStyle/>
                    <a:p>
                      <a:r>
                        <a:rPr lang="tr-TR" dirty="0" err="1" smtClean="0"/>
                        <a:t>Citalopram</a:t>
                      </a:r>
                      <a:r>
                        <a:rPr lang="tr-TR" dirty="0" smtClean="0"/>
                        <a:t>(uzun QT, KCY</a:t>
                      </a:r>
                      <a:r>
                        <a:rPr lang="tr-TR" baseline="0" dirty="0" smtClean="0"/>
                        <a:t> 60 yaş+ doz </a:t>
                      </a:r>
                      <a:r>
                        <a:rPr lang="tr-TR" baseline="0" dirty="0" err="1" smtClean="0"/>
                        <a:t>azaltımı</a:t>
                      </a:r>
                      <a:r>
                        <a:rPr lang="tr-TR" baseline="0" dirty="0" smtClean="0"/>
                        <a:t>)</a:t>
                      </a:r>
                      <a:endParaRPr lang="tr-TR" dirty="0"/>
                    </a:p>
                  </a:txBody>
                  <a:tcPr/>
                </a:tc>
                <a:tc>
                  <a:txBody>
                    <a:bodyPr/>
                    <a:lstStyle/>
                    <a:p>
                      <a:r>
                        <a:rPr lang="tr-TR" dirty="0" smtClean="0"/>
                        <a:t>20mg/gün</a:t>
                      </a:r>
                      <a:endParaRPr lang="tr-TR" dirty="0"/>
                    </a:p>
                  </a:txBody>
                  <a:tcPr/>
                </a:tc>
                <a:tc>
                  <a:txBody>
                    <a:bodyPr/>
                    <a:lstStyle/>
                    <a:p>
                      <a:r>
                        <a:rPr lang="tr-TR" dirty="0" smtClean="0"/>
                        <a:t>20-60 mg/gün</a:t>
                      </a:r>
                      <a:endParaRPr lang="tr-TR" dirty="0"/>
                    </a:p>
                  </a:txBody>
                  <a:tcPr/>
                </a:tc>
              </a:tr>
              <a:tr h="864044">
                <a:tc>
                  <a:txBody>
                    <a:bodyPr/>
                    <a:lstStyle/>
                    <a:p>
                      <a:r>
                        <a:rPr lang="tr-TR" dirty="0" err="1" smtClean="0"/>
                        <a:t>Escitalopram</a:t>
                      </a:r>
                      <a:r>
                        <a:rPr lang="tr-TR" dirty="0" smtClean="0"/>
                        <a:t>(ilaç etkileşimiz</a:t>
                      </a:r>
                      <a:r>
                        <a:rPr lang="tr-TR" baseline="0" dirty="0" smtClean="0"/>
                        <a:t> az , </a:t>
                      </a:r>
                      <a:r>
                        <a:rPr lang="tr-TR" baseline="0" dirty="0" err="1" smtClean="0"/>
                        <a:t>anksiyolitik</a:t>
                      </a:r>
                      <a:r>
                        <a:rPr lang="tr-TR" baseline="0" dirty="0" smtClean="0"/>
                        <a:t>,   uzun QT )</a:t>
                      </a:r>
                      <a:endParaRPr lang="tr-TR" dirty="0" smtClean="0"/>
                    </a:p>
                  </a:txBody>
                  <a:tcPr/>
                </a:tc>
                <a:tc>
                  <a:txBody>
                    <a:bodyPr/>
                    <a:lstStyle/>
                    <a:p>
                      <a:r>
                        <a:rPr lang="tr-TR" dirty="0" smtClean="0"/>
                        <a:t>10 mg/gün</a:t>
                      </a:r>
                      <a:endParaRPr lang="tr-TR" dirty="0"/>
                    </a:p>
                  </a:txBody>
                  <a:tcPr/>
                </a:tc>
                <a:tc>
                  <a:txBody>
                    <a:bodyPr/>
                    <a:lstStyle/>
                    <a:p>
                      <a:r>
                        <a:rPr lang="tr-TR" dirty="0" smtClean="0"/>
                        <a:t>10-20mg/gün</a:t>
                      </a:r>
                      <a:endParaRPr lang="tr-TR" dirty="0"/>
                    </a:p>
                  </a:txBody>
                  <a:tcPr/>
                </a:tc>
              </a:tr>
              <a:tr h="544340">
                <a:tc>
                  <a:txBody>
                    <a:bodyPr/>
                    <a:lstStyle/>
                    <a:p>
                      <a:r>
                        <a:rPr lang="tr-TR" dirty="0" err="1" smtClean="0"/>
                        <a:t>Fluoxetine</a:t>
                      </a:r>
                      <a:endParaRPr lang="tr-TR" dirty="0" smtClean="0"/>
                    </a:p>
                  </a:txBody>
                  <a:tcPr/>
                </a:tc>
                <a:tc>
                  <a:txBody>
                    <a:bodyPr/>
                    <a:lstStyle/>
                    <a:p>
                      <a:r>
                        <a:rPr lang="tr-TR" dirty="0" smtClean="0"/>
                        <a:t>20 mg/gün</a:t>
                      </a:r>
                      <a:endParaRPr lang="tr-TR" dirty="0"/>
                    </a:p>
                  </a:txBody>
                  <a:tcPr/>
                </a:tc>
                <a:tc>
                  <a:txBody>
                    <a:bodyPr/>
                    <a:lstStyle/>
                    <a:p>
                      <a:r>
                        <a:rPr lang="tr-TR" dirty="0" smtClean="0"/>
                        <a:t>20-60 mg /gün</a:t>
                      </a:r>
                      <a:endParaRPr lang="tr-TR" dirty="0"/>
                    </a:p>
                  </a:txBody>
                  <a:tcPr/>
                </a:tc>
              </a:tr>
              <a:tr h="604831">
                <a:tc>
                  <a:txBody>
                    <a:bodyPr/>
                    <a:lstStyle/>
                    <a:p>
                      <a:r>
                        <a:rPr lang="tr-TR" dirty="0" err="1" smtClean="0"/>
                        <a:t>Paroxetine</a:t>
                      </a:r>
                      <a:r>
                        <a:rPr lang="tr-TR" dirty="0" smtClean="0"/>
                        <a:t>(</a:t>
                      </a:r>
                      <a:r>
                        <a:rPr lang="tr-TR" dirty="0" err="1" smtClean="0"/>
                        <a:t>sedatif</a:t>
                      </a:r>
                      <a:r>
                        <a:rPr lang="tr-TR" dirty="0" smtClean="0"/>
                        <a:t> etkisi</a:t>
                      </a:r>
                      <a:r>
                        <a:rPr lang="tr-TR" baseline="0" dirty="0" smtClean="0"/>
                        <a:t> fazla)</a:t>
                      </a:r>
                      <a:endParaRPr lang="tr-TR" dirty="0" smtClean="0"/>
                    </a:p>
                  </a:txBody>
                  <a:tcPr/>
                </a:tc>
                <a:tc>
                  <a:txBody>
                    <a:bodyPr/>
                    <a:lstStyle/>
                    <a:p>
                      <a:r>
                        <a:rPr lang="tr-TR" dirty="0" smtClean="0"/>
                        <a:t>20 mg /gün</a:t>
                      </a:r>
                      <a:endParaRPr lang="tr-TR" dirty="0"/>
                    </a:p>
                  </a:txBody>
                  <a:tcPr/>
                </a:tc>
                <a:tc>
                  <a:txBody>
                    <a:bodyPr/>
                    <a:lstStyle/>
                    <a:p>
                      <a:r>
                        <a:rPr lang="tr-TR" dirty="0" smtClean="0"/>
                        <a:t>20-60mg/gün</a:t>
                      </a:r>
                      <a:endParaRPr lang="tr-TR" dirty="0"/>
                    </a:p>
                  </a:txBody>
                  <a:tcPr/>
                </a:tc>
              </a:tr>
              <a:tr h="544340">
                <a:tc>
                  <a:txBody>
                    <a:bodyPr/>
                    <a:lstStyle/>
                    <a:p>
                      <a:r>
                        <a:rPr lang="tr-TR" dirty="0" err="1" smtClean="0"/>
                        <a:t>Sertraline</a:t>
                      </a:r>
                      <a:endParaRPr lang="tr-TR" dirty="0" smtClean="0"/>
                    </a:p>
                  </a:txBody>
                  <a:tcPr/>
                </a:tc>
                <a:tc>
                  <a:txBody>
                    <a:bodyPr/>
                    <a:lstStyle/>
                    <a:p>
                      <a:r>
                        <a:rPr lang="tr-TR" dirty="0" smtClean="0"/>
                        <a:t>50 mg /gün</a:t>
                      </a:r>
                      <a:endParaRPr lang="tr-TR" dirty="0"/>
                    </a:p>
                  </a:txBody>
                  <a:tcPr/>
                </a:tc>
                <a:tc>
                  <a:txBody>
                    <a:bodyPr/>
                    <a:lstStyle/>
                    <a:p>
                      <a:r>
                        <a:rPr lang="tr-TR" dirty="0" smtClean="0"/>
                        <a:t>50-200 mg/gün</a:t>
                      </a:r>
                      <a:endParaRPr lang="tr-TR" dirty="0"/>
                    </a:p>
                  </a:txBody>
                  <a:tcPr/>
                </a:tc>
              </a:tr>
            </a:tbl>
          </a:graphicData>
        </a:graphic>
      </p:graphicFrame>
    </p:spTree>
    <p:extLst>
      <p:ext uri="{BB962C8B-B14F-4D97-AF65-F5344CB8AC3E}">
        <p14:creationId xmlns:p14="http://schemas.microsoft.com/office/powerpoint/2010/main" val="2557864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605453405"/>
              </p:ext>
            </p:extLst>
          </p:nvPr>
        </p:nvGraphicFramePr>
        <p:xfrm>
          <a:off x="1187624" y="1447800"/>
          <a:ext cx="7746825" cy="3403600"/>
        </p:xfrm>
        <a:graphic>
          <a:graphicData uri="http://schemas.openxmlformats.org/drawingml/2006/table">
            <a:tbl>
              <a:tblPr firstRow="1" bandRow="1">
                <a:tableStyleId>{5C22544A-7EE6-4342-B048-85BDC9FD1C3A}</a:tableStyleId>
              </a:tblPr>
              <a:tblGrid>
                <a:gridCol w="2582275"/>
                <a:gridCol w="2582275"/>
                <a:gridCol w="2582275"/>
              </a:tblGrid>
              <a:tr h="370840">
                <a:tc>
                  <a:txBody>
                    <a:bodyPr/>
                    <a:lstStyle/>
                    <a:p>
                      <a:r>
                        <a:rPr lang="tr-TR" dirty="0" smtClean="0"/>
                        <a:t>İLAÇ</a:t>
                      </a:r>
                      <a:r>
                        <a:rPr lang="tr-TR" baseline="0" dirty="0" smtClean="0"/>
                        <a:t> ADI</a:t>
                      </a:r>
                      <a:endParaRPr lang="tr-TR" dirty="0"/>
                    </a:p>
                  </a:txBody>
                  <a:tcPr marL="83326" marR="83326"/>
                </a:tc>
                <a:tc>
                  <a:txBody>
                    <a:bodyPr/>
                    <a:lstStyle/>
                    <a:p>
                      <a:r>
                        <a:rPr lang="tr-TR" dirty="0" smtClean="0"/>
                        <a:t>BAŞLANGIÇ DOZU </a:t>
                      </a:r>
                      <a:endParaRPr lang="tr-TR" dirty="0"/>
                    </a:p>
                  </a:txBody>
                  <a:tcPr marL="83326" marR="83326"/>
                </a:tc>
                <a:tc>
                  <a:txBody>
                    <a:bodyPr/>
                    <a:lstStyle/>
                    <a:p>
                      <a:r>
                        <a:rPr lang="tr-TR" dirty="0" smtClean="0"/>
                        <a:t>İDAME DOZU</a:t>
                      </a:r>
                      <a:endParaRPr lang="tr-TR" dirty="0"/>
                    </a:p>
                  </a:txBody>
                  <a:tcPr marL="83326" marR="83326"/>
                </a:tc>
              </a:tr>
              <a:tr h="370840">
                <a:tc>
                  <a:txBody>
                    <a:bodyPr/>
                    <a:lstStyle/>
                    <a:p>
                      <a:r>
                        <a:rPr lang="tr-TR" dirty="0" err="1" smtClean="0"/>
                        <a:t>Bupropion</a:t>
                      </a:r>
                      <a:r>
                        <a:rPr lang="tr-TR" dirty="0" smtClean="0"/>
                        <a:t>(DNRI)</a:t>
                      </a:r>
                      <a:endParaRPr lang="tr-TR" dirty="0"/>
                    </a:p>
                  </a:txBody>
                  <a:tcPr marL="83326" marR="83326"/>
                </a:tc>
                <a:tc>
                  <a:txBody>
                    <a:bodyPr/>
                    <a:lstStyle/>
                    <a:p>
                      <a:r>
                        <a:rPr lang="tr-TR" dirty="0" smtClean="0"/>
                        <a:t>150 mg/gün</a:t>
                      </a:r>
                      <a:endParaRPr lang="tr-TR" dirty="0"/>
                    </a:p>
                  </a:txBody>
                  <a:tcPr marL="83326" marR="83326"/>
                </a:tc>
                <a:tc>
                  <a:txBody>
                    <a:bodyPr/>
                    <a:lstStyle/>
                    <a:p>
                      <a:r>
                        <a:rPr lang="tr-TR" dirty="0" smtClean="0"/>
                        <a:t>300-450mg/gün</a:t>
                      </a:r>
                      <a:endParaRPr lang="tr-TR" dirty="0"/>
                    </a:p>
                  </a:txBody>
                  <a:tcPr marL="83326" marR="83326"/>
                </a:tc>
              </a:tr>
              <a:tr h="370840">
                <a:tc>
                  <a:txBody>
                    <a:bodyPr/>
                    <a:lstStyle/>
                    <a:p>
                      <a:r>
                        <a:rPr lang="tr-TR" dirty="0" err="1" smtClean="0"/>
                        <a:t>Venlafaksin</a:t>
                      </a:r>
                      <a:r>
                        <a:rPr lang="tr-TR" dirty="0" smtClean="0"/>
                        <a:t>(SNRI)</a:t>
                      </a:r>
                      <a:endParaRPr lang="tr-TR" dirty="0"/>
                    </a:p>
                  </a:txBody>
                  <a:tcPr marL="83326" marR="83326"/>
                </a:tc>
                <a:tc>
                  <a:txBody>
                    <a:bodyPr/>
                    <a:lstStyle/>
                    <a:p>
                      <a:r>
                        <a:rPr lang="tr-TR" dirty="0" smtClean="0"/>
                        <a:t>37,5 mg/gün</a:t>
                      </a:r>
                      <a:endParaRPr lang="tr-TR" dirty="0"/>
                    </a:p>
                  </a:txBody>
                  <a:tcPr marL="83326" marR="83326"/>
                </a:tc>
                <a:tc>
                  <a:txBody>
                    <a:bodyPr/>
                    <a:lstStyle/>
                    <a:p>
                      <a:r>
                        <a:rPr lang="tr-TR" dirty="0" smtClean="0"/>
                        <a:t>75-375 mg/gün</a:t>
                      </a:r>
                      <a:endParaRPr lang="tr-TR" dirty="0"/>
                    </a:p>
                  </a:txBody>
                  <a:tcPr marL="83326" marR="83326"/>
                </a:tc>
              </a:tr>
              <a:tr h="370840">
                <a:tc>
                  <a:txBody>
                    <a:bodyPr/>
                    <a:lstStyle/>
                    <a:p>
                      <a:r>
                        <a:rPr lang="tr-TR" dirty="0" err="1" smtClean="0"/>
                        <a:t>Duloxetine</a:t>
                      </a:r>
                      <a:r>
                        <a:rPr lang="tr-TR" dirty="0" smtClean="0"/>
                        <a:t>(SNRI)</a:t>
                      </a:r>
                    </a:p>
                  </a:txBody>
                  <a:tcPr marL="83326" marR="83326"/>
                </a:tc>
                <a:tc>
                  <a:txBody>
                    <a:bodyPr/>
                    <a:lstStyle/>
                    <a:p>
                      <a:r>
                        <a:rPr lang="tr-TR" dirty="0" smtClean="0"/>
                        <a:t>60</a:t>
                      </a:r>
                      <a:r>
                        <a:rPr lang="tr-TR" baseline="0" dirty="0" smtClean="0"/>
                        <a:t> mg/gün</a:t>
                      </a:r>
                      <a:endParaRPr lang="tr-TR" dirty="0"/>
                    </a:p>
                  </a:txBody>
                  <a:tcPr marL="83326" marR="83326"/>
                </a:tc>
                <a:tc>
                  <a:txBody>
                    <a:bodyPr/>
                    <a:lstStyle/>
                    <a:p>
                      <a:r>
                        <a:rPr lang="tr-TR" dirty="0" smtClean="0"/>
                        <a:t>60-120 mg/gün</a:t>
                      </a:r>
                      <a:endParaRPr lang="tr-TR" dirty="0"/>
                    </a:p>
                  </a:txBody>
                  <a:tcPr marL="83326" marR="83326"/>
                </a:tc>
              </a:tr>
              <a:tr h="370840">
                <a:tc>
                  <a:txBody>
                    <a:bodyPr/>
                    <a:lstStyle/>
                    <a:p>
                      <a:r>
                        <a:rPr lang="tr-TR" dirty="0" err="1" smtClean="0"/>
                        <a:t>Nefazadone</a:t>
                      </a:r>
                      <a:r>
                        <a:rPr lang="tr-TR" dirty="0" smtClean="0"/>
                        <a:t>(</a:t>
                      </a:r>
                      <a:r>
                        <a:rPr lang="tr-TR" dirty="0" err="1" smtClean="0"/>
                        <a:t>serotonin</a:t>
                      </a:r>
                      <a:r>
                        <a:rPr lang="tr-TR" baseline="0" dirty="0" smtClean="0"/>
                        <a:t> modülatörü)</a:t>
                      </a:r>
                      <a:endParaRPr lang="tr-TR" dirty="0" smtClean="0"/>
                    </a:p>
                  </a:txBody>
                  <a:tcPr marL="83326" marR="83326"/>
                </a:tc>
                <a:tc>
                  <a:txBody>
                    <a:bodyPr/>
                    <a:lstStyle/>
                    <a:p>
                      <a:r>
                        <a:rPr lang="tr-TR" dirty="0" smtClean="0"/>
                        <a:t>50 </a:t>
                      </a:r>
                      <a:r>
                        <a:rPr lang="tr-TR" baseline="0" dirty="0" smtClean="0"/>
                        <a:t>mg/gün</a:t>
                      </a:r>
                      <a:endParaRPr lang="tr-TR" dirty="0"/>
                    </a:p>
                  </a:txBody>
                  <a:tcPr marL="83326" marR="83326"/>
                </a:tc>
                <a:tc>
                  <a:txBody>
                    <a:bodyPr/>
                    <a:lstStyle/>
                    <a:p>
                      <a:r>
                        <a:rPr lang="tr-TR" dirty="0" smtClean="0"/>
                        <a:t>150-300 </a:t>
                      </a:r>
                      <a:r>
                        <a:rPr lang="tr-TR" baseline="0" dirty="0" smtClean="0"/>
                        <a:t>mg/gün</a:t>
                      </a:r>
                      <a:endParaRPr lang="tr-TR" dirty="0"/>
                    </a:p>
                  </a:txBody>
                  <a:tcPr marL="83326" marR="83326"/>
                </a:tc>
              </a:tr>
              <a:tr h="370840">
                <a:tc>
                  <a:txBody>
                    <a:bodyPr/>
                    <a:lstStyle/>
                    <a:p>
                      <a:r>
                        <a:rPr lang="tr-TR" dirty="0" err="1" smtClean="0"/>
                        <a:t>Trazadone</a:t>
                      </a:r>
                      <a:r>
                        <a:rPr lang="tr-TR" dirty="0" smtClean="0"/>
                        <a:t>(</a:t>
                      </a:r>
                      <a:r>
                        <a:rPr lang="tr-TR" dirty="0" err="1" smtClean="0"/>
                        <a:t>serotonin</a:t>
                      </a:r>
                      <a:r>
                        <a:rPr lang="tr-TR" baseline="0" dirty="0" smtClean="0"/>
                        <a:t> modülatörü)</a:t>
                      </a:r>
                      <a:endParaRPr lang="tr-TR" dirty="0" smtClean="0"/>
                    </a:p>
                  </a:txBody>
                  <a:tcPr marL="83326" marR="83326"/>
                </a:tc>
                <a:tc>
                  <a:txBody>
                    <a:bodyPr/>
                    <a:lstStyle/>
                    <a:p>
                      <a:r>
                        <a:rPr lang="tr-TR" dirty="0" smtClean="0"/>
                        <a:t>150 </a:t>
                      </a:r>
                      <a:r>
                        <a:rPr lang="tr-TR" baseline="0" dirty="0" smtClean="0"/>
                        <a:t>mg/gün</a:t>
                      </a:r>
                      <a:endParaRPr lang="tr-TR" dirty="0"/>
                    </a:p>
                  </a:txBody>
                  <a:tcPr marL="83326" marR="83326"/>
                </a:tc>
                <a:tc>
                  <a:txBody>
                    <a:bodyPr/>
                    <a:lstStyle/>
                    <a:p>
                      <a:r>
                        <a:rPr lang="tr-TR" dirty="0" smtClean="0"/>
                        <a:t>150-600 </a:t>
                      </a:r>
                      <a:r>
                        <a:rPr lang="tr-TR" baseline="0" dirty="0" smtClean="0"/>
                        <a:t>mg/gün</a:t>
                      </a:r>
                      <a:endParaRPr lang="tr-TR" dirty="0"/>
                    </a:p>
                  </a:txBody>
                  <a:tcPr marL="83326" marR="83326"/>
                </a:tc>
              </a:tr>
              <a:tr h="370840">
                <a:tc>
                  <a:txBody>
                    <a:bodyPr/>
                    <a:lstStyle/>
                    <a:p>
                      <a:r>
                        <a:rPr lang="tr-TR" dirty="0" err="1" smtClean="0"/>
                        <a:t>Mirtazapine</a:t>
                      </a:r>
                      <a:r>
                        <a:rPr lang="tr-TR" dirty="0" smtClean="0"/>
                        <a:t>(</a:t>
                      </a:r>
                      <a:r>
                        <a:rPr lang="tr-TR" dirty="0" err="1" smtClean="0"/>
                        <a:t>norepinefrin-serotonin</a:t>
                      </a:r>
                      <a:r>
                        <a:rPr lang="tr-TR" dirty="0" smtClean="0"/>
                        <a:t> modülatörü)</a:t>
                      </a:r>
                    </a:p>
                  </a:txBody>
                  <a:tcPr marL="83326" marR="83326"/>
                </a:tc>
                <a:tc>
                  <a:txBody>
                    <a:bodyPr/>
                    <a:lstStyle/>
                    <a:p>
                      <a:r>
                        <a:rPr lang="tr-TR" dirty="0" smtClean="0"/>
                        <a:t>15 </a:t>
                      </a:r>
                      <a:r>
                        <a:rPr lang="tr-TR" baseline="0" dirty="0" smtClean="0"/>
                        <a:t>mg/gün</a:t>
                      </a:r>
                      <a:endParaRPr lang="tr-TR" dirty="0"/>
                    </a:p>
                  </a:txBody>
                  <a:tcPr marL="83326" marR="83326"/>
                </a:tc>
                <a:tc>
                  <a:txBody>
                    <a:bodyPr/>
                    <a:lstStyle/>
                    <a:p>
                      <a:r>
                        <a:rPr lang="tr-TR" dirty="0" smtClean="0"/>
                        <a:t>15-45 </a:t>
                      </a:r>
                      <a:r>
                        <a:rPr lang="tr-TR" baseline="0" dirty="0" smtClean="0"/>
                        <a:t>mg/gün</a:t>
                      </a:r>
                      <a:endParaRPr lang="tr-TR" dirty="0"/>
                    </a:p>
                  </a:txBody>
                  <a:tcPr marL="83326" marR="83326"/>
                </a:tc>
              </a:tr>
            </a:tbl>
          </a:graphicData>
        </a:graphic>
      </p:graphicFrame>
    </p:spTree>
    <p:extLst>
      <p:ext uri="{BB962C8B-B14F-4D97-AF65-F5344CB8AC3E}">
        <p14:creationId xmlns:p14="http://schemas.microsoft.com/office/powerpoint/2010/main" val="2310735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261235627"/>
              </p:ext>
            </p:extLst>
          </p:nvPr>
        </p:nvGraphicFramePr>
        <p:xfrm>
          <a:off x="1187624" y="1447800"/>
          <a:ext cx="7746825" cy="2595880"/>
        </p:xfrm>
        <a:graphic>
          <a:graphicData uri="http://schemas.openxmlformats.org/drawingml/2006/table">
            <a:tbl>
              <a:tblPr firstRow="1" bandRow="1">
                <a:tableStyleId>{5C22544A-7EE6-4342-B048-85BDC9FD1C3A}</a:tableStyleId>
              </a:tblPr>
              <a:tblGrid>
                <a:gridCol w="2582275"/>
                <a:gridCol w="2582275"/>
                <a:gridCol w="2582275"/>
              </a:tblGrid>
              <a:tr h="370840">
                <a:tc>
                  <a:txBody>
                    <a:bodyPr/>
                    <a:lstStyle/>
                    <a:p>
                      <a:r>
                        <a:rPr lang="tr-TR" dirty="0" smtClean="0"/>
                        <a:t>İLAÇ</a:t>
                      </a:r>
                      <a:r>
                        <a:rPr lang="tr-TR" baseline="0" dirty="0" smtClean="0"/>
                        <a:t> ADI</a:t>
                      </a:r>
                      <a:endParaRPr lang="tr-TR" dirty="0"/>
                    </a:p>
                  </a:txBody>
                  <a:tcPr marL="83326" marR="83326"/>
                </a:tc>
                <a:tc>
                  <a:txBody>
                    <a:bodyPr/>
                    <a:lstStyle/>
                    <a:p>
                      <a:r>
                        <a:rPr lang="tr-TR" dirty="0" smtClean="0"/>
                        <a:t>BAŞLANGIÇ</a:t>
                      </a:r>
                      <a:r>
                        <a:rPr lang="tr-TR" baseline="0" dirty="0" smtClean="0"/>
                        <a:t> DOZU</a:t>
                      </a:r>
                      <a:endParaRPr lang="tr-TR" dirty="0"/>
                    </a:p>
                  </a:txBody>
                  <a:tcPr marL="83326" marR="83326"/>
                </a:tc>
                <a:tc>
                  <a:txBody>
                    <a:bodyPr/>
                    <a:lstStyle/>
                    <a:p>
                      <a:r>
                        <a:rPr lang="tr-TR" dirty="0" smtClean="0"/>
                        <a:t>İDAME DOZU</a:t>
                      </a:r>
                      <a:endParaRPr lang="tr-TR" dirty="0"/>
                    </a:p>
                  </a:txBody>
                  <a:tcPr marL="83326" marR="83326"/>
                </a:tc>
              </a:tr>
              <a:tr h="370840">
                <a:tc>
                  <a:txBody>
                    <a:bodyPr/>
                    <a:lstStyle/>
                    <a:p>
                      <a:r>
                        <a:rPr lang="tr-TR" dirty="0" err="1" smtClean="0"/>
                        <a:t>Amitriptilin</a:t>
                      </a:r>
                      <a:endParaRPr lang="tr-TR" dirty="0"/>
                    </a:p>
                  </a:txBody>
                  <a:tcPr marL="83326" marR="83326"/>
                </a:tc>
                <a:tc>
                  <a:txBody>
                    <a:bodyPr/>
                    <a:lstStyle/>
                    <a:p>
                      <a:r>
                        <a:rPr lang="tr-TR" dirty="0" smtClean="0"/>
                        <a:t>25-50</a:t>
                      </a:r>
                      <a:r>
                        <a:rPr lang="tr-TR" baseline="0" dirty="0" smtClean="0"/>
                        <a:t>mg/gün</a:t>
                      </a:r>
                      <a:endParaRPr lang="tr-TR" dirty="0"/>
                    </a:p>
                  </a:txBody>
                  <a:tcPr marL="83326" marR="83326"/>
                </a:tc>
                <a:tc>
                  <a:txBody>
                    <a:bodyPr/>
                    <a:lstStyle/>
                    <a:p>
                      <a:r>
                        <a:rPr lang="tr-TR" dirty="0" smtClean="0"/>
                        <a:t>100-300</a:t>
                      </a:r>
                      <a:r>
                        <a:rPr lang="tr-TR" baseline="0" dirty="0" smtClean="0"/>
                        <a:t>mg/gün</a:t>
                      </a:r>
                      <a:endParaRPr lang="tr-TR" dirty="0"/>
                    </a:p>
                  </a:txBody>
                  <a:tcPr marL="83326" marR="83326"/>
                </a:tc>
              </a:tr>
              <a:tr h="370840">
                <a:tc>
                  <a:txBody>
                    <a:bodyPr/>
                    <a:lstStyle/>
                    <a:p>
                      <a:r>
                        <a:rPr lang="tr-TR" dirty="0" err="1" smtClean="0"/>
                        <a:t>Doxapine</a:t>
                      </a:r>
                      <a:endParaRPr lang="tr-TR" dirty="0"/>
                    </a:p>
                  </a:txBody>
                  <a:tcPr marL="83326" marR="83326"/>
                </a:tc>
                <a:tc>
                  <a:txBody>
                    <a:bodyPr/>
                    <a:lstStyle/>
                    <a:p>
                      <a:r>
                        <a:rPr lang="tr-TR" dirty="0" smtClean="0"/>
                        <a:t>25-50</a:t>
                      </a:r>
                      <a:r>
                        <a:rPr lang="tr-TR" baseline="0" dirty="0" smtClean="0"/>
                        <a:t>mg/gün</a:t>
                      </a:r>
                      <a:endParaRPr lang="tr-TR" dirty="0"/>
                    </a:p>
                  </a:txBody>
                  <a:tcPr marL="83326" marR="83326"/>
                </a:tc>
                <a:tc>
                  <a:txBody>
                    <a:bodyPr/>
                    <a:lstStyle/>
                    <a:p>
                      <a:r>
                        <a:rPr lang="tr-TR" dirty="0" smtClean="0"/>
                        <a:t>100-300</a:t>
                      </a:r>
                      <a:r>
                        <a:rPr lang="tr-TR" baseline="0" dirty="0" smtClean="0"/>
                        <a:t>mg/gün</a:t>
                      </a:r>
                      <a:endParaRPr lang="tr-TR" dirty="0"/>
                    </a:p>
                  </a:txBody>
                  <a:tcPr marL="83326" marR="83326"/>
                </a:tc>
              </a:tr>
              <a:tr h="370840">
                <a:tc>
                  <a:txBody>
                    <a:bodyPr/>
                    <a:lstStyle/>
                    <a:p>
                      <a:r>
                        <a:rPr lang="tr-TR" dirty="0" err="1" smtClean="0"/>
                        <a:t>İmipramine</a:t>
                      </a:r>
                      <a:endParaRPr lang="tr-TR" dirty="0"/>
                    </a:p>
                  </a:txBody>
                  <a:tcPr marL="83326" marR="83326"/>
                </a:tc>
                <a:tc>
                  <a:txBody>
                    <a:bodyPr/>
                    <a:lstStyle/>
                    <a:p>
                      <a:r>
                        <a:rPr lang="tr-TR" dirty="0" smtClean="0"/>
                        <a:t>25-50</a:t>
                      </a:r>
                      <a:r>
                        <a:rPr lang="tr-TR" baseline="0" dirty="0" smtClean="0"/>
                        <a:t>mg/gün</a:t>
                      </a:r>
                      <a:endParaRPr lang="tr-TR" dirty="0"/>
                    </a:p>
                  </a:txBody>
                  <a:tcPr marL="83326" marR="83326"/>
                </a:tc>
                <a:tc>
                  <a:txBody>
                    <a:bodyPr/>
                    <a:lstStyle/>
                    <a:p>
                      <a:r>
                        <a:rPr lang="tr-TR" dirty="0" smtClean="0"/>
                        <a:t>100-300</a:t>
                      </a:r>
                      <a:r>
                        <a:rPr lang="tr-TR" baseline="0" dirty="0" smtClean="0"/>
                        <a:t>mg/gün</a:t>
                      </a:r>
                      <a:endParaRPr lang="tr-TR" dirty="0"/>
                    </a:p>
                  </a:txBody>
                  <a:tcPr marL="83326" marR="83326"/>
                </a:tc>
              </a:tr>
              <a:tr h="370840">
                <a:tc>
                  <a:txBody>
                    <a:bodyPr/>
                    <a:lstStyle/>
                    <a:p>
                      <a:r>
                        <a:rPr lang="tr-TR" dirty="0" err="1" smtClean="0"/>
                        <a:t>Desipramin</a:t>
                      </a:r>
                      <a:endParaRPr lang="tr-TR" dirty="0" smtClean="0"/>
                    </a:p>
                  </a:txBody>
                  <a:tcPr marL="83326" marR="83326"/>
                </a:tc>
                <a:tc>
                  <a:txBody>
                    <a:bodyPr/>
                    <a:lstStyle/>
                    <a:p>
                      <a:r>
                        <a:rPr lang="tr-TR" dirty="0" smtClean="0"/>
                        <a:t>25-50</a:t>
                      </a:r>
                      <a:r>
                        <a:rPr lang="tr-TR" baseline="0" dirty="0" smtClean="0"/>
                        <a:t>mg/gün</a:t>
                      </a:r>
                      <a:endParaRPr lang="tr-TR" dirty="0"/>
                    </a:p>
                  </a:txBody>
                  <a:tcPr marL="83326" marR="83326"/>
                </a:tc>
                <a:tc>
                  <a:txBody>
                    <a:bodyPr/>
                    <a:lstStyle/>
                    <a:p>
                      <a:r>
                        <a:rPr lang="tr-TR" dirty="0" smtClean="0"/>
                        <a:t>100-300</a:t>
                      </a:r>
                      <a:r>
                        <a:rPr lang="tr-TR" baseline="0" dirty="0" smtClean="0"/>
                        <a:t>mg/gün</a:t>
                      </a:r>
                      <a:endParaRPr lang="tr-TR" dirty="0"/>
                    </a:p>
                  </a:txBody>
                  <a:tcPr marL="83326" marR="83326"/>
                </a:tc>
              </a:tr>
              <a:tr h="370840">
                <a:tc>
                  <a:txBody>
                    <a:bodyPr/>
                    <a:lstStyle/>
                    <a:p>
                      <a:r>
                        <a:rPr lang="tr-TR" dirty="0" err="1" smtClean="0"/>
                        <a:t>Nortiriptilin</a:t>
                      </a:r>
                      <a:endParaRPr lang="tr-TR" dirty="0" smtClean="0"/>
                    </a:p>
                  </a:txBody>
                  <a:tcPr marL="83326" marR="83326"/>
                </a:tc>
                <a:tc>
                  <a:txBody>
                    <a:bodyPr/>
                    <a:lstStyle/>
                    <a:p>
                      <a:r>
                        <a:rPr lang="tr-TR" dirty="0" smtClean="0"/>
                        <a:t>25</a:t>
                      </a:r>
                      <a:r>
                        <a:rPr lang="tr-TR" baseline="0" dirty="0" smtClean="0"/>
                        <a:t>mg/gün</a:t>
                      </a:r>
                      <a:endParaRPr lang="tr-TR" dirty="0"/>
                    </a:p>
                  </a:txBody>
                  <a:tcPr marL="83326" marR="83326"/>
                </a:tc>
                <a:tc>
                  <a:txBody>
                    <a:bodyPr/>
                    <a:lstStyle/>
                    <a:p>
                      <a:r>
                        <a:rPr lang="tr-TR" dirty="0" smtClean="0"/>
                        <a:t>50-200</a:t>
                      </a:r>
                      <a:r>
                        <a:rPr lang="tr-TR" baseline="0" dirty="0" smtClean="0"/>
                        <a:t>mg/gün</a:t>
                      </a:r>
                      <a:endParaRPr lang="tr-TR" dirty="0"/>
                    </a:p>
                  </a:txBody>
                  <a:tcPr marL="83326" marR="83326"/>
                </a:tc>
              </a:tr>
              <a:tr h="370840">
                <a:tc>
                  <a:txBody>
                    <a:bodyPr/>
                    <a:lstStyle/>
                    <a:p>
                      <a:r>
                        <a:rPr lang="tr-TR" dirty="0" err="1" smtClean="0"/>
                        <a:t>Trimipramin</a:t>
                      </a:r>
                      <a:endParaRPr lang="tr-TR" dirty="0" smtClean="0"/>
                    </a:p>
                  </a:txBody>
                  <a:tcPr marL="83326" marR="83326"/>
                </a:tc>
                <a:tc>
                  <a:txBody>
                    <a:bodyPr/>
                    <a:lstStyle/>
                    <a:p>
                      <a:r>
                        <a:rPr lang="tr-TR" dirty="0" smtClean="0"/>
                        <a:t>25-50</a:t>
                      </a:r>
                      <a:r>
                        <a:rPr lang="tr-TR" baseline="0" dirty="0" smtClean="0"/>
                        <a:t>mg/gün</a:t>
                      </a:r>
                      <a:endParaRPr lang="tr-TR" dirty="0"/>
                    </a:p>
                  </a:txBody>
                  <a:tcPr marL="83326" marR="83326"/>
                </a:tc>
                <a:tc>
                  <a:txBody>
                    <a:bodyPr/>
                    <a:lstStyle/>
                    <a:p>
                      <a:r>
                        <a:rPr lang="tr-TR" dirty="0" smtClean="0"/>
                        <a:t>75-300</a:t>
                      </a:r>
                      <a:r>
                        <a:rPr lang="tr-TR" baseline="0" dirty="0" smtClean="0"/>
                        <a:t>mg/gün</a:t>
                      </a:r>
                      <a:endParaRPr lang="tr-TR" dirty="0"/>
                    </a:p>
                  </a:txBody>
                  <a:tcPr marL="83326" marR="83326"/>
                </a:tc>
              </a:tr>
            </a:tbl>
          </a:graphicData>
        </a:graphic>
      </p:graphicFrame>
    </p:spTree>
    <p:extLst>
      <p:ext uri="{BB962C8B-B14F-4D97-AF65-F5344CB8AC3E}">
        <p14:creationId xmlns:p14="http://schemas.microsoft.com/office/powerpoint/2010/main" val="550172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05221175"/>
              </p:ext>
            </p:extLst>
          </p:nvPr>
        </p:nvGraphicFramePr>
        <p:xfrm>
          <a:off x="1187624" y="1447800"/>
          <a:ext cx="7746825" cy="3566160"/>
        </p:xfrm>
        <a:graphic>
          <a:graphicData uri="http://schemas.openxmlformats.org/drawingml/2006/table">
            <a:tbl>
              <a:tblPr firstRow="1" bandRow="1">
                <a:tableStyleId>{5C22544A-7EE6-4342-B048-85BDC9FD1C3A}</a:tableStyleId>
              </a:tblPr>
              <a:tblGrid>
                <a:gridCol w="2582275"/>
                <a:gridCol w="2582275"/>
                <a:gridCol w="2582275"/>
              </a:tblGrid>
              <a:tr h="361883">
                <a:tc>
                  <a:txBody>
                    <a:bodyPr/>
                    <a:lstStyle/>
                    <a:p>
                      <a:r>
                        <a:rPr lang="tr-TR" dirty="0" smtClean="0"/>
                        <a:t>İLAÇ ADI</a:t>
                      </a:r>
                      <a:endParaRPr lang="tr-TR" dirty="0"/>
                    </a:p>
                  </a:txBody>
                  <a:tcPr marL="83326" marR="83326"/>
                </a:tc>
                <a:tc>
                  <a:txBody>
                    <a:bodyPr/>
                    <a:lstStyle/>
                    <a:p>
                      <a:r>
                        <a:rPr lang="tr-TR" dirty="0" smtClean="0"/>
                        <a:t>BAŞLANGIÇ DOZU</a:t>
                      </a:r>
                      <a:endParaRPr lang="tr-TR" dirty="0"/>
                    </a:p>
                  </a:txBody>
                  <a:tcPr marL="83326" marR="83326"/>
                </a:tc>
                <a:tc>
                  <a:txBody>
                    <a:bodyPr/>
                    <a:lstStyle/>
                    <a:p>
                      <a:r>
                        <a:rPr lang="tr-TR" dirty="0" smtClean="0"/>
                        <a:t>İDAME DOZU </a:t>
                      </a:r>
                      <a:endParaRPr lang="tr-TR" dirty="0"/>
                    </a:p>
                  </a:txBody>
                  <a:tcPr marL="83326" marR="83326"/>
                </a:tc>
              </a:tr>
              <a:tr h="624620">
                <a:tc>
                  <a:txBody>
                    <a:bodyPr/>
                    <a:lstStyle/>
                    <a:p>
                      <a:r>
                        <a:rPr lang="tr-TR" dirty="0" err="1" smtClean="0"/>
                        <a:t>Fenelzin</a:t>
                      </a:r>
                      <a:r>
                        <a:rPr lang="tr-TR" dirty="0" smtClean="0"/>
                        <a:t>(</a:t>
                      </a:r>
                      <a:r>
                        <a:rPr lang="tr-TR" dirty="0" err="1" smtClean="0"/>
                        <a:t>non</a:t>
                      </a:r>
                      <a:r>
                        <a:rPr lang="tr-TR" baseline="0" dirty="0" smtClean="0"/>
                        <a:t> </a:t>
                      </a:r>
                      <a:r>
                        <a:rPr lang="tr-TR" baseline="0" dirty="0" err="1" smtClean="0"/>
                        <a:t>selektif</a:t>
                      </a:r>
                      <a:r>
                        <a:rPr lang="tr-TR" baseline="0" dirty="0" smtClean="0"/>
                        <a:t> MAOI)</a:t>
                      </a:r>
                      <a:endParaRPr lang="tr-TR" dirty="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a:t>
                      </a:r>
                      <a:r>
                        <a:rPr lang="tr-TR" baseline="0" dirty="0" smtClean="0"/>
                        <a:t>mg/gün</a:t>
                      </a:r>
                      <a:endParaRPr lang="tr-TR" dirty="0" smtClean="0"/>
                    </a:p>
                    <a:p>
                      <a:endParaRPr lang="tr-TR" dirty="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45-90</a:t>
                      </a:r>
                      <a:r>
                        <a:rPr lang="tr-TR" baseline="0" dirty="0" smtClean="0"/>
                        <a:t>mg/gün</a:t>
                      </a:r>
                      <a:endParaRPr lang="tr-TR" dirty="0" smtClean="0"/>
                    </a:p>
                    <a:p>
                      <a:endParaRPr lang="tr-TR" dirty="0"/>
                    </a:p>
                  </a:txBody>
                  <a:tcPr marL="83326" marR="83326"/>
                </a:tc>
              </a:tr>
              <a:tr h="624620">
                <a:tc>
                  <a:txBody>
                    <a:bodyPr/>
                    <a:lstStyle/>
                    <a:p>
                      <a:r>
                        <a:rPr lang="tr-TR" dirty="0" err="1" smtClean="0"/>
                        <a:t>Tranilsipromin</a:t>
                      </a:r>
                      <a:r>
                        <a:rPr lang="tr-TR" dirty="0" smtClean="0"/>
                        <a:t>(</a:t>
                      </a:r>
                      <a:r>
                        <a:rPr lang="tr-TR" dirty="0" err="1" smtClean="0"/>
                        <a:t>nonselektif</a:t>
                      </a:r>
                      <a:r>
                        <a:rPr lang="tr-TR" dirty="0" smtClean="0"/>
                        <a:t> MAOI)</a:t>
                      </a:r>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10</a:t>
                      </a:r>
                      <a:r>
                        <a:rPr lang="tr-TR" baseline="0" dirty="0" smtClean="0"/>
                        <a:t>mg/gün</a:t>
                      </a:r>
                      <a:endParaRPr lang="tr-TR" dirty="0" smtClean="0"/>
                    </a:p>
                    <a:p>
                      <a:endParaRPr lang="tr-TR" dirty="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30-60</a:t>
                      </a:r>
                      <a:r>
                        <a:rPr lang="tr-TR" baseline="0" dirty="0" smtClean="0"/>
                        <a:t>mg/gün</a:t>
                      </a:r>
                      <a:endParaRPr lang="tr-TR" dirty="0" smtClean="0"/>
                    </a:p>
                    <a:p>
                      <a:endParaRPr lang="tr-TR" dirty="0"/>
                    </a:p>
                  </a:txBody>
                  <a:tcPr marL="83326" marR="83326"/>
                </a:tc>
              </a:tr>
              <a:tr h="624620">
                <a:tc>
                  <a:txBody>
                    <a:bodyPr/>
                    <a:lstStyle/>
                    <a:p>
                      <a:r>
                        <a:rPr lang="tr-TR" dirty="0" err="1" smtClean="0"/>
                        <a:t>İzokarbaksazid</a:t>
                      </a:r>
                      <a:r>
                        <a:rPr lang="tr-TR" dirty="0" smtClean="0"/>
                        <a:t>(</a:t>
                      </a:r>
                      <a:r>
                        <a:rPr lang="tr-TR" dirty="0" err="1" smtClean="0"/>
                        <a:t>nonselektif</a:t>
                      </a:r>
                      <a:r>
                        <a:rPr lang="tr-TR" baseline="0" dirty="0" smtClean="0"/>
                        <a:t> MAOI)</a:t>
                      </a:r>
                      <a:endParaRPr lang="tr-TR" dirty="0" smtClean="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10-20</a:t>
                      </a:r>
                      <a:r>
                        <a:rPr lang="tr-TR" baseline="0" dirty="0" smtClean="0"/>
                        <a:t>mg/gün</a:t>
                      </a:r>
                      <a:endParaRPr lang="tr-TR" dirty="0" smtClean="0"/>
                    </a:p>
                    <a:p>
                      <a:endParaRPr lang="tr-TR" dirty="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30-60</a:t>
                      </a:r>
                      <a:r>
                        <a:rPr lang="tr-TR" baseline="0" dirty="0" smtClean="0"/>
                        <a:t>mg/gün</a:t>
                      </a:r>
                      <a:endParaRPr lang="tr-TR" dirty="0" smtClean="0"/>
                    </a:p>
                    <a:p>
                      <a:endParaRPr lang="tr-TR" dirty="0"/>
                    </a:p>
                  </a:txBody>
                  <a:tcPr marL="83326" marR="83326"/>
                </a:tc>
              </a:tr>
              <a:tr h="624620">
                <a:tc>
                  <a:txBody>
                    <a:bodyPr/>
                    <a:lstStyle/>
                    <a:p>
                      <a:r>
                        <a:rPr lang="tr-TR" dirty="0" err="1" smtClean="0"/>
                        <a:t>Selegilin</a:t>
                      </a:r>
                      <a:r>
                        <a:rPr lang="tr-TR" dirty="0" smtClean="0"/>
                        <a:t>(MAOB) </a:t>
                      </a:r>
                      <a:r>
                        <a:rPr lang="tr-TR" dirty="0" err="1" smtClean="0"/>
                        <a:t>transdermal</a:t>
                      </a:r>
                      <a:endParaRPr lang="tr-TR" dirty="0" smtClean="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6</a:t>
                      </a:r>
                      <a:r>
                        <a:rPr lang="tr-TR" baseline="0" dirty="0" smtClean="0"/>
                        <a:t>mg/gün</a:t>
                      </a:r>
                      <a:endParaRPr lang="tr-TR" dirty="0" smtClean="0"/>
                    </a:p>
                    <a:p>
                      <a:endParaRPr lang="tr-TR" dirty="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6-12</a:t>
                      </a:r>
                      <a:r>
                        <a:rPr lang="tr-TR" baseline="0" dirty="0" smtClean="0"/>
                        <a:t>mg/gün</a:t>
                      </a:r>
                      <a:endParaRPr lang="tr-TR" dirty="0" smtClean="0"/>
                    </a:p>
                    <a:p>
                      <a:endParaRPr lang="tr-TR" dirty="0"/>
                    </a:p>
                  </a:txBody>
                  <a:tcPr marL="83326" marR="83326"/>
                </a:tc>
              </a:tr>
              <a:tr h="624620">
                <a:tc>
                  <a:txBody>
                    <a:bodyPr/>
                    <a:lstStyle/>
                    <a:p>
                      <a:r>
                        <a:rPr lang="tr-TR" dirty="0" err="1" smtClean="0"/>
                        <a:t>Maklobemid</a:t>
                      </a:r>
                      <a:r>
                        <a:rPr lang="tr-TR" dirty="0" smtClean="0"/>
                        <a:t>(MAOA)</a:t>
                      </a:r>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150</a:t>
                      </a:r>
                      <a:r>
                        <a:rPr lang="tr-TR" baseline="0" dirty="0" smtClean="0"/>
                        <a:t>mg/gün</a:t>
                      </a:r>
                      <a:endParaRPr lang="tr-TR" dirty="0" smtClean="0"/>
                    </a:p>
                    <a:p>
                      <a:endParaRPr lang="tr-TR" dirty="0"/>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300-600</a:t>
                      </a:r>
                      <a:r>
                        <a:rPr lang="tr-TR" baseline="0" dirty="0" smtClean="0"/>
                        <a:t>mg/gün</a:t>
                      </a:r>
                      <a:endParaRPr lang="tr-TR" dirty="0" smtClean="0"/>
                    </a:p>
                    <a:p>
                      <a:endParaRPr lang="tr-TR" dirty="0"/>
                    </a:p>
                  </a:txBody>
                  <a:tcPr marL="83326" marR="83326"/>
                </a:tc>
              </a:tr>
            </a:tbl>
          </a:graphicData>
        </a:graphic>
      </p:graphicFrame>
    </p:spTree>
    <p:extLst>
      <p:ext uri="{BB962C8B-B14F-4D97-AF65-F5344CB8AC3E}">
        <p14:creationId xmlns:p14="http://schemas.microsoft.com/office/powerpoint/2010/main" val="2358484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Antidepresanların</a:t>
            </a:r>
            <a:r>
              <a:rPr lang="tr-TR" dirty="0" smtClean="0"/>
              <a:t> Yan Etkileri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61954980"/>
              </p:ext>
            </p:extLst>
          </p:nvPr>
        </p:nvGraphicFramePr>
        <p:xfrm>
          <a:off x="1435100" y="1447800"/>
          <a:ext cx="7499350" cy="3403600"/>
        </p:xfrm>
        <a:graphic>
          <a:graphicData uri="http://schemas.openxmlformats.org/drawingml/2006/table">
            <a:tbl>
              <a:tblPr firstRow="1" bandRow="1">
                <a:tableStyleId>{5C22544A-7EE6-4342-B048-85BDC9FD1C3A}</a:tableStyleId>
              </a:tblPr>
              <a:tblGrid>
                <a:gridCol w="2200796"/>
                <a:gridCol w="5298554"/>
              </a:tblGrid>
              <a:tr h="370840">
                <a:tc>
                  <a:txBody>
                    <a:bodyPr/>
                    <a:lstStyle/>
                    <a:p>
                      <a:r>
                        <a:rPr lang="tr-TR" dirty="0" smtClean="0"/>
                        <a:t>İlaç</a:t>
                      </a:r>
                      <a:r>
                        <a:rPr lang="tr-TR" baseline="0" dirty="0" smtClean="0"/>
                        <a:t> Adı/Sınıfı</a:t>
                      </a:r>
                      <a:endParaRPr lang="tr-TR" dirty="0"/>
                    </a:p>
                  </a:txBody>
                  <a:tcPr/>
                </a:tc>
                <a:tc>
                  <a:txBody>
                    <a:bodyPr/>
                    <a:lstStyle/>
                    <a:p>
                      <a:r>
                        <a:rPr lang="tr-TR" dirty="0" smtClean="0"/>
                        <a:t>Sık</a:t>
                      </a:r>
                      <a:r>
                        <a:rPr lang="tr-TR" baseline="0" dirty="0" smtClean="0"/>
                        <a:t> Görülen Yan Etkileri</a:t>
                      </a:r>
                      <a:endParaRPr lang="tr-TR" dirty="0"/>
                    </a:p>
                  </a:txBody>
                  <a:tcPr/>
                </a:tc>
              </a:tr>
              <a:tr h="370840">
                <a:tc>
                  <a:txBody>
                    <a:bodyPr/>
                    <a:lstStyle/>
                    <a:p>
                      <a:r>
                        <a:rPr lang="tr-TR" dirty="0" smtClean="0"/>
                        <a:t>SSRI</a:t>
                      </a:r>
                      <a:endParaRPr lang="tr-TR" dirty="0"/>
                    </a:p>
                  </a:txBody>
                  <a:tcPr/>
                </a:tc>
                <a:tc>
                  <a:txBody>
                    <a:bodyPr/>
                    <a:lstStyle/>
                    <a:p>
                      <a:r>
                        <a:rPr lang="tr-TR" dirty="0" smtClean="0"/>
                        <a:t>GİS yan etkileri,</a:t>
                      </a:r>
                      <a:r>
                        <a:rPr lang="tr-TR" baseline="0" dirty="0" smtClean="0"/>
                        <a:t> seksüel </a:t>
                      </a:r>
                      <a:r>
                        <a:rPr lang="tr-TR" baseline="0" dirty="0" err="1" smtClean="0"/>
                        <a:t>disfonksiyon,başağrısı</a:t>
                      </a:r>
                      <a:r>
                        <a:rPr lang="tr-TR" baseline="0" dirty="0" smtClean="0"/>
                        <a:t> </a:t>
                      </a:r>
                      <a:r>
                        <a:rPr lang="tr-TR" baseline="0" dirty="0" err="1" smtClean="0"/>
                        <a:t>somnolans</a:t>
                      </a:r>
                      <a:r>
                        <a:rPr lang="tr-TR" baseline="0" dirty="0" smtClean="0"/>
                        <a:t> ,</a:t>
                      </a:r>
                      <a:r>
                        <a:rPr lang="tr-TR" baseline="0" dirty="0" err="1" smtClean="0"/>
                        <a:t>insomnia</a:t>
                      </a:r>
                      <a:endParaRPr lang="tr-TR" dirty="0"/>
                    </a:p>
                  </a:txBody>
                  <a:tcPr/>
                </a:tc>
              </a:tr>
              <a:tr h="370840">
                <a:tc>
                  <a:txBody>
                    <a:bodyPr/>
                    <a:lstStyle/>
                    <a:p>
                      <a:r>
                        <a:rPr lang="tr-TR" dirty="0" smtClean="0"/>
                        <a:t>SNRI</a:t>
                      </a:r>
                      <a:endParaRPr lang="tr-TR" dirty="0"/>
                    </a:p>
                  </a:txBody>
                  <a:tcPr/>
                </a:tc>
                <a:tc>
                  <a:txBody>
                    <a:bodyPr/>
                    <a:lstStyle/>
                    <a:p>
                      <a:r>
                        <a:rPr lang="tr-TR" dirty="0" smtClean="0"/>
                        <a:t>HT,</a:t>
                      </a:r>
                      <a:r>
                        <a:rPr lang="tr-TR" baseline="0" dirty="0" smtClean="0"/>
                        <a:t> </a:t>
                      </a:r>
                      <a:r>
                        <a:rPr lang="tr-TR" baseline="0" dirty="0" err="1" smtClean="0"/>
                        <a:t>konstipasyon</a:t>
                      </a:r>
                      <a:r>
                        <a:rPr lang="tr-TR" baseline="0" dirty="0" smtClean="0"/>
                        <a:t>, bulantı, seksüel </a:t>
                      </a:r>
                      <a:r>
                        <a:rPr lang="tr-TR" baseline="0" dirty="0" err="1" smtClean="0"/>
                        <a:t>disfonskiyon</a:t>
                      </a:r>
                      <a:endParaRPr lang="tr-TR" dirty="0"/>
                    </a:p>
                  </a:txBody>
                  <a:tcPr/>
                </a:tc>
              </a:tr>
              <a:tr h="370840">
                <a:tc>
                  <a:txBody>
                    <a:bodyPr/>
                    <a:lstStyle/>
                    <a:p>
                      <a:r>
                        <a:rPr lang="tr-TR" dirty="0" smtClean="0"/>
                        <a:t>TCA</a:t>
                      </a:r>
                      <a:endParaRPr lang="tr-TR" dirty="0"/>
                    </a:p>
                  </a:txBody>
                  <a:tcPr/>
                </a:tc>
                <a:tc>
                  <a:txBody>
                    <a:bodyPr/>
                    <a:lstStyle/>
                    <a:p>
                      <a:r>
                        <a:rPr lang="tr-TR" dirty="0" smtClean="0"/>
                        <a:t>Ağız kuruluğu,</a:t>
                      </a:r>
                      <a:r>
                        <a:rPr lang="tr-TR" baseline="0" dirty="0" smtClean="0"/>
                        <a:t> </a:t>
                      </a:r>
                      <a:r>
                        <a:rPr lang="tr-TR" baseline="0" dirty="0" err="1" smtClean="0"/>
                        <a:t>ortostatik</a:t>
                      </a:r>
                      <a:r>
                        <a:rPr lang="tr-TR" baseline="0" dirty="0" smtClean="0"/>
                        <a:t> hipotansiyon, terleme, </a:t>
                      </a:r>
                      <a:r>
                        <a:rPr lang="tr-TR" baseline="0" dirty="0" err="1" smtClean="0"/>
                        <a:t>başağrısı</a:t>
                      </a:r>
                      <a:r>
                        <a:rPr lang="tr-TR" baseline="0" dirty="0" smtClean="0"/>
                        <a:t>, kilo alımı, seksüel </a:t>
                      </a:r>
                      <a:r>
                        <a:rPr lang="tr-TR" baseline="0" dirty="0" err="1" smtClean="0"/>
                        <a:t>disfonksiyon</a:t>
                      </a:r>
                      <a:endParaRPr lang="tr-TR" dirty="0"/>
                    </a:p>
                  </a:txBody>
                  <a:tcPr/>
                </a:tc>
              </a:tr>
              <a:tr h="370840">
                <a:tc>
                  <a:txBody>
                    <a:bodyPr/>
                    <a:lstStyle/>
                    <a:p>
                      <a:r>
                        <a:rPr lang="tr-TR" dirty="0" err="1" smtClean="0"/>
                        <a:t>Bupropion</a:t>
                      </a:r>
                      <a:endParaRPr lang="tr-TR" dirty="0" smtClean="0"/>
                    </a:p>
                  </a:txBody>
                  <a:tcPr/>
                </a:tc>
                <a:tc>
                  <a:txBody>
                    <a:bodyPr/>
                    <a:lstStyle/>
                    <a:p>
                      <a:r>
                        <a:rPr lang="tr-TR" dirty="0" smtClean="0"/>
                        <a:t>Uykusuzluk, ağız kuruluğu,</a:t>
                      </a:r>
                      <a:r>
                        <a:rPr lang="tr-TR" baseline="0" dirty="0" smtClean="0"/>
                        <a:t> tremor, </a:t>
                      </a:r>
                      <a:r>
                        <a:rPr lang="tr-TR" baseline="0" dirty="0" err="1" smtClean="0"/>
                        <a:t>başağrısı</a:t>
                      </a:r>
                      <a:r>
                        <a:rPr lang="tr-TR" baseline="0" dirty="0" smtClean="0"/>
                        <a:t>, </a:t>
                      </a:r>
                      <a:r>
                        <a:rPr lang="tr-TR" baseline="0" dirty="0" err="1" smtClean="0"/>
                        <a:t>konstipasyon</a:t>
                      </a:r>
                      <a:r>
                        <a:rPr lang="tr-TR" baseline="0" dirty="0" smtClean="0"/>
                        <a:t>, baş dönmesi</a:t>
                      </a:r>
                      <a:endParaRPr lang="tr-TR" dirty="0"/>
                    </a:p>
                  </a:txBody>
                  <a:tcPr/>
                </a:tc>
              </a:tr>
              <a:tr h="370840">
                <a:tc>
                  <a:txBody>
                    <a:bodyPr/>
                    <a:lstStyle/>
                    <a:p>
                      <a:r>
                        <a:rPr lang="tr-TR" dirty="0" err="1" smtClean="0"/>
                        <a:t>Mirtazapine</a:t>
                      </a:r>
                      <a:endParaRPr lang="tr-TR" dirty="0" smtClean="0"/>
                    </a:p>
                  </a:txBody>
                  <a:tcPr/>
                </a:tc>
                <a:tc>
                  <a:txBody>
                    <a:bodyPr/>
                    <a:lstStyle/>
                    <a:p>
                      <a:r>
                        <a:rPr lang="tr-TR" dirty="0" smtClean="0"/>
                        <a:t>Kilo alımı,</a:t>
                      </a:r>
                      <a:r>
                        <a:rPr lang="tr-TR" baseline="0" dirty="0" smtClean="0"/>
                        <a:t> ağız kuruluğu,  </a:t>
                      </a:r>
                      <a:r>
                        <a:rPr lang="tr-TR" baseline="0" dirty="0" err="1" smtClean="0"/>
                        <a:t>somnolans</a:t>
                      </a:r>
                      <a:r>
                        <a:rPr lang="tr-TR" baseline="0" dirty="0" smtClean="0"/>
                        <a:t>, iştah  azlığı</a:t>
                      </a:r>
                      <a:endParaRPr lang="tr-TR" dirty="0"/>
                    </a:p>
                  </a:txBody>
                  <a:tcPr/>
                </a:tc>
              </a:tr>
              <a:tr h="370840">
                <a:tc>
                  <a:txBody>
                    <a:bodyPr/>
                    <a:lstStyle/>
                    <a:p>
                      <a:r>
                        <a:rPr lang="tr-TR" dirty="0" err="1" smtClean="0"/>
                        <a:t>Trazadon</a:t>
                      </a:r>
                      <a:r>
                        <a:rPr lang="tr-TR" dirty="0" smtClean="0"/>
                        <a:t> </a:t>
                      </a:r>
                      <a:endParaRPr lang="tr-TR" dirty="0"/>
                    </a:p>
                  </a:txBody>
                  <a:tcPr/>
                </a:tc>
                <a:tc>
                  <a:txBody>
                    <a:bodyPr/>
                    <a:lstStyle/>
                    <a:p>
                      <a:r>
                        <a:rPr lang="tr-TR" dirty="0" err="1" smtClean="0"/>
                        <a:t>Sedasyon</a:t>
                      </a:r>
                      <a:r>
                        <a:rPr lang="tr-TR" dirty="0" smtClean="0"/>
                        <a:t>, halsizlik, konuşma bozukluğu,</a:t>
                      </a:r>
                      <a:r>
                        <a:rPr lang="tr-TR" baseline="0" dirty="0" smtClean="0"/>
                        <a:t> </a:t>
                      </a:r>
                      <a:r>
                        <a:rPr lang="tr-TR" baseline="0" dirty="0" err="1" smtClean="0"/>
                        <a:t>ataksi</a:t>
                      </a:r>
                      <a:endParaRPr lang="tr-TR" dirty="0"/>
                    </a:p>
                  </a:txBody>
                  <a:tcPr/>
                </a:tc>
              </a:tr>
            </a:tbl>
          </a:graphicData>
        </a:graphic>
      </p:graphicFrame>
      <p:sp>
        <p:nvSpPr>
          <p:cNvPr id="5" name="Metin kutusu 4"/>
          <p:cNvSpPr txBox="1"/>
          <p:nvPr/>
        </p:nvSpPr>
        <p:spPr>
          <a:xfrm>
            <a:off x="1547664" y="5949280"/>
            <a:ext cx="6840760" cy="261610"/>
          </a:xfrm>
          <a:prstGeom prst="rect">
            <a:avLst/>
          </a:prstGeom>
          <a:noFill/>
        </p:spPr>
        <p:txBody>
          <a:bodyPr wrap="square" rtlCol="0">
            <a:spAutoFit/>
          </a:bodyPr>
          <a:lstStyle/>
          <a:p>
            <a:pPr lvl="0"/>
            <a:r>
              <a:rPr lang="tr-TR" sz="1100" dirty="0" err="1">
                <a:solidFill>
                  <a:prstClr val="black"/>
                </a:solidFill>
              </a:rPr>
              <a:t>Textbook</a:t>
            </a:r>
            <a:r>
              <a:rPr lang="tr-TR" sz="1100" dirty="0">
                <a:solidFill>
                  <a:prstClr val="black"/>
                </a:solidFill>
              </a:rPr>
              <a:t> of </a:t>
            </a:r>
            <a:r>
              <a:rPr lang="tr-TR" sz="1100" dirty="0" err="1">
                <a:solidFill>
                  <a:prstClr val="black"/>
                </a:solidFill>
              </a:rPr>
              <a:t>Family</a:t>
            </a:r>
            <a:r>
              <a:rPr lang="tr-TR" sz="1100" dirty="0">
                <a:solidFill>
                  <a:prstClr val="black"/>
                </a:solidFill>
              </a:rPr>
              <a:t> </a:t>
            </a:r>
            <a:r>
              <a:rPr lang="tr-TR" sz="1100" dirty="0" err="1">
                <a:solidFill>
                  <a:prstClr val="black"/>
                </a:solidFill>
              </a:rPr>
              <a:t>Medicine</a:t>
            </a:r>
            <a:r>
              <a:rPr lang="tr-TR" sz="1100" dirty="0">
                <a:solidFill>
                  <a:prstClr val="black"/>
                </a:solidFill>
              </a:rPr>
              <a:t> 9. </a:t>
            </a:r>
            <a:r>
              <a:rPr lang="tr-TR" sz="1100" dirty="0" err="1">
                <a:solidFill>
                  <a:prstClr val="black"/>
                </a:solidFill>
              </a:rPr>
              <a:t>edition</a:t>
            </a:r>
            <a:r>
              <a:rPr lang="tr-TR" sz="1100" dirty="0">
                <a:solidFill>
                  <a:prstClr val="black"/>
                </a:solidFill>
              </a:rPr>
              <a:t>; Robert E. </a:t>
            </a:r>
            <a:r>
              <a:rPr lang="tr-TR" sz="1100" dirty="0" err="1">
                <a:solidFill>
                  <a:prstClr val="black"/>
                </a:solidFill>
              </a:rPr>
              <a:t>Rakel</a:t>
            </a:r>
            <a:r>
              <a:rPr lang="tr-TR" sz="1100" dirty="0">
                <a:solidFill>
                  <a:prstClr val="black"/>
                </a:solidFill>
              </a:rPr>
              <a:t>, David P. </a:t>
            </a:r>
            <a:r>
              <a:rPr lang="tr-TR" sz="1100" dirty="0" err="1">
                <a:solidFill>
                  <a:prstClr val="black"/>
                </a:solidFill>
              </a:rPr>
              <a:t>Rakel</a:t>
            </a:r>
            <a:r>
              <a:rPr lang="tr-TR" sz="1100" dirty="0">
                <a:solidFill>
                  <a:prstClr val="black"/>
                </a:solidFill>
              </a:rPr>
              <a:t> 2016, </a:t>
            </a:r>
            <a:r>
              <a:rPr lang="tr-TR" sz="1100" dirty="0" err="1">
                <a:solidFill>
                  <a:prstClr val="black"/>
                </a:solidFill>
              </a:rPr>
              <a:t>Chapter</a:t>
            </a:r>
            <a:r>
              <a:rPr lang="tr-TR" sz="1100" dirty="0">
                <a:solidFill>
                  <a:prstClr val="black"/>
                </a:solidFill>
              </a:rPr>
              <a:t> </a:t>
            </a:r>
            <a:r>
              <a:rPr lang="tr-TR" sz="1100" dirty="0" smtClean="0">
                <a:solidFill>
                  <a:prstClr val="black"/>
                </a:solidFill>
              </a:rPr>
              <a:t>46, </a:t>
            </a:r>
            <a:r>
              <a:rPr lang="tr-TR" sz="1100" dirty="0" err="1" smtClean="0">
                <a:solidFill>
                  <a:prstClr val="black"/>
                </a:solidFill>
              </a:rPr>
              <a:t>Table</a:t>
            </a:r>
            <a:r>
              <a:rPr lang="tr-TR" sz="1100" dirty="0" smtClean="0">
                <a:solidFill>
                  <a:prstClr val="black"/>
                </a:solidFill>
              </a:rPr>
              <a:t> 11</a:t>
            </a:r>
            <a:endParaRPr lang="tr-TR" sz="1100" dirty="0">
              <a:solidFill>
                <a:prstClr val="black"/>
              </a:solidFill>
            </a:endParaRPr>
          </a:p>
        </p:txBody>
      </p:sp>
    </p:spTree>
    <p:extLst>
      <p:ext uri="{BB962C8B-B14F-4D97-AF65-F5344CB8AC3E}">
        <p14:creationId xmlns:p14="http://schemas.microsoft.com/office/powerpoint/2010/main" val="761588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dirty="0" smtClean="0"/>
              <a:t>Psikoterapi</a:t>
            </a:r>
            <a:br>
              <a:rPr lang="tr-TR" dirty="0" smtClean="0"/>
            </a:br>
            <a:endParaRPr lang="tr-TR" dirty="0"/>
          </a:p>
        </p:txBody>
      </p:sp>
      <p:sp>
        <p:nvSpPr>
          <p:cNvPr id="3" name="İçerik Yer Tutucusu 2"/>
          <p:cNvSpPr>
            <a:spLocks noGrp="1"/>
          </p:cNvSpPr>
          <p:nvPr>
            <p:ph idx="1"/>
          </p:nvPr>
        </p:nvSpPr>
        <p:spPr/>
        <p:txBody>
          <a:bodyPr>
            <a:normAutofit/>
          </a:bodyPr>
          <a:lstStyle/>
          <a:p>
            <a:pPr marL="457200" indent="-457200"/>
            <a:r>
              <a:rPr lang="tr-TR" dirty="0" smtClean="0"/>
              <a:t>Hafif </a:t>
            </a:r>
            <a:r>
              <a:rPr lang="tr-TR" dirty="0"/>
              <a:t>vakalarda, ilk basamak tedavisi olarak </a:t>
            </a:r>
            <a:r>
              <a:rPr lang="tr-TR" dirty="0" err="1"/>
              <a:t>psikososyal</a:t>
            </a:r>
            <a:r>
              <a:rPr lang="tr-TR" dirty="0"/>
              <a:t> müdahaleler sıklıkla önerilir</a:t>
            </a:r>
            <a:r>
              <a:rPr lang="tr-TR" dirty="0" smtClean="0"/>
              <a:t>. (</a:t>
            </a:r>
            <a:r>
              <a:rPr lang="tr-TR" dirty="0"/>
              <a:t>APA) </a:t>
            </a:r>
            <a:endParaRPr lang="tr-TR" dirty="0" smtClean="0"/>
          </a:p>
          <a:p>
            <a:pPr marL="457200" indent="-457200"/>
            <a:endParaRPr lang="tr-TR" dirty="0" smtClean="0"/>
          </a:p>
          <a:p>
            <a:pPr marL="457200" indent="-457200"/>
            <a:r>
              <a:rPr lang="tr-TR" dirty="0" smtClean="0"/>
              <a:t>Ancak </a:t>
            </a:r>
            <a:r>
              <a:rPr lang="tr-TR" dirty="0"/>
              <a:t>psikoterapiyi </a:t>
            </a:r>
            <a:r>
              <a:rPr lang="tr-TR" dirty="0" err="1"/>
              <a:t>antidepresan</a:t>
            </a:r>
            <a:r>
              <a:rPr lang="tr-TR" dirty="0"/>
              <a:t> ilaçla birleştirmenin </a:t>
            </a:r>
            <a:r>
              <a:rPr lang="tr-TR" dirty="0" smtClean="0"/>
              <a:t>orta-şiddetli </a:t>
            </a:r>
            <a:r>
              <a:rPr lang="tr-TR" dirty="0"/>
              <a:t>majör depresif bozukluğu olan hastalar için daha uygun </a:t>
            </a:r>
            <a:r>
              <a:rPr lang="tr-TR" dirty="0" smtClean="0"/>
              <a:t>olabileceği belirtilmiştir.</a:t>
            </a:r>
            <a:endParaRPr lang="tr-TR" dirty="0"/>
          </a:p>
        </p:txBody>
      </p:sp>
      <p:sp>
        <p:nvSpPr>
          <p:cNvPr id="4" name="Metin kutusu 3"/>
          <p:cNvSpPr txBox="1"/>
          <p:nvPr/>
        </p:nvSpPr>
        <p:spPr>
          <a:xfrm>
            <a:off x="1547664" y="5805264"/>
            <a:ext cx="6408712" cy="600164"/>
          </a:xfrm>
          <a:prstGeom prst="rect">
            <a:avLst/>
          </a:prstGeom>
          <a:noFill/>
        </p:spPr>
        <p:txBody>
          <a:bodyPr wrap="square" rtlCol="0">
            <a:spAutoFit/>
          </a:bodyPr>
          <a:lstStyle/>
          <a:p>
            <a:r>
              <a:rPr lang="tr-TR" sz="1100" dirty="0">
                <a:hlinkClick r:id="rId3"/>
              </a:rPr>
              <a:t>https://</a:t>
            </a:r>
            <a:r>
              <a:rPr lang="tr-TR" sz="1100" dirty="0" smtClean="0">
                <a:hlinkClick r:id="rId3"/>
              </a:rPr>
              <a:t>www.uptodate.com/contents/overview-of</a:t>
            </a:r>
            <a:r>
              <a:rPr lang="tr-TR" sz="1100" dirty="0" smtClean="0"/>
              <a:t> </a:t>
            </a:r>
            <a:r>
              <a:rPr lang="tr-TR" sz="1100" dirty="0" err="1" smtClean="0"/>
              <a:t>psychotherapies?source</a:t>
            </a:r>
            <a:r>
              <a:rPr lang="tr-TR" sz="1100" dirty="0" smtClean="0"/>
              <a:t>=</a:t>
            </a:r>
            <a:r>
              <a:rPr lang="tr-TR" sz="1100" dirty="0" err="1" smtClean="0"/>
              <a:t>machineLearning&amp;search</a:t>
            </a:r>
            <a:r>
              <a:rPr lang="tr-TR" sz="1100" dirty="0" smtClean="0"/>
              <a:t>=cognitive%20behavioral%20therapy&amp;selectedTitle=1~150&amp;sectionRank=1&amp;anchor=H432862147#H154312384</a:t>
            </a:r>
            <a:endParaRPr lang="tr-TR" sz="1100" dirty="0"/>
          </a:p>
        </p:txBody>
      </p:sp>
    </p:spTree>
    <p:extLst>
      <p:ext uri="{BB962C8B-B14F-4D97-AF65-F5344CB8AC3E}">
        <p14:creationId xmlns:p14="http://schemas.microsoft.com/office/powerpoint/2010/main" val="1046590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Kanıta Dayalı Terapi Yöntemleri</a:t>
            </a:r>
            <a:endParaRPr lang="tr-TR" dirty="0"/>
          </a:p>
        </p:txBody>
      </p:sp>
      <p:sp>
        <p:nvSpPr>
          <p:cNvPr id="3" name="İçerik Yer Tutucusu 2"/>
          <p:cNvSpPr>
            <a:spLocks noGrp="1"/>
          </p:cNvSpPr>
          <p:nvPr>
            <p:ph idx="1"/>
          </p:nvPr>
        </p:nvSpPr>
        <p:spPr>
          <a:xfrm>
            <a:off x="1187624" y="1600201"/>
            <a:ext cx="7499176" cy="3773016"/>
          </a:xfrm>
        </p:spPr>
        <p:txBody>
          <a:bodyPr>
            <a:normAutofit/>
          </a:bodyPr>
          <a:lstStyle/>
          <a:p>
            <a:r>
              <a:rPr lang="tr-TR" dirty="0" smtClean="0"/>
              <a:t>Bilişsel </a:t>
            </a:r>
            <a:r>
              <a:rPr lang="tr-TR" dirty="0"/>
              <a:t>Davranışçı </a:t>
            </a:r>
            <a:r>
              <a:rPr lang="tr-TR" dirty="0" smtClean="0"/>
              <a:t>Terapi</a:t>
            </a:r>
          </a:p>
          <a:p>
            <a:endParaRPr lang="tr-TR" sz="2300" dirty="0" smtClean="0"/>
          </a:p>
          <a:p>
            <a:r>
              <a:rPr lang="tr-TR" dirty="0" smtClean="0"/>
              <a:t>Kişilerarası </a:t>
            </a:r>
            <a:r>
              <a:rPr lang="tr-TR" sz="3300" dirty="0" smtClean="0"/>
              <a:t>Psikoterapi</a:t>
            </a:r>
            <a:endParaRPr lang="tr-TR" sz="1800" dirty="0" smtClean="0"/>
          </a:p>
          <a:p>
            <a:endParaRPr lang="tr-TR" sz="1800" dirty="0" smtClean="0"/>
          </a:p>
          <a:p>
            <a:r>
              <a:rPr lang="tr-TR" dirty="0" smtClean="0"/>
              <a:t>Çözüm Odaklı Terapi (Problem </a:t>
            </a:r>
            <a:r>
              <a:rPr lang="tr-TR" dirty="0"/>
              <a:t>çözme </a:t>
            </a:r>
            <a:r>
              <a:rPr lang="tr-TR" dirty="0" smtClean="0"/>
              <a:t>terapisi)</a:t>
            </a:r>
            <a:endParaRPr lang="tr-TR" sz="2600" dirty="0" smtClean="0"/>
          </a:p>
        </p:txBody>
      </p:sp>
      <p:sp>
        <p:nvSpPr>
          <p:cNvPr id="4" name="Metin kutusu 3"/>
          <p:cNvSpPr txBox="1"/>
          <p:nvPr/>
        </p:nvSpPr>
        <p:spPr>
          <a:xfrm>
            <a:off x="1331640" y="5805265"/>
            <a:ext cx="7200800" cy="877163"/>
          </a:xfrm>
          <a:prstGeom prst="rect">
            <a:avLst/>
          </a:prstGeom>
          <a:noFill/>
        </p:spPr>
        <p:txBody>
          <a:bodyPr wrap="square" rtlCol="0">
            <a:spAutoFit/>
          </a:bodyPr>
          <a:lstStyle/>
          <a:p>
            <a:r>
              <a:rPr lang="tr-TR" sz="1100" dirty="0">
                <a:hlinkClick r:id="rId3"/>
              </a:rPr>
              <a:t>https://</a:t>
            </a:r>
            <a:r>
              <a:rPr lang="tr-TR" sz="1100" dirty="0" smtClean="0">
                <a:hlinkClick r:id="rId3"/>
              </a:rPr>
              <a:t>www.uptodate.com/contents/overview-of</a:t>
            </a:r>
            <a:endParaRPr lang="tr-TR" sz="1100" dirty="0" smtClean="0"/>
          </a:p>
          <a:p>
            <a:r>
              <a:rPr lang="tr-TR" sz="1100" dirty="0" err="1" smtClean="0"/>
              <a:t>psychotherapies?source</a:t>
            </a:r>
            <a:r>
              <a:rPr lang="tr-TR" sz="1100" dirty="0" smtClean="0"/>
              <a:t>=</a:t>
            </a:r>
            <a:r>
              <a:rPr lang="tr-TR" sz="1100" dirty="0" err="1" smtClean="0"/>
              <a:t>machineLearning&amp;search</a:t>
            </a:r>
            <a:r>
              <a:rPr lang="tr-TR" sz="1100" dirty="0" smtClean="0"/>
              <a:t>=cognitive%20behavioral%20therapy&amp;selectedTitle=1~150&amp;sectionRank=1&amp;anchor=H432862147#H154312384</a:t>
            </a:r>
            <a:endParaRPr lang="tr-TR" sz="1100" dirty="0"/>
          </a:p>
          <a:p>
            <a:endParaRPr lang="tr-TR" dirty="0"/>
          </a:p>
        </p:txBody>
      </p:sp>
    </p:spTree>
    <p:extLst>
      <p:ext uri="{BB962C8B-B14F-4D97-AF65-F5344CB8AC3E}">
        <p14:creationId xmlns:p14="http://schemas.microsoft.com/office/powerpoint/2010/main" val="741287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Tamamlayıcı ve Alternatif Yöntemler</a:t>
            </a:r>
            <a:endParaRPr lang="tr-TR" dirty="0"/>
          </a:p>
        </p:txBody>
      </p:sp>
      <p:sp>
        <p:nvSpPr>
          <p:cNvPr id="3" name="İçerik Yer Tutucusu 2"/>
          <p:cNvSpPr>
            <a:spLocks noGrp="1"/>
          </p:cNvSpPr>
          <p:nvPr>
            <p:ph idx="1"/>
          </p:nvPr>
        </p:nvSpPr>
        <p:spPr/>
        <p:txBody>
          <a:bodyPr>
            <a:normAutofit lnSpcReduction="10000"/>
          </a:bodyPr>
          <a:lstStyle/>
          <a:p>
            <a:r>
              <a:rPr lang="tr-TR" dirty="0" smtClean="0"/>
              <a:t>Akupunktur</a:t>
            </a:r>
          </a:p>
          <a:p>
            <a:endParaRPr lang="tr-TR" dirty="0" smtClean="0"/>
          </a:p>
          <a:p>
            <a:r>
              <a:rPr lang="tr-TR" dirty="0" smtClean="0"/>
              <a:t>Hipnoz</a:t>
            </a:r>
          </a:p>
          <a:p>
            <a:endParaRPr lang="tr-TR" dirty="0" smtClean="0"/>
          </a:p>
          <a:p>
            <a:r>
              <a:rPr lang="tr-TR" dirty="0" err="1" smtClean="0"/>
              <a:t>Fitoterapi</a:t>
            </a:r>
            <a:endParaRPr lang="tr-TR" dirty="0" smtClean="0"/>
          </a:p>
          <a:p>
            <a:endParaRPr lang="tr-TR" dirty="0" smtClean="0"/>
          </a:p>
          <a:p>
            <a:r>
              <a:rPr lang="tr-TR" dirty="0" err="1" smtClean="0"/>
              <a:t>Homeopati</a:t>
            </a:r>
            <a:endParaRPr lang="tr-TR" dirty="0" smtClean="0"/>
          </a:p>
          <a:p>
            <a:endParaRPr lang="tr-TR" dirty="0"/>
          </a:p>
          <a:p>
            <a:r>
              <a:rPr lang="tr-TR" dirty="0" smtClean="0"/>
              <a:t>Meditasyon</a:t>
            </a:r>
          </a:p>
          <a:p>
            <a:endParaRPr lang="tr-TR" dirty="0"/>
          </a:p>
        </p:txBody>
      </p:sp>
    </p:spTree>
    <p:extLst>
      <p:ext uri="{BB962C8B-B14F-4D97-AF65-F5344CB8AC3E}">
        <p14:creationId xmlns:p14="http://schemas.microsoft.com/office/powerpoint/2010/main" val="3019674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Elektrokonvulzif</a:t>
            </a:r>
            <a:r>
              <a:rPr lang="tr-TR" dirty="0" smtClean="0"/>
              <a:t>  Tedavi</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dirty="0"/>
              <a:t>• Hızlı bir </a:t>
            </a:r>
            <a:r>
              <a:rPr lang="tr-TR" dirty="0" err="1"/>
              <a:t>antidepresan</a:t>
            </a:r>
            <a:r>
              <a:rPr lang="tr-TR" dirty="0"/>
              <a:t> cevap </a:t>
            </a:r>
            <a:r>
              <a:rPr lang="tr-TR" dirty="0" smtClean="0"/>
              <a:t>ihtiyacı</a:t>
            </a:r>
          </a:p>
          <a:p>
            <a:pPr marL="0" indent="0">
              <a:buNone/>
            </a:pPr>
            <a:endParaRPr lang="tr-TR" dirty="0"/>
          </a:p>
          <a:p>
            <a:pPr marL="0" indent="0">
              <a:buNone/>
            </a:pPr>
            <a:r>
              <a:rPr lang="tr-TR" dirty="0"/>
              <a:t>• İlaç tedavisinde </a:t>
            </a:r>
            <a:r>
              <a:rPr lang="tr-TR" dirty="0" smtClean="0"/>
              <a:t>başarısızlık</a:t>
            </a:r>
          </a:p>
          <a:p>
            <a:pPr marL="0" indent="0">
              <a:buNone/>
            </a:pPr>
            <a:endParaRPr lang="tr-TR" dirty="0"/>
          </a:p>
          <a:p>
            <a:pPr marL="0" indent="0">
              <a:buNone/>
            </a:pPr>
            <a:r>
              <a:rPr lang="tr-TR" dirty="0"/>
              <a:t>• </a:t>
            </a:r>
            <a:r>
              <a:rPr lang="tr-TR" dirty="0" err="1"/>
              <a:t>ECT'ye</a:t>
            </a:r>
            <a:r>
              <a:rPr lang="tr-TR" dirty="0"/>
              <a:t> iyi cevap </a:t>
            </a:r>
            <a:r>
              <a:rPr lang="tr-TR" dirty="0" smtClean="0"/>
              <a:t>öyküsü</a:t>
            </a:r>
          </a:p>
          <a:p>
            <a:pPr marL="0" indent="0">
              <a:buNone/>
            </a:pPr>
            <a:endParaRPr lang="tr-TR" dirty="0"/>
          </a:p>
          <a:p>
            <a:pPr marL="0" indent="0">
              <a:buNone/>
            </a:pPr>
            <a:r>
              <a:rPr lang="tr-TR" dirty="0"/>
              <a:t>• Hasta </a:t>
            </a:r>
            <a:r>
              <a:rPr lang="tr-TR" dirty="0" smtClean="0"/>
              <a:t>tercihi</a:t>
            </a:r>
          </a:p>
          <a:p>
            <a:pPr marL="0" indent="0">
              <a:buNone/>
            </a:pPr>
            <a:endParaRPr lang="tr-TR" dirty="0"/>
          </a:p>
          <a:p>
            <a:pPr marL="0" indent="0">
              <a:buNone/>
            </a:pPr>
            <a:r>
              <a:rPr lang="tr-TR" dirty="0"/>
              <a:t>• Yüksek intihar </a:t>
            </a:r>
            <a:r>
              <a:rPr lang="tr-TR" dirty="0" smtClean="0"/>
              <a:t>riski</a:t>
            </a:r>
          </a:p>
          <a:p>
            <a:pPr marL="0" indent="0">
              <a:buNone/>
            </a:pPr>
            <a:endParaRPr lang="tr-TR" dirty="0"/>
          </a:p>
          <a:p>
            <a:pPr marL="0" indent="0">
              <a:buNone/>
            </a:pPr>
            <a:r>
              <a:rPr lang="tr-TR" dirty="0"/>
              <a:t>• Yüksek tıbbi </a:t>
            </a:r>
            <a:r>
              <a:rPr lang="tr-TR" dirty="0" err="1"/>
              <a:t>morbidite</a:t>
            </a:r>
            <a:r>
              <a:rPr lang="tr-TR" dirty="0"/>
              <a:t> ve </a:t>
            </a:r>
            <a:r>
              <a:rPr lang="tr-TR" dirty="0" err="1"/>
              <a:t>mortalite</a:t>
            </a:r>
            <a:r>
              <a:rPr lang="tr-TR" dirty="0"/>
              <a:t> riski</a:t>
            </a:r>
          </a:p>
          <a:p>
            <a:pPr marL="0" indent="0">
              <a:buNone/>
            </a:pPr>
            <a:endParaRPr lang="tr-TR" dirty="0"/>
          </a:p>
        </p:txBody>
      </p:sp>
      <p:sp>
        <p:nvSpPr>
          <p:cNvPr id="6" name="Metin kutusu 5"/>
          <p:cNvSpPr txBox="1"/>
          <p:nvPr/>
        </p:nvSpPr>
        <p:spPr>
          <a:xfrm>
            <a:off x="1043608" y="6319391"/>
            <a:ext cx="7848872" cy="538609"/>
          </a:xfrm>
          <a:prstGeom prst="rect">
            <a:avLst/>
          </a:prstGeom>
          <a:noFill/>
        </p:spPr>
        <p:txBody>
          <a:bodyPr wrap="square" rtlCol="0">
            <a:spAutoFit/>
          </a:bodyPr>
          <a:lstStyle/>
          <a:p>
            <a:r>
              <a:rPr lang="tr-TR" sz="1100" dirty="0">
                <a:hlinkClick r:id="rId2"/>
              </a:rPr>
              <a:t>https://</a:t>
            </a:r>
            <a:r>
              <a:rPr lang="tr-TR" sz="1100" dirty="0" smtClean="0">
                <a:hlinkClick r:id="rId2"/>
              </a:rPr>
              <a:t>emedicine.medscape.com/article/286759-overview</a:t>
            </a:r>
            <a:endParaRPr lang="tr-TR" sz="1100" dirty="0" smtClean="0"/>
          </a:p>
          <a:p>
            <a:endParaRPr lang="tr-TR" dirty="0"/>
          </a:p>
        </p:txBody>
      </p:sp>
    </p:spTree>
    <p:extLst>
      <p:ext uri="{BB962C8B-B14F-4D97-AF65-F5344CB8AC3E}">
        <p14:creationId xmlns:p14="http://schemas.microsoft.com/office/powerpoint/2010/main" val="1386193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4276725" y="3319462"/>
            <a:ext cx="590550" cy="219075"/>
          </a:xfrm>
          <a:prstGeom prst="rect">
            <a:avLst/>
          </a:prstGeom>
        </p:spPr>
      </p:pic>
      <p:pic>
        <p:nvPicPr>
          <p:cNvPr id="5" name="Resim 4"/>
          <p:cNvPicPr>
            <a:picLocks noChangeAspect="1"/>
          </p:cNvPicPr>
          <p:nvPr/>
        </p:nvPicPr>
        <p:blipFill>
          <a:blip r:embed="rId3"/>
          <a:stretch>
            <a:fillRect/>
          </a:stretch>
        </p:blipFill>
        <p:spPr>
          <a:xfrm>
            <a:off x="4276725" y="3319462"/>
            <a:ext cx="590550" cy="219075"/>
          </a:xfrm>
          <a:prstGeom prst="rect">
            <a:avLst/>
          </a:prstGeom>
        </p:spPr>
      </p:pic>
      <p:sp>
        <p:nvSpPr>
          <p:cNvPr id="2" name="Unvan 1"/>
          <p:cNvSpPr>
            <a:spLocks noGrp="1"/>
          </p:cNvSpPr>
          <p:nvPr>
            <p:ph type="title"/>
          </p:nvPr>
        </p:nvSpPr>
        <p:spPr/>
        <p:txBody>
          <a:bodyPr>
            <a:normAutofit/>
          </a:bodyPr>
          <a:lstStyle/>
          <a:p>
            <a:r>
              <a:rPr lang="tr-TR" dirty="0" smtClean="0"/>
              <a:t>SEVK ENDİKASYONLARI </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İntihar riski olan hastalar </a:t>
            </a:r>
          </a:p>
          <a:p>
            <a:endParaRPr lang="tr-TR" dirty="0" smtClean="0"/>
          </a:p>
          <a:p>
            <a:r>
              <a:rPr lang="tr-TR" dirty="0" smtClean="0"/>
              <a:t>Başkalarına veya kendine ciddi zarar verme riski olan, sanrıları olan hastalar</a:t>
            </a:r>
          </a:p>
          <a:p>
            <a:endParaRPr lang="tr-TR" dirty="0" smtClean="0"/>
          </a:p>
          <a:p>
            <a:r>
              <a:rPr lang="tr-TR" dirty="0" err="1" smtClean="0"/>
              <a:t>Bipolar</a:t>
            </a:r>
            <a:r>
              <a:rPr lang="tr-TR" dirty="0" smtClean="0"/>
              <a:t> bozukluk, </a:t>
            </a:r>
            <a:r>
              <a:rPr lang="tr-TR" dirty="0" err="1" smtClean="0"/>
              <a:t>psikotik</a:t>
            </a:r>
            <a:r>
              <a:rPr lang="tr-TR" dirty="0" smtClean="0"/>
              <a:t> bozukluklar gibi uzun süreli hastalığı olanlar</a:t>
            </a:r>
          </a:p>
          <a:p>
            <a:endParaRPr lang="tr-TR" dirty="0" smtClean="0"/>
          </a:p>
          <a:p>
            <a:r>
              <a:rPr lang="tr-TR" dirty="0" smtClean="0"/>
              <a:t>Uygun dozaj ve süreli standart medikal tedaviye cevap vermeyen hastalar </a:t>
            </a:r>
          </a:p>
          <a:p>
            <a:endParaRPr lang="tr-TR" dirty="0" smtClean="0"/>
          </a:p>
          <a:p>
            <a:r>
              <a:rPr lang="tr-TR" dirty="0" smtClean="0"/>
              <a:t>Tanının kesinleştirilemediği ileri incelemeye ihtiyaç duyulan durumlar </a:t>
            </a:r>
          </a:p>
          <a:p>
            <a:endParaRPr lang="tr-TR" dirty="0" smtClean="0"/>
          </a:p>
          <a:p>
            <a:r>
              <a:rPr lang="tr-TR" dirty="0" smtClean="0"/>
              <a:t>Tedavi uyumsuzluğu nedeniyle </a:t>
            </a:r>
            <a:r>
              <a:rPr lang="tr-TR" dirty="0" err="1" smtClean="0"/>
              <a:t>terapötik</a:t>
            </a:r>
            <a:r>
              <a:rPr lang="tr-TR" dirty="0" smtClean="0"/>
              <a:t> ilişkinin bozulduğu hastalar</a:t>
            </a:r>
            <a:endParaRPr lang="tr-TR" dirty="0"/>
          </a:p>
        </p:txBody>
      </p:sp>
      <p:sp>
        <p:nvSpPr>
          <p:cNvPr id="6" name="Metin kutusu 5"/>
          <p:cNvSpPr txBox="1"/>
          <p:nvPr/>
        </p:nvSpPr>
        <p:spPr>
          <a:xfrm>
            <a:off x="1151112" y="6354906"/>
            <a:ext cx="7992888" cy="430887"/>
          </a:xfrm>
          <a:prstGeom prst="rect">
            <a:avLst/>
          </a:prstGeom>
          <a:noFill/>
        </p:spPr>
        <p:txBody>
          <a:bodyPr wrap="square" rtlCol="0">
            <a:spAutoFit/>
          </a:bodyPr>
          <a:lstStyle/>
          <a:p>
            <a:r>
              <a:rPr lang="tr-TR" sz="1100" dirty="0">
                <a:hlinkClick r:id="rId4"/>
              </a:rPr>
              <a:t>https://</a:t>
            </a:r>
            <a:r>
              <a:rPr lang="tr-TR" sz="1100" dirty="0" smtClean="0">
                <a:hlinkClick r:id="rId4"/>
              </a:rPr>
              <a:t>www.icgp-education.ie/depression/Depression-and-anx-in-GP.pdf</a:t>
            </a:r>
            <a:endParaRPr lang="tr-TR" sz="1100" dirty="0" smtClean="0"/>
          </a:p>
          <a:p>
            <a:endParaRPr lang="tr-TR" sz="1100" dirty="0"/>
          </a:p>
        </p:txBody>
      </p:sp>
    </p:spTree>
    <p:extLst>
      <p:ext uri="{BB962C8B-B14F-4D97-AF65-F5344CB8AC3E}">
        <p14:creationId xmlns:p14="http://schemas.microsoft.com/office/powerpoint/2010/main" val="241962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Hedefler</a:t>
            </a:r>
            <a:endParaRPr lang="tr-TR" dirty="0"/>
          </a:p>
        </p:txBody>
      </p:sp>
      <p:sp>
        <p:nvSpPr>
          <p:cNvPr id="3" name="İçerik Yer Tutucusu 2"/>
          <p:cNvSpPr>
            <a:spLocks noGrp="1"/>
          </p:cNvSpPr>
          <p:nvPr>
            <p:ph idx="1"/>
          </p:nvPr>
        </p:nvSpPr>
        <p:spPr/>
        <p:txBody>
          <a:bodyPr>
            <a:normAutofit lnSpcReduction="10000"/>
          </a:bodyPr>
          <a:lstStyle/>
          <a:p>
            <a:r>
              <a:rPr lang="tr-TR" dirty="0" smtClean="0"/>
              <a:t>Birinci basamağa başvuran hastalarda depresyon taramasını açıklayabilmek</a:t>
            </a:r>
          </a:p>
          <a:p>
            <a:endParaRPr lang="tr-TR" dirty="0" smtClean="0"/>
          </a:p>
          <a:p>
            <a:r>
              <a:rPr lang="tr-TR" dirty="0" smtClean="0"/>
              <a:t>Depresyon semptomlarını sorgulamak ve tanı koyabilmek</a:t>
            </a:r>
          </a:p>
          <a:p>
            <a:endParaRPr lang="tr-TR" dirty="0" smtClean="0"/>
          </a:p>
          <a:p>
            <a:r>
              <a:rPr lang="tr-TR" dirty="0" smtClean="0"/>
              <a:t>Depresyon tedavisini açıklayabilmek </a:t>
            </a:r>
          </a:p>
          <a:p>
            <a:endParaRPr lang="tr-TR" dirty="0" smtClean="0"/>
          </a:p>
          <a:p>
            <a:r>
              <a:rPr lang="tr-TR" dirty="0" smtClean="0"/>
              <a:t>Sevk edilmesi gereken hastaları sayabilmek </a:t>
            </a:r>
            <a:endParaRPr lang="tr-TR" dirty="0"/>
          </a:p>
        </p:txBody>
      </p:sp>
    </p:spTree>
    <p:extLst>
      <p:ext uri="{BB962C8B-B14F-4D97-AF65-F5344CB8AC3E}">
        <p14:creationId xmlns:p14="http://schemas.microsoft.com/office/powerpoint/2010/main" val="65005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116632"/>
            <a:ext cx="7498080" cy="1143000"/>
          </a:xfrm>
        </p:spPr>
        <p:txBody>
          <a:bodyPr/>
          <a:lstStyle/>
          <a:p>
            <a:r>
              <a:rPr lang="tr-TR" dirty="0" smtClean="0"/>
              <a:t>		TEŞEKKÜRLER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17638"/>
            <a:ext cx="8100392" cy="5440362"/>
          </a:xfrm>
        </p:spPr>
      </p:pic>
    </p:spTree>
    <p:extLst>
      <p:ext uri="{BB962C8B-B14F-4D97-AF65-F5344CB8AC3E}">
        <p14:creationId xmlns:p14="http://schemas.microsoft.com/office/powerpoint/2010/main" val="1988419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G</a:t>
            </a:r>
            <a:r>
              <a:rPr lang="tr-TR" dirty="0" smtClean="0"/>
              <a:t>iriş</a:t>
            </a:r>
            <a:endParaRPr lang="tr-TR" dirty="0"/>
          </a:p>
        </p:txBody>
      </p:sp>
      <p:sp>
        <p:nvSpPr>
          <p:cNvPr id="3" name="İçerik Yer Tutucusu 2"/>
          <p:cNvSpPr>
            <a:spLocks noGrp="1"/>
          </p:cNvSpPr>
          <p:nvPr>
            <p:ph idx="1"/>
          </p:nvPr>
        </p:nvSpPr>
        <p:spPr/>
        <p:txBody>
          <a:bodyPr/>
          <a:lstStyle/>
          <a:p>
            <a:r>
              <a:rPr lang="tr-TR" dirty="0"/>
              <a:t>Depresyon sözcüğünün Latince </a:t>
            </a:r>
            <a:r>
              <a:rPr lang="tr-TR" dirty="0" smtClean="0"/>
              <a:t>kökü “</a:t>
            </a:r>
            <a:r>
              <a:rPr lang="tr-TR" dirty="0" err="1" smtClean="0"/>
              <a:t>depresus</a:t>
            </a:r>
            <a:r>
              <a:rPr lang="tr-TR" dirty="0"/>
              <a:t>” dur; aşağı doğru bastırmak, çekmek, bitkin gamlı-kederli olmak anlamına gelir. </a:t>
            </a:r>
            <a:endParaRPr lang="tr-TR" dirty="0" smtClean="0"/>
          </a:p>
          <a:p>
            <a:endParaRPr lang="tr-TR" dirty="0" smtClean="0"/>
          </a:p>
          <a:p>
            <a:r>
              <a:rPr lang="tr-TR" dirty="0" smtClean="0"/>
              <a:t>Tıbbi </a:t>
            </a:r>
            <a:r>
              <a:rPr lang="tr-TR" dirty="0"/>
              <a:t>terminolojide “çökkünlük” olarak ifade edilir.</a:t>
            </a:r>
          </a:p>
        </p:txBody>
      </p:sp>
    </p:spTree>
    <p:extLst>
      <p:ext uri="{BB962C8B-B14F-4D97-AF65-F5344CB8AC3E}">
        <p14:creationId xmlns:p14="http://schemas.microsoft.com/office/powerpoint/2010/main" val="995264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88640"/>
            <a:ext cx="8229600" cy="936104"/>
          </a:xfrm>
        </p:spPr>
        <p:txBody>
          <a:bodyPr/>
          <a:lstStyle/>
          <a:p>
            <a:r>
              <a:rPr lang="tr-TR" dirty="0" err="1" smtClean="0"/>
              <a:t>Patofizyoloji</a:t>
            </a:r>
            <a:endParaRPr lang="tr-TR" dirty="0"/>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124744"/>
            <a:ext cx="6624736" cy="5184576"/>
          </a:xfrm>
        </p:spPr>
      </p:pic>
      <p:sp>
        <p:nvSpPr>
          <p:cNvPr id="6" name="Metin kutusu 5"/>
          <p:cNvSpPr txBox="1"/>
          <p:nvPr/>
        </p:nvSpPr>
        <p:spPr>
          <a:xfrm>
            <a:off x="2123728" y="6525344"/>
            <a:ext cx="5184576" cy="261610"/>
          </a:xfrm>
          <a:prstGeom prst="rect">
            <a:avLst/>
          </a:prstGeom>
          <a:noFill/>
        </p:spPr>
        <p:txBody>
          <a:bodyPr wrap="square" rtlCol="0">
            <a:spAutoFit/>
          </a:bodyPr>
          <a:lstStyle/>
          <a:p>
            <a:r>
              <a:rPr lang="tr-TR" sz="1100" dirty="0"/>
              <a:t>http://www.nejm.org/doi/full/10.1056/NEJMra073096</a:t>
            </a:r>
          </a:p>
        </p:txBody>
      </p:sp>
    </p:spTree>
    <p:extLst>
      <p:ext uri="{BB962C8B-B14F-4D97-AF65-F5344CB8AC3E}">
        <p14:creationId xmlns:p14="http://schemas.microsoft.com/office/powerpoint/2010/main" val="403777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Epidemiyoloji</a:t>
            </a:r>
            <a:br>
              <a:rPr lang="tr-TR" dirty="0" smtClean="0"/>
            </a:br>
            <a:endParaRPr lang="tr-TR" dirty="0"/>
          </a:p>
        </p:txBody>
      </p:sp>
      <p:sp>
        <p:nvSpPr>
          <p:cNvPr id="3" name="İçerik Yer Tutucusu 2"/>
          <p:cNvSpPr>
            <a:spLocks noGrp="1"/>
          </p:cNvSpPr>
          <p:nvPr>
            <p:ph idx="1"/>
          </p:nvPr>
        </p:nvSpPr>
        <p:spPr/>
        <p:txBody>
          <a:bodyPr/>
          <a:lstStyle/>
          <a:p>
            <a:r>
              <a:rPr lang="tr-TR" dirty="0" smtClean="0"/>
              <a:t>TUİK 2014 verilerine göre Türkiye’de 2013-2014 yılları arasında 15 yaş üstü bireylerde hastalık sıklığı incelendiğinde depresyon sıklığı </a:t>
            </a:r>
            <a:r>
              <a:rPr lang="tr-TR" b="1" dirty="0" smtClean="0"/>
              <a:t>%11 </a:t>
            </a:r>
            <a:r>
              <a:rPr lang="tr-TR" dirty="0" smtClean="0"/>
              <a:t>olarak belirlenmiştir. </a:t>
            </a:r>
          </a:p>
          <a:p>
            <a:endParaRPr lang="tr-TR" dirty="0" smtClean="0"/>
          </a:p>
          <a:p>
            <a:r>
              <a:rPr lang="tr-TR" dirty="0" smtClean="0"/>
              <a:t>Sık görülen hastalıklar sıralamasında 5. sıradadır. </a:t>
            </a:r>
            <a:endParaRPr lang="tr-TR" dirty="0"/>
          </a:p>
        </p:txBody>
      </p:sp>
      <p:sp>
        <p:nvSpPr>
          <p:cNvPr id="4" name="Metin kutusu 3"/>
          <p:cNvSpPr txBox="1"/>
          <p:nvPr/>
        </p:nvSpPr>
        <p:spPr>
          <a:xfrm>
            <a:off x="1475656" y="5719599"/>
            <a:ext cx="7776864" cy="261610"/>
          </a:xfrm>
          <a:prstGeom prst="rect">
            <a:avLst/>
          </a:prstGeom>
          <a:noFill/>
        </p:spPr>
        <p:txBody>
          <a:bodyPr wrap="square" rtlCol="0">
            <a:spAutoFit/>
          </a:bodyPr>
          <a:lstStyle/>
          <a:p>
            <a:r>
              <a:rPr lang="tr-TR" sz="1100" dirty="0"/>
              <a:t>http://www.tuik.gov.tr/PreHaberBultenleri.do?id=18854</a:t>
            </a:r>
          </a:p>
        </p:txBody>
      </p:sp>
    </p:spTree>
    <p:extLst>
      <p:ext uri="{BB962C8B-B14F-4D97-AF65-F5344CB8AC3E}">
        <p14:creationId xmlns:p14="http://schemas.microsoft.com/office/powerpoint/2010/main" val="369236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36712"/>
            <a:ext cx="7139136" cy="598388"/>
          </a:xfrm>
        </p:spPr>
        <p:txBody>
          <a:bodyPr>
            <a:normAutofit/>
          </a:bodyPr>
          <a:lstStyle/>
          <a:p>
            <a:r>
              <a:rPr lang="tr-TR" dirty="0" smtClean="0"/>
              <a:t>	</a:t>
            </a:r>
            <a:r>
              <a:rPr lang="tr-TR" dirty="0" smtClean="0">
                <a:latin typeface="Arial" panose="020B0604020202020204" pitchFamily="34" charset="0"/>
                <a:cs typeface="Arial" panose="020B0604020202020204" pitchFamily="34" charset="0"/>
              </a:rPr>
              <a:t>birinci basamakta depresyon</a:t>
            </a:r>
            <a:endParaRPr lang="tr-TR" sz="2400" dirty="0">
              <a:latin typeface="Arial" panose="020B0604020202020204" pitchFamily="34" charset="0"/>
              <a:cs typeface="Arial" panose="020B0604020202020204" pitchFamily="34" charset="0"/>
            </a:endParaRPr>
          </a:p>
        </p:txBody>
      </p:sp>
      <p:sp>
        <p:nvSpPr>
          <p:cNvPr id="4" name="Metin Yer Tutucusu 3"/>
          <p:cNvSpPr>
            <a:spLocks noGrp="1"/>
          </p:cNvSpPr>
          <p:nvPr>
            <p:ph type="body" idx="2"/>
          </p:nvPr>
        </p:nvSpPr>
        <p:spPr>
          <a:xfrm>
            <a:off x="327578" y="1489803"/>
            <a:ext cx="3810000" cy="698500"/>
          </a:xfrm>
        </p:spPr>
        <p:txBody>
          <a:bodyPr/>
          <a:lstStyle/>
          <a:p>
            <a:endParaRPr lang="tr-TR" dirty="0" smtClean="0"/>
          </a:p>
          <a:p>
            <a:endParaRPr lang="tr-TR" dirty="0"/>
          </a:p>
          <a:p>
            <a:endParaRPr lang="tr-TR" dirty="0" smtClean="0"/>
          </a:p>
          <a:p>
            <a:endParaRPr lang="tr-TR"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63462" y="1831486"/>
            <a:ext cx="6729043" cy="424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23528" y="6165304"/>
            <a:ext cx="8208912" cy="261610"/>
          </a:xfrm>
          <a:prstGeom prst="rect">
            <a:avLst/>
          </a:prstGeom>
          <a:noFill/>
        </p:spPr>
        <p:txBody>
          <a:bodyPr wrap="square" rtlCol="0">
            <a:spAutoFit/>
          </a:bodyPr>
          <a:lstStyle/>
          <a:p>
            <a:r>
              <a:rPr lang="tr-TR" sz="1100" dirty="0"/>
              <a:t>http://www.turkpsikiyatri.org/blog/2013/05/01/turkiyede-psikotrop-ilac-tuketimi/</a:t>
            </a:r>
          </a:p>
        </p:txBody>
      </p:sp>
    </p:spTree>
    <p:extLst>
      <p:ext uri="{BB962C8B-B14F-4D97-AF65-F5344CB8AC3E}">
        <p14:creationId xmlns:p14="http://schemas.microsoft.com/office/powerpoint/2010/main" val="346364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Epidemiyoloji</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Çalışmalar </a:t>
            </a:r>
            <a:r>
              <a:rPr lang="tr-TR" dirty="0"/>
              <a:t>birinci basamak hekimlerinin depresyon olgularının %30-%50 oranında bir bölümünü gözden kaçırdıklarını göstermektedir. </a:t>
            </a:r>
            <a:endParaRPr lang="tr-TR" dirty="0" smtClean="0"/>
          </a:p>
          <a:p>
            <a:endParaRPr lang="tr-TR" dirty="0" smtClean="0"/>
          </a:p>
          <a:p>
            <a:r>
              <a:rPr lang="tr-TR" dirty="0" smtClean="0"/>
              <a:t>İntihar </a:t>
            </a:r>
            <a:r>
              <a:rPr lang="tr-TR" dirty="0"/>
              <a:t>eden hastaların %40’ının ölümlerinden önceki bir ay içinde aile hekimlerine başvurmuş olduklarını göstermektedir. </a:t>
            </a:r>
            <a:endParaRPr lang="tr-TR" dirty="0" smtClean="0"/>
          </a:p>
          <a:p>
            <a:endParaRPr lang="tr-TR" dirty="0" smtClean="0"/>
          </a:p>
          <a:p>
            <a:r>
              <a:rPr lang="tr-TR" dirty="0" smtClean="0"/>
              <a:t> </a:t>
            </a:r>
            <a:r>
              <a:rPr lang="tr-TR" dirty="0"/>
              <a:t>Depresyon taramasının ihmali mazeret kabul etmez niteliktedir. </a:t>
            </a:r>
          </a:p>
        </p:txBody>
      </p:sp>
      <p:sp>
        <p:nvSpPr>
          <p:cNvPr id="4" name="Metin kutusu 3"/>
          <p:cNvSpPr txBox="1"/>
          <p:nvPr/>
        </p:nvSpPr>
        <p:spPr>
          <a:xfrm>
            <a:off x="1103919" y="6237312"/>
            <a:ext cx="8040081" cy="430887"/>
          </a:xfrm>
          <a:prstGeom prst="rect">
            <a:avLst/>
          </a:prstGeom>
          <a:noFill/>
        </p:spPr>
        <p:txBody>
          <a:bodyPr wrap="square" rtlCol="0">
            <a:spAutoFit/>
          </a:bodyPr>
          <a:lstStyle/>
          <a:p>
            <a:r>
              <a:rPr lang="tr-TR" sz="1100" dirty="0"/>
              <a:t>JM. </a:t>
            </a:r>
            <a:r>
              <a:rPr lang="tr-TR" sz="1100" dirty="0" err="1"/>
              <a:t>Pomerantz</a:t>
            </a:r>
            <a:r>
              <a:rPr lang="tr-TR" sz="1100" dirty="0"/>
              <a:t>. </a:t>
            </a:r>
            <a:r>
              <a:rPr lang="tr-TR" sz="1100" dirty="0" err="1"/>
              <a:t>Screening</a:t>
            </a:r>
            <a:r>
              <a:rPr lang="tr-TR" sz="1100" dirty="0"/>
              <a:t> </a:t>
            </a:r>
            <a:r>
              <a:rPr lang="tr-TR" sz="1100" dirty="0" err="1"/>
              <a:t>for</a:t>
            </a:r>
            <a:r>
              <a:rPr lang="tr-TR" sz="1100" dirty="0"/>
              <a:t> </a:t>
            </a:r>
            <a:r>
              <a:rPr lang="tr-TR" sz="1100" dirty="0" err="1"/>
              <a:t>Depression</a:t>
            </a:r>
            <a:r>
              <a:rPr lang="tr-TR" sz="1100" dirty="0"/>
              <a:t> in </a:t>
            </a:r>
            <a:r>
              <a:rPr lang="tr-TR" sz="1100" dirty="0" err="1"/>
              <a:t>Primary</a:t>
            </a:r>
            <a:r>
              <a:rPr lang="tr-TR" sz="1100" dirty="0"/>
              <a:t> </a:t>
            </a:r>
            <a:r>
              <a:rPr lang="tr-TR" sz="1100" dirty="0" err="1"/>
              <a:t>Care</a:t>
            </a:r>
            <a:r>
              <a:rPr lang="tr-TR" sz="1100" dirty="0"/>
              <a:t> , 2005 LK </a:t>
            </a:r>
            <a:r>
              <a:rPr lang="tr-TR" sz="1100" dirty="0" err="1"/>
              <a:t>Kerr</a:t>
            </a:r>
            <a:r>
              <a:rPr lang="tr-TR" sz="1100" dirty="0"/>
              <a:t>, LD </a:t>
            </a:r>
            <a:r>
              <a:rPr lang="tr-TR" sz="1100" dirty="0" err="1"/>
              <a:t>Kerr</a:t>
            </a:r>
            <a:r>
              <a:rPr lang="tr-TR" sz="1100" dirty="0"/>
              <a:t>. </a:t>
            </a:r>
            <a:r>
              <a:rPr lang="tr-TR" sz="1100" dirty="0" err="1"/>
              <a:t>Screening</a:t>
            </a:r>
            <a:r>
              <a:rPr lang="tr-TR" sz="1100" dirty="0"/>
              <a:t> </a:t>
            </a:r>
            <a:r>
              <a:rPr lang="tr-TR" sz="1100" dirty="0" err="1"/>
              <a:t>tools</a:t>
            </a:r>
            <a:r>
              <a:rPr lang="tr-TR" sz="1100" dirty="0"/>
              <a:t> </a:t>
            </a:r>
            <a:r>
              <a:rPr lang="tr-TR" sz="1100" dirty="0" err="1"/>
              <a:t>for</a:t>
            </a:r>
            <a:r>
              <a:rPr lang="tr-TR" sz="1100" dirty="0"/>
              <a:t> </a:t>
            </a:r>
            <a:r>
              <a:rPr lang="tr-TR" sz="1100" dirty="0" err="1"/>
              <a:t>depression</a:t>
            </a:r>
            <a:r>
              <a:rPr lang="tr-TR" sz="1100" dirty="0"/>
              <a:t> in </a:t>
            </a:r>
            <a:r>
              <a:rPr lang="tr-TR" sz="1100" dirty="0" err="1"/>
              <a:t>primary</a:t>
            </a:r>
            <a:r>
              <a:rPr lang="tr-TR" sz="1100" dirty="0"/>
              <a:t> </a:t>
            </a:r>
            <a:r>
              <a:rPr lang="tr-TR" sz="1100" dirty="0" err="1"/>
              <a:t>care.The</a:t>
            </a:r>
            <a:r>
              <a:rPr lang="tr-TR" sz="1100" dirty="0"/>
              <a:t> </a:t>
            </a:r>
            <a:r>
              <a:rPr lang="tr-TR" sz="1100" dirty="0" err="1"/>
              <a:t>effects</a:t>
            </a:r>
            <a:r>
              <a:rPr lang="tr-TR" sz="1100" dirty="0"/>
              <a:t> of </a:t>
            </a:r>
            <a:r>
              <a:rPr lang="tr-TR" sz="1100" dirty="0" err="1"/>
              <a:t>culture</a:t>
            </a:r>
            <a:r>
              <a:rPr lang="tr-TR" sz="1100" dirty="0"/>
              <a:t>, </a:t>
            </a:r>
            <a:r>
              <a:rPr lang="tr-TR" sz="1100" dirty="0" err="1"/>
              <a:t>gender</a:t>
            </a:r>
            <a:r>
              <a:rPr lang="tr-TR" sz="1100" dirty="0"/>
              <a:t>, </a:t>
            </a:r>
            <a:r>
              <a:rPr lang="tr-TR" sz="1100" dirty="0" err="1"/>
              <a:t>and</a:t>
            </a:r>
            <a:r>
              <a:rPr lang="tr-TR" sz="1100" dirty="0"/>
              <a:t> </a:t>
            </a:r>
            <a:r>
              <a:rPr lang="tr-TR" sz="1100" dirty="0" err="1"/>
              <a:t>somatic</a:t>
            </a:r>
            <a:r>
              <a:rPr lang="tr-TR" sz="1100" dirty="0"/>
              <a:t> </a:t>
            </a:r>
            <a:r>
              <a:rPr lang="tr-TR" sz="1100" dirty="0" err="1"/>
              <a:t>symptoms</a:t>
            </a:r>
            <a:r>
              <a:rPr lang="tr-TR" sz="1100" dirty="0"/>
              <a:t> on </a:t>
            </a:r>
            <a:r>
              <a:rPr lang="tr-TR" sz="1100" dirty="0" err="1"/>
              <a:t>the</a:t>
            </a:r>
            <a:r>
              <a:rPr lang="tr-TR" sz="1100" dirty="0"/>
              <a:t> </a:t>
            </a:r>
            <a:r>
              <a:rPr lang="tr-TR" sz="1100" dirty="0" err="1"/>
              <a:t>detection</a:t>
            </a:r>
            <a:r>
              <a:rPr lang="tr-TR" sz="1100" dirty="0"/>
              <a:t> of </a:t>
            </a:r>
            <a:r>
              <a:rPr lang="tr-TR" sz="1100" dirty="0" err="1"/>
              <a:t>depression</a:t>
            </a:r>
            <a:r>
              <a:rPr lang="tr-TR" sz="1100" dirty="0"/>
              <a:t>. West J </a:t>
            </a:r>
            <a:r>
              <a:rPr lang="tr-TR" sz="1100" dirty="0" err="1"/>
              <a:t>Med</a:t>
            </a:r>
            <a:r>
              <a:rPr lang="tr-TR" sz="1100" dirty="0"/>
              <a:t>. </a:t>
            </a:r>
            <a:r>
              <a:rPr lang="tr-TR" sz="1100" dirty="0" smtClean="0"/>
              <a:t>2001</a:t>
            </a:r>
            <a:endParaRPr lang="tr-TR" sz="1100" dirty="0"/>
          </a:p>
        </p:txBody>
      </p:sp>
    </p:spTree>
    <p:extLst>
      <p:ext uri="{BB962C8B-B14F-4D97-AF65-F5344CB8AC3E}">
        <p14:creationId xmlns:p14="http://schemas.microsoft.com/office/powerpoint/2010/main" val="40554311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1633</TotalTime>
  <Words>1874</Words>
  <Application>Microsoft Office PowerPoint</Application>
  <PresentationFormat>Ekran Gösterisi (4:3)</PresentationFormat>
  <Paragraphs>445</Paragraphs>
  <Slides>40</Slides>
  <Notes>24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Arial</vt:lpstr>
      <vt:lpstr>Calibri</vt:lpstr>
      <vt:lpstr>Gill Sans MT</vt:lpstr>
      <vt:lpstr>Verdana</vt:lpstr>
      <vt:lpstr>Wingdings 2</vt:lpstr>
      <vt:lpstr>Gündönümü</vt:lpstr>
      <vt:lpstr>DEPRESYON</vt:lpstr>
      <vt:lpstr>Sunum Planı</vt:lpstr>
      <vt:lpstr>Amaç </vt:lpstr>
      <vt:lpstr>Hedefler</vt:lpstr>
      <vt:lpstr>Giriş</vt:lpstr>
      <vt:lpstr>Patofizyoloji</vt:lpstr>
      <vt:lpstr>Epidemiyoloji </vt:lpstr>
      <vt:lpstr> birinci basamakta depresyon</vt:lpstr>
      <vt:lpstr>Epidemiyoloji</vt:lpstr>
      <vt:lpstr>2 SORUDA DEPRESYON TARAMASI</vt:lpstr>
      <vt:lpstr> DSM V’ e göre depresif bozukluk alt grupları: </vt:lpstr>
      <vt:lpstr> DSM V’ e göre depresif bozukluk alt grupları: </vt:lpstr>
      <vt:lpstr>Semptomlar</vt:lpstr>
      <vt:lpstr>TANI </vt:lpstr>
      <vt:lpstr>  Depresyonun Diğer Belirtileri  </vt:lpstr>
      <vt:lpstr> DSM V’ e göre depresif bozukluk alt grupları: </vt:lpstr>
      <vt:lpstr>2.Distimik Bozukluk</vt:lpstr>
      <vt:lpstr>3.Yıkıcı duygudurumu düzenleyememe bozukluğu</vt:lpstr>
      <vt:lpstr>4.Premenstruel Disforik Bozukluk</vt:lpstr>
      <vt:lpstr>5.Depresyona yol açabilen ilaçlar</vt:lpstr>
      <vt:lpstr> 6.Genel tıbbi duruma bağlı duygu-durum bozuklukları</vt:lpstr>
      <vt:lpstr>Depresyon Tanı ve Derecelendirme Ölçekleri </vt:lpstr>
      <vt:lpstr>PowerPoint Sunusu</vt:lpstr>
      <vt:lpstr>PowerPoint Sunusu</vt:lpstr>
      <vt:lpstr>Tanıya götüren laboratuar testleri</vt:lpstr>
      <vt:lpstr>Tedavi</vt:lpstr>
      <vt:lpstr>Tedavi</vt:lpstr>
      <vt:lpstr>Farmakolojik tedavi </vt:lpstr>
      <vt:lpstr>SSRI</vt:lpstr>
      <vt:lpstr>PowerPoint Sunusu</vt:lpstr>
      <vt:lpstr>PowerPoint Sunusu</vt:lpstr>
      <vt:lpstr>PowerPoint Sunusu</vt:lpstr>
      <vt:lpstr>PowerPoint Sunusu</vt:lpstr>
      <vt:lpstr>Antidepresanların Yan Etkileri</vt:lpstr>
      <vt:lpstr> Psikoterapi </vt:lpstr>
      <vt:lpstr>Kanıta Dayalı Terapi Yöntemleri</vt:lpstr>
      <vt:lpstr>Tamamlayıcı ve Alternatif Yöntemler</vt:lpstr>
      <vt:lpstr>Elektrokonvulzif  Tedavi</vt:lpstr>
      <vt:lpstr>SEVK ENDİKASYONLARI </vt:lpstr>
      <vt:lpstr>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DEPRESYON</dc:title>
  <dc:creator>w7</dc:creator>
  <cp:lastModifiedBy>hakan adas</cp:lastModifiedBy>
  <cp:revision>84</cp:revision>
  <dcterms:created xsi:type="dcterms:W3CDTF">2017-12-05T08:23:10Z</dcterms:created>
  <dcterms:modified xsi:type="dcterms:W3CDTF">2017-12-11T20:35:12Z</dcterms:modified>
</cp:coreProperties>
</file>