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22"/>
  </p:notesMasterIdLst>
  <p:sldIdLst>
    <p:sldId id="256" r:id="rId2"/>
    <p:sldId id="257" r:id="rId3"/>
    <p:sldId id="258" r:id="rId4"/>
    <p:sldId id="259" r:id="rId5"/>
    <p:sldId id="261" r:id="rId6"/>
    <p:sldId id="262" r:id="rId7"/>
    <p:sldId id="263" r:id="rId8"/>
    <p:sldId id="275" r:id="rId9"/>
    <p:sldId id="267" r:id="rId10"/>
    <p:sldId id="265" r:id="rId11"/>
    <p:sldId id="268" r:id="rId12"/>
    <p:sldId id="273" r:id="rId13"/>
    <p:sldId id="270" r:id="rId14"/>
    <p:sldId id="269" r:id="rId15"/>
    <p:sldId id="307" r:id="rId16"/>
    <p:sldId id="271" r:id="rId17"/>
    <p:sldId id="272" r:id="rId18"/>
    <p:sldId id="287" r:id="rId19"/>
    <p:sldId id="288" r:id="rId20"/>
    <p:sldId id="290" r:id="rId21"/>
    <p:sldId id="292" r:id="rId22"/>
    <p:sldId id="293" r:id="rId23"/>
    <p:sldId id="294" r:id="rId24"/>
    <p:sldId id="295" r:id="rId25"/>
    <p:sldId id="296" r:id="rId26"/>
    <p:sldId id="297" r:id="rId27"/>
    <p:sldId id="318" r:id="rId28"/>
    <p:sldId id="298" r:id="rId29"/>
    <p:sldId id="299" r:id="rId30"/>
    <p:sldId id="300" r:id="rId31"/>
    <p:sldId id="301" r:id="rId32"/>
    <p:sldId id="302" r:id="rId33"/>
    <p:sldId id="303" r:id="rId34"/>
    <p:sldId id="319" r:id="rId35"/>
    <p:sldId id="305" r:id="rId36"/>
    <p:sldId id="320" r:id="rId37"/>
    <p:sldId id="321" r:id="rId38"/>
    <p:sldId id="322" r:id="rId39"/>
    <p:sldId id="323" r:id="rId40"/>
    <p:sldId id="324" r:id="rId41"/>
    <p:sldId id="439" r:id="rId42"/>
    <p:sldId id="325" r:id="rId43"/>
    <p:sldId id="326" r:id="rId44"/>
    <p:sldId id="329" r:id="rId45"/>
    <p:sldId id="422" r:id="rId46"/>
    <p:sldId id="331" r:id="rId47"/>
    <p:sldId id="332" r:id="rId48"/>
    <p:sldId id="333" r:id="rId49"/>
    <p:sldId id="334" r:id="rId50"/>
    <p:sldId id="335" r:id="rId51"/>
    <p:sldId id="336" r:id="rId52"/>
    <p:sldId id="337" r:id="rId53"/>
    <p:sldId id="340" r:id="rId54"/>
    <p:sldId id="341" r:id="rId55"/>
    <p:sldId id="342" r:id="rId56"/>
    <p:sldId id="343" r:id="rId57"/>
    <p:sldId id="345" r:id="rId58"/>
    <p:sldId id="346" r:id="rId59"/>
    <p:sldId id="353" r:id="rId60"/>
    <p:sldId id="348" r:id="rId61"/>
    <p:sldId id="349" r:id="rId62"/>
    <p:sldId id="350" r:id="rId63"/>
    <p:sldId id="351" r:id="rId64"/>
    <p:sldId id="352" r:id="rId65"/>
    <p:sldId id="355"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2" r:id="rId80"/>
    <p:sldId id="441" r:id="rId81"/>
    <p:sldId id="371" r:id="rId82"/>
    <p:sldId id="373" r:id="rId83"/>
    <p:sldId id="374" r:id="rId84"/>
    <p:sldId id="286" r:id="rId85"/>
    <p:sldId id="284" r:id="rId86"/>
    <p:sldId id="375" r:id="rId87"/>
    <p:sldId id="376" r:id="rId88"/>
    <p:sldId id="377" r:id="rId89"/>
    <p:sldId id="378" r:id="rId90"/>
    <p:sldId id="437" r:id="rId91"/>
    <p:sldId id="379" r:id="rId92"/>
    <p:sldId id="380" r:id="rId93"/>
    <p:sldId id="414" r:id="rId94"/>
    <p:sldId id="381" r:id="rId95"/>
    <p:sldId id="382" r:id="rId96"/>
    <p:sldId id="423" r:id="rId97"/>
    <p:sldId id="438" r:id="rId98"/>
    <p:sldId id="386" r:id="rId99"/>
    <p:sldId id="383" r:id="rId100"/>
    <p:sldId id="384" r:id="rId101"/>
    <p:sldId id="385" r:id="rId102"/>
    <p:sldId id="391" r:id="rId103"/>
    <p:sldId id="392" r:id="rId104"/>
    <p:sldId id="393" r:id="rId105"/>
    <p:sldId id="394" r:id="rId106"/>
    <p:sldId id="418" r:id="rId107"/>
    <p:sldId id="417" r:id="rId108"/>
    <p:sldId id="420" r:id="rId109"/>
    <p:sldId id="425" r:id="rId110"/>
    <p:sldId id="426" r:id="rId111"/>
    <p:sldId id="436" r:id="rId112"/>
    <p:sldId id="428" r:id="rId113"/>
    <p:sldId id="442" r:id="rId114"/>
    <p:sldId id="431" r:id="rId115"/>
    <p:sldId id="432" r:id="rId116"/>
    <p:sldId id="433" r:id="rId117"/>
    <p:sldId id="434" r:id="rId118"/>
    <p:sldId id="435" r:id="rId119"/>
    <p:sldId id="443" r:id="rId120"/>
    <p:sldId id="410" r:id="rId1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gül  Özsalih" initials="AÖ" lastIdx="1" clrIdx="0">
    <p:extLst>
      <p:ext uri="{19B8F6BF-5375-455C-9EA6-DF929625EA0E}">
        <p15:presenceInfo xmlns:p15="http://schemas.microsoft.com/office/powerpoint/2012/main" userId="S::aysegulozsalih@ktu.edu.tr::01003e1f-3c3f-42f1-b9e4-ee842afbe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13" autoAdjust="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D715-F175-424D-A09A-4E3CEC30F05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tr-TR"/>
        </a:p>
      </dgm:t>
    </dgm:pt>
    <dgm:pt modelId="{05BF5691-4B03-452F-A41B-7F11DCE9D485}">
      <dgm:prSet/>
      <dgm:spPr/>
      <dgm:t>
        <a:bodyPr/>
        <a:lstStyle/>
        <a:p>
          <a:r>
            <a:rPr lang="tr-TR" b="1"/>
            <a:t>Difteri, Tetanoz, Boğmaca Aşıları</a:t>
          </a:r>
          <a:endParaRPr lang="tr-TR"/>
        </a:p>
      </dgm:t>
    </dgm:pt>
    <dgm:pt modelId="{500CDE41-76AC-417D-9075-7A1A5FF1AAB8}" type="parTrans" cxnId="{0216AC1C-C282-4814-8575-A9A1D526E8B8}">
      <dgm:prSet/>
      <dgm:spPr/>
      <dgm:t>
        <a:bodyPr/>
        <a:lstStyle/>
        <a:p>
          <a:endParaRPr lang="tr-TR"/>
        </a:p>
      </dgm:t>
    </dgm:pt>
    <dgm:pt modelId="{2EF63D23-CCCB-48B8-97D9-9BC2A059BA73}" type="sibTrans" cxnId="{0216AC1C-C282-4814-8575-A9A1D526E8B8}">
      <dgm:prSet/>
      <dgm:spPr/>
      <dgm:t>
        <a:bodyPr/>
        <a:lstStyle/>
        <a:p>
          <a:endParaRPr lang="tr-TR"/>
        </a:p>
      </dgm:t>
    </dgm:pt>
    <dgm:pt modelId="{06A3D54F-2058-4955-AC8A-3049B1270D5D}">
      <dgm:prSet/>
      <dgm:spPr/>
      <dgm:t>
        <a:bodyPr/>
        <a:lstStyle/>
        <a:p>
          <a:r>
            <a:rPr lang="tr-TR" b="1"/>
            <a:t>İnfluenza Aşısı </a:t>
          </a:r>
          <a:endParaRPr lang="tr-TR"/>
        </a:p>
      </dgm:t>
    </dgm:pt>
    <dgm:pt modelId="{35DDD761-C70F-46EA-A6F9-E48C5C1B5A85}" type="parTrans" cxnId="{3F5287C8-5232-4024-A85F-EDF9080FCA90}">
      <dgm:prSet/>
      <dgm:spPr/>
      <dgm:t>
        <a:bodyPr/>
        <a:lstStyle/>
        <a:p>
          <a:endParaRPr lang="tr-TR"/>
        </a:p>
      </dgm:t>
    </dgm:pt>
    <dgm:pt modelId="{A508158B-59CD-44B7-858A-BC7659FDBC05}" type="sibTrans" cxnId="{3F5287C8-5232-4024-A85F-EDF9080FCA90}">
      <dgm:prSet/>
      <dgm:spPr/>
      <dgm:t>
        <a:bodyPr/>
        <a:lstStyle/>
        <a:p>
          <a:endParaRPr lang="tr-TR"/>
        </a:p>
      </dgm:t>
    </dgm:pt>
    <dgm:pt modelId="{673C8327-C69E-4EA6-BFCE-ADFE82B6585E}">
      <dgm:prSet/>
      <dgm:spPr/>
      <dgm:t>
        <a:bodyPr/>
        <a:lstStyle/>
        <a:p>
          <a:r>
            <a:rPr lang="tr-TR" b="1"/>
            <a:t>Pnömokok Aşısı</a:t>
          </a:r>
          <a:endParaRPr lang="tr-TR"/>
        </a:p>
      </dgm:t>
    </dgm:pt>
    <dgm:pt modelId="{EC93BDC4-F7A7-4454-A2F8-A56A8C996094}" type="parTrans" cxnId="{E74F7F68-8C0A-46EE-A2AF-9192ADC9D09B}">
      <dgm:prSet/>
      <dgm:spPr/>
      <dgm:t>
        <a:bodyPr/>
        <a:lstStyle/>
        <a:p>
          <a:endParaRPr lang="tr-TR"/>
        </a:p>
      </dgm:t>
    </dgm:pt>
    <dgm:pt modelId="{4FEA3C10-4DA6-453C-8AC9-97D0DAEBE5FD}" type="sibTrans" cxnId="{E74F7F68-8C0A-46EE-A2AF-9192ADC9D09B}">
      <dgm:prSet/>
      <dgm:spPr/>
      <dgm:t>
        <a:bodyPr/>
        <a:lstStyle/>
        <a:p>
          <a:endParaRPr lang="tr-TR"/>
        </a:p>
      </dgm:t>
    </dgm:pt>
    <dgm:pt modelId="{AF9FFD7A-B888-4BA6-BC7D-8524920E4F44}">
      <dgm:prSet/>
      <dgm:spPr/>
      <dgm:t>
        <a:bodyPr/>
        <a:lstStyle/>
        <a:p>
          <a:r>
            <a:rPr lang="tr-TR" b="1"/>
            <a:t>Hepatit A Aşısı</a:t>
          </a:r>
          <a:endParaRPr lang="tr-TR"/>
        </a:p>
      </dgm:t>
    </dgm:pt>
    <dgm:pt modelId="{E1D625A2-8E4F-48E5-924B-EB3922AC847B}" type="parTrans" cxnId="{08E08FB7-F6D4-4E3D-8934-52D080614D5B}">
      <dgm:prSet/>
      <dgm:spPr/>
      <dgm:t>
        <a:bodyPr/>
        <a:lstStyle/>
        <a:p>
          <a:endParaRPr lang="tr-TR"/>
        </a:p>
      </dgm:t>
    </dgm:pt>
    <dgm:pt modelId="{B08CEF90-5E99-4867-82EA-A4F92844C3FF}" type="sibTrans" cxnId="{08E08FB7-F6D4-4E3D-8934-52D080614D5B}">
      <dgm:prSet/>
      <dgm:spPr/>
      <dgm:t>
        <a:bodyPr/>
        <a:lstStyle/>
        <a:p>
          <a:endParaRPr lang="tr-TR"/>
        </a:p>
      </dgm:t>
    </dgm:pt>
    <dgm:pt modelId="{BAF7094A-2A1C-4B9D-96A1-1CAE152EF522}">
      <dgm:prSet/>
      <dgm:spPr/>
      <dgm:t>
        <a:bodyPr/>
        <a:lstStyle/>
        <a:p>
          <a:r>
            <a:rPr lang="tr-TR" b="1"/>
            <a:t>Hepatit B Aşısı</a:t>
          </a:r>
          <a:endParaRPr lang="tr-TR"/>
        </a:p>
      </dgm:t>
    </dgm:pt>
    <dgm:pt modelId="{3BE56461-0C2E-4E42-BE52-F397827938B1}" type="parTrans" cxnId="{6352D727-233E-4BFB-A1A6-713C2963E67F}">
      <dgm:prSet/>
      <dgm:spPr/>
      <dgm:t>
        <a:bodyPr/>
        <a:lstStyle/>
        <a:p>
          <a:endParaRPr lang="tr-TR"/>
        </a:p>
      </dgm:t>
    </dgm:pt>
    <dgm:pt modelId="{038D8F54-F611-4C2B-BE43-19FAD427FD0C}" type="sibTrans" cxnId="{6352D727-233E-4BFB-A1A6-713C2963E67F}">
      <dgm:prSet/>
      <dgm:spPr/>
      <dgm:t>
        <a:bodyPr/>
        <a:lstStyle/>
        <a:p>
          <a:endParaRPr lang="tr-TR"/>
        </a:p>
      </dgm:t>
    </dgm:pt>
    <dgm:pt modelId="{712947B4-5F00-46AD-8F37-091325261127}">
      <dgm:prSet/>
      <dgm:spPr/>
      <dgm:t>
        <a:bodyPr/>
        <a:lstStyle/>
        <a:p>
          <a:r>
            <a:rPr lang="tr-TR" b="1"/>
            <a:t>Su Çiçeği Aşısı</a:t>
          </a:r>
          <a:endParaRPr lang="tr-TR"/>
        </a:p>
      </dgm:t>
    </dgm:pt>
    <dgm:pt modelId="{F70C50C8-86D4-4C2C-B978-3EF6FD45A60D}" type="parTrans" cxnId="{4B8EB056-D0B4-4396-AAA8-94C0800E93A1}">
      <dgm:prSet/>
      <dgm:spPr/>
      <dgm:t>
        <a:bodyPr/>
        <a:lstStyle/>
        <a:p>
          <a:endParaRPr lang="tr-TR"/>
        </a:p>
      </dgm:t>
    </dgm:pt>
    <dgm:pt modelId="{DB3BB3D9-15ED-4020-9524-7B09A4F4F9B0}" type="sibTrans" cxnId="{4B8EB056-D0B4-4396-AAA8-94C0800E93A1}">
      <dgm:prSet/>
      <dgm:spPr/>
      <dgm:t>
        <a:bodyPr/>
        <a:lstStyle/>
        <a:p>
          <a:endParaRPr lang="tr-TR"/>
        </a:p>
      </dgm:t>
    </dgm:pt>
    <dgm:pt modelId="{BA668616-96DD-41EB-A49C-E32873489D98}">
      <dgm:prSet/>
      <dgm:spPr/>
      <dgm:t>
        <a:bodyPr/>
        <a:lstStyle/>
        <a:p>
          <a:r>
            <a:rPr lang="tr-TR" b="1"/>
            <a:t>Herpes Zoster Aşısı</a:t>
          </a:r>
          <a:endParaRPr lang="tr-TR"/>
        </a:p>
      </dgm:t>
    </dgm:pt>
    <dgm:pt modelId="{1C708940-789C-4A90-A979-98C5953FC4E7}" type="parTrans" cxnId="{E393C9F1-665C-49AA-A3AA-45362DC56FB4}">
      <dgm:prSet/>
      <dgm:spPr/>
      <dgm:t>
        <a:bodyPr/>
        <a:lstStyle/>
        <a:p>
          <a:endParaRPr lang="tr-TR"/>
        </a:p>
      </dgm:t>
    </dgm:pt>
    <dgm:pt modelId="{3F36C480-1C5E-4068-8887-1D34FB29B874}" type="sibTrans" cxnId="{E393C9F1-665C-49AA-A3AA-45362DC56FB4}">
      <dgm:prSet/>
      <dgm:spPr/>
      <dgm:t>
        <a:bodyPr/>
        <a:lstStyle/>
        <a:p>
          <a:endParaRPr lang="tr-TR"/>
        </a:p>
      </dgm:t>
    </dgm:pt>
    <dgm:pt modelId="{91A3950C-0B6A-430C-AD62-4CC5DF8A6D2F}">
      <dgm:prSet/>
      <dgm:spPr/>
      <dgm:t>
        <a:bodyPr/>
        <a:lstStyle/>
        <a:p>
          <a:r>
            <a:rPr lang="tr-TR" b="1"/>
            <a:t>Kızamık, Kızamıkçık, Kabakulak Aşıları</a:t>
          </a:r>
          <a:endParaRPr lang="tr-TR"/>
        </a:p>
      </dgm:t>
    </dgm:pt>
    <dgm:pt modelId="{9FCD5606-907F-4FA6-AFF2-12D59A589F9E}" type="parTrans" cxnId="{7C270F10-5A54-4BF1-885B-D4296D549347}">
      <dgm:prSet/>
      <dgm:spPr/>
      <dgm:t>
        <a:bodyPr/>
        <a:lstStyle/>
        <a:p>
          <a:endParaRPr lang="tr-TR"/>
        </a:p>
      </dgm:t>
    </dgm:pt>
    <dgm:pt modelId="{A657A089-E90F-4957-85DB-6A71789D34B3}" type="sibTrans" cxnId="{7C270F10-5A54-4BF1-885B-D4296D549347}">
      <dgm:prSet/>
      <dgm:spPr/>
      <dgm:t>
        <a:bodyPr/>
        <a:lstStyle/>
        <a:p>
          <a:endParaRPr lang="tr-TR"/>
        </a:p>
      </dgm:t>
    </dgm:pt>
    <dgm:pt modelId="{9D527C3B-B4A4-4683-BB0E-3349794CDBFB}">
      <dgm:prSet/>
      <dgm:spPr/>
      <dgm:t>
        <a:bodyPr/>
        <a:lstStyle/>
        <a:p>
          <a:r>
            <a:rPr lang="tr-TR" b="1"/>
            <a:t>Meningokok Aşısı</a:t>
          </a:r>
          <a:endParaRPr lang="tr-TR"/>
        </a:p>
      </dgm:t>
    </dgm:pt>
    <dgm:pt modelId="{3075E378-C7A0-455A-9D76-6BB9C87041ED}" type="parTrans" cxnId="{D90BBC22-E6E8-44D9-83D1-1B0C84E00AEE}">
      <dgm:prSet/>
      <dgm:spPr/>
      <dgm:t>
        <a:bodyPr/>
        <a:lstStyle/>
        <a:p>
          <a:endParaRPr lang="tr-TR"/>
        </a:p>
      </dgm:t>
    </dgm:pt>
    <dgm:pt modelId="{7EB51321-8865-413E-A52C-207C8F56A169}" type="sibTrans" cxnId="{D90BBC22-E6E8-44D9-83D1-1B0C84E00AEE}">
      <dgm:prSet/>
      <dgm:spPr/>
      <dgm:t>
        <a:bodyPr/>
        <a:lstStyle/>
        <a:p>
          <a:endParaRPr lang="tr-TR"/>
        </a:p>
      </dgm:t>
    </dgm:pt>
    <dgm:pt modelId="{540ED748-AFD3-42D4-A23D-0BB23FE72401}">
      <dgm:prSet/>
      <dgm:spPr/>
      <dgm:t>
        <a:bodyPr/>
        <a:lstStyle/>
        <a:p>
          <a:r>
            <a:rPr lang="tr-TR" b="1"/>
            <a:t>HPV Aşısı</a:t>
          </a:r>
          <a:endParaRPr lang="tr-TR"/>
        </a:p>
      </dgm:t>
    </dgm:pt>
    <dgm:pt modelId="{2D9E7A8D-8F9F-46FA-A4D8-2904584274F9}" type="parTrans" cxnId="{379EFBB2-533B-4FC5-A7E7-67F49BBB8ED2}">
      <dgm:prSet/>
      <dgm:spPr/>
      <dgm:t>
        <a:bodyPr/>
        <a:lstStyle/>
        <a:p>
          <a:endParaRPr lang="tr-TR"/>
        </a:p>
      </dgm:t>
    </dgm:pt>
    <dgm:pt modelId="{E7E992F6-91DC-479C-93D7-A2433FBDC3D4}" type="sibTrans" cxnId="{379EFBB2-533B-4FC5-A7E7-67F49BBB8ED2}">
      <dgm:prSet/>
      <dgm:spPr/>
      <dgm:t>
        <a:bodyPr/>
        <a:lstStyle/>
        <a:p>
          <a:endParaRPr lang="tr-TR"/>
        </a:p>
      </dgm:t>
    </dgm:pt>
    <dgm:pt modelId="{D4274E28-7159-4CAB-93DA-D48FF12F1175}">
      <dgm:prSet/>
      <dgm:spPr/>
      <dgm:t>
        <a:bodyPr/>
        <a:lstStyle/>
        <a:p>
          <a:r>
            <a:rPr lang="tr-TR" b="1"/>
            <a:t>H. İnfluenza tip b Aşısı</a:t>
          </a:r>
          <a:endParaRPr lang="tr-TR"/>
        </a:p>
      </dgm:t>
    </dgm:pt>
    <dgm:pt modelId="{8A2F545E-97FA-4C26-9C75-0CE9BC14371C}" type="parTrans" cxnId="{A81C1B2F-54A8-4236-AC9C-074F1AA71F1D}">
      <dgm:prSet/>
      <dgm:spPr/>
      <dgm:t>
        <a:bodyPr/>
        <a:lstStyle/>
        <a:p>
          <a:endParaRPr lang="tr-TR"/>
        </a:p>
      </dgm:t>
    </dgm:pt>
    <dgm:pt modelId="{8986E7CE-560F-49EF-A4BD-B289360F1629}" type="sibTrans" cxnId="{A81C1B2F-54A8-4236-AC9C-074F1AA71F1D}">
      <dgm:prSet/>
      <dgm:spPr/>
      <dgm:t>
        <a:bodyPr/>
        <a:lstStyle/>
        <a:p>
          <a:endParaRPr lang="tr-TR"/>
        </a:p>
      </dgm:t>
    </dgm:pt>
    <dgm:pt modelId="{6521960B-1F1C-46BC-A815-B5C72E067FCB}">
      <dgm:prSet/>
      <dgm:spPr/>
      <dgm:t>
        <a:bodyPr/>
        <a:lstStyle/>
        <a:p>
          <a:r>
            <a:rPr lang="tr-TR" b="1"/>
            <a:t>Kuduz Aşısı</a:t>
          </a:r>
          <a:endParaRPr lang="tr-TR"/>
        </a:p>
      </dgm:t>
    </dgm:pt>
    <dgm:pt modelId="{FDED5F15-D667-4411-B33F-11A2DEE86143}" type="parTrans" cxnId="{86A6CC07-E309-41C3-A9DF-06D5102B0671}">
      <dgm:prSet/>
      <dgm:spPr/>
      <dgm:t>
        <a:bodyPr/>
        <a:lstStyle/>
        <a:p>
          <a:endParaRPr lang="tr-TR"/>
        </a:p>
      </dgm:t>
    </dgm:pt>
    <dgm:pt modelId="{BC8447A8-25BA-42FD-AFD6-41279B44B85C}" type="sibTrans" cxnId="{86A6CC07-E309-41C3-A9DF-06D5102B0671}">
      <dgm:prSet/>
      <dgm:spPr/>
      <dgm:t>
        <a:bodyPr/>
        <a:lstStyle/>
        <a:p>
          <a:endParaRPr lang="tr-TR"/>
        </a:p>
      </dgm:t>
    </dgm:pt>
    <dgm:pt modelId="{B2114349-E5D5-48B6-85F0-6DB47F1D0A3A}">
      <dgm:prSet/>
      <dgm:spPr/>
      <dgm:t>
        <a:bodyPr/>
        <a:lstStyle/>
        <a:p>
          <a:r>
            <a:rPr lang="tr-TR" b="1"/>
            <a:t>Polio Aşısı</a:t>
          </a:r>
          <a:endParaRPr lang="tr-TR"/>
        </a:p>
      </dgm:t>
    </dgm:pt>
    <dgm:pt modelId="{CEF021BC-279A-49B0-9890-9E4989CBDDE2}" type="parTrans" cxnId="{2267BCA4-D24A-49BC-8E0A-62F27AEF2EB2}">
      <dgm:prSet/>
      <dgm:spPr/>
      <dgm:t>
        <a:bodyPr/>
        <a:lstStyle/>
        <a:p>
          <a:endParaRPr lang="tr-TR"/>
        </a:p>
      </dgm:t>
    </dgm:pt>
    <dgm:pt modelId="{5CEE19E8-ABCB-46B5-A2C7-F23DA407AA46}" type="sibTrans" cxnId="{2267BCA4-D24A-49BC-8E0A-62F27AEF2EB2}">
      <dgm:prSet/>
      <dgm:spPr/>
      <dgm:t>
        <a:bodyPr/>
        <a:lstStyle/>
        <a:p>
          <a:endParaRPr lang="tr-TR"/>
        </a:p>
      </dgm:t>
    </dgm:pt>
    <dgm:pt modelId="{C45642FF-4135-43D3-9FA6-FE293968E71F}" type="pres">
      <dgm:prSet presAssocID="{A820D715-F175-424D-A09A-4E3CEC30F053}" presName="Name0" presStyleCnt="0">
        <dgm:presLayoutVars>
          <dgm:dir/>
          <dgm:animLvl val="lvl"/>
          <dgm:resizeHandles val="exact"/>
        </dgm:presLayoutVars>
      </dgm:prSet>
      <dgm:spPr/>
    </dgm:pt>
    <dgm:pt modelId="{565B3104-043B-438F-9F4D-03B3EDA5B23C}" type="pres">
      <dgm:prSet presAssocID="{05BF5691-4B03-452F-A41B-7F11DCE9D485}" presName="linNode" presStyleCnt="0"/>
      <dgm:spPr/>
    </dgm:pt>
    <dgm:pt modelId="{8236CE34-FDBD-48FB-82BA-E2F34A6773E2}" type="pres">
      <dgm:prSet presAssocID="{05BF5691-4B03-452F-A41B-7F11DCE9D485}" presName="parentText" presStyleLbl="node1" presStyleIdx="0" presStyleCnt="13">
        <dgm:presLayoutVars>
          <dgm:chMax val="1"/>
          <dgm:bulletEnabled val="1"/>
        </dgm:presLayoutVars>
      </dgm:prSet>
      <dgm:spPr/>
    </dgm:pt>
    <dgm:pt modelId="{C1AD0449-E24C-45DC-B02F-0AD0AB69212F}" type="pres">
      <dgm:prSet presAssocID="{2EF63D23-CCCB-48B8-97D9-9BC2A059BA73}" presName="sp" presStyleCnt="0"/>
      <dgm:spPr/>
    </dgm:pt>
    <dgm:pt modelId="{D80F93CF-DEE4-4B0F-9D63-96A4E019B60A}" type="pres">
      <dgm:prSet presAssocID="{06A3D54F-2058-4955-AC8A-3049B1270D5D}" presName="linNode" presStyleCnt="0"/>
      <dgm:spPr/>
    </dgm:pt>
    <dgm:pt modelId="{05861515-3C50-4B8F-93A5-DD743C59B359}" type="pres">
      <dgm:prSet presAssocID="{06A3D54F-2058-4955-AC8A-3049B1270D5D}" presName="parentText" presStyleLbl="node1" presStyleIdx="1" presStyleCnt="13">
        <dgm:presLayoutVars>
          <dgm:chMax val="1"/>
          <dgm:bulletEnabled val="1"/>
        </dgm:presLayoutVars>
      </dgm:prSet>
      <dgm:spPr/>
    </dgm:pt>
    <dgm:pt modelId="{37B664E9-76D7-46AA-AD50-DECEFC90E007}" type="pres">
      <dgm:prSet presAssocID="{A508158B-59CD-44B7-858A-BC7659FDBC05}" presName="sp" presStyleCnt="0"/>
      <dgm:spPr/>
    </dgm:pt>
    <dgm:pt modelId="{67507C74-FF41-4EDD-913B-234341E032D5}" type="pres">
      <dgm:prSet presAssocID="{673C8327-C69E-4EA6-BFCE-ADFE82B6585E}" presName="linNode" presStyleCnt="0"/>
      <dgm:spPr/>
    </dgm:pt>
    <dgm:pt modelId="{28D6DE14-2FFC-49D1-B98B-3141D0EFC1E0}" type="pres">
      <dgm:prSet presAssocID="{673C8327-C69E-4EA6-BFCE-ADFE82B6585E}" presName="parentText" presStyleLbl="node1" presStyleIdx="2" presStyleCnt="13">
        <dgm:presLayoutVars>
          <dgm:chMax val="1"/>
          <dgm:bulletEnabled val="1"/>
        </dgm:presLayoutVars>
      </dgm:prSet>
      <dgm:spPr/>
    </dgm:pt>
    <dgm:pt modelId="{CE9A166B-31D7-479B-8741-C2DE7EE3EB21}" type="pres">
      <dgm:prSet presAssocID="{4FEA3C10-4DA6-453C-8AC9-97D0DAEBE5FD}" presName="sp" presStyleCnt="0"/>
      <dgm:spPr/>
    </dgm:pt>
    <dgm:pt modelId="{162A4305-D321-4184-926A-4BDD12A587D2}" type="pres">
      <dgm:prSet presAssocID="{AF9FFD7A-B888-4BA6-BC7D-8524920E4F44}" presName="linNode" presStyleCnt="0"/>
      <dgm:spPr/>
    </dgm:pt>
    <dgm:pt modelId="{9C62F75E-5DE7-4379-A2C4-EBEF8563FCC0}" type="pres">
      <dgm:prSet presAssocID="{AF9FFD7A-B888-4BA6-BC7D-8524920E4F44}" presName="parentText" presStyleLbl="node1" presStyleIdx="3" presStyleCnt="13">
        <dgm:presLayoutVars>
          <dgm:chMax val="1"/>
          <dgm:bulletEnabled val="1"/>
        </dgm:presLayoutVars>
      </dgm:prSet>
      <dgm:spPr/>
    </dgm:pt>
    <dgm:pt modelId="{E3A7A2C6-D2D8-4F00-BE07-6EC07EA34B8F}" type="pres">
      <dgm:prSet presAssocID="{B08CEF90-5E99-4867-82EA-A4F92844C3FF}" presName="sp" presStyleCnt="0"/>
      <dgm:spPr/>
    </dgm:pt>
    <dgm:pt modelId="{6A8401C6-2091-47ED-98FB-D33F947AB8B1}" type="pres">
      <dgm:prSet presAssocID="{BAF7094A-2A1C-4B9D-96A1-1CAE152EF522}" presName="linNode" presStyleCnt="0"/>
      <dgm:spPr/>
    </dgm:pt>
    <dgm:pt modelId="{FD8E6D9E-CD6E-4738-BF3F-8CE7032F43C8}" type="pres">
      <dgm:prSet presAssocID="{BAF7094A-2A1C-4B9D-96A1-1CAE152EF522}" presName="parentText" presStyleLbl="node1" presStyleIdx="4" presStyleCnt="13">
        <dgm:presLayoutVars>
          <dgm:chMax val="1"/>
          <dgm:bulletEnabled val="1"/>
        </dgm:presLayoutVars>
      </dgm:prSet>
      <dgm:spPr/>
    </dgm:pt>
    <dgm:pt modelId="{82C5BA12-3FDE-46E1-9FDC-8D9115128902}" type="pres">
      <dgm:prSet presAssocID="{038D8F54-F611-4C2B-BE43-19FAD427FD0C}" presName="sp" presStyleCnt="0"/>
      <dgm:spPr/>
    </dgm:pt>
    <dgm:pt modelId="{E25CC698-D2E3-487E-8CEE-12D93AB0F679}" type="pres">
      <dgm:prSet presAssocID="{712947B4-5F00-46AD-8F37-091325261127}" presName="linNode" presStyleCnt="0"/>
      <dgm:spPr/>
    </dgm:pt>
    <dgm:pt modelId="{C373C5CF-34F9-4A0C-B1D8-D3859ED92BBA}" type="pres">
      <dgm:prSet presAssocID="{712947B4-5F00-46AD-8F37-091325261127}" presName="parentText" presStyleLbl="node1" presStyleIdx="5" presStyleCnt="13">
        <dgm:presLayoutVars>
          <dgm:chMax val="1"/>
          <dgm:bulletEnabled val="1"/>
        </dgm:presLayoutVars>
      </dgm:prSet>
      <dgm:spPr/>
    </dgm:pt>
    <dgm:pt modelId="{52C3F55F-DEA8-4381-ADBE-D875B9E0D630}" type="pres">
      <dgm:prSet presAssocID="{DB3BB3D9-15ED-4020-9524-7B09A4F4F9B0}" presName="sp" presStyleCnt="0"/>
      <dgm:spPr/>
    </dgm:pt>
    <dgm:pt modelId="{FAB9B31A-88FD-49AE-A36C-F37DADE40114}" type="pres">
      <dgm:prSet presAssocID="{BA668616-96DD-41EB-A49C-E32873489D98}" presName="linNode" presStyleCnt="0"/>
      <dgm:spPr/>
    </dgm:pt>
    <dgm:pt modelId="{10848BD3-B95C-4A71-BB54-9B20217DD0E5}" type="pres">
      <dgm:prSet presAssocID="{BA668616-96DD-41EB-A49C-E32873489D98}" presName="parentText" presStyleLbl="node1" presStyleIdx="6" presStyleCnt="13">
        <dgm:presLayoutVars>
          <dgm:chMax val="1"/>
          <dgm:bulletEnabled val="1"/>
        </dgm:presLayoutVars>
      </dgm:prSet>
      <dgm:spPr/>
    </dgm:pt>
    <dgm:pt modelId="{68FFC80E-58FC-49B0-BC57-B2E33897F784}" type="pres">
      <dgm:prSet presAssocID="{3F36C480-1C5E-4068-8887-1D34FB29B874}" presName="sp" presStyleCnt="0"/>
      <dgm:spPr/>
    </dgm:pt>
    <dgm:pt modelId="{93EB8639-291A-494A-A901-2632F04AB6D6}" type="pres">
      <dgm:prSet presAssocID="{91A3950C-0B6A-430C-AD62-4CC5DF8A6D2F}" presName="linNode" presStyleCnt="0"/>
      <dgm:spPr/>
    </dgm:pt>
    <dgm:pt modelId="{F21888FD-2C59-4E13-8E1F-5D07F9EAD966}" type="pres">
      <dgm:prSet presAssocID="{91A3950C-0B6A-430C-AD62-4CC5DF8A6D2F}" presName="parentText" presStyleLbl="node1" presStyleIdx="7" presStyleCnt="13">
        <dgm:presLayoutVars>
          <dgm:chMax val="1"/>
          <dgm:bulletEnabled val="1"/>
        </dgm:presLayoutVars>
      </dgm:prSet>
      <dgm:spPr/>
    </dgm:pt>
    <dgm:pt modelId="{4C6183BF-601E-486A-98B0-221496F5FB60}" type="pres">
      <dgm:prSet presAssocID="{A657A089-E90F-4957-85DB-6A71789D34B3}" presName="sp" presStyleCnt="0"/>
      <dgm:spPr/>
    </dgm:pt>
    <dgm:pt modelId="{72FAB065-8072-4AE1-BFF8-8A338693C141}" type="pres">
      <dgm:prSet presAssocID="{9D527C3B-B4A4-4683-BB0E-3349794CDBFB}" presName="linNode" presStyleCnt="0"/>
      <dgm:spPr/>
    </dgm:pt>
    <dgm:pt modelId="{8959AD54-8F2B-43B2-B0BB-BD89AD6F8374}" type="pres">
      <dgm:prSet presAssocID="{9D527C3B-B4A4-4683-BB0E-3349794CDBFB}" presName="parentText" presStyleLbl="node1" presStyleIdx="8" presStyleCnt="13">
        <dgm:presLayoutVars>
          <dgm:chMax val="1"/>
          <dgm:bulletEnabled val="1"/>
        </dgm:presLayoutVars>
      </dgm:prSet>
      <dgm:spPr/>
    </dgm:pt>
    <dgm:pt modelId="{494C7BAA-5187-4DA8-A6AA-9B494D4B85B5}" type="pres">
      <dgm:prSet presAssocID="{7EB51321-8865-413E-A52C-207C8F56A169}" presName="sp" presStyleCnt="0"/>
      <dgm:spPr/>
    </dgm:pt>
    <dgm:pt modelId="{21CC0F19-12E8-4E53-BA2D-C9075D3E7BA0}" type="pres">
      <dgm:prSet presAssocID="{540ED748-AFD3-42D4-A23D-0BB23FE72401}" presName="linNode" presStyleCnt="0"/>
      <dgm:spPr/>
    </dgm:pt>
    <dgm:pt modelId="{BE73DBE6-2A6B-4F08-8696-1AD6BE557FFD}" type="pres">
      <dgm:prSet presAssocID="{540ED748-AFD3-42D4-A23D-0BB23FE72401}" presName="parentText" presStyleLbl="node1" presStyleIdx="9" presStyleCnt="13">
        <dgm:presLayoutVars>
          <dgm:chMax val="1"/>
          <dgm:bulletEnabled val="1"/>
        </dgm:presLayoutVars>
      </dgm:prSet>
      <dgm:spPr/>
    </dgm:pt>
    <dgm:pt modelId="{C81A0BA0-4287-43C2-A1CD-234C062E21E8}" type="pres">
      <dgm:prSet presAssocID="{E7E992F6-91DC-479C-93D7-A2433FBDC3D4}" presName="sp" presStyleCnt="0"/>
      <dgm:spPr/>
    </dgm:pt>
    <dgm:pt modelId="{1E8D2F2B-01B6-4209-BCFE-B732427ECBEB}" type="pres">
      <dgm:prSet presAssocID="{D4274E28-7159-4CAB-93DA-D48FF12F1175}" presName="linNode" presStyleCnt="0"/>
      <dgm:spPr/>
    </dgm:pt>
    <dgm:pt modelId="{CB7F6CB5-A602-4F6C-AA70-A631517CC372}" type="pres">
      <dgm:prSet presAssocID="{D4274E28-7159-4CAB-93DA-D48FF12F1175}" presName="parentText" presStyleLbl="node1" presStyleIdx="10" presStyleCnt="13">
        <dgm:presLayoutVars>
          <dgm:chMax val="1"/>
          <dgm:bulletEnabled val="1"/>
        </dgm:presLayoutVars>
      </dgm:prSet>
      <dgm:spPr/>
    </dgm:pt>
    <dgm:pt modelId="{3EBD2789-05C8-4429-843D-C496C0440142}" type="pres">
      <dgm:prSet presAssocID="{8986E7CE-560F-49EF-A4BD-B289360F1629}" presName="sp" presStyleCnt="0"/>
      <dgm:spPr/>
    </dgm:pt>
    <dgm:pt modelId="{3BED7939-BD55-4D24-9377-5D093DBF9876}" type="pres">
      <dgm:prSet presAssocID="{6521960B-1F1C-46BC-A815-B5C72E067FCB}" presName="linNode" presStyleCnt="0"/>
      <dgm:spPr/>
    </dgm:pt>
    <dgm:pt modelId="{5512829E-E059-4E9C-8D24-29751AE5C8D8}" type="pres">
      <dgm:prSet presAssocID="{6521960B-1F1C-46BC-A815-B5C72E067FCB}" presName="parentText" presStyleLbl="node1" presStyleIdx="11" presStyleCnt="13">
        <dgm:presLayoutVars>
          <dgm:chMax val="1"/>
          <dgm:bulletEnabled val="1"/>
        </dgm:presLayoutVars>
      </dgm:prSet>
      <dgm:spPr/>
    </dgm:pt>
    <dgm:pt modelId="{B5304B60-C5FD-4E13-AB69-C0844312FBE4}" type="pres">
      <dgm:prSet presAssocID="{BC8447A8-25BA-42FD-AFD6-41279B44B85C}" presName="sp" presStyleCnt="0"/>
      <dgm:spPr/>
    </dgm:pt>
    <dgm:pt modelId="{329957A0-DD5B-4DFA-B3C1-1F86D50ACFE0}" type="pres">
      <dgm:prSet presAssocID="{B2114349-E5D5-48B6-85F0-6DB47F1D0A3A}" presName="linNode" presStyleCnt="0"/>
      <dgm:spPr/>
    </dgm:pt>
    <dgm:pt modelId="{A5B6636C-2D98-4718-8B7E-45EB4011E3D5}" type="pres">
      <dgm:prSet presAssocID="{B2114349-E5D5-48B6-85F0-6DB47F1D0A3A}" presName="parentText" presStyleLbl="node1" presStyleIdx="12" presStyleCnt="13">
        <dgm:presLayoutVars>
          <dgm:chMax val="1"/>
          <dgm:bulletEnabled val="1"/>
        </dgm:presLayoutVars>
      </dgm:prSet>
      <dgm:spPr/>
    </dgm:pt>
  </dgm:ptLst>
  <dgm:cxnLst>
    <dgm:cxn modelId="{86A6CC07-E309-41C3-A9DF-06D5102B0671}" srcId="{A820D715-F175-424D-A09A-4E3CEC30F053}" destId="{6521960B-1F1C-46BC-A815-B5C72E067FCB}" srcOrd="11" destOrd="0" parTransId="{FDED5F15-D667-4411-B33F-11A2DEE86143}" sibTransId="{BC8447A8-25BA-42FD-AFD6-41279B44B85C}"/>
    <dgm:cxn modelId="{41616A0C-3F02-40F8-BC6B-DEA2108682CD}" type="presOf" srcId="{BAF7094A-2A1C-4B9D-96A1-1CAE152EF522}" destId="{FD8E6D9E-CD6E-4738-BF3F-8CE7032F43C8}" srcOrd="0" destOrd="0" presId="urn:microsoft.com/office/officeart/2005/8/layout/vList5"/>
    <dgm:cxn modelId="{7C270F10-5A54-4BF1-885B-D4296D549347}" srcId="{A820D715-F175-424D-A09A-4E3CEC30F053}" destId="{91A3950C-0B6A-430C-AD62-4CC5DF8A6D2F}" srcOrd="7" destOrd="0" parTransId="{9FCD5606-907F-4FA6-AFF2-12D59A589F9E}" sibTransId="{A657A089-E90F-4957-85DB-6A71789D34B3}"/>
    <dgm:cxn modelId="{0216AC1C-C282-4814-8575-A9A1D526E8B8}" srcId="{A820D715-F175-424D-A09A-4E3CEC30F053}" destId="{05BF5691-4B03-452F-A41B-7F11DCE9D485}" srcOrd="0" destOrd="0" parTransId="{500CDE41-76AC-417D-9075-7A1A5FF1AAB8}" sibTransId="{2EF63D23-CCCB-48B8-97D9-9BC2A059BA73}"/>
    <dgm:cxn modelId="{5203561D-49C6-4AED-B59D-3CDFDFBC4C39}" type="presOf" srcId="{540ED748-AFD3-42D4-A23D-0BB23FE72401}" destId="{BE73DBE6-2A6B-4F08-8696-1AD6BE557FFD}" srcOrd="0" destOrd="0" presId="urn:microsoft.com/office/officeart/2005/8/layout/vList5"/>
    <dgm:cxn modelId="{D90BBC22-E6E8-44D9-83D1-1B0C84E00AEE}" srcId="{A820D715-F175-424D-A09A-4E3CEC30F053}" destId="{9D527C3B-B4A4-4683-BB0E-3349794CDBFB}" srcOrd="8" destOrd="0" parTransId="{3075E378-C7A0-455A-9D76-6BB9C87041ED}" sibTransId="{7EB51321-8865-413E-A52C-207C8F56A169}"/>
    <dgm:cxn modelId="{6352D727-233E-4BFB-A1A6-713C2963E67F}" srcId="{A820D715-F175-424D-A09A-4E3CEC30F053}" destId="{BAF7094A-2A1C-4B9D-96A1-1CAE152EF522}" srcOrd="4" destOrd="0" parTransId="{3BE56461-0C2E-4E42-BE52-F397827938B1}" sibTransId="{038D8F54-F611-4C2B-BE43-19FAD427FD0C}"/>
    <dgm:cxn modelId="{A81C1B2F-54A8-4236-AC9C-074F1AA71F1D}" srcId="{A820D715-F175-424D-A09A-4E3CEC30F053}" destId="{D4274E28-7159-4CAB-93DA-D48FF12F1175}" srcOrd="10" destOrd="0" parTransId="{8A2F545E-97FA-4C26-9C75-0CE9BC14371C}" sibTransId="{8986E7CE-560F-49EF-A4BD-B289360F1629}"/>
    <dgm:cxn modelId="{966A2834-C858-435C-A849-4A6BB1C12D30}" type="presOf" srcId="{05BF5691-4B03-452F-A41B-7F11DCE9D485}" destId="{8236CE34-FDBD-48FB-82BA-E2F34A6773E2}" srcOrd="0" destOrd="0" presId="urn:microsoft.com/office/officeart/2005/8/layout/vList5"/>
    <dgm:cxn modelId="{8DA6EA60-EB21-449B-BF2C-80903DBA8DDA}" type="presOf" srcId="{712947B4-5F00-46AD-8F37-091325261127}" destId="{C373C5CF-34F9-4A0C-B1D8-D3859ED92BBA}" srcOrd="0" destOrd="0" presId="urn:microsoft.com/office/officeart/2005/8/layout/vList5"/>
    <dgm:cxn modelId="{26B53763-FDAB-45F9-A0C4-45E2FDA472BC}" type="presOf" srcId="{9D527C3B-B4A4-4683-BB0E-3349794CDBFB}" destId="{8959AD54-8F2B-43B2-B0BB-BD89AD6F8374}" srcOrd="0" destOrd="0" presId="urn:microsoft.com/office/officeart/2005/8/layout/vList5"/>
    <dgm:cxn modelId="{E74F7F68-8C0A-46EE-A2AF-9192ADC9D09B}" srcId="{A820D715-F175-424D-A09A-4E3CEC30F053}" destId="{673C8327-C69E-4EA6-BFCE-ADFE82B6585E}" srcOrd="2" destOrd="0" parTransId="{EC93BDC4-F7A7-4454-A2F8-A56A8C996094}" sibTransId="{4FEA3C10-4DA6-453C-8AC9-97D0DAEBE5FD}"/>
    <dgm:cxn modelId="{75911976-6873-43CB-B23B-32587D750F73}" type="presOf" srcId="{673C8327-C69E-4EA6-BFCE-ADFE82B6585E}" destId="{28D6DE14-2FFC-49D1-B98B-3141D0EFC1E0}" srcOrd="0" destOrd="0" presId="urn:microsoft.com/office/officeart/2005/8/layout/vList5"/>
    <dgm:cxn modelId="{04CB5976-5A49-4D32-B7D1-DE080C4B483F}" type="presOf" srcId="{A820D715-F175-424D-A09A-4E3CEC30F053}" destId="{C45642FF-4135-43D3-9FA6-FE293968E71F}" srcOrd="0" destOrd="0" presId="urn:microsoft.com/office/officeart/2005/8/layout/vList5"/>
    <dgm:cxn modelId="{4B8EB056-D0B4-4396-AAA8-94C0800E93A1}" srcId="{A820D715-F175-424D-A09A-4E3CEC30F053}" destId="{712947B4-5F00-46AD-8F37-091325261127}" srcOrd="5" destOrd="0" parTransId="{F70C50C8-86D4-4C2C-B978-3EF6FD45A60D}" sibTransId="{DB3BB3D9-15ED-4020-9524-7B09A4F4F9B0}"/>
    <dgm:cxn modelId="{D1962B78-BB08-4212-9389-B47839CB7E2A}" type="presOf" srcId="{AF9FFD7A-B888-4BA6-BC7D-8524920E4F44}" destId="{9C62F75E-5DE7-4379-A2C4-EBEF8563FCC0}" srcOrd="0" destOrd="0" presId="urn:microsoft.com/office/officeart/2005/8/layout/vList5"/>
    <dgm:cxn modelId="{66802684-4675-4825-BB77-9307C96F866E}" type="presOf" srcId="{BA668616-96DD-41EB-A49C-E32873489D98}" destId="{10848BD3-B95C-4A71-BB54-9B20217DD0E5}" srcOrd="0" destOrd="0" presId="urn:microsoft.com/office/officeart/2005/8/layout/vList5"/>
    <dgm:cxn modelId="{387311A1-7D1B-48B5-821E-984DBFF5F351}" type="presOf" srcId="{91A3950C-0B6A-430C-AD62-4CC5DF8A6D2F}" destId="{F21888FD-2C59-4E13-8E1F-5D07F9EAD966}" srcOrd="0" destOrd="0" presId="urn:microsoft.com/office/officeart/2005/8/layout/vList5"/>
    <dgm:cxn modelId="{2267BCA4-D24A-49BC-8E0A-62F27AEF2EB2}" srcId="{A820D715-F175-424D-A09A-4E3CEC30F053}" destId="{B2114349-E5D5-48B6-85F0-6DB47F1D0A3A}" srcOrd="12" destOrd="0" parTransId="{CEF021BC-279A-49B0-9890-9E4989CBDDE2}" sibTransId="{5CEE19E8-ABCB-46B5-A2C7-F23DA407AA46}"/>
    <dgm:cxn modelId="{C3822EA8-FDB6-46E1-A278-387990DBE5F5}" type="presOf" srcId="{D4274E28-7159-4CAB-93DA-D48FF12F1175}" destId="{CB7F6CB5-A602-4F6C-AA70-A631517CC372}" srcOrd="0" destOrd="0" presId="urn:microsoft.com/office/officeart/2005/8/layout/vList5"/>
    <dgm:cxn modelId="{379EFBB2-533B-4FC5-A7E7-67F49BBB8ED2}" srcId="{A820D715-F175-424D-A09A-4E3CEC30F053}" destId="{540ED748-AFD3-42D4-A23D-0BB23FE72401}" srcOrd="9" destOrd="0" parTransId="{2D9E7A8D-8F9F-46FA-A4D8-2904584274F9}" sibTransId="{E7E992F6-91DC-479C-93D7-A2433FBDC3D4}"/>
    <dgm:cxn modelId="{E50914B5-597F-4A43-A6FA-887E2C837F88}" type="presOf" srcId="{6521960B-1F1C-46BC-A815-B5C72E067FCB}" destId="{5512829E-E059-4E9C-8D24-29751AE5C8D8}" srcOrd="0" destOrd="0" presId="urn:microsoft.com/office/officeart/2005/8/layout/vList5"/>
    <dgm:cxn modelId="{08E08FB7-F6D4-4E3D-8934-52D080614D5B}" srcId="{A820D715-F175-424D-A09A-4E3CEC30F053}" destId="{AF9FFD7A-B888-4BA6-BC7D-8524920E4F44}" srcOrd="3" destOrd="0" parTransId="{E1D625A2-8E4F-48E5-924B-EB3922AC847B}" sibTransId="{B08CEF90-5E99-4867-82EA-A4F92844C3FF}"/>
    <dgm:cxn modelId="{8D741BBA-4D07-4034-9B44-41A990C64CE5}" type="presOf" srcId="{B2114349-E5D5-48B6-85F0-6DB47F1D0A3A}" destId="{A5B6636C-2D98-4718-8B7E-45EB4011E3D5}" srcOrd="0" destOrd="0" presId="urn:microsoft.com/office/officeart/2005/8/layout/vList5"/>
    <dgm:cxn modelId="{3F5287C8-5232-4024-A85F-EDF9080FCA90}" srcId="{A820D715-F175-424D-A09A-4E3CEC30F053}" destId="{06A3D54F-2058-4955-AC8A-3049B1270D5D}" srcOrd="1" destOrd="0" parTransId="{35DDD761-C70F-46EA-A6F9-E48C5C1B5A85}" sibTransId="{A508158B-59CD-44B7-858A-BC7659FDBC05}"/>
    <dgm:cxn modelId="{16C74CDF-DAE4-4F51-A968-4A7B367600D4}" type="presOf" srcId="{06A3D54F-2058-4955-AC8A-3049B1270D5D}" destId="{05861515-3C50-4B8F-93A5-DD743C59B359}" srcOrd="0" destOrd="0" presId="urn:microsoft.com/office/officeart/2005/8/layout/vList5"/>
    <dgm:cxn modelId="{E393C9F1-665C-49AA-A3AA-45362DC56FB4}" srcId="{A820D715-F175-424D-A09A-4E3CEC30F053}" destId="{BA668616-96DD-41EB-A49C-E32873489D98}" srcOrd="6" destOrd="0" parTransId="{1C708940-789C-4A90-A979-98C5953FC4E7}" sibTransId="{3F36C480-1C5E-4068-8887-1D34FB29B874}"/>
    <dgm:cxn modelId="{E397A032-3F82-42A0-80F6-9451D24FF3AB}" type="presParOf" srcId="{C45642FF-4135-43D3-9FA6-FE293968E71F}" destId="{565B3104-043B-438F-9F4D-03B3EDA5B23C}" srcOrd="0" destOrd="0" presId="urn:microsoft.com/office/officeart/2005/8/layout/vList5"/>
    <dgm:cxn modelId="{070D9C02-4CAF-4BF2-BBDE-F364DBCC791B}" type="presParOf" srcId="{565B3104-043B-438F-9F4D-03B3EDA5B23C}" destId="{8236CE34-FDBD-48FB-82BA-E2F34A6773E2}" srcOrd="0" destOrd="0" presId="urn:microsoft.com/office/officeart/2005/8/layout/vList5"/>
    <dgm:cxn modelId="{5623FB88-0851-4858-BCB4-2CD8FA575569}" type="presParOf" srcId="{C45642FF-4135-43D3-9FA6-FE293968E71F}" destId="{C1AD0449-E24C-45DC-B02F-0AD0AB69212F}" srcOrd="1" destOrd="0" presId="urn:microsoft.com/office/officeart/2005/8/layout/vList5"/>
    <dgm:cxn modelId="{0118DBB9-BD92-477A-A2FF-99F688F9B4D5}" type="presParOf" srcId="{C45642FF-4135-43D3-9FA6-FE293968E71F}" destId="{D80F93CF-DEE4-4B0F-9D63-96A4E019B60A}" srcOrd="2" destOrd="0" presId="urn:microsoft.com/office/officeart/2005/8/layout/vList5"/>
    <dgm:cxn modelId="{94B26C66-7A28-4A6A-9E62-D8A7A105ACF4}" type="presParOf" srcId="{D80F93CF-DEE4-4B0F-9D63-96A4E019B60A}" destId="{05861515-3C50-4B8F-93A5-DD743C59B359}" srcOrd="0" destOrd="0" presId="urn:microsoft.com/office/officeart/2005/8/layout/vList5"/>
    <dgm:cxn modelId="{BFB89CFC-E70D-449F-8C9D-687765698742}" type="presParOf" srcId="{C45642FF-4135-43D3-9FA6-FE293968E71F}" destId="{37B664E9-76D7-46AA-AD50-DECEFC90E007}" srcOrd="3" destOrd="0" presId="urn:microsoft.com/office/officeart/2005/8/layout/vList5"/>
    <dgm:cxn modelId="{73BDC506-5E57-4B3E-88DD-BE78503A598C}" type="presParOf" srcId="{C45642FF-4135-43D3-9FA6-FE293968E71F}" destId="{67507C74-FF41-4EDD-913B-234341E032D5}" srcOrd="4" destOrd="0" presId="urn:microsoft.com/office/officeart/2005/8/layout/vList5"/>
    <dgm:cxn modelId="{15AE52E2-C32D-45D8-96F3-3527BDAB2DE8}" type="presParOf" srcId="{67507C74-FF41-4EDD-913B-234341E032D5}" destId="{28D6DE14-2FFC-49D1-B98B-3141D0EFC1E0}" srcOrd="0" destOrd="0" presId="urn:microsoft.com/office/officeart/2005/8/layout/vList5"/>
    <dgm:cxn modelId="{A4BD256F-2562-45FB-9BBC-DCE624104F29}" type="presParOf" srcId="{C45642FF-4135-43D3-9FA6-FE293968E71F}" destId="{CE9A166B-31D7-479B-8741-C2DE7EE3EB21}" srcOrd="5" destOrd="0" presId="urn:microsoft.com/office/officeart/2005/8/layout/vList5"/>
    <dgm:cxn modelId="{02FB0424-0299-4076-B35A-3A3A75D23F0A}" type="presParOf" srcId="{C45642FF-4135-43D3-9FA6-FE293968E71F}" destId="{162A4305-D321-4184-926A-4BDD12A587D2}" srcOrd="6" destOrd="0" presId="urn:microsoft.com/office/officeart/2005/8/layout/vList5"/>
    <dgm:cxn modelId="{C3B2F4D4-7DA7-4003-8E61-7E482450E249}" type="presParOf" srcId="{162A4305-D321-4184-926A-4BDD12A587D2}" destId="{9C62F75E-5DE7-4379-A2C4-EBEF8563FCC0}" srcOrd="0" destOrd="0" presId="urn:microsoft.com/office/officeart/2005/8/layout/vList5"/>
    <dgm:cxn modelId="{74401875-6484-4343-8D93-FFACB678528C}" type="presParOf" srcId="{C45642FF-4135-43D3-9FA6-FE293968E71F}" destId="{E3A7A2C6-D2D8-4F00-BE07-6EC07EA34B8F}" srcOrd="7" destOrd="0" presId="urn:microsoft.com/office/officeart/2005/8/layout/vList5"/>
    <dgm:cxn modelId="{218926C2-ADB9-475C-9757-3847065E9899}" type="presParOf" srcId="{C45642FF-4135-43D3-9FA6-FE293968E71F}" destId="{6A8401C6-2091-47ED-98FB-D33F947AB8B1}" srcOrd="8" destOrd="0" presId="urn:microsoft.com/office/officeart/2005/8/layout/vList5"/>
    <dgm:cxn modelId="{F5811C47-24DD-4CB4-B073-4AF5DD222CFB}" type="presParOf" srcId="{6A8401C6-2091-47ED-98FB-D33F947AB8B1}" destId="{FD8E6D9E-CD6E-4738-BF3F-8CE7032F43C8}" srcOrd="0" destOrd="0" presId="urn:microsoft.com/office/officeart/2005/8/layout/vList5"/>
    <dgm:cxn modelId="{FB455D88-6C2F-4385-BB11-74042B150D2C}" type="presParOf" srcId="{C45642FF-4135-43D3-9FA6-FE293968E71F}" destId="{82C5BA12-3FDE-46E1-9FDC-8D9115128902}" srcOrd="9" destOrd="0" presId="urn:microsoft.com/office/officeart/2005/8/layout/vList5"/>
    <dgm:cxn modelId="{664EC30A-B640-44A8-91D2-D8AC9EFCCE85}" type="presParOf" srcId="{C45642FF-4135-43D3-9FA6-FE293968E71F}" destId="{E25CC698-D2E3-487E-8CEE-12D93AB0F679}" srcOrd="10" destOrd="0" presId="urn:microsoft.com/office/officeart/2005/8/layout/vList5"/>
    <dgm:cxn modelId="{E7E39BEB-7867-4DFA-9D2F-C94E29790116}" type="presParOf" srcId="{E25CC698-D2E3-487E-8CEE-12D93AB0F679}" destId="{C373C5CF-34F9-4A0C-B1D8-D3859ED92BBA}" srcOrd="0" destOrd="0" presId="urn:microsoft.com/office/officeart/2005/8/layout/vList5"/>
    <dgm:cxn modelId="{2A624122-D045-4C4A-9D89-05F687C76653}" type="presParOf" srcId="{C45642FF-4135-43D3-9FA6-FE293968E71F}" destId="{52C3F55F-DEA8-4381-ADBE-D875B9E0D630}" srcOrd="11" destOrd="0" presId="urn:microsoft.com/office/officeart/2005/8/layout/vList5"/>
    <dgm:cxn modelId="{46D7E1A0-17D2-4AD8-B1C1-F9D0681CA7F4}" type="presParOf" srcId="{C45642FF-4135-43D3-9FA6-FE293968E71F}" destId="{FAB9B31A-88FD-49AE-A36C-F37DADE40114}" srcOrd="12" destOrd="0" presId="urn:microsoft.com/office/officeart/2005/8/layout/vList5"/>
    <dgm:cxn modelId="{0C128614-B1DC-418C-9B3C-54E8B83E84F8}" type="presParOf" srcId="{FAB9B31A-88FD-49AE-A36C-F37DADE40114}" destId="{10848BD3-B95C-4A71-BB54-9B20217DD0E5}" srcOrd="0" destOrd="0" presId="urn:microsoft.com/office/officeart/2005/8/layout/vList5"/>
    <dgm:cxn modelId="{C69BCDBD-5ED3-4A81-826D-4FC0F045B1A7}" type="presParOf" srcId="{C45642FF-4135-43D3-9FA6-FE293968E71F}" destId="{68FFC80E-58FC-49B0-BC57-B2E33897F784}" srcOrd="13" destOrd="0" presId="urn:microsoft.com/office/officeart/2005/8/layout/vList5"/>
    <dgm:cxn modelId="{79011A57-A8F8-46C9-8BA0-E9B9AB7B0F17}" type="presParOf" srcId="{C45642FF-4135-43D3-9FA6-FE293968E71F}" destId="{93EB8639-291A-494A-A901-2632F04AB6D6}" srcOrd="14" destOrd="0" presId="urn:microsoft.com/office/officeart/2005/8/layout/vList5"/>
    <dgm:cxn modelId="{23B609A8-F8BD-4D94-9BB0-F3438F4B0FF0}" type="presParOf" srcId="{93EB8639-291A-494A-A901-2632F04AB6D6}" destId="{F21888FD-2C59-4E13-8E1F-5D07F9EAD966}" srcOrd="0" destOrd="0" presId="urn:microsoft.com/office/officeart/2005/8/layout/vList5"/>
    <dgm:cxn modelId="{363DC23C-4B68-446C-ACF1-E20A225FAD38}" type="presParOf" srcId="{C45642FF-4135-43D3-9FA6-FE293968E71F}" destId="{4C6183BF-601E-486A-98B0-221496F5FB60}" srcOrd="15" destOrd="0" presId="urn:microsoft.com/office/officeart/2005/8/layout/vList5"/>
    <dgm:cxn modelId="{FDF0C049-AFB3-42E0-81DA-CC57D129FF81}" type="presParOf" srcId="{C45642FF-4135-43D3-9FA6-FE293968E71F}" destId="{72FAB065-8072-4AE1-BFF8-8A338693C141}" srcOrd="16" destOrd="0" presId="urn:microsoft.com/office/officeart/2005/8/layout/vList5"/>
    <dgm:cxn modelId="{AC57AB8E-3479-4AF6-86F6-8B50506876BE}" type="presParOf" srcId="{72FAB065-8072-4AE1-BFF8-8A338693C141}" destId="{8959AD54-8F2B-43B2-B0BB-BD89AD6F8374}" srcOrd="0" destOrd="0" presId="urn:microsoft.com/office/officeart/2005/8/layout/vList5"/>
    <dgm:cxn modelId="{F6B04036-C335-4778-B94B-703E147D3F2B}" type="presParOf" srcId="{C45642FF-4135-43D3-9FA6-FE293968E71F}" destId="{494C7BAA-5187-4DA8-A6AA-9B494D4B85B5}" srcOrd="17" destOrd="0" presId="urn:microsoft.com/office/officeart/2005/8/layout/vList5"/>
    <dgm:cxn modelId="{6C5F91DE-3DD3-4B95-8CA0-72C860EE39DC}" type="presParOf" srcId="{C45642FF-4135-43D3-9FA6-FE293968E71F}" destId="{21CC0F19-12E8-4E53-BA2D-C9075D3E7BA0}" srcOrd="18" destOrd="0" presId="urn:microsoft.com/office/officeart/2005/8/layout/vList5"/>
    <dgm:cxn modelId="{98F57757-F75B-4E38-8DC3-5C550CF4D5AF}" type="presParOf" srcId="{21CC0F19-12E8-4E53-BA2D-C9075D3E7BA0}" destId="{BE73DBE6-2A6B-4F08-8696-1AD6BE557FFD}" srcOrd="0" destOrd="0" presId="urn:microsoft.com/office/officeart/2005/8/layout/vList5"/>
    <dgm:cxn modelId="{3A058B09-95DF-492D-BCE7-FAF2C3D2DEB5}" type="presParOf" srcId="{C45642FF-4135-43D3-9FA6-FE293968E71F}" destId="{C81A0BA0-4287-43C2-A1CD-234C062E21E8}" srcOrd="19" destOrd="0" presId="urn:microsoft.com/office/officeart/2005/8/layout/vList5"/>
    <dgm:cxn modelId="{B19780C5-FCCE-4637-8FA0-76C7F05B3C1A}" type="presParOf" srcId="{C45642FF-4135-43D3-9FA6-FE293968E71F}" destId="{1E8D2F2B-01B6-4209-BCFE-B732427ECBEB}" srcOrd="20" destOrd="0" presId="urn:microsoft.com/office/officeart/2005/8/layout/vList5"/>
    <dgm:cxn modelId="{EDD7BD14-6ECB-42D3-AA45-F36FE1055A78}" type="presParOf" srcId="{1E8D2F2B-01B6-4209-BCFE-B732427ECBEB}" destId="{CB7F6CB5-A602-4F6C-AA70-A631517CC372}" srcOrd="0" destOrd="0" presId="urn:microsoft.com/office/officeart/2005/8/layout/vList5"/>
    <dgm:cxn modelId="{5ED60646-B71C-48EC-A62E-E7440C0BBAA9}" type="presParOf" srcId="{C45642FF-4135-43D3-9FA6-FE293968E71F}" destId="{3EBD2789-05C8-4429-843D-C496C0440142}" srcOrd="21" destOrd="0" presId="urn:microsoft.com/office/officeart/2005/8/layout/vList5"/>
    <dgm:cxn modelId="{77048750-5CFF-43D9-A237-5CF063DD4589}" type="presParOf" srcId="{C45642FF-4135-43D3-9FA6-FE293968E71F}" destId="{3BED7939-BD55-4D24-9377-5D093DBF9876}" srcOrd="22" destOrd="0" presId="urn:microsoft.com/office/officeart/2005/8/layout/vList5"/>
    <dgm:cxn modelId="{36388B3E-A65B-47B7-A4F3-00489EC18338}" type="presParOf" srcId="{3BED7939-BD55-4D24-9377-5D093DBF9876}" destId="{5512829E-E059-4E9C-8D24-29751AE5C8D8}" srcOrd="0" destOrd="0" presId="urn:microsoft.com/office/officeart/2005/8/layout/vList5"/>
    <dgm:cxn modelId="{A0210C61-12F0-4C1A-84EB-1E286FB78D49}" type="presParOf" srcId="{C45642FF-4135-43D3-9FA6-FE293968E71F}" destId="{B5304B60-C5FD-4E13-AB69-C0844312FBE4}" srcOrd="23" destOrd="0" presId="urn:microsoft.com/office/officeart/2005/8/layout/vList5"/>
    <dgm:cxn modelId="{4717E5B1-3B8F-46D2-96D0-9D0E4C842BAA}" type="presParOf" srcId="{C45642FF-4135-43D3-9FA6-FE293968E71F}" destId="{329957A0-DD5B-4DFA-B3C1-1F86D50ACFE0}" srcOrd="24" destOrd="0" presId="urn:microsoft.com/office/officeart/2005/8/layout/vList5"/>
    <dgm:cxn modelId="{7235F076-8FD5-4C19-94A2-01B181F34401}" type="presParOf" srcId="{329957A0-DD5B-4DFA-B3C1-1F86D50ACFE0}" destId="{A5B6636C-2D98-4718-8B7E-45EB4011E3D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6CE34-FDBD-48FB-82BA-E2F34A6773E2}">
      <dsp:nvSpPr>
        <dsp:cNvPr id="0" name=""/>
        <dsp:cNvSpPr/>
      </dsp:nvSpPr>
      <dsp:spPr>
        <a:xfrm>
          <a:off x="3364992" y="1577"/>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Difteri, Tetanoz, Boğmaca Aşıları</a:t>
          </a:r>
          <a:endParaRPr lang="tr-TR" sz="1800" kern="1200"/>
        </a:p>
      </dsp:txBody>
      <dsp:txXfrm>
        <a:off x="3384313" y="20898"/>
        <a:ext cx="3746974" cy="357158"/>
      </dsp:txXfrm>
    </dsp:sp>
    <dsp:sp modelId="{05861515-3C50-4B8F-93A5-DD743C59B359}">
      <dsp:nvSpPr>
        <dsp:cNvPr id="0" name=""/>
        <dsp:cNvSpPr/>
      </dsp:nvSpPr>
      <dsp:spPr>
        <a:xfrm>
          <a:off x="3364992" y="417168"/>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İnfluenza Aşısı </a:t>
          </a:r>
          <a:endParaRPr lang="tr-TR" sz="1800" kern="1200"/>
        </a:p>
      </dsp:txBody>
      <dsp:txXfrm>
        <a:off x="3384313" y="436489"/>
        <a:ext cx="3746974" cy="357158"/>
      </dsp:txXfrm>
    </dsp:sp>
    <dsp:sp modelId="{28D6DE14-2FFC-49D1-B98B-3141D0EFC1E0}">
      <dsp:nvSpPr>
        <dsp:cNvPr id="0" name=""/>
        <dsp:cNvSpPr/>
      </dsp:nvSpPr>
      <dsp:spPr>
        <a:xfrm>
          <a:off x="3364992" y="832758"/>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Pnömokok Aşısı</a:t>
          </a:r>
          <a:endParaRPr lang="tr-TR" sz="1800" kern="1200"/>
        </a:p>
      </dsp:txBody>
      <dsp:txXfrm>
        <a:off x="3384313" y="852079"/>
        <a:ext cx="3746974" cy="357158"/>
      </dsp:txXfrm>
    </dsp:sp>
    <dsp:sp modelId="{9C62F75E-5DE7-4379-A2C4-EBEF8563FCC0}">
      <dsp:nvSpPr>
        <dsp:cNvPr id="0" name=""/>
        <dsp:cNvSpPr/>
      </dsp:nvSpPr>
      <dsp:spPr>
        <a:xfrm>
          <a:off x="3364992" y="1248348"/>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Hepatit A Aşısı</a:t>
          </a:r>
          <a:endParaRPr lang="tr-TR" sz="1800" kern="1200"/>
        </a:p>
      </dsp:txBody>
      <dsp:txXfrm>
        <a:off x="3384313" y="1267669"/>
        <a:ext cx="3746974" cy="357158"/>
      </dsp:txXfrm>
    </dsp:sp>
    <dsp:sp modelId="{FD8E6D9E-CD6E-4738-BF3F-8CE7032F43C8}">
      <dsp:nvSpPr>
        <dsp:cNvPr id="0" name=""/>
        <dsp:cNvSpPr/>
      </dsp:nvSpPr>
      <dsp:spPr>
        <a:xfrm>
          <a:off x="3364992" y="1663938"/>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Hepatit B Aşısı</a:t>
          </a:r>
          <a:endParaRPr lang="tr-TR" sz="1800" kern="1200"/>
        </a:p>
      </dsp:txBody>
      <dsp:txXfrm>
        <a:off x="3384313" y="1683259"/>
        <a:ext cx="3746974" cy="357158"/>
      </dsp:txXfrm>
    </dsp:sp>
    <dsp:sp modelId="{C373C5CF-34F9-4A0C-B1D8-D3859ED92BBA}">
      <dsp:nvSpPr>
        <dsp:cNvPr id="0" name=""/>
        <dsp:cNvSpPr/>
      </dsp:nvSpPr>
      <dsp:spPr>
        <a:xfrm>
          <a:off x="3364992" y="2079529"/>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Su Çiçeği Aşısı</a:t>
          </a:r>
          <a:endParaRPr lang="tr-TR" sz="1800" kern="1200"/>
        </a:p>
      </dsp:txBody>
      <dsp:txXfrm>
        <a:off x="3384313" y="2098850"/>
        <a:ext cx="3746974" cy="357158"/>
      </dsp:txXfrm>
    </dsp:sp>
    <dsp:sp modelId="{10848BD3-B95C-4A71-BB54-9B20217DD0E5}">
      <dsp:nvSpPr>
        <dsp:cNvPr id="0" name=""/>
        <dsp:cNvSpPr/>
      </dsp:nvSpPr>
      <dsp:spPr>
        <a:xfrm>
          <a:off x="3364992" y="2495119"/>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Herpes Zoster Aşısı</a:t>
          </a:r>
          <a:endParaRPr lang="tr-TR" sz="1800" kern="1200"/>
        </a:p>
      </dsp:txBody>
      <dsp:txXfrm>
        <a:off x="3384313" y="2514440"/>
        <a:ext cx="3746974" cy="357158"/>
      </dsp:txXfrm>
    </dsp:sp>
    <dsp:sp modelId="{F21888FD-2C59-4E13-8E1F-5D07F9EAD966}">
      <dsp:nvSpPr>
        <dsp:cNvPr id="0" name=""/>
        <dsp:cNvSpPr/>
      </dsp:nvSpPr>
      <dsp:spPr>
        <a:xfrm>
          <a:off x="3364992" y="2910709"/>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Kızamık, Kızamıkçık, Kabakulak Aşıları</a:t>
          </a:r>
          <a:endParaRPr lang="tr-TR" sz="1800" kern="1200"/>
        </a:p>
      </dsp:txBody>
      <dsp:txXfrm>
        <a:off x="3384313" y="2930030"/>
        <a:ext cx="3746974" cy="357158"/>
      </dsp:txXfrm>
    </dsp:sp>
    <dsp:sp modelId="{8959AD54-8F2B-43B2-B0BB-BD89AD6F8374}">
      <dsp:nvSpPr>
        <dsp:cNvPr id="0" name=""/>
        <dsp:cNvSpPr/>
      </dsp:nvSpPr>
      <dsp:spPr>
        <a:xfrm>
          <a:off x="3364992" y="3326299"/>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Meningokok Aşısı</a:t>
          </a:r>
          <a:endParaRPr lang="tr-TR" sz="1800" kern="1200"/>
        </a:p>
      </dsp:txBody>
      <dsp:txXfrm>
        <a:off x="3384313" y="3345620"/>
        <a:ext cx="3746974" cy="357158"/>
      </dsp:txXfrm>
    </dsp:sp>
    <dsp:sp modelId="{BE73DBE6-2A6B-4F08-8696-1AD6BE557FFD}">
      <dsp:nvSpPr>
        <dsp:cNvPr id="0" name=""/>
        <dsp:cNvSpPr/>
      </dsp:nvSpPr>
      <dsp:spPr>
        <a:xfrm>
          <a:off x="3364992" y="3741890"/>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HPV Aşısı</a:t>
          </a:r>
          <a:endParaRPr lang="tr-TR" sz="1800" kern="1200"/>
        </a:p>
      </dsp:txBody>
      <dsp:txXfrm>
        <a:off x="3384313" y="3761211"/>
        <a:ext cx="3746974" cy="357158"/>
      </dsp:txXfrm>
    </dsp:sp>
    <dsp:sp modelId="{CB7F6CB5-A602-4F6C-AA70-A631517CC372}">
      <dsp:nvSpPr>
        <dsp:cNvPr id="0" name=""/>
        <dsp:cNvSpPr/>
      </dsp:nvSpPr>
      <dsp:spPr>
        <a:xfrm>
          <a:off x="3364992" y="4157480"/>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H. İnfluenza tip b Aşısı</a:t>
          </a:r>
          <a:endParaRPr lang="tr-TR" sz="1800" kern="1200"/>
        </a:p>
      </dsp:txBody>
      <dsp:txXfrm>
        <a:off x="3384313" y="4176801"/>
        <a:ext cx="3746974" cy="357158"/>
      </dsp:txXfrm>
    </dsp:sp>
    <dsp:sp modelId="{5512829E-E059-4E9C-8D24-29751AE5C8D8}">
      <dsp:nvSpPr>
        <dsp:cNvPr id="0" name=""/>
        <dsp:cNvSpPr/>
      </dsp:nvSpPr>
      <dsp:spPr>
        <a:xfrm>
          <a:off x="3364992" y="4573070"/>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Kuduz Aşısı</a:t>
          </a:r>
          <a:endParaRPr lang="tr-TR" sz="1800" kern="1200"/>
        </a:p>
      </dsp:txBody>
      <dsp:txXfrm>
        <a:off x="3384313" y="4592391"/>
        <a:ext cx="3746974" cy="357158"/>
      </dsp:txXfrm>
    </dsp:sp>
    <dsp:sp modelId="{A5B6636C-2D98-4718-8B7E-45EB4011E3D5}">
      <dsp:nvSpPr>
        <dsp:cNvPr id="0" name=""/>
        <dsp:cNvSpPr/>
      </dsp:nvSpPr>
      <dsp:spPr>
        <a:xfrm>
          <a:off x="3364992" y="4988660"/>
          <a:ext cx="3785616" cy="39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a:t>Polio Aşısı</a:t>
          </a:r>
          <a:endParaRPr lang="tr-TR" sz="1800" kern="1200"/>
        </a:p>
      </dsp:txBody>
      <dsp:txXfrm>
        <a:off x="3384313" y="5007981"/>
        <a:ext cx="3746974" cy="3571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0CE6B-9E7B-4D27-AF55-86F2881621F2}" type="datetimeFigureOut">
              <a:rPr lang="tr-TR" smtClean="0"/>
              <a:t>9.12.2019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CEAE3-ECBA-4417-9AF1-BB61AFA5B95D}" type="slidenum">
              <a:rPr lang="tr-TR" smtClean="0"/>
              <a:t>‹#›</a:t>
            </a:fld>
            <a:endParaRPr lang="tr-TR"/>
          </a:p>
        </p:txBody>
      </p:sp>
    </p:spTree>
    <p:extLst>
      <p:ext uri="{BB962C8B-B14F-4D97-AF65-F5344CB8AC3E}">
        <p14:creationId xmlns:p14="http://schemas.microsoft.com/office/powerpoint/2010/main" val="208010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hsgm.saglik.gov.tr/depo/birimler/zoonotik-vektorel-hastaliklar-db/zoonotik-hastaliklar/2-Kuduz/6-Rehbler/Kuduz_Profilaksi_Rehberi.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a:t>
            </a:fld>
            <a:endParaRPr lang="tr-TR"/>
          </a:p>
        </p:txBody>
      </p:sp>
    </p:spTree>
    <p:extLst>
      <p:ext uri="{BB962C8B-B14F-4D97-AF65-F5344CB8AC3E}">
        <p14:creationId xmlns:p14="http://schemas.microsoft.com/office/powerpoint/2010/main" val="419482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İnfluenza</a:t>
            </a:r>
            <a:r>
              <a:rPr lang="tr-TR" dirty="0"/>
              <a:t> aşısı &gt;6 ay uygulanır.</a:t>
            </a:r>
          </a:p>
        </p:txBody>
      </p:sp>
      <p:sp>
        <p:nvSpPr>
          <p:cNvPr id="4" name="Slayt Numarası Yer Tutucusu 3"/>
          <p:cNvSpPr>
            <a:spLocks noGrp="1"/>
          </p:cNvSpPr>
          <p:nvPr>
            <p:ph type="sldNum" sz="quarter" idx="5"/>
          </p:nvPr>
        </p:nvSpPr>
        <p:spPr/>
        <p:txBody>
          <a:bodyPr/>
          <a:lstStyle/>
          <a:p>
            <a:fld id="{14BCEAE3-ECBA-4417-9AF1-BB61AFA5B95D}" type="slidenum">
              <a:rPr lang="tr-TR" smtClean="0"/>
              <a:t>21</a:t>
            </a:fld>
            <a:endParaRPr lang="tr-TR"/>
          </a:p>
        </p:txBody>
      </p:sp>
    </p:spTree>
    <p:extLst>
      <p:ext uri="{BB962C8B-B14F-4D97-AF65-F5344CB8AC3E}">
        <p14:creationId xmlns:p14="http://schemas.microsoft.com/office/powerpoint/2010/main" val="197779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İnfluenza</a:t>
            </a:r>
            <a:r>
              <a:rPr lang="tr-TR" dirty="0"/>
              <a:t> aşısı </a:t>
            </a:r>
            <a:r>
              <a:rPr lang="tr-TR" dirty="0" err="1"/>
              <a:t>kontrendikasyonu</a:t>
            </a:r>
            <a:r>
              <a:rPr lang="tr-TR" dirty="0"/>
              <a:t> olmayan bütün erişkinlere önerilir.</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22</a:t>
            </a:fld>
            <a:endParaRPr lang="tr-TR"/>
          </a:p>
        </p:txBody>
      </p:sp>
    </p:spTree>
    <p:extLst>
      <p:ext uri="{BB962C8B-B14F-4D97-AF65-F5344CB8AC3E}">
        <p14:creationId xmlns:p14="http://schemas.microsoft.com/office/powerpoint/2010/main" val="53300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23</a:t>
            </a:fld>
            <a:endParaRPr lang="tr-TR"/>
          </a:p>
        </p:txBody>
      </p:sp>
    </p:spTree>
    <p:extLst>
      <p:ext uri="{BB962C8B-B14F-4D97-AF65-F5344CB8AC3E}">
        <p14:creationId xmlns:p14="http://schemas.microsoft.com/office/powerpoint/2010/main" val="358615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ACIP: </a:t>
            </a:r>
            <a:r>
              <a:rPr lang="tr-TR" dirty="0" err="1"/>
              <a:t>Advisory</a:t>
            </a:r>
            <a:r>
              <a:rPr lang="tr-TR" dirty="0"/>
              <a:t> </a:t>
            </a:r>
            <a:r>
              <a:rPr lang="tr-TR" dirty="0" err="1"/>
              <a:t>Committee</a:t>
            </a:r>
            <a:r>
              <a:rPr lang="tr-TR" dirty="0"/>
              <a:t> on </a:t>
            </a:r>
            <a:r>
              <a:rPr lang="tr-TR" dirty="0" err="1"/>
              <a:t>İmmunization</a:t>
            </a:r>
            <a:r>
              <a:rPr lang="tr-TR" dirty="0"/>
              <a:t> </a:t>
            </a:r>
            <a:r>
              <a:rPr lang="tr-TR" dirty="0" err="1"/>
              <a:t>Practices</a:t>
            </a: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24</a:t>
            </a:fld>
            <a:endParaRPr lang="tr-TR"/>
          </a:p>
        </p:txBody>
      </p:sp>
    </p:spTree>
    <p:extLst>
      <p:ext uri="{BB962C8B-B14F-4D97-AF65-F5344CB8AC3E}">
        <p14:creationId xmlns:p14="http://schemas.microsoft.com/office/powerpoint/2010/main" val="424537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26</a:t>
            </a:fld>
            <a:endParaRPr lang="tr-TR"/>
          </a:p>
        </p:txBody>
      </p:sp>
    </p:spTree>
    <p:extLst>
      <p:ext uri="{BB962C8B-B14F-4D97-AF65-F5344CB8AC3E}">
        <p14:creationId xmlns:p14="http://schemas.microsoft.com/office/powerpoint/2010/main" val="322381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27</a:t>
            </a:fld>
            <a:endParaRPr lang="tr-TR"/>
          </a:p>
        </p:txBody>
      </p:sp>
    </p:spTree>
    <p:extLst>
      <p:ext uri="{BB962C8B-B14F-4D97-AF65-F5344CB8AC3E}">
        <p14:creationId xmlns:p14="http://schemas.microsoft.com/office/powerpoint/2010/main" val="31337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30</a:t>
            </a:fld>
            <a:endParaRPr lang="tr-TR"/>
          </a:p>
        </p:txBody>
      </p:sp>
    </p:spTree>
    <p:extLst>
      <p:ext uri="{BB962C8B-B14F-4D97-AF65-F5344CB8AC3E}">
        <p14:creationId xmlns:p14="http://schemas.microsoft.com/office/powerpoint/2010/main" val="57915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33</a:t>
            </a:fld>
            <a:endParaRPr lang="tr-TR"/>
          </a:p>
        </p:txBody>
      </p:sp>
    </p:spTree>
    <p:extLst>
      <p:ext uri="{BB962C8B-B14F-4D97-AF65-F5344CB8AC3E}">
        <p14:creationId xmlns:p14="http://schemas.microsoft.com/office/powerpoint/2010/main" val="270905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35</a:t>
            </a:fld>
            <a:endParaRPr lang="tr-TR"/>
          </a:p>
        </p:txBody>
      </p:sp>
    </p:spTree>
    <p:extLst>
      <p:ext uri="{BB962C8B-B14F-4D97-AF65-F5344CB8AC3E}">
        <p14:creationId xmlns:p14="http://schemas.microsoft.com/office/powerpoint/2010/main" val="170446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36</a:t>
            </a:fld>
            <a:endParaRPr lang="tr-TR"/>
          </a:p>
        </p:txBody>
      </p:sp>
    </p:spTree>
    <p:extLst>
      <p:ext uri="{BB962C8B-B14F-4D97-AF65-F5344CB8AC3E}">
        <p14:creationId xmlns:p14="http://schemas.microsoft.com/office/powerpoint/2010/main" val="151128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a:t>
            </a:fld>
            <a:endParaRPr lang="tr-TR"/>
          </a:p>
        </p:txBody>
      </p:sp>
    </p:spTree>
    <p:extLst>
      <p:ext uri="{BB962C8B-B14F-4D97-AF65-F5344CB8AC3E}">
        <p14:creationId xmlns:p14="http://schemas.microsoft.com/office/powerpoint/2010/main" val="189584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5"/>
          </p:nvPr>
        </p:nvSpPr>
        <p:spPr/>
        <p:txBody>
          <a:bodyPr/>
          <a:lstStyle/>
          <a:p>
            <a:fld id="{14BCEAE3-ECBA-4417-9AF1-BB61AFA5B95D}" type="slidenum">
              <a:rPr lang="tr-TR" smtClean="0"/>
              <a:t>37</a:t>
            </a:fld>
            <a:endParaRPr lang="tr-TR"/>
          </a:p>
        </p:txBody>
      </p:sp>
    </p:spTree>
    <p:extLst>
      <p:ext uri="{BB962C8B-B14F-4D97-AF65-F5344CB8AC3E}">
        <p14:creationId xmlns:p14="http://schemas.microsoft.com/office/powerpoint/2010/main" val="3431070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aşı serisine cevap verenlerde koruyuculuk 30 yıla kadar devam edebilir.</a:t>
            </a:r>
          </a:p>
        </p:txBody>
      </p:sp>
      <p:sp>
        <p:nvSpPr>
          <p:cNvPr id="4" name="Slayt Numarası Yer Tutucusu 3"/>
          <p:cNvSpPr>
            <a:spLocks noGrp="1"/>
          </p:cNvSpPr>
          <p:nvPr>
            <p:ph type="sldNum" sz="quarter" idx="5"/>
          </p:nvPr>
        </p:nvSpPr>
        <p:spPr/>
        <p:txBody>
          <a:bodyPr/>
          <a:lstStyle/>
          <a:p>
            <a:fld id="{14BCEAE3-ECBA-4417-9AF1-BB61AFA5B95D}" type="slidenum">
              <a:rPr lang="tr-TR" smtClean="0"/>
              <a:t>42</a:t>
            </a:fld>
            <a:endParaRPr lang="tr-TR"/>
          </a:p>
        </p:txBody>
      </p:sp>
    </p:spTree>
    <p:extLst>
      <p:ext uri="{BB962C8B-B14F-4D97-AF65-F5344CB8AC3E}">
        <p14:creationId xmlns:p14="http://schemas.microsoft.com/office/powerpoint/2010/main" val="363474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43</a:t>
            </a:fld>
            <a:endParaRPr lang="tr-TR"/>
          </a:p>
        </p:txBody>
      </p:sp>
    </p:spTree>
    <p:extLst>
      <p:ext uri="{BB962C8B-B14F-4D97-AF65-F5344CB8AC3E}">
        <p14:creationId xmlns:p14="http://schemas.microsoft.com/office/powerpoint/2010/main" val="338772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48</a:t>
            </a:fld>
            <a:endParaRPr lang="tr-TR"/>
          </a:p>
        </p:txBody>
      </p:sp>
    </p:spTree>
    <p:extLst>
      <p:ext uri="{BB962C8B-B14F-4D97-AF65-F5344CB8AC3E}">
        <p14:creationId xmlns:p14="http://schemas.microsoft.com/office/powerpoint/2010/main" val="3584493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49</a:t>
            </a:fld>
            <a:endParaRPr lang="tr-TR"/>
          </a:p>
        </p:txBody>
      </p:sp>
    </p:spTree>
    <p:extLst>
      <p:ext uri="{BB962C8B-B14F-4D97-AF65-F5344CB8AC3E}">
        <p14:creationId xmlns:p14="http://schemas.microsoft.com/office/powerpoint/2010/main" val="3380769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latin typeface="Arial" panose="020B0604020202020204" pitchFamily="34" charset="0"/>
                <a:cs typeface="Arial" panose="020B0604020202020204" pitchFamily="34" charset="0"/>
              </a:rPr>
              <a:t>İnsan </a:t>
            </a:r>
            <a:r>
              <a:rPr lang="tr-TR" sz="1200" dirty="0" err="1">
                <a:latin typeface="Arial" panose="020B0604020202020204" pitchFamily="34" charset="0"/>
                <a:cs typeface="Arial" panose="020B0604020202020204" pitchFamily="34" charset="0"/>
              </a:rPr>
              <a:t>diploid</a:t>
            </a:r>
            <a:r>
              <a:rPr lang="tr-TR" sz="1200" dirty="0">
                <a:latin typeface="Arial" panose="020B0604020202020204" pitchFamily="34" charset="0"/>
                <a:cs typeface="Arial" panose="020B0604020202020204" pitchFamily="34" charset="0"/>
              </a:rPr>
              <a:t> (MRC-5) hücrelerinde üretilmiş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51</a:t>
            </a:fld>
            <a:endParaRPr lang="tr-TR"/>
          </a:p>
        </p:txBody>
      </p:sp>
    </p:spTree>
    <p:extLst>
      <p:ext uri="{BB962C8B-B14F-4D97-AF65-F5344CB8AC3E}">
        <p14:creationId xmlns:p14="http://schemas.microsoft.com/office/powerpoint/2010/main" val="259474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53</a:t>
            </a:fld>
            <a:endParaRPr lang="tr-TR"/>
          </a:p>
        </p:txBody>
      </p:sp>
    </p:spTree>
    <p:extLst>
      <p:ext uri="{BB962C8B-B14F-4D97-AF65-F5344CB8AC3E}">
        <p14:creationId xmlns:p14="http://schemas.microsoft.com/office/powerpoint/2010/main" val="345530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Gebelik sırasında aşı olanlarda ya da aşı yapıldıktan sonra belirtilen süreden önce gebe kalanlarda aşıya bağlı </a:t>
            </a:r>
            <a:r>
              <a:rPr lang="tr-TR" dirty="0" err="1"/>
              <a:t>fetal</a:t>
            </a:r>
            <a:r>
              <a:rPr lang="tr-TR" dirty="0"/>
              <a:t> anomali gösterilemediğinden gebeliğin sonlandırılması önerilmemektedir.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Arial" panose="020B0604020202020204" pitchFamily="34" charset="0"/>
                <a:cs typeface="Arial" panose="020B0604020202020204" pitchFamily="34" charset="0"/>
              </a:rPr>
              <a:t>Ağır </a:t>
            </a:r>
            <a:r>
              <a:rPr lang="tr-TR" sz="1400" dirty="0" err="1">
                <a:latin typeface="Arial" panose="020B0604020202020204" pitchFamily="34" charset="0"/>
                <a:cs typeface="Arial" panose="020B0604020202020204" pitchFamily="34" charset="0"/>
              </a:rPr>
              <a:t>immün</a:t>
            </a:r>
            <a:r>
              <a:rPr lang="tr-TR" sz="1400" dirty="0">
                <a:latin typeface="Arial" panose="020B0604020202020204" pitchFamily="34" charset="0"/>
                <a:cs typeface="Arial" panose="020B0604020202020204" pitchFamily="34" charset="0"/>
              </a:rPr>
              <a:t> yetmezliği olan kişilerde </a:t>
            </a:r>
            <a:r>
              <a:rPr lang="tr-TR" sz="1200" dirty="0">
                <a:latin typeface="Arial" panose="020B0604020202020204" pitchFamily="34" charset="0"/>
                <a:cs typeface="Arial" panose="020B0604020202020204" pitchFamily="34" charset="0"/>
              </a:rPr>
              <a:t>(kanser hastaları, organ nakli yapılanlar, uzun süre </a:t>
            </a:r>
            <a:r>
              <a:rPr lang="tr-TR" sz="1200" dirty="0" err="1">
                <a:latin typeface="Arial" panose="020B0604020202020204" pitchFamily="34" charset="0"/>
                <a:cs typeface="Arial" panose="020B0604020202020204" pitchFamily="34" charset="0"/>
              </a:rPr>
              <a:t>kortikosteroid</a:t>
            </a:r>
            <a:r>
              <a:rPr lang="tr-TR" sz="1200" dirty="0">
                <a:latin typeface="Arial" panose="020B0604020202020204" pitchFamily="34" charset="0"/>
                <a:cs typeface="Arial" panose="020B0604020202020204" pitchFamily="34" charset="0"/>
              </a:rPr>
              <a:t> kullananlar, kemoterapi veya radyoterapi alanlar, ağır </a:t>
            </a:r>
            <a:r>
              <a:rPr lang="tr-TR" sz="1200" dirty="0" err="1">
                <a:latin typeface="Arial" panose="020B0604020202020204" pitchFamily="34" charset="0"/>
                <a:cs typeface="Arial" panose="020B0604020202020204" pitchFamily="34" charset="0"/>
              </a:rPr>
              <a:t>immünyetmezliği</a:t>
            </a:r>
            <a:r>
              <a:rPr lang="tr-TR" sz="1200" dirty="0">
                <a:latin typeface="Arial" panose="020B0604020202020204" pitchFamily="34" charset="0"/>
                <a:cs typeface="Arial" panose="020B0604020202020204" pitchFamily="34" charset="0"/>
              </a:rPr>
              <a:t> olan HIV pozitif hastalar vb.) </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56</a:t>
            </a:fld>
            <a:endParaRPr lang="tr-TR"/>
          </a:p>
        </p:txBody>
      </p:sp>
    </p:spTree>
    <p:extLst>
      <p:ext uri="{BB962C8B-B14F-4D97-AF65-F5344CB8AC3E}">
        <p14:creationId xmlns:p14="http://schemas.microsoft.com/office/powerpoint/2010/main" val="2150423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Aşıya bağlı </a:t>
            </a:r>
            <a:r>
              <a:rPr lang="tr-TR" dirty="0" err="1"/>
              <a:t>febril</a:t>
            </a:r>
            <a:r>
              <a:rPr lang="tr-TR" dirty="0"/>
              <a:t> </a:t>
            </a:r>
            <a:r>
              <a:rPr lang="tr-TR" dirty="0" err="1"/>
              <a:t>konvülzyon</a:t>
            </a:r>
            <a:r>
              <a:rPr lang="tr-TR" dirty="0"/>
              <a:t> riski 1/3000’dir. </a:t>
            </a:r>
          </a:p>
          <a:p>
            <a:r>
              <a:rPr lang="tr-TR" dirty="0"/>
              <a:t>Kızamık aşısı SSPE hızını artırmaz, tersine bu komplikasyona karşı koruyucudur. </a:t>
            </a:r>
          </a:p>
        </p:txBody>
      </p:sp>
      <p:sp>
        <p:nvSpPr>
          <p:cNvPr id="4" name="Slayt Numarası Yer Tutucusu 3"/>
          <p:cNvSpPr>
            <a:spLocks noGrp="1"/>
          </p:cNvSpPr>
          <p:nvPr>
            <p:ph type="sldNum" sz="quarter" idx="5"/>
          </p:nvPr>
        </p:nvSpPr>
        <p:spPr/>
        <p:txBody>
          <a:bodyPr/>
          <a:lstStyle/>
          <a:p>
            <a:fld id="{14BCEAE3-ECBA-4417-9AF1-BB61AFA5B95D}" type="slidenum">
              <a:rPr lang="tr-TR" smtClean="0"/>
              <a:t>57</a:t>
            </a:fld>
            <a:endParaRPr lang="tr-TR"/>
          </a:p>
        </p:txBody>
      </p:sp>
    </p:spTree>
    <p:extLst>
      <p:ext uri="{BB962C8B-B14F-4D97-AF65-F5344CB8AC3E}">
        <p14:creationId xmlns:p14="http://schemas.microsoft.com/office/powerpoint/2010/main" val="142484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Kızamıkçık ile teması olan gebelerde </a:t>
            </a:r>
            <a:r>
              <a:rPr lang="tr-TR" dirty="0" err="1"/>
              <a:t>immünglobulin</a:t>
            </a:r>
            <a:r>
              <a:rPr lang="tr-TR" dirty="0"/>
              <a:t> hastalığın hafif geçmesini sağlar, ancak </a:t>
            </a:r>
            <a:r>
              <a:rPr lang="tr-TR" dirty="0" err="1"/>
              <a:t>viremi</a:t>
            </a:r>
            <a:r>
              <a:rPr lang="tr-TR" dirty="0"/>
              <a:t> ve </a:t>
            </a:r>
            <a:r>
              <a:rPr lang="tr-TR" dirty="0" err="1"/>
              <a:t>fetal</a:t>
            </a:r>
            <a:r>
              <a:rPr lang="tr-TR" dirty="0"/>
              <a:t> enfeksiyonu, dolayısıyla </a:t>
            </a:r>
            <a:r>
              <a:rPr lang="tr-TR" dirty="0" err="1"/>
              <a:t>konjenital</a:t>
            </a:r>
            <a:r>
              <a:rPr lang="tr-TR" dirty="0"/>
              <a:t> </a:t>
            </a:r>
            <a:r>
              <a:rPr lang="tr-TR" dirty="0" err="1"/>
              <a:t>rubella’yı</a:t>
            </a:r>
            <a:r>
              <a:rPr lang="tr-TR" dirty="0"/>
              <a:t> engellemez</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Aşı, </a:t>
            </a:r>
            <a:r>
              <a:rPr lang="tr-TR" sz="1200" dirty="0" err="1">
                <a:latin typeface="Arial" panose="020B0604020202020204" pitchFamily="34" charset="0"/>
                <a:cs typeface="Arial" panose="020B0604020202020204" pitchFamily="34" charset="0"/>
              </a:rPr>
              <a:t>immünglobulinden</a:t>
            </a:r>
            <a:r>
              <a:rPr lang="tr-TR" sz="1200" dirty="0">
                <a:latin typeface="Arial" panose="020B0604020202020204" pitchFamily="34" charset="0"/>
                <a:cs typeface="Arial" panose="020B0604020202020204" pitchFamily="34" charset="0"/>
              </a:rPr>
              <a:t> 3-6 ay sonra yapılır.</a:t>
            </a:r>
          </a:p>
          <a:p>
            <a:r>
              <a:rPr lang="tr-TR" dirty="0"/>
              <a:t> </a:t>
            </a:r>
          </a:p>
        </p:txBody>
      </p:sp>
      <p:sp>
        <p:nvSpPr>
          <p:cNvPr id="4" name="Slayt Numarası Yer Tutucusu 3"/>
          <p:cNvSpPr>
            <a:spLocks noGrp="1"/>
          </p:cNvSpPr>
          <p:nvPr>
            <p:ph type="sldNum" sz="quarter" idx="5"/>
          </p:nvPr>
        </p:nvSpPr>
        <p:spPr/>
        <p:txBody>
          <a:bodyPr/>
          <a:lstStyle/>
          <a:p>
            <a:fld id="{14BCEAE3-ECBA-4417-9AF1-BB61AFA5B95D}" type="slidenum">
              <a:rPr lang="tr-TR" smtClean="0"/>
              <a:t>58</a:t>
            </a:fld>
            <a:endParaRPr lang="tr-TR"/>
          </a:p>
        </p:txBody>
      </p:sp>
    </p:spTree>
    <p:extLst>
      <p:ext uri="{BB962C8B-B14F-4D97-AF65-F5344CB8AC3E}">
        <p14:creationId xmlns:p14="http://schemas.microsoft.com/office/powerpoint/2010/main" val="376848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Pediatrik ve erişkin dozları farklıdır. 6,7 </a:t>
            </a:r>
            <a:r>
              <a:rPr lang="tr-TR" dirty="0" err="1"/>
              <a:t>Lf</a:t>
            </a:r>
            <a:r>
              <a:rPr lang="tr-TR" dirty="0"/>
              <a:t> </a:t>
            </a:r>
            <a:r>
              <a:rPr lang="tr-TR" dirty="0" err="1"/>
              <a:t>units</a:t>
            </a:r>
            <a:r>
              <a:rPr lang="tr-TR" dirty="0"/>
              <a:t> </a:t>
            </a:r>
            <a:r>
              <a:rPr lang="tr-TR" dirty="0" err="1"/>
              <a:t>toksoid</a:t>
            </a:r>
            <a:r>
              <a:rPr lang="tr-TR" dirty="0"/>
              <a:t> içeren pediatrik ve 2 </a:t>
            </a:r>
            <a:r>
              <a:rPr lang="tr-TR" dirty="0" err="1"/>
              <a:t>Lf</a:t>
            </a:r>
            <a:r>
              <a:rPr lang="tr-TR" dirty="0"/>
              <a:t> </a:t>
            </a:r>
            <a:r>
              <a:rPr lang="tr-TR" dirty="0" err="1"/>
              <a:t>units</a:t>
            </a:r>
            <a:r>
              <a:rPr lang="tr-TR" dirty="0"/>
              <a:t> </a:t>
            </a:r>
            <a:r>
              <a:rPr lang="tr-TR" dirty="0" err="1"/>
              <a:t>toksoid</a:t>
            </a:r>
            <a:r>
              <a:rPr lang="tr-TR" dirty="0"/>
              <a:t> içeren erişkin formu vardır. </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12</a:t>
            </a:fld>
            <a:endParaRPr lang="tr-TR"/>
          </a:p>
        </p:txBody>
      </p:sp>
    </p:spTree>
    <p:extLst>
      <p:ext uri="{BB962C8B-B14F-4D97-AF65-F5344CB8AC3E}">
        <p14:creationId xmlns:p14="http://schemas.microsoft.com/office/powerpoint/2010/main" val="228018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60</a:t>
            </a:fld>
            <a:endParaRPr lang="tr-TR"/>
          </a:p>
        </p:txBody>
      </p:sp>
    </p:spTree>
    <p:extLst>
      <p:ext uri="{BB962C8B-B14F-4D97-AF65-F5344CB8AC3E}">
        <p14:creationId xmlns:p14="http://schemas.microsoft.com/office/powerpoint/2010/main" val="152602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61</a:t>
            </a:fld>
            <a:endParaRPr lang="tr-TR"/>
          </a:p>
        </p:txBody>
      </p:sp>
    </p:spTree>
    <p:extLst>
      <p:ext uri="{BB962C8B-B14F-4D97-AF65-F5344CB8AC3E}">
        <p14:creationId xmlns:p14="http://schemas.microsoft.com/office/powerpoint/2010/main" val="893665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HPV aşıları, yüksek </a:t>
            </a:r>
            <a:r>
              <a:rPr lang="tr-TR" dirty="0" err="1"/>
              <a:t>grade</a:t>
            </a:r>
            <a:r>
              <a:rPr lang="tr-TR" dirty="0"/>
              <a:t> </a:t>
            </a:r>
            <a:r>
              <a:rPr lang="tr-TR" dirty="0" err="1"/>
              <a:t>serviks</a:t>
            </a:r>
            <a:r>
              <a:rPr lang="tr-TR" dirty="0"/>
              <a:t> </a:t>
            </a:r>
            <a:r>
              <a:rPr lang="tr-TR" dirty="0" err="1"/>
              <a:t>intraepitelyal</a:t>
            </a:r>
            <a:r>
              <a:rPr lang="tr-TR" dirty="0"/>
              <a:t> </a:t>
            </a:r>
            <a:r>
              <a:rPr lang="tr-TR" dirty="0" err="1"/>
              <a:t>neoplazileri</a:t>
            </a:r>
            <a:r>
              <a:rPr lang="tr-TR" dirty="0"/>
              <a:t> (CIN), </a:t>
            </a:r>
            <a:r>
              <a:rPr lang="tr-TR" dirty="0" err="1"/>
              <a:t>serviks</a:t>
            </a:r>
            <a:r>
              <a:rPr lang="tr-TR" dirty="0"/>
              <a:t> kanseri, yüksek </a:t>
            </a:r>
            <a:r>
              <a:rPr lang="tr-TR" dirty="0" err="1"/>
              <a:t>grade</a:t>
            </a:r>
            <a:r>
              <a:rPr lang="tr-TR" dirty="0"/>
              <a:t> </a:t>
            </a:r>
            <a:r>
              <a:rPr lang="tr-TR" dirty="0" err="1"/>
              <a:t>vulvar</a:t>
            </a:r>
            <a:r>
              <a:rPr lang="tr-TR" dirty="0"/>
              <a:t> </a:t>
            </a:r>
            <a:r>
              <a:rPr lang="tr-TR" dirty="0" err="1"/>
              <a:t>intraepitelyal</a:t>
            </a:r>
            <a:r>
              <a:rPr lang="tr-TR" dirty="0"/>
              <a:t> </a:t>
            </a:r>
            <a:r>
              <a:rPr lang="tr-TR" dirty="0" err="1"/>
              <a:t>neoplaziler</a:t>
            </a:r>
            <a:r>
              <a:rPr lang="tr-TR" dirty="0"/>
              <a:t> (VIN) ve </a:t>
            </a:r>
            <a:r>
              <a:rPr lang="tr-TR" dirty="0" err="1"/>
              <a:t>genital</a:t>
            </a:r>
            <a:r>
              <a:rPr lang="tr-TR" dirty="0"/>
              <a:t> siğillerin önlenmesinde </a:t>
            </a:r>
            <a:r>
              <a:rPr lang="tr-TR" dirty="0" err="1"/>
              <a:t>endikedir</a:t>
            </a:r>
            <a:r>
              <a:rPr lang="tr-TR" dirty="0"/>
              <a:t>. </a:t>
            </a:r>
          </a:p>
        </p:txBody>
      </p:sp>
      <p:sp>
        <p:nvSpPr>
          <p:cNvPr id="4" name="Slayt Numarası Yer Tutucusu 3"/>
          <p:cNvSpPr>
            <a:spLocks noGrp="1"/>
          </p:cNvSpPr>
          <p:nvPr>
            <p:ph type="sldNum" sz="quarter" idx="5"/>
          </p:nvPr>
        </p:nvSpPr>
        <p:spPr/>
        <p:txBody>
          <a:bodyPr/>
          <a:lstStyle/>
          <a:p>
            <a:fld id="{14BCEAE3-ECBA-4417-9AF1-BB61AFA5B95D}" type="slidenum">
              <a:rPr lang="tr-TR" smtClean="0"/>
              <a:t>64</a:t>
            </a:fld>
            <a:endParaRPr lang="tr-TR"/>
          </a:p>
        </p:txBody>
      </p:sp>
    </p:spTree>
    <p:extLst>
      <p:ext uri="{BB962C8B-B14F-4D97-AF65-F5344CB8AC3E}">
        <p14:creationId xmlns:p14="http://schemas.microsoft.com/office/powerpoint/2010/main" val="4288437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65</a:t>
            </a:fld>
            <a:endParaRPr lang="tr-TR"/>
          </a:p>
        </p:txBody>
      </p:sp>
    </p:spTree>
    <p:extLst>
      <p:ext uri="{BB962C8B-B14F-4D97-AF65-F5344CB8AC3E}">
        <p14:creationId xmlns:p14="http://schemas.microsoft.com/office/powerpoint/2010/main" val="3554251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Risk grubunda değil ise, </a:t>
            </a:r>
            <a:r>
              <a:rPr lang="tr-TR" dirty="0" err="1"/>
              <a:t>Hib</a:t>
            </a:r>
            <a:r>
              <a:rPr lang="tr-TR" dirty="0"/>
              <a:t> enfeksiyonları için doğal bağışıklığını kazanmış olacağından 5 yaşın üzerinde bu aşının da yapılmasına gerek yoktur. </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69</a:t>
            </a:fld>
            <a:endParaRPr lang="tr-TR"/>
          </a:p>
        </p:txBody>
      </p:sp>
    </p:spTree>
    <p:extLst>
      <p:ext uri="{BB962C8B-B14F-4D97-AF65-F5344CB8AC3E}">
        <p14:creationId xmlns:p14="http://schemas.microsoft.com/office/powerpoint/2010/main" val="909640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79</a:t>
            </a:fld>
            <a:endParaRPr lang="tr-TR"/>
          </a:p>
        </p:txBody>
      </p:sp>
    </p:spTree>
    <p:extLst>
      <p:ext uri="{BB962C8B-B14F-4D97-AF65-F5344CB8AC3E}">
        <p14:creationId xmlns:p14="http://schemas.microsoft.com/office/powerpoint/2010/main" val="1315429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hlinkClick r:id="rId3"/>
              </a:rPr>
              <a:t>https://hsgm.saglik.gov.tr/depo/birimler/zoonotik-vektorel-hastaliklar-db/zoonotik-hastaliklar/2-Kuduz/6-Rehbler/Kuduz_Profilaksi_Rehberi.pdf</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80</a:t>
            </a:fld>
            <a:endParaRPr lang="tr-TR"/>
          </a:p>
        </p:txBody>
      </p:sp>
    </p:spTree>
    <p:extLst>
      <p:ext uri="{BB962C8B-B14F-4D97-AF65-F5344CB8AC3E}">
        <p14:creationId xmlns:p14="http://schemas.microsoft.com/office/powerpoint/2010/main" val="2753548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81</a:t>
            </a:fld>
            <a:endParaRPr lang="tr-TR"/>
          </a:p>
        </p:txBody>
      </p:sp>
    </p:spTree>
    <p:extLst>
      <p:ext uri="{BB962C8B-B14F-4D97-AF65-F5344CB8AC3E}">
        <p14:creationId xmlns:p14="http://schemas.microsoft.com/office/powerpoint/2010/main" val="3259711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(Geçmişte üç ya da daha fazla dozda OPA alan kimseler için, dünyadaki hastalıklı bölgelere seyahat eden yolculara tek bir doz </a:t>
            </a:r>
            <a:r>
              <a:rPr lang="tr-TR" dirty="0" err="1"/>
              <a:t>polio</a:t>
            </a:r>
            <a:r>
              <a:rPr lang="tr-TR" dirty="0"/>
              <a:t> aşısı verilmesi tavsiye edilir.) </a:t>
            </a:r>
          </a:p>
        </p:txBody>
      </p:sp>
      <p:sp>
        <p:nvSpPr>
          <p:cNvPr id="4" name="Slayt Numarası Yer Tutucusu 3"/>
          <p:cNvSpPr>
            <a:spLocks noGrp="1"/>
          </p:cNvSpPr>
          <p:nvPr>
            <p:ph type="sldNum" sz="quarter" idx="5"/>
          </p:nvPr>
        </p:nvSpPr>
        <p:spPr/>
        <p:txBody>
          <a:bodyPr/>
          <a:lstStyle/>
          <a:p>
            <a:fld id="{14BCEAE3-ECBA-4417-9AF1-BB61AFA5B95D}" type="slidenum">
              <a:rPr lang="tr-TR" smtClean="0"/>
              <a:t>82</a:t>
            </a:fld>
            <a:endParaRPr lang="tr-TR"/>
          </a:p>
        </p:txBody>
      </p:sp>
    </p:spTree>
    <p:extLst>
      <p:ext uri="{BB962C8B-B14F-4D97-AF65-F5344CB8AC3E}">
        <p14:creationId xmlns:p14="http://schemas.microsoft.com/office/powerpoint/2010/main" val="3271427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83</a:t>
            </a:fld>
            <a:endParaRPr lang="tr-TR"/>
          </a:p>
        </p:txBody>
      </p:sp>
    </p:spTree>
    <p:extLst>
      <p:ext uri="{BB962C8B-B14F-4D97-AF65-F5344CB8AC3E}">
        <p14:creationId xmlns:p14="http://schemas.microsoft.com/office/powerpoint/2010/main" val="207045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13</a:t>
            </a:fld>
            <a:endParaRPr lang="tr-TR"/>
          </a:p>
        </p:txBody>
      </p:sp>
    </p:spTree>
    <p:extLst>
      <p:ext uri="{BB962C8B-B14F-4D97-AF65-F5344CB8AC3E}">
        <p14:creationId xmlns:p14="http://schemas.microsoft.com/office/powerpoint/2010/main" val="611486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84</a:t>
            </a:fld>
            <a:endParaRPr lang="tr-TR"/>
          </a:p>
        </p:txBody>
      </p:sp>
    </p:spTree>
    <p:extLst>
      <p:ext uri="{BB962C8B-B14F-4D97-AF65-F5344CB8AC3E}">
        <p14:creationId xmlns:p14="http://schemas.microsoft.com/office/powerpoint/2010/main" val="1137401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85</a:t>
            </a:fld>
            <a:endParaRPr lang="tr-TR"/>
          </a:p>
        </p:txBody>
      </p:sp>
    </p:spTree>
    <p:extLst>
      <p:ext uri="{BB962C8B-B14F-4D97-AF65-F5344CB8AC3E}">
        <p14:creationId xmlns:p14="http://schemas.microsoft.com/office/powerpoint/2010/main" val="1268611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Temas sonrası </a:t>
            </a:r>
            <a:r>
              <a:rPr lang="tr-TR" dirty="0" err="1"/>
              <a:t>profilaksi</a:t>
            </a:r>
            <a:r>
              <a:rPr lang="tr-TR" dirty="0"/>
              <a:t> amacıyla </a:t>
            </a:r>
            <a:r>
              <a:rPr lang="tr-TR" dirty="0" err="1"/>
              <a:t>oseltamivir</a:t>
            </a:r>
            <a:r>
              <a:rPr lang="tr-TR" dirty="0"/>
              <a:t> ve </a:t>
            </a:r>
            <a:r>
              <a:rPr lang="tr-TR" dirty="0" err="1"/>
              <a:t>zanamivir</a:t>
            </a:r>
            <a:r>
              <a:rPr lang="tr-TR" dirty="0"/>
              <a:t> gibi </a:t>
            </a:r>
            <a:r>
              <a:rPr lang="tr-TR" dirty="0" err="1"/>
              <a:t>antiviral</a:t>
            </a:r>
            <a:r>
              <a:rPr lang="tr-TR" dirty="0"/>
              <a:t> ilaçlar kullanılabilir (</a:t>
            </a:r>
            <a:r>
              <a:rPr lang="tr-TR" dirty="0" err="1"/>
              <a:t>kemoprofilaksi</a:t>
            </a:r>
            <a:r>
              <a:rPr lang="tr-TR" dirty="0"/>
              <a:t>)</a:t>
            </a:r>
          </a:p>
          <a:p>
            <a:r>
              <a:rPr lang="tr-TR" sz="1200" dirty="0" err="1">
                <a:latin typeface="Arial" panose="020B0604020202020204" pitchFamily="34" charset="0"/>
                <a:cs typeface="Arial" panose="020B0604020202020204" pitchFamily="34" charset="0"/>
              </a:rPr>
              <a:t>Antiviral</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profilaksi</a:t>
            </a:r>
            <a:r>
              <a:rPr lang="tr-TR" sz="1200" dirty="0">
                <a:latin typeface="Arial" panose="020B0604020202020204" pitchFamily="34" charset="0"/>
                <a:cs typeface="Arial" panose="020B0604020202020204" pitchFamily="34" charset="0"/>
              </a:rPr>
              <a:t> canlı </a:t>
            </a:r>
            <a:r>
              <a:rPr lang="tr-TR" sz="1200" dirty="0" err="1">
                <a:latin typeface="Arial" panose="020B0604020202020204" pitchFamily="34" charset="0"/>
                <a:cs typeface="Arial" panose="020B0604020202020204" pitchFamily="34" charset="0"/>
              </a:rPr>
              <a:t>influenza</a:t>
            </a:r>
            <a:r>
              <a:rPr lang="tr-TR" sz="1200" dirty="0">
                <a:latin typeface="Arial" panose="020B0604020202020204" pitchFamily="34" charset="0"/>
                <a:cs typeface="Arial" panose="020B0604020202020204" pitchFamily="34" charset="0"/>
              </a:rPr>
              <a:t> aşısı ile birlikte uygulanmamalıdır. </a:t>
            </a:r>
          </a:p>
          <a:p>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91</a:t>
            </a:fld>
            <a:endParaRPr lang="tr-TR"/>
          </a:p>
        </p:txBody>
      </p:sp>
    </p:spTree>
    <p:extLst>
      <p:ext uri="{BB962C8B-B14F-4D97-AF65-F5344CB8AC3E}">
        <p14:creationId xmlns:p14="http://schemas.microsoft.com/office/powerpoint/2010/main" val="1139263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92</a:t>
            </a:fld>
            <a:endParaRPr lang="tr-TR"/>
          </a:p>
        </p:txBody>
      </p:sp>
    </p:spTree>
    <p:extLst>
      <p:ext uri="{BB962C8B-B14F-4D97-AF65-F5344CB8AC3E}">
        <p14:creationId xmlns:p14="http://schemas.microsoft.com/office/powerpoint/2010/main" val="3349231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93</a:t>
            </a:fld>
            <a:endParaRPr lang="tr-TR"/>
          </a:p>
        </p:txBody>
      </p:sp>
    </p:spTree>
    <p:extLst>
      <p:ext uri="{BB962C8B-B14F-4D97-AF65-F5344CB8AC3E}">
        <p14:creationId xmlns:p14="http://schemas.microsoft.com/office/powerpoint/2010/main" val="1218358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95</a:t>
            </a:fld>
            <a:endParaRPr lang="tr-TR"/>
          </a:p>
        </p:txBody>
      </p:sp>
    </p:spTree>
    <p:extLst>
      <p:ext uri="{BB962C8B-B14F-4D97-AF65-F5344CB8AC3E}">
        <p14:creationId xmlns:p14="http://schemas.microsoft.com/office/powerpoint/2010/main" val="3759860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98</a:t>
            </a:fld>
            <a:endParaRPr lang="tr-TR"/>
          </a:p>
        </p:txBody>
      </p:sp>
    </p:spTree>
    <p:extLst>
      <p:ext uri="{BB962C8B-B14F-4D97-AF65-F5344CB8AC3E}">
        <p14:creationId xmlns:p14="http://schemas.microsoft.com/office/powerpoint/2010/main" val="1698642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Seyahat öncesi yapılması gereken aşı şeması kişiye özgüdür.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Hangi aşıların yapılması gerektiğine kişiye ve yolculuğa ait özelliklerin değerlendirilmesi yapılarak karar verilir.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99</a:t>
            </a:fld>
            <a:endParaRPr lang="tr-TR"/>
          </a:p>
        </p:txBody>
      </p:sp>
    </p:spTree>
    <p:extLst>
      <p:ext uri="{BB962C8B-B14F-4D97-AF65-F5344CB8AC3E}">
        <p14:creationId xmlns:p14="http://schemas.microsoft.com/office/powerpoint/2010/main" val="1894408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100</a:t>
            </a:fld>
            <a:endParaRPr lang="tr-TR"/>
          </a:p>
        </p:txBody>
      </p:sp>
    </p:spTree>
    <p:extLst>
      <p:ext uri="{BB962C8B-B14F-4D97-AF65-F5344CB8AC3E}">
        <p14:creationId xmlns:p14="http://schemas.microsoft.com/office/powerpoint/2010/main" val="352921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a:solidFill>
                  <a:schemeClr val="tx1"/>
                </a:solidFill>
                <a:effectLst/>
                <a:latin typeface="+mn-lt"/>
                <a:ea typeface="+mn-ea"/>
                <a:cs typeface="+mn-cs"/>
              </a:rPr>
              <a:t>Sağlık Bakanlığı, Türkiye Hudut ve Sahiller Sağlık Genel Müdürlüğüne bağlı Seyahat Sağlığı Merkezlerinde ücretsiz olarak aşılar yapılmakta ve koruyucu ilaçlar verilmektedir.</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101</a:t>
            </a:fld>
            <a:endParaRPr lang="tr-TR"/>
          </a:p>
        </p:txBody>
      </p:sp>
    </p:spTree>
    <p:extLst>
      <p:ext uri="{BB962C8B-B14F-4D97-AF65-F5344CB8AC3E}">
        <p14:creationId xmlns:p14="http://schemas.microsoft.com/office/powerpoint/2010/main" val="55829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14</a:t>
            </a:fld>
            <a:endParaRPr lang="tr-TR"/>
          </a:p>
        </p:txBody>
      </p:sp>
    </p:spTree>
    <p:extLst>
      <p:ext uri="{BB962C8B-B14F-4D97-AF65-F5344CB8AC3E}">
        <p14:creationId xmlns:p14="http://schemas.microsoft.com/office/powerpoint/2010/main" val="3697159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Genellikle çocuklukta yapılan ve seyahatten bağımsız olarak güncel olması gereken aşılar rutin, bazı ülkeler giriş için gerekli olan aşılar zorunlu, seyahat edilecek bölgedeki hastalık riskine göre kişilere yararlı olacağı düşünülen aşılar önerilen aşılar olarak gruplandırılmaktadır. </a:t>
            </a:r>
            <a:endParaRPr lang="en-US"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Seyahat edecek kişilere tüm zorunlu ve rutin aşılar yapılmalı, önerilen aşılardan ise taşıdığı riske uygun olanlar yapılmalıdır</a:t>
            </a:r>
            <a:r>
              <a:rPr lang="en-US" dirty="0">
                <a:effectLst/>
              </a:rPr>
              <a:t> </a:t>
            </a:r>
            <a:endParaRPr lang="en-US"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102</a:t>
            </a:fld>
            <a:endParaRPr lang="tr-TR"/>
          </a:p>
        </p:txBody>
      </p:sp>
    </p:spTree>
    <p:extLst>
      <p:ext uri="{BB962C8B-B14F-4D97-AF65-F5344CB8AC3E}">
        <p14:creationId xmlns:p14="http://schemas.microsoft.com/office/powerpoint/2010/main" val="1995696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Rutin aşılar, çocukluk aşıları tam olan birinde erişkin aşıları tamamlamak için bir fırsat!!</a:t>
            </a:r>
          </a:p>
        </p:txBody>
      </p:sp>
      <p:sp>
        <p:nvSpPr>
          <p:cNvPr id="4" name="Slayt Numarası Yer Tutucusu 3"/>
          <p:cNvSpPr>
            <a:spLocks noGrp="1"/>
          </p:cNvSpPr>
          <p:nvPr>
            <p:ph type="sldNum" sz="quarter" idx="5"/>
          </p:nvPr>
        </p:nvSpPr>
        <p:spPr/>
        <p:txBody>
          <a:bodyPr/>
          <a:lstStyle/>
          <a:p>
            <a:fld id="{14BCEAE3-ECBA-4417-9AF1-BB61AFA5B95D}" type="slidenum">
              <a:rPr lang="tr-TR" smtClean="0"/>
              <a:t>103</a:t>
            </a:fld>
            <a:endParaRPr lang="tr-TR"/>
          </a:p>
        </p:txBody>
      </p:sp>
    </p:spTree>
    <p:extLst>
      <p:ext uri="{BB962C8B-B14F-4D97-AF65-F5344CB8AC3E}">
        <p14:creationId xmlns:p14="http://schemas.microsoft.com/office/powerpoint/2010/main" val="2542056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104</a:t>
            </a:fld>
            <a:endParaRPr lang="tr-TR"/>
          </a:p>
        </p:txBody>
      </p:sp>
    </p:spTree>
    <p:extLst>
      <p:ext uri="{BB962C8B-B14F-4D97-AF65-F5344CB8AC3E}">
        <p14:creationId xmlns:p14="http://schemas.microsoft.com/office/powerpoint/2010/main" val="4200346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Dsö</a:t>
            </a:r>
            <a:r>
              <a:rPr lang="tr-TR" dirty="0"/>
              <a:t> tarafından zorunlu tutulan aşılar</a:t>
            </a:r>
          </a:p>
          <a:p>
            <a:r>
              <a:rPr lang="tr-TR" sz="1200" kern="1200" dirty="0">
                <a:solidFill>
                  <a:schemeClr val="tx1"/>
                </a:solidFill>
                <a:effectLst/>
                <a:latin typeface="+mn-lt"/>
                <a:ea typeface="+mn-ea"/>
                <a:cs typeface="+mn-cs"/>
              </a:rPr>
              <a:t>Günümüzde Uluslararası Sağlık Düzenlemeleri gereği zorunlu tutulan tek aşı sarı humma aşısıdır. Suudi Arabistan hac ve umre için ülkeye gelen tüm ziyaretçilerden </a:t>
            </a:r>
            <a:r>
              <a:rPr lang="tr-TR" sz="1200" kern="1200" dirty="0" err="1">
                <a:solidFill>
                  <a:schemeClr val="tx1"/>
                </a:solidFill>
                <a:effectLst/>
                <a:latin typeface="+mn-lt"/>
                <a:ea typeface="+mn-ea"/>
                <a:cs typeface="+mn-cs"/>
              </a:rPr>
              <a:t>meningokok</a:t>
            </a:r>
            <a:r>
              <a:rPr lang="tr-TR" sz="1200" kern="1200" dirty="0">
                <a:solidFill>
                  <a:schemeClr val="tx1"/>
                </a:solidFill>
                <a:effectLst/>
                <a:latin typeface="+mn-lt"/>
                <a:ea typeface="+mn-ea"/>
                <a:cs typeface="+mn-cs"/>
              </a:rPr>
              <a:t> aşısını zorunlu tutmaktadır.</a:t>
            </a:r>
            <a:endParaRPr lang="en-US"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105</a:t>
            </a:fld>
            <a:endParaRPr lang="tr-TR"/>
          </a:p>
        </p:txBody>
      </p:sp>
    </p:spTree>
    <p:extLst>
      <p:ext uri="{BB962C8B-B14F-4D97-AF65-F5344CB8AC3E}">
        <p14:creationId xmlns:p14="http://schemas.microsoft.com/office/powerpoint/2010/main" val="3943414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Hastalık r­iskler­i ve korunma öner­iler­i (aşı ve </a:t>
            </a:r>
            <a:r>
              <a:rPr lang="tr-TR" sz="1200" kern="1200" dirty="0" err="1">
                <a:solidFill>
                  <a:schemeClr val="tx1"/>
                </a:solidFill>
                <a:effectLst/>
                <a:latin typeface="+mn-lt"/>
                <a:ea typeface="+mn-ea"/>
                <a:cs typeface="+mn-cs"/>
              </a:rPr>
              <a:t>kemoproflaksi</a:t>
            </a:r>
            <a:r>
              <a:rPr lang="tr-TR" sz="1200" kern="1200" dirty="0">
                <a:solidFill>
                  <a:schemeClr val="tx1"/>
                </a:solidFill>
                <a:effectLst/>
                <a:latin typeface="+mn-lt"/>
                <a:ea typeface="+mn-ea"/>
                <a:cs typeface="+mn-cs"/>
              </a:rPr>
              <a:t>) seyahat edilecek ülkeden ülkeye değişmektedir. Bu konu hakkında Türkiye Hudut ve Sahiller Sağlık Genel Müdürlüğü tarafından “Seyahat Sağlığı El Kitabı” basılmış olup; güncel gelişmeler takip edilebilir.</a:t>
            </a:r>
            <a:r>
              <a:rPr lang="en-US" dirty="0">
                <a:effectLst/>
              </a:rPr>
              <a:t> </a:t>
            </a:r>
            <a:endParaRPr lang="en-US"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106</a:t>
            </a:fld>
            <a:endParaRPr lang="tr-TR"/>
          </a:p>
        </p:txBody>
      </p:sp>
    </p:spTree>
    <p:extLst>
      <p:ext uri="{BB962C8B-B14F-4D97-AF65-F5344CB8AC3E}">
        <p14:creationId xmlns:p14="http://schemas.microsoft.com/office/powerpoint/2010/main" val="982268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107</a:t>
            </a:fld>
            <a:endParaRPr lang="tr-TR"/>
          </a:p>
        </p:txBody>
      </p:sp>
    </p:spTree>
    <p:extLst>
      <p:ext uri="{BB962C8B-B14F-4D97-AF65-F5344CB8AC3E}">
        <p14:creationId xmlns:p14="http://schemas.microsoft.com/office/powerpoint/2010/main" val="3044545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110</a:t>
            </a:fld>
            <a:endParaRPr lang="tr-TR"/>
          </a:p>
        </p:txBody>
      </p:sp>
    </p:spTree>
    <p:extLst>
      <p:ext uri="{BB962C8B-B14F-4D97-AF65-F5344CB8AC3E}">
        <p14:creationId xmlns:p14="http://schemas.microsoft.com/office/powerpoint/2010/main" val="802387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Tüberküloz :</a:t>
            </a:r>
            <a:r>
              <a:rPr lang="tr-TR" sz="1200" dirty="0">
                <a:latin typeface="Arial" panose="020B0604020202020204" pitchFamily="34" charset="0"/>
                <a:cs typeface="Arial" panose="020B0604020202020204" pitchFamily="34" charset="0"/>
              </a:rPr>
              <a:t>Aşılanmamış çocuklar tüberküloz </a:t>
            </a:r>
            <a:r>
              <a:rPr lang="tr-TR" sz="1200" dirty="0" err="1">
                <a:latin typeface="Arial" panose="020B0604020202020204" pitchFamily="34" charset="0"/>
                <a:cs typeface="Arial" panose="020B0604020202020204" pitchFamily="34" charset="0"/>
              </a:rPr>
              <a:t>insidansı</a:t>
            </a:r>
            <a:r>
              <a:rPr lang="tr-TR" sz="1200" dirty="0">
                <a:latin typeface="Arial" panose="020B0604020202020204" pitchFamily="34" charset="0"/>
                <a:cs typeface="Arial" panose="020B0604020202020204" pitchFamily="34" charset="0"/>
              </a:rPr>
              <a:t> yüksek ülkelerde 3 aydan uzun süre kalacaksa çocukluk aşısının yapılması önerilir.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BCG aşısı ülkemizde de altı yaş üzerine uygulanmamakta</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111</a:t>
            </a:fld>
            <a:endParaRPr lang="tr-TR"/>
          </a:p>
        </p:txBody>
      </p:sp>
    </p:spTree>
    <p:extLst>
      <p:ext uri="{BB962C8B-B14F-4D97-AF65-F5344CB8AC3E}">
        <p14:creationId xmlns:p14="http://schemas.microsoft.com/office/powerpoint/2010/main" val="2889308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119</a:t>
            </a:fld>
            <a:endParaRPr lang="tr-TR"/>
          </a:p>
        </p:txBody>
      </p:sp>
    </p:spTree>
    <p:extLst>
      <p:ext uri="{BB962C8B-B14F-4D97-AF65-F5344CB8AC3E}">
        <p14:creationId xmlns:p14="http://schemas.microsoft.com/office/powerpoint/2010/main" val="366374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16</a:t>
            </a:fld>
            <a:endParaRPr lang="tr-TR"/>
          </a:p>
        </p:txBody>
      </p:sp>
    </p:spTree>
    <p:extLst>
      <p:ext uri="{BB962C8B-B14F-4D97-AF65-F5344CB8AC3E}">
        <p14:creationId xmlns:p14="http://schemas.microsoft.com/office/powerpoint/2010/main" val="70336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17</a:t>
            </a:fld>
            <a:endParaRPr lang="tr-TR"/>
          </a:p>
        </p:txBody>
      </p:sp>
    </p:spTree>
    <p:extLst>
      <p:ext uri="{BB962C8B-B14F-4D97-AF65-F5344CB8AC3E}">
        <p14:creationId xmlns:p14="http://schemas.microsoft.com/office/powerpoint/2010/main" val="355807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Bütün aşılar </a:t>
            </a: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18</a:t>
            </a:fld>
            <a:endParaRPr lang="tr-TR"/>
          </a:p>
        </p:txBody>
      </p:sp>
    </p:spTree>
    <p:extLst>
      <p:ext uri="{BB962C8B-B14F-4D97-AF65-F5344CB8AC3E}">
        <p14:creationId xmlns:p14="http://schemas.microsoft.com/office/powerpoint/2010/main" val="178029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20</a:t>
            </a:fld>
            <a:endParaRPr lang="tr-TR"/>
          </a:p>
        </p:txBody>
      </p:sp>
    </p:spTree>
    <p:extLst>
      <p:ext uri="{BB962C8B-B14F-4D97-AF65-F5344CB8AC3E}">
        <p14:creationId xmlns:p14="http://schemas.microsoft.com/office/powerpoint/2010/main" val="117424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B9BF50-5D3A-4E35-A218-E1E7016D1F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A943399-7C17-4A2D-B287-448250E2B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F40A75-BF6A-463A-9140-CD1CEFE61B03}"/>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ED3954BE-A9C3-4C7E-B35A-687FE3E315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4F384A-A037-4329-98AE-DBE6AC8B8CD2}"/>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7451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10F77-3C1E-4B38-801D-65B7391A47A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321498A-CFF0-49E5-82E9-DBD0A72E554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677C8F-6A1A-41FF-9EFA-D7A77DF07558}"/>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D7C92ACD-487E-46F9-9256-FA5083BB4E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C85F9F-EC3F-44A9-B79E-ED3A57A902CC}"/>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99768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688E636-CDB8-497E-9B1D-A4409DEC4DD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61FBAEB-C24F-4C57-B773-3185268090A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8F19D1-A15B-4275-842E-E0D9DE62EFC1}"/>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25E735D1-4003-4FFB-BE88-7323AC2AA3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F23D2-FB5C-4673-B1ED-1CA84C6B77F9}"/>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42197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4266DD4-92F1-4494-B9C7-78C0F0F15C2F}" type="datetimeFigureOut">
              <a:rPr lang="tr-TR" smtClean="0"/>
              <a:t>9.12.2019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117078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FDB612-D2D1-46CB-910C-AD21821E158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ADC061-65B3-408F-83F7-839DF47A8DD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69D3E2-8BFD-4659-93BA-B11712157987}"/>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6A4F266D-9B47-463C-A27F-B0380B3D78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7C8BDE-0996-4FEE-8A47-E6D1DFB2464C}"/>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30310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56B3DA-CCF0-4395-BF03-32395F0F56E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314304F-BA00-479C-AE3E-F9B1936C4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EEA75B7-CDB3-4213-96CF-F0ED275C82B1}"/>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290729BD-AD14-4B01-B030-512706C5C4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8D67F61-06CE-46EB-8D6A-70E577FADD23}"/>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181918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824E8B-BB2E-48C4-904F-E22045795B7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767AE0E-8EAB-44C2-BB8D-7FC9A53C0D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B37109-7A8B-44AB-9DF5-D3DC2C679B3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2DDFF6E-A5C1-4954-B02D-B66DBEC597E2}"/>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6" name="Alt Bilgi Yer Tutucusu 5">
            <a:extLst>
              <a:ext uri="{FF2B5EF4-FFF2-40B4-BE49-F238E27FC236}">
                <a16:creationId xmlns:a16="http://schemas.microsoft.com/office/drawing/2014/main" id="{75EAEE20-6B25-498A-A0EF-3FD529D0BA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AF9951-C1B4-4DFC-A356-5DA236544036}"/>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406056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6EA87C-2FD5-4869-88F6-220FB54D062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E521AA1-4EE9-4D9C-A446-3C3BFF4A6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D43EC5B-BA65-422C-9A24-F116A287CA7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0AAD509-01D8-4DFA-AE2A-F16770486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67F6E59-AC7D-4615-AD58-3AF9F71091A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E13DA06-DE5A-4FB2-A4BA-FA2647FA7613}"/>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8" name="Alt Bilgi Yer Tutucusu 7">
            <a:extLst>
              <a:ext uri="{FF2B5EF4-FFF2-40B4-BE49-F238E27FC236}">
                <a16:creationId xmlns:a16="http://schemas.microsoft.com/office/drawing/2014/main" id="{78AAF62E-456C-4F9C-B63E-C911FE9F571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474DDC4-831D-41AE-9113-3D50C8D431B5}"/>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21865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A667D2-C876-423F-8355-C9B6A9542EF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D5A8892-454E-492A-BAF5-F70A155D62FF}"/>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4" name="Alt Bilgi Yer Tutucusu 3">
            <a:extLst>
              <a:ext uri="{FF2B5EF4-FFF2-40B4-BE49-F238E27FC236}">
                <a16:creationId xmlns:a16="http://schemas.microsoft.com/office/drawing/2014/main" id="{31B51C3A-6AE6-41A5-A238-985D4471F8F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51D0FD3-D0F1-429E-8A4C-BBFEDE923BDD}"/>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00338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0BA4D27-43AD-44E1-9FB8-5E1D816AF244}"/>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3" name="Alt Bilgi Yer Tutucusu 2">
            <a:extLst>
              <a:ext uri="{FF2B5EF4-FFF2-40B4-BE49-F238E27FC236}">
                <a16:creationId xmlns:a16="http://schemas.microsoft.com/office/drawing/2014/main" id="{BBF10E87-4B98-40DC-9EF7-1F7864F550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9881F09-724F-48A6-990C-FCA1C706EAAC}"/>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73924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DA558-65CF-4259-BD93-A61F61AEE74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4F010B3-1DBE-49BF-8DC6-DF540DB7E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7BDAFA-729B-4911-B081-DE4F1F61C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E829037-C8BD-44D6-B1AE-847E036AAD98}"/>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6" name="Alt Bilgi Yer Tutucusu 5">
            <a:extLst>
              <a:ext uri="{FF2B5EF4-FFF2-40B4-BE49-F238E27FC236}">
                <a16:creationId xmlns:a16="http://schemas.microsoft.com/office/drawing/2014/main" id="{C4B3E6EB-989C-4884-831A-63BC1151721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C1CD2E2-63E8-485F-AEFE-C24FE58D66C3}"/>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46080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2A252D-CB94-4D22-BD42-FBCCB9E6175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AE6FC79-1A39-48FB-8680-9D8D09972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4F7F73F-201C-4719-84F7-450D23954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D21A2F-8457-4BBF-9E3C-5C4AEA721E35}"/>
              </a:ext>
            </a:extLst>
          </p:cNvPr>
          <p:cNvSpPr>
            <a:spLocks noGrp="1"/>
          </p:cNvSpPr>
          <p:nvPr>
            <p:ph type="dt" sz="half" idx="10"/>
          </p:nvPr>
        </p:nvSpPr>
        <p:spPr/>
        <p:txBody>
          <a:bodyPr/>
          <a:lstStyle/>
          <a:p>
            <a:fld id="{74266DD4-92F1-4494-B9C7-78C0F0F15C2F}" type="datetimeFigureOut">
              <a:rPr lang="tr-TR" smtClean="0"/>
              <a:t>9.12.2019</a:t>
            </a:fld>
            <a:endParaRPr lang="tr-TR"/>
          </a:p>
        </p:txBody>
      </p:sp>
      <p:sp>
        <p:nvSpPr>
          <p:cNvPr id="6" name="Alt Bilgi Yer Tutucusu 5">
            <a:extLst>
              <a:ext uri="{FF2B5EF4-FFF2-40B4-BE49-F238E27FC236}">
                <a16:creationId xmlns:a16="http://schemas.microsoft.com/office/drawing/2014/main" id="{11251E66-A604-4A28-89C5-63E7E89DEE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D7BA2B-0935-4BC4-AA43-7A3329509669}"/>
              </a:ext>
            </a:extLst>
          </p:cNvPr>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70448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0BE53C-16AA-44C1-9FF5-D13F993A7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843BFEA-791F-4D43-A65F-46CE0CC76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69A546-2027-4DA1-9DDA-CF649A2F0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6DD4-92F1-4494-B9C7-78C0F0F15C2F}" type="datetimeFigureOut">
              <a:rPr lang="tr-TR" smtClean="0"/>
              <a:t>9.12.2019</a:t>
            </a:fld>
            <a:endParaRPr lang="tr-TR"/>
          </a:p>
        </p:txBody>
      </p:sp>
      <p:sp>
        <p:nvSpPr>
          <p:cNvPr id="5" name="Alt Bilgi Yer Tutucusu 4">
            <a:extLst>
              <a:ext uri="{FF2B5EF4-FFF2-40B4-BE49-F238E27FC236}">
                <a16:creationId xmlns:a16="http://schemas.microsoft.com/office/drawing/2014/main" id="{4B66A30B-3130-450D-BB55-6575A4E5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471EC72-7224-4999-BC31-DAB7944CB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C2A09-F702-4016-986C-9986B82D46B4}" type="slidenum">
              <a:rPr lang="tr-TR" smtClean="0"/>
              <a:t>‹#›</a:t>
            </a:fld>
            <a:endParaRPr lang="tr-TR"/>
          </a:p>
        </p:txBody>
      </p:sp>
    </p:spTree>
    <p:extLst>
      <p:ext uri="{BB962C8B-B14F-4D97-AF65-F5344CB8AC3E}">
        <p14:creationId xmlns:p14="http://schemas.microsoft.com/office/powerpoint/2010/main" val="6998459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seyahatsagligi.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13624F-2FD3-4991-8D95-4B10F9E169CC}"/>
              </a:ext>
            </a:extLst>
          </p:cNvPr>
          <p:cNvSpPr>
            <a:spLocks noGrp="1"/>
          </p:cNvSpPr>
          <p:nvPr>
            <p:ph type="ctrTitle"/>
          </p:nvPr>
        </p:nvSpPr>
        <p:spPr>
          <a:xfrm>
            <a:off x="642257" y="3769112"/>
            <a:ext cx="5699885" cy="2493595"/>
          </a:xfrm>
        </p:spPr>
        <p:txBody>
          <a:bodyPr anchor="ctr">
            <a:normAutofit/>
          </a:bodyPr>
          <a:lstStyle/>
          <a:p>
            <a:pPr algn="r"/>
            <a:r>
              <a:rPr lang="tr-TR" dirty="0">
                <a:solidFill>
                  <a:schemeClr val="accent1"/>
                </a:solidFill>
                <a:latin typeface="Arial" panose="020B0604020202020204" pitchFamily="34" charset="0"/>
                <a:cs typeface="Arial" panose="020B0604020202020204" pitchFamily="34" charset="0"/>
              </a:rPr>
              <a:t>ERİŞKİN BAĞIŞIKLAMA</a:t>
            </a:r>
          </a:p>
        </p:txBody>
      </p:sp>
      <p:sp>
        <p:nvSpPr>
          <p:cNvPr id="3" name="Alt Başlık 2">
            <a:extLst>
              <a:ext uri="{FF2B5EF4-FFF2-40B4-BE49-F238E27FC236}">
                <a16:creationId xmlns:a16="http://schemas.microsoft.com/office/drawing/2014/main" id="{BE333C78-CFA3-4D0D-880F-97020B64D1DE}"/>
              </a:ext>
            </a:extLst>
          </p:cNvPr>
          <p:cNvSpPr>
            <a:spLocks noGrp="1"/>
          </p:cNvSpPr>
          <p:nvPr>
            <p:ph type="subTitle" idx="1"/>
          </p:nvPr>
        </p:nvSpPr>
        <p:spPr>
          <a:xfrm>
            <a:off x="7800391" y="4884235"/>
            <a:ext cx="4391607" cy="1516566"/>
          </a:xfrm>
        </p:spPr>
        <p:txBody>
          <a:bodyPr anchor="ctr">
            <a:normAutofit/>
          </a:bodyPr>
          <a:lstStyle/>
          <a:p>
            <a:pPr algn="l"/>
            <a:r>
              <a:rPr lang="tr-TR" sz="1800" dirty="0" err="1">
                <a:latin typeface="Arial" panose="020B0604020202020204" pitchFamily="34" charset="0"/>
                <a:cs typeface="Arial" panose="020B0604020202020204" pitchFamily="34" charset="0"/>
              </a:rPr>
              <a:t>Araş</a:t>
            </a:r>
            <a:r>
              <a:rPr lang="tr-TR" sz="1800" dirty="0">
                <a:latin typeface="Arial" panose="020B0604020202020204" pitchFamily="34" charset="0"/>
                <a:cs typeface="Arial" panose="020B0604020202020204" pitchFamily="34" charset="0"/>
              </a:rPr>
              <a:t>. Gör. Dr. Ayşegül ÖZSALİH YILMAZ</a:t>
            </a:r>
          </a:p>
          <a:p>
            <a:pPr algn="l"/>
            <a:r>
              <a:rPr lang="tr-TR" sz="1800" dirty="0">
                <a:latin typeface="Arial" panose="020B0604020202020204" pitchFamily="34" charset="0"/>
                <a:cs typeface="Arial" panose="020B0604020202020204" pitchFamily="34" charset="0"/>
              </a:rPr>
              <a:t>KTÜ Aile Hekimliği AD</a:t>
            </a:r>
          </a:p>
          <a:p>
            <a:pPr algn="l"/>
            <a:r>
              <a:rPr lang="tr-TR" sz="1800" dirty="0">
                <a:latin typeface="Arial" panose="020B0604020202020204" pitchFamily="34" charset="0"/>
                <a:cs typeface="Arial" panose="020B0604020202020204" pitchFamily="34" charset="0"/>
              </a:rPr>
              <a:t>03.12.2019</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2E4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DE7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708F4480-7323-45ED-9CC0-606AE56AFE12}"/>
              </a:ext>
            </a:extLst>
          </p:cNvPr>
          <p:cNvPicPr>
            <a:picLocks noChangeAspect="1"/>
          </p:cNvPicPr>
          <p:nvPr/>
        </p:nvPicPr>
        <p:blipFill rotWithShape="1">
          <a:blip r:embed="rId3"/>
          <a:srcRect l="16031" r="5337"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71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FDFDF-ECA0-446B-AA53-41F81F67ADE4}"/>
              </a:ext>
            </a:extLst>
          </p:cNvPr>
          <p:cNvSpPr>
            <a:spLocks noGrp="1"/>
          </p:cNvSpPr>
          <p:nvPr>
            <p:ph type="title"/>
          </p:nvPr>
        </p:nvSpPr>
        <p:spPr>
          <a:xfrm>
            <a:off x="838200" y="-30479"/>
            <a:ext cx="10515600" cy="1320799"/>
          </a:xfrm>
        </p:spPr>
        <p:txBody>
          <a:bodyPr/>
          <a:lstStyle/>
          <a:p>
            <a:r>
              <a:rPr lang="tr-TR" dirty="0"/>
              <a:t>      </a:t>
            </a:r>
            <a:r>
              <a:rPr lang="tr-TR" sz="3600" dirty="0">
                <a:solidFill>
                  <a:schemeClr val="accent1"/>
                </a:solidFill>
                <a:latin typeface="Arial" panose="020B0604020202020204" pitchFamily="34" charset="0"/>
                <a:cs typeface="Arial" panose="020B0604020202020204" pitchFamily="34" charset="0"/>
              </a:rPr>
              <a:t>Erişkin Dönemde Yapılması Önerilen Aşılar</a:t>
            </a:r>
            <a:endParaRPr lang="tr-TR" dirty="0">
              <a:solidFill>
                <a:schemeClr val="accent1"/>
              </a:solidFill>
              <a:latin typeface="Arial" panose="020B0604020202020204" pitchFamily="34" charset="0"/>
              <a:cs typeface="Arial" panose="020B0604020202020204" pitchFamily="34" charset="0"/>
            </a:endParaRPr>
          </a:p>
        </p:txBody>
      </p:sp>
      <p:graphicFrame>
        <p:nvGraphicFramePr>
          <p:cNvPr id="5" name="İçerik Yer Tutucusu 4">
            <a:extLst>
              <a:ext uri="{FF2B5EF4-FFF2-40B4-BE49-F238E27FC236}">
                <a16:creationId xmlns:a16="http://schemas.microsoft.com/office/drawing/2014/main" id="{A8F3B9D9-F896-474A-9B1A-A7E6F12E49E2}"/>
              </a:ext>
            </a:extLst>
          </p:cNvPr>
          <p:cNvGraphicFramePr>
            <a:graphicFrameLocks noGrp="1"/>
          </p:cNvGraphicFramePr>
          <p:nvPr>
            <p:ph idx="1"/>
            <p:extLst>
              <p:ext uri="{D42A27DB-BD31-4B8C-83A1-F6EECF244321}">
                <p14:modId xmlns:p14="http://schemas.microsoft.com/office/powerpoint/2010/main" val="2624862979"/>
              </p:ext>
            </p:extLst>
          </p:nvPr>
        </p:nvGraphicFramePr>
        <p:xfrm>
          <a:off x="838200" y="1182028"/>
          <a:ext cx="10515600" cy="538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9058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3A4514-6DB8-49AB-92D6-05913BFD83A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CDB615B0-6BCF-4855-8B77-6BD392B4D742}"/>
              </a:ext>
            </a:extLst>
          </p:cNvPr>
          <p:cNvSpPr>
            <a:spLocks noGrp="1"/>
          </p:cNvSpPr>
          <p:nvPr>
            <p:ph idx="1"/>
          </p:nvPr>
        </p:nvSpPr>
        <p:spPr/>
        <p:txBody>
          <a:bodyPr>
            <a:normAutofit/>
          </a:bodyPr>
          <a:lstStyle/>
          <a:p>
            <a:pPr marL="0" indent="0" fontAlgn="ctr">
              <a:buNone/>
            </a:pPr>
            <a:r>
              <a:rPr lang="tr-TR" b="1" dirty="0">
                <a:solidFill>
                  <a:schemeClr val="accent1"/>
                </a:solidFill>
                <a:latin typeface="Arial" panose="020B0604020202020204" pitchFamily="34" charset="0"/>
                <a:cs typeface="Arial" panose="020B0604020202020204" pitchFamily="34" charset="0"/>
              </a:rPr>
              <a:t>Yolculuğa ait özellikler:</a:t>
            </a:r>
          </a:p>
          <a:p>
            <a:pPr marL="0" indent="0" fontAlgn="ctr">
              <a:buNone/>
            </a:pPr>
            <a:endParaRPr lang="tr-TR" b="1" dirty="0">
              <a:solidFill>
                <a:schemeClr val="accent1"/>
              </a:solidFill>
              <a:latin typeface="Arial" panose="020B0604020202020204" pitchFamily="34" charset="0"/>
              <a:cs typeface="Arial" panose="020B0604020202020204" pitchFamily="34" charset="0"/>
            </a:endParaRPr>
          </a:p>
          <a:p>
            <a:pPr fontAlgn="ctr"/>
            <a:r>
              <a:rPr lang="tr-TR" sz="2400" dirty="0">
                <a:latin typeface="Arial" panose="020B0604020202020204" pitchFamily="34" charset="0"/>
                <a:cs typeface="Arial" panose="020B0604020202020204" pitchFamily="34" charset="0"/>
              </a:rPr>
              <a:t>Gidilen ülke </a:t>
            </a:r>
          </a:p>
          <a:p>
            <a:pPr fontAlgn="ctr"/>
            <a:r>
              <a:rPr lang="tr-TR" sz="2400" dirty="0">
                <a:latin typeface="Arial" panose="020B0604020202020204" pitchFamily="34" charset="0"/>
                <a:cs typeface="Arial" panose="020B0604020202020204" pitchFamily="34" charset="0"/>
              </a:rPr>
              <a:t>Yolculuğun zamanı </a:t>
            </a:r>
          </a:p>
          <a:p>
            <a:pPr fontAlgn="ctr"/>
            <a:r>
              <a:rPr lang="tr-TR" sz="2400" dirty="0">
                <a:latin typeface="Arial" panose="020B0604020202020204" pitchFamily="34" charset="0"/>
                <a:cs typeface="Arial" panose="020B0604020202020204" pitchFamily="34" charset="0"/>
              </a:rPr>
              <a:t>Süre </a:t>
            </a:r>
          </a:p>
          <a:p>
            <a:pPr fontAlgn="ctr"/>
            <a:r>
              <a:rPr lang="tr-TR" sz="2400" dirty="0">
                <a:latin typeface="Arial" panose="020B0604020202020204" pitchFamily="34" charset="0"/>
                <a:cs typeface="Arial" panose="020B0604020202020204" pitchFamily="34" charset="0"/>
              </a:rPr>
              <a:t>Kalınan yer </a:t>
            </a:r>
          </a:p>
          <a:p>
            <a:pPr fontAlgn="ctr"/>
            <a:r>
              <a:rPr lang="tr-TR" sz="2400" dirty="0">
                <a:latin typeface="Arial" panose="020B0604020202020204" pitchFamily="34" charset="0"/>
                <a:cs typeface="Arial" panose="020B0604020202020204" pitchFamily="34" charset="0"/>
              </a:rPr>
              <a:t>Seyahatte yapılan aktiviteler </a:t>
            </a:r>
          </a:p>
          <a:p>
            <a:pPr marL="0" indent="0" fontAlgn="ctr">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(Kırsal alanda çalışmak, doğa yürüyüşü yapmak gibi aktiviteler riski artırabilir)</a:t>
            </a:r>
          </a:p>
          <a:p>
            <a:endParaRPr lang="tr-TR" dirty="0"/>
          </a:p>
        </p:txBody>
      </p:sp>
    </p:spTree>
    <p:extLst>
      <p:ext uri="{BB962C8B-B14F-4D97-AF65-F5344CB8AC3E}">
        <p14:creationId xmlns:p14="http://schemas.microsoft.com/office/powerpoint/2010/main" val="3495132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DFFA97-BB43-4AC9-9851-C9D216FD89C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7562331-9CBA-44EA-BB0A-EB155D20F502}"/>
              </a:ext>
            </a:extLst>
          </p:cNvPr>
          <p:cNvSpPr>
            <a:spLocks noGrp="1"/>
          </p:cNvSpPr>
          <p:nvPr>
            <p:ph idx="1"/>
          </p:nvPr>
        </p:nvSpPr>
        <p:spPr/>
        <p:txBody>
          <a:bodyPr/>
          <a:lstStyle/>
          <a:p>
            <a:pPr marL="0" indent="0">
              <a:buNone/>
            </a:pPr>
            <a:endParaRPr lang="tr-TR" dirty="0"/>
          </a:p>
          <a:p>
            <a:r>
              <a:rPr lang="tr-TR" sz="2400" dirty="0">
                <a:latin typeface="Arial" panose="020B0604020202020204" pitchFamily="34" charset="0"/>
                <a:cs typeface="Arial" panose="020B0604020202020204" pitchFamily="34" charset="0"/>
              </a:rPr>
              <a:t>Bağışıklık yanıtının oluşabilmesi ve aşılama şemasının tamamlanabilmesi için </a:t>
            </a:r>
            <a:r>
              <a:rPr lang="tr-TR" sz="2400" dirty="0">
                <a:solidFill>
                  <a:schemeClr val="accent1"/>
                </a:solidFill>
                <a:latin typeface="Arial" panose="020B0604020202020204" pitchFamily="34" charset="0"/>
                <a:cs typeface="Arial" panose="020B0604020202020204" pitchFamily="34" charset="0"/>
              </a:rPr>
              <a:t>yolcular seyahatten en az 4-6 hafta önce </a:t>
            </a:r>
            <a:r>
              <a:rPr lang="tr-TR" sz="2400" dirty="0">
                <a:latin typeface="Arial" panose="020B0604020202020204" pitchFamily="34" charset="0"/>
                <a:cs typeface="Arial" panose="020B0604020202020204" pitchFamily="34" charset="0"/>
              </a:rPr>
              <a:t>Seyahat Sağlığı Merkezlerine başvurmalı</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Sağlık Bakanlığı Türkiye Hudut ve Sahiller Sağlık Genel Müdürlüğüne bağlı Seyahat Sağlığı Merkezlerinde ücretsiz olarak aşılar yapılmakta ve koruyucu ilaçlar verilmekte</a:t>
            </a:r>
          </a:p>
        </p:txBody>
      </p:sp>
    </p:spTree>
    <p:extLst>
      <p:ext uri="{BB962C8B-B14F-4D97-AF65-F5344CB8AC3E}">
        <p14:creationId xmlns:p14="http://schemas.microsoft.com/office/powerpoint/2010/main" val="1108958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C1D970-933A-4DB3-8AF2-D47F769A9406}"/>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Seyahat Aşıları</a:t>
            </a:r>
          </a:p>
        </p:txBody>
      </p:sp>
      <p:sp>
        <p:nvSpPr>
          <p:cNvPr id="3" name="İçerik Yer Tutucusu 2">
            <a:extLst>
              <a:ext uri="{FF2B5EF4-FFF2-40B4-BE49-F238E27FC236}">
                <a16:creationId xmlns:a16="http://schemas.microsoft.com/office/drawing/2014/main" id="{DBD49245-8A43-47EF-A8A5-93238704EAEA}"/>
              </a:ext>
            </a:extLst>
          </p:cNvPr>
          <p:cNvSpPr>
            <a:spLocks noGrp="1"/>
          </p:cNvSpPr>
          <p:nvPr>
            <p:ph idx="1"/>
          </p:nvPr>
        </p:nvSpPr>
        <p:spPr/>
        <p:txBody>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Rutin aşılar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Önerilen aşılar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Zorunlu aşılar</a:t>
            </a:r>
          </a:p>
        </p:txBody>
      </p:sp>
    </p:spTree>
    <p:extLst>
      <p:ext uri="{BB962C8B-B14F-4D97-AF65-F5344CB8AC3E}">
        <p14:creationId xmlns:p14="http://schemas.microsoft.com/office/powerpoint/2010/main" val="9653862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E0B60-368A-44EA-8151-29776441C412}"/>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Rutin Aşılar (Fırsat!!!)</a:t>
            </a:r>
          </a:p>
        </p:txBody>
      </p:sp>
      <p:sp>
        <p:nvSpPr>
          <p:cNvPr id="3" name="İçerik Yer Tutucusu 2">
            <a:extLst>
              <a:ext uri="{FF2B5EF4-FFF2-40B4-BE49-F238E27FC236}">
                <a16:creationId xmlns:a16="http://schemas.microsoft.com/office/drawing/2014/main" id="{123363A7-CD12-4F91-BFF0-4B1277B96545}"/>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DBT </a:t>
            </a:r>
          </a:p>
          <a:p>
            <a:r>
              <a:rPr lang="tr-TR" sz="2400" dirty="0">
                <a:latin typeface="Arial" panose="020B0604020202020204" pitchFamily="34" charset="0"/>
                <a:cs typeface="Arial" panose="020B0604020202020204" pitchFamily="34" charset="0"/>
              </a:rPr>
              <a:t>Hepatit B</a:t>
            </a:r>
          </a:p>
          <a:p>
            <a:r>
              <a:rPr lang="tr-TR" sz="2400" dirty="0">
                <a:latin typeface="Arial" panose="020B0604020202020204" pitchFamily="34" charset="0"/>
                <a:cs typeface="Arial" panose="020B0604020202020204" pitchFamily="34" charset="0"/>
              </a:rPr>
              <a:t>H. </a:t>
            </a:r>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tip b</a:t>
            </a:r>
          </a:p>
          <a:p>
            <a:r>
              <a:rPr lang="tr-TR" sz="2400" dirty="0">
                <a:latin typeface="Arial" panose="020B0604020202020204" pitchFamily="34" charset="0"/>
                <a:cs typeface="Arial" panose="020B0604020202020204" pitchFamily="34" charset="0"/>
              </a:rPr>
              <a:t>KKK</a:t>
            </a:r>
          </a:p>
          <a:p>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a:t>
            </a:r>
          </a:p>
          <a:p>
            <a:r>
              <a:rPr lang="tr-TR" sz="2400" dirty="0" err="1">
                <a:latin typeface="Arial" panose="020B0604020202020204" pitchFamily="34" charset="0"/>
                <a:cs typeface="Arial" panose="020B0604020202020204" pitchFamily="34" charset="0"/>
              </a:rPr>
              <a:t>Pnömokok</a:t>
            </a: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Polio</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Tüberküloz</a:t>
            </a:r>
          </a:p>
          <a:p>
            <a:r>
              <a:rPr lang="tr-TR" sz="2400" dirty="0">
                <a:latin typeface="Arial" panose="020B0604020202020204" pitchFamily="34" charset="0"/>
                <a:cs typeface="Arial" panose="020B0604020202020204" pitchFamily="34" charset="0"/>
              </a:rPr>
              <a:t>Suçiçeği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7539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66CBA7-0968-481D-A623-1D268B22F9A3}"/>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Önerilen Aşılar</a:t>
            </a:r>
          </a:p>
        </p:txBody>
      </p:sp>
      <p:sp>
        <p:nvSpPr>
          <p:cNvPr id="3" name="İçerik Yer Tutucusu 2">
            <a:extLst>
              <a:ext uri="{FF2B5EF4-FFF2-40B4-BE49-F238E27FC236}">
                <a16:creationId xmlns:a16="http://schemas.microsoft.com/office/drawing/2014/main" id="{9C791632-2A1A-4DD4-9817-5A6B5515D8CE}"/>
              </a:ext>
            </a:extLst>
          </p:cNvPr>
          <p:cNvSpPr>
            <a:spLocks noGrp="1"/>
          </p:cNvSpPr>
          <p:nvPr>
            <p:ph idx="1"/>
          </p:nvPr>
        </p:nvSpPr>
        <p:spPr/>
        <p:txBody>
          <a:bodyPr>
            <a:normAutofit fontScale="92500" lnSpcReduction="10000"/>
          </a:bodyPr>
          <a:lstStyle/>
          <a:p>
            <a:r>
              <a:rPr lang="tr-TR" sz="2600" dirty="0">
                <a:latin typeface="Arial" panose="020B0604020202020204" pitchFamily="34" charset="0"/>
                <a:cs typeface="Arial" panose="020B0604020202020204" pitchFamily="34" charset="0"/>
              </a:rPr>
              <a:t>Kolera</a:t>
            </a:r>
          </a:p>
          <a:p>
            <a:r>
              <a:rPr lang="tr-TR" sz="2600" dirty="0">
                <a:latin typeface="Arial" panose="020B0604020202020204" pitchFamily="34" charset="0"/>
                <a:cs typeface="Arial" panose="020B0604020202020204" pitchFamily="34" charset="0"/>
              </a:rPr>
              <a:t>Hepatit A</a:t>
            </a:r>
          </a:p>
          <a:p>
            <a:r>
              <a:rPr lang="tr-TR" sz="2600" dirty="0" err="1">
                <a:latin typeface="Arial" panose="020B0604020202020204" pitchFamily="34" charset="0"/>
                <a:cs typeface="Arial" panose="020B0604020202020204" pitchFamily="34" charset="0"/>
              </a:rPr>
              <a:t>Meningokok</a:t>
            </a:r>
            <a:endParaRPr lang="tr-TR" sz="26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Kuduz</a:t>
            </a:r>
          </a:p>
          <a:p>
            <a:r>
              <a:rPr lang="tr-TR" sz="2600" dirty="0">
                <a:latin typeface="Arial" panose="020B0604020202020204" pitchFamily="34" charset="0"/>
                <a:cs typeface="Arial" panose="020B0604020202020204" pitchFamily="34" charset="0"/>
              </a:rPr>
              <a:t>Japon </a:t>
            </a:r>
            <a:r>
              <a:rPr lang="tr-TR" sz="2600" dirty="0" err="1">
                <a:latin typeface="Arial" panose="020B0604020202020204" pitchFamily="34" charset="0"/>
                <a:cs typeface="Arial" panose="020B0604020202020204" pitchFamily="34" charset="0"/>
              </a:rPr>
              <a:t>ensafaliti</a:t>
            </a:r>
            <a:endParaRPr lang="tr-TR" sz="26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Kene kaynaklı </a:t>
            </a:r>
            <a:r>
              <a:rPr lang="tr-TR" sz="2600" dirty="0" err="1">
                <a:latin typeface="Arial" panose="020B0604020202020204" pitchFamily="34" charset="0"/>
                <a:cs typeface="Arial" panose="020B0604020202020204" pitchFamily="34" charset="0"/>
              </a:rPr>
              <a:t>ensafalit</a:t>
            </a:r>
            <a:endParaRPr lang="tr-TR" sz="2600" dirty="0">
              <a:latin typeface="Arial" panose="020B0604020202020204" pitchFamily="34" charset="0"/>
              <a:cs typeface="Arial" panose="020B0604020202020204" pitchFamily="34" charset="0"/>
            </a:endParaRPr>
          </a:p>
          <a:p>
            <a:endParaRPr lang="tr-TR" sz="2600" dirty="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Riskli bölgelere gidecek olanlara; </a:t>
            </a:r>
          </a:p>
          <a:p>
            <a:pPr marL="0" indent="0">
              <a:buNone/>
            </a:pPr>
            <a:r>
              <a:rPr lang="tr-TR" dirty="0">
                <a:latin typeface="Arial" panose="020B0604020202020204" pitchFamily="34" charset="0"/>
                <a:cs typeface="Arial" panose="020B0604020202020204" pitchFamily="34" charset="0"/>
              </a:rPr>
              <a:t>    - Tifo</a:t>
            </a:r>
          </a:p>
          <a:p>
            <a:pPr marL="0" indent="0">
              <a:buNone/>
            </a:pPr>
            <a:r>
              <a:rPr lang="tr-TR" dirty="0">
                <a:latin typeface="Arial" panose="020B0604020202020204" pitchFamily="34" charset="0"/>
                <a:cs typeface="Arial" panose="020B0604020202020204" pitchFamily="34" charset="0"/>
              </a:rPr>
              <a:t>    - Sarı humma  </a:t>
            </a:r>
          </a:p>
          <a:p>
            <a:endParaRPr lang="tr-TR" sz="2600" dirty="0">
              <a:latin typeface="Arial" panose="020B0604020202020204" pitchFamily="34" charset="0"/>
              <a:cs typeface="Arial" panose="020B0604020202020204" pitchFamily="34" charset="0"/>
            </a:endParaRPr>
          </a:p>
          <a:p>
            <a:endParaRPr lang="tr-TR" sz="26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928714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D99A6C-C34E-43C7-95C2-6388D1A9643A}"/>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Zorunlu aşılar</a:t>
            </a:r>
          </a:p>
        </p:txBody>
      </p:sp>
      <p:sp>
        <p:nvSpPr>
          <p:cNvPr id="3" name="İçerik Yer Tutucusu 2">
            <a:extLst>
              <a:ext uri="{FF2B5EF4-FFF2-40B4-BE49-F238E27FC236}">
                <a16:creationId xmlns:a16="http://schemas.microsoft.com/office/drawing/2014/main" id="{952B2BA4-5BEC-4D1C-9F2D-755EDDC9C787}"/>
              </a:ext>
            </a:extLst>
          </p:cNvPr>
          <p:cNvSpPr>
            <a:spLocks noGrp="1"/>
          </p:cNvSpPr>
          <p:nvPr>
            <p:ph idx="1"/>
          </p:nvPr>
        </p:nvSpPr>
        <p:spPr/>
        <p:txBody>
          <a:bodyPr>
            <a:normAutofit/>
          </a:bodyPr>
          <a:lstStyle/>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Sarı humma</a:t>
            </a:r>
          </a:p>
          <a:p>
            <a:r>
              <a:rPr lang="tr-TR" sz="2400" dirty="0" err="1">
                <a:latin typeface="Arial" panose="020B0604020202020204" pitchFamily="34" charset="0"/>
                <a:cs typeface="Arial" panose="020B0604020202020204" pitchFamily="34" charset="0"/>
              </a:rPr>
              <a:t>Meningokoksik</a:t>
            </a:r>
            <a:r>
              <a:rPr lang="tr-TR" sz="2400" dirty="0">
                <a:latin typeface="Arial" panose="020B0604020202020204" pitchFamily="34" charset="0"/>
                <a:cs typeface="Arial" panose="020B0604020202020204" pitchFamily="34" charset="0"/>
              </a:rPr>
              <a:t> menenjit</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078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0A6F4E9-6447-4B2C-A89F-EC5D0A4161AB}"/>
              </a:ext>
            </a:extLst>
          </p:cNvPr>
          <p:cNvPicPr>
            <a:picLocks noGrp="1" noChangeAspect="1"/>
          </p:cNvPicPr>
          <p:nvPr>
            <p:ph idx="1"/>
          </p:nvPr>
        </p:nvPicPr>
        <p:blipFill>
          <a:blip r:embed="rId3"/>
          <a:stretch>
            <a:fillRect/>
          </a:stretch>
        </p:blipFill>
        <p:spPr>
          <a:xfrm>
            <a:off x="3847170" y="345688"/>
            <a:ext cx="4583151" cy="6166623"/>
          </a:xfrm>
          <a:prstGeom prst="rect">
            <a:avLst/>
          </a:prstGeom>
        </p:spPr>
      </p:pic>
    </p:spTree>
    <p:extLst>
      <p:ext uri="{BB962C8B-B14F-4D97-AF65-F5344CB8AC3E}">
        <p14:creationId xmlns:p14="http://schemas.microsoft.com/office/powerpoint/2010/main" val="597324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08B0827F-24B9-45F3-B1B7-EA2EF7279C84}"/>
              </a:ext>
            </a:extLst>
          </p:cNvPr>
          <p:cNvPicPr>
            <a:picLocks noGrp="1" noChangeAspect="1"/>
          </p:cNvPicPr>
          <p:nvPr>
            <p:ph idx="1"/>
          </p:nvPr>
        </p:nvPicPr>
        <p:blipFill>
          <a:blip r:embed="rId3"/>
          <a:stretch>
            <a:fillRect/>
          </a:stretch>
        </p:blipFill>
        <p:spPr>
          <a:xfrm>
            <a:off x="643467" y="490654"/>
            <a:ext cx="10905066" cy="5832087"/>
          </a:xfrm>
          <a:prstGeom prst="rect">
            <a:avLst/>
          </a:prstGeom>
        </p:spPr>
      </p:pic>
    </p:spTree>
    <p:extLst>
      <p:ext uri="{BB962C8B-B14F-4D97-AF65-F5344CB8AC3E}">
        <p14:creationId xmlns:p14="http://schemas.microsoft.com/office/powerpoint/2010/main" val="15122419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3F1DC2C-9525-47F6-8BE3-16C0AA49A9AB}"/>
              </a:ext>
            </a:extLst>
          </p:cNvPr>
          <p:cNvPicPr>
            <a:picLocks noGrp="1" noChangeAspect="1"/>
          </p:cNvPicPr>
          <p:nvPr>
            <p:ph idx="1"/>
          </p:nvPr>
        </p:nvPicPr>
        <p:blipFill>
          <a:blip r:embed="rId2"/>
          <a:stretch>
            <a:fillRect/>
          </a:stretch>
        </p:blipFill>
        <p:spPr>
          <a:xfrm>
            <a:off x="643467" y="747132"/>
            <a:ext cx="10905066" cy="5012824"/>
          </a:xfrm>
          <a:prstGeom prst="rect">
            <a:avLst/>
          </a:prstGeom>
        </p:spPr>
      </p:pic>
      <p:pic>
        <p:nvPicPr>
          <p:cNvPr id="2" name="Resim 1">
            <a:extLst>
              <a:ext uri="{FF2B5EF4-FFF2-40B4-BE49-F238E27FC236}">
                <a16:creationId xmlns:a16="http://schemas.microsoft.com/office/drawing/2014/main" id="{508FD0E0-14B9-4BDA-A19B-D88BF057AB80}"/>
              </a:ext>
            </a:extLst>
          </p:cNvPr>
          <p:cNvPicPr>
            <a:picLocks noChangeAspect="1"/>
          </p:cNvPicPr>
          <p:nvPr/>
        </p:nvPicPr>
        <p:blipFill>
          <a:blip r:embed="rId3"/>
          <a:stretch>
            <a:fillRect/>
          </a:stretch>
        </p:blipFill>
        <p:spPr>
          <a:xfrm>
            <a:off x="0" y="546411"/>
            <a:ext cx="12192000" cy="6032810"/>
          </a:xfrm>
          <a:prstGeom prst="rect">
            <a:avLst/>
          </a:prstGeom>
        </p:spPr>
      </p:pic>
    </p:spTree>
    <p:extLst>
      <p:ext uri="{BB962C8B-B14F-4D97-AF65-F5344CB8AC3E}">
        <p14:creationId xmlns:p14="http://schemas.microsoft.com/office/powerpoint/2010/main" val="2672773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7757D90-3AC4-4D7E-8A7C-BC4C7BECB9A3}"/>
              </a:ext>
            </a:extLst>
          </p:cNvPr>
          <p:cNvPicPr>
            <a:picLocks noGrp="1" noChangeAspect="1"/>
          </p:cNvPicPr>
          <p:nvPr>
            <p:ph sz="quarter" idx="13"/>
          </p:nvPr>
        </p:nvPicPr>
        <p:blipFill>
          <a:blip r:embed="rId2"/>
          <a:stretch>
            <a:fillRect/>
          </a:stretch>
        </p:blipFill>
        <p:spPr>
          <a:xfrm>
            <a:off x="914401" y="1215483"/>
            <a:ext cx="4943707" cy="5032915"/>
          </a:xfrm>
          <a:prstGeom prst="rect">
            <a:avLst/>
          </a:prstGeom>
        </p:spPr>
      </p:pic>
      <p:pic>
        <p:nvPicPr>
          <p:cNvPr id="8" name="İçerik Yer Tutucusu 7">
            <a:extLst>
              <a:ext uri="{FF2B5EF4-FFF2-40B4-BE49-F238E27FC236}">
                <a16:creationId xmlns:a16="http://schemas.microsoft.com/office/drawing/2014/main" id="{3AFA4CD5-952A-4ECE-B63E-42082AB596B9}"/>
              </a:ext>
            </a:extLst>
          </p:cNvPr>
          <p:cNvPicPr>
            <a:picLocks noGrp="1" noChangeAspect="1"/>
          </p:cNvPicPr>
          <p:nvPr>
            <p:ph sz="quarter" idx="14"/>
          </p:nvPr>
        </p:nvPicPr>
        <p:blipFill>
          <a:blip r:embed="rId3"/>
          <a:stretch>
            <a:fillRect/>
          </a:stretch>
        </p:blipFill>
        <p:spPr>
          <a:xfrm>
            <a:off x="6333893" y="1215483"/>
            <a:ext cx="4943708" cy="5032915"/>
          </a:xfrm>
          <a:prstGeom prst="rect">
            <a:avLst/>
          </a:prstGeom>
        </p:spPr>
      </p:pic>
    </p:spTree>
    <p:extLst>
      <p:ext uri="{BB962C8B-B14F-4D97-AF65-F5344CB8AC3E}">
        <p14:creationId xmlns:p14="http://schemas.microsoft.com/office/powerpoint/2010/main" val="239169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C3C32F-C2B3-4519-AFD5-902AA20FF4AD}"/>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Difteri </a:t>
            </a:r>
          </a:p>
        </p:txBody>
      </p:sp>
      <p:sp>
        <p:nvSpPr>
          <p:cNvPr id="3" name="İçerik Yer Tutucusu 2">
            <a:extLst>
              <a:ext uri="{FF2B5EF4-FFF2-40B4-BE49-F238E27FC236}">
                <a16:creationId xmlns:a16="http://schemas.microsoft.com/office/drawing/2014/main" id="{7E037CCD-D344-4CB7-AF54-7F3745A1CD75}"/>
              </a:ext>
            </a:extLst>
          </p:cNvPr>
          <p:cNvSpPr>
            <a:spLocks noGrp="1"/>
          </p:cNvSpPr>
          <p:nvPr>
            <p:ph idx="1"/>
          </p:nvPr>
        </p:nvSpPr>
        <p:spPr/>
        <p:txBody>
          <a:bodyPr>
            <a:normAutofit/>
          </a:bodyPr>
          <a:lstStyle/>
          <a:p>
            <a:r>
              <a:rPr lang="tr-TR" sz="2400" cap="none" dirty="0">
                <a:latin typeface="Arial" panose="020B0604020202020204" pitchFamily="34" charset="0"/>
                <a:cs typeface="Arial" panose="020B0604020202020204" pitchFamily="34" charset="0"/>
              </a:rPr>
              <a:t>Difteri bağışıklamasında </a:t>
            </a:r>
            <a:r>
              <a:rPr lang="tr-TR" sz="2400" cap="none" dirty="0">
                <a:solidFill>
                  <a:schemeClr val="accent1"/>
                </a:solidFill>
                <a:latin typeface="Arial" panose="020B0604020202020204" pitchFamily="34" charset="0"/>
                <a:cs typeface="Arial" panose="020B0604020202020204" pitchFamily="34" charset="0"/>
              </a:rPr>
              <a:t>yüksek risk grupları:</a:t>
            </a:r>
          </a:p>
          <a:p>
            <a:endParaRPr lang="tr-TR" sz="2400" cap="none" dirty="0">
              <a:latin typeface="Arial" panose="020B0604020202020204" pitchFamily="34" charset="0"/>
              <a:cs typeface="Arial" panose="020B0604020202020204" pitchFamily="34" charset="0"/>
            </a:endParaRPr>
          </a:p>
          <a:p>
            <a:pPr lvl="1"/>
            <a:r>
              <a:rPr lang="tr-TR" cap="none" dirty="0">
                <a:latin typeface="Arial" panose="020B0604020202020204" pitchFamily="34" charset="0"/>
                <a:cs typeface="Arial" panose="020B0604020202020204" pitchFamily="34" charset="0"/>
              </a:rPr>
              <a:t>Sağlık çalışanları</a:t>
            </a:r>
          </a:p>
          <a:p>
            <a:pPr lvl="1"/>
            <a:r>
              <a:rPr lang="tr-TR" cap="none" dirty="0">
                <a:latin typeface="Arial" panose="020B0604020202020204" pitchFamily="34" charset="0"/>
                <a:cs typeface="Arial" panose="020B0604020202020204" pitchFamily="34" charset="0"/>
              </a:rPr>
              <a:t>Askerler </a:t>
            </a:r>
          </a:p>
          <a:p>
            <a:pPr lvl="1"/>
            <a:r>
              <a:rPr lang="tr-TR" cap="none" dirty="0">
                <a:latin typeface="Arial" panose="020B0604020202020204" pitchFamily="34" charset="0"/>
                <a:cs typeface="Arial" panose="020B0604020202020204" pitchFamily="34" charset="0"/>
              </a:rPr>
              <a:t>Toplumla teması yüksek olan kamu çalışanları </a:t>
            </a:r>
          </a:p>
          <a:p>
            <a:pPr lvl="1"/>
            <a:r>
              <a:rPr lang="tr-TR" cap="none" dirty="0">
                <a:latin typeface="Arial" panose="020B0604020202020204" pitchFamily="34" charset="0"/>
                <a:cs typeface="Arial" panose="020B0604020202020204" pitchFamily="34" charset="0"/>
              </a:rPr>
              <a:t>Öğretmenler</a:t>
            </a:r>
          </a:p>
          <a:p>
            <a:pPr lvl="1"/>
            <a:r>
              <a:rPr lang="tr-TR" cap="none" dirty="0">
                <a:latin typeface="Arial" panose="020B0604020202020204" pitchFamily="34" charset="0"/>
                <a:cs typeface="Arial" panose="020B0604020202020204" pitchFamily="34" charset="0"/>
              </a:rPr>
              <a:t>Alkolikler</a:t>
            </a:r>
          </a:p>
          <a:p>
            <a:pPr lvl="1"/>
            <a:r>
              <a:rPr lang="tr-TR" cap="none" dirty="0">
                <a:latin typeface="Arial" panose="020B0604020202020204" pitchFamily="34" charset="0"/>
                <a:cs typeface="Arial" panose="020B0604020202020204" pitchFamily="34" charset="0"/>
              </a:rPr>
              <a:t>Evsizler</a:t>
            </a:r>
          </a:p>
          <a:p>
            <a:pPr lvl="1"/>
            <a:endParaRPr lang="tr-TR" cap="none"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2162998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2D19A-56A4-443D-9566-B646E8F84621}"/>
              </a:ext>
            </a:extLst>
          </p:cNvPr>
          <p:cNvSpPr>
            <a:spLocks noGrp="1"/>
          </p:cNvSpPr>
          <p:nvPr>
            <p:ph type="title"/>
          </p:nvPr>
        </p:nvSpPr>
        <p:spPr>
          <a:xfrm>
            <a:off x="838200" y="365125"/>
            <a:ext cx="10515600" cy="1325563"/>
          </a:xfrm>
        </p:spPr>
        <p:txBody>
          <a:bodyPr>
            <a:normAutofit/>
          </a:bodyPr>
          <a:lstStyle/>
          <a:p>
            <a:r>
              <a:rPr lang="tr-TR" sz="3600">
                <a:solidFill>
                  <a:schemeClr val="accent1"/>
                </a:solidFill>
                <a:latin typeface="Arial" panose="020B0604020202020204" pitchFamily="34" charset="0"/>
                <a:cs typeface="Arial" panose="020B0604020202020204" pitchFamily="34" charset="0"/>
              </a:rPr>
              <a:t>Vaka</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9BE93E6-91CB-44BE-936D-C9665DE5B9A0}"/>
              </a:ext>
            </a:extLst>
          </p:cNvPr>
          <p:cNvSpPr>
            <a:spLocks noGrp="1"/>
          </p:cNvSpPr>
          <p:nvPr>
            <p:ph idx="1"/>
          </p:nvPr>
        </p:nvSpPr>
        <p:spPr>
          <a:xfrm>
            <a:off x="838200" y="1825625"/>
            <a:ext cx="10515600" cy="4351338"/>
          </a:xfrm>
        </p:spPr>
        <p:txBody>
          <a:bodyPr/>
          <a:lstStyle/>
          <a:p>
            <a:r>
              <a:rPr lang="tr-TR" dirty="0"/>
              <a:t>65 yaşında erkek </a:t>
            </a:r>
          </a:p>
          <a:p>
            <a:r>
              <a:rPr lang="tr-TR" dirty="0"/>
              <a:t>Ek hastalık yok</a:t>
            </a:r>
          </a:p>
          <a:p>
            <a:r>
              <a:rPr lang="tr-TR" dirty="0"/>
              <a:t>Hindistan’a yolculuk yapacak</a:t>
            </a:r>
          </a:p>
          <a:p>
            <a:r>
              <a:rPr lang="tr-TR" dirty="0"/>
              <a:t>Bağışıklama için neler önerirsiniz?</a:t>
            </a:r>
          </a:p>
          <a:p>
            <a:endParaRPr lang="tr-TR" dirty="0"/>
          </a:p>
        </p:txBody>
      </p:sp>
      <p:pic>
        <p:nvPicPr>
          <p:cNvPr id="4" name="Resim 3">
            <a:extLst>
              <a:ext uri="{FF2B5EF4-FFF2-40B4-BE49-F238E27FC236}">
                <a16:creationId xmlns:a16="http://schemas.microsoft.com/office/drawing/2014/main" id="{5555B0B6-8B27-49D8-B5D3-D5115616E871}"/>
              </a:ext>
            </a:extLst>
          </p:cNvPr>
          <p:cNvPicPr>
            <a:picLocks noChangeAspect="1"/>
          </p:cNvPicPr>
          <p:nvPr/>
        </p:nvPicPr>
        <p:blipFill>
          <a:blip r:embed="rId3"/>
          <a:stretch>
            <a:fillRect/>
          </a:stretch>
        </p:blipFill>
        <p:spPr>
          <a:xfrm>
            <a:off x="8028878" y="309369"/>
            <a:ext cx="3488589" cy="3119631"/>
          </a:xfrm>
          <a:prstGeom prst="rect">
            <a:avLst/>
          </a:prstGeom>
        </p:spPr>
      </p:pic>
    </p:spTree>
    <p:extLst>
      <p:ext uri="{BB962C8B-B14F-4D97-AF65-F5344CB8AC3E}">
        <p14:creationId xmlns:p14="http://schemas.microsoft.com/office/powerpoint/2010/main" val="1231624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B583B-9430-4313-8ACD-6BBCD33DF99B}"/>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Rutin aşılar</a:t>
            </a:r>
            <a:endParaRPr lang="tr-TR" sz="3600" dirty="0"/>
          </a:p>
        </p:txBody>
      </p:sp>
      <p:sp>
        <p:nvSpPr>
          <p:cNvPr id="3" name="İçerik Yer Tutucusu 2">
            <a:extLst>
              <a:ext uri="{FF2B5EF4-FFF2-40B4-BE49-F238E27FC236}">
                <a16:creationId xmlns:a16="http://schemas.microsoft.com/office/drawing/2014/main" id="{B064A368-42FD-4F8D-B247-5CBCBE08BF88}"/>
              </a:ext>
            </a:extLst>
          </p:cNvPr>
          <p:cNvSpPr>
            <a:spLocks noGrp="1"/>
          </p:cNvSpPr>
          <p:nvPr>
            <p:ph idx="1"/>
          </p:nvPr>
        </p:nvSpPr>
        <p:spPr/>
        <p:txBody>
          <a:bodyPr>
            <a:normAutofit/>
          </a:bodyPr>
          <a:lstStyle/>
          <a:p>
            <a:r>
              <a:rPr lang="tr-TR" dirty="0">
                <a:latin typeface="Arial" panose="020B0604020202020204" pitchFamily="34" charset="0"/>
                <a:cs typeface="Arial" panose="020B0604020202020204" pitchFamily="34" charset="0"/>
              </a:rPr>
              <a:t>DBT </a:t>
            </a:r>
            <a:r>
              <a:rPr lang="tr-TR" sz="2400" dirty="0">
                <a:latin typeface="Arial" panose="020B0604020202020204" pitchFamily="34" charset="0"/>
                <a:cs typeface="Arial" panose="020B0604020202020204" pitchFamily="34" charset="0"/>
              </a:rPr>
              <a:t>(</a:t>
            </a:r>
            <a:r>
              <a:rPr lang="tr-TR" sz="2400" dirty="0" err="1">
                <a:latin typeface="Arial" panose="020B0604020202020204" pitchFamily="34" charset="0"/>
                <a:cs typeface="Arial" panose="020B0604020202020204" pitchFamily="34" charset="0"/>
              </a:rPr>
              <a:t>rapel</a:t>
            </a:r>
            <a:r>
              <a:rPr lang="tr-TR" sz="2400" dirty="0">
                <a:latin typeface="Arial" panose="020B0604020202020204" pitchFamily="34" charset="0"/>
                <a:cs typeface="Arial" panose="020B0604020202020204" pitchFamily="34" charset="0"/>
              </a:rPr>
              <a:t> doz için fırsat)</a:t>
            </a:r>
          </a:p>
          <a:p>
            <a:r>
              <a:rPr lang="tr-TR" dirty="0">
                <a:latin typeface="Arial" panose="020B0604020202020204" pitchFamily="34" charset="0"/>
                <a:cs typeface="Arial" panose="020B0604020202020204" pitchFamily="34" charset="0"/>
              </a:rPr>
              <a:t>Hepatit B </a:t>
            </a:r>
            <a:r>
              <a:rPr lang="tr-TR" sz="2400" dirty="0">
                <a:latin typeface="Arial" panose="020B0604020202020204" pitchFamily="34" charset="0"/>
                <a:cs typeface="Arial" panose="020B0604020202020204" pitchFamily="34" charset="0"/>
              </a:rPr>
              <a:t>(anti </a:t>
            </a:r>
            <a:r>
              <a:rPr lang="tr-TR" sz="2400" dirty="0" err="1">
                <a:latin typeface="Arial" panose="020B0604020202020204" pitchFamily="34" charset="0"/>
                <a:cs typeface="Arial" panose="020B0604020202020204" pitchFamily="34" charset="0"/>
              </a:rPr>
              <a:t>Hbs</a:t>
            </a:r>
            <a:r>
              <a:rPr lang="tr-TR" sz="2400" dirty="0">
                <a:latin typeface="Arial" panose="020B0604020202020204" pitchFamily="34" charset="0"/>
                <a:cs typeface="Arial" panose="020B0604020202020204" pitchFamily="34" charset="0"/>
              </a:rPr>
              <a:t> negatif ise)</a:t>
            </a:r>
          </a:p>
          <a:p>
            <a:r>
              <a:rPr lang="tr-TR" dirty="0" err="1">
                <a:latin typeface="Arial" panose="020B0604020202020204" pitchFamily="34" charset="0"/>
                <a:cs typeface="Arial" panose="020B0604020202020204" pitchFamily="34" charset="0"/>
              </a:rPr>
              <a:t>İnfluenza</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t>
            </a:r>
            <a:r>
              <a:rPr lang="tr-TR" sz="2400" dirty="0"/>
              <a:t>≥ </a:t>
            </a:r>
            <a:r>
              <a:rPr lang="tr-TR" sz="2400" dirty="0">
                <a:latin typeface="Arial" panose="020B0604020202020204" pitchFamily="34" charset="0"/>
                <a:cs typeface="Arial" panose="020B0604020202020204" pitchFamily="34" charset="0"/>
              </a:rPr>
              <a:t>65 yaş, grip mevsimi ise)</a:t>
            </a:r>
          </a:p>
          <a:p>
            <a:r>
              <a:rPr lang="tr-TR" dirty="0">
                <a:latin typeface="Arial" panose="020B0604020202020204" pitchFamily="34" charset="0"/>
                <a:cs typeface="Arial" panose="020B0604020202020204" pitchFamily="34" charset="0"/>
              </a:rPr>
              <a:t>KKK </a:t>
            </a:r>
            <a:r>
              <a:rPr lang="tr-TR" sz="2400" dirty="0">
                <a:latin typeface="Arial" panose="020B0604020202020204" pitchFamily="34" charset="0"/>
                <a:cs typeface="Arial" panose="020B0604020202020204" pitchFamily="34" charset="0"/>
              </a:rPr>
              <a:t>(</a:t>
            </a:r>
            <a:r>
              <a:rPr lang="tr-TR" sz="2400" dirty="0" err="1">
                <a:latin typeface="Arial" panose="020B0604020202020204" pitchFamily="34" charset="0"/>
                <a:cs typeface="Arial" panose="020B0604020202020204" pitchFamily="34" charset="0"/>
              </a:rPr>
              <a:t>seronegatif</a:t>
            </a:r>
            <a:r>
              <a:rPr lang="tr-TR" sz="2400" dirty="0">
                <a:latin typeface="Arial" panose="020B0604020202020204" pitchFamily="34" charset="0"/>
                <a:cs typeface="Arial" panose="020B0604020202020204" pitchFamily="34" charset="0"/>
              </a:rPr>
              <a:t> ise)</a:t>
            </a:r>
          </a:p>
          <a:p>
            <a:r>
              <a:rPr lang="tr-TR" dirty="0" err="1">
                <a:latin typeface="Arial" panose="020B0604020202020204" pitchFamily="34" charset="0"/>
                <a:cs typeface="Arial" panose="020B0604020202020204" pitchFamily="34" charset="0"/>
              </a:rPr>
              <a:t>Pnömokok</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t>
            </a:r>
            <a:r>
              <a:rPr lang="tr-TR" sz="2400" dirty="0"/>
              <a:t>≥ </a:t>
            </a:r>
            <a:r>
              <a:rPr lang="tr-TR" sz="2400" dirty="0">
                <a:latin typeface="Arial" panose="020B0604020202020204" pitchFamily="34" charset="0"/>
                <a:cs typeface="Arial" panose="020B0604020202020204" pitchFamily="34" charset="0"/>
              </a:rPr>
              <a:t>65 yaş)</a:t>
            </a:r>
          </a:p>
          <a:p>
            <a:r>
              <a:rPr lang="tr-TR" dirty="0" err="1">
                <a:latin typeface="Arial" panose="020B0604020202020204" pitchFamily="34" charset="0"/>
                <a:cs typeface="Arial" panose="020B0604020202020204" pitchFamily="34" charset="0"/>
              </a:rPr>
              <a:t>Polio</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(çocukluk aşıları eksik ise)</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Suçiçeği </a:t>
            </a:r>
            <a:r>
              <a:rPr lang="tr-TR" sz="2400" dirty="0">
                <a:latin typeface="Arial" panose="020B0604020202020204" pitchFamily="34" charset="0"/>
                <a:cs typeface="Arial" panose="020B0604020202020204" pitchFamily="34" charset="0"/>
              </a:rPr>
              <a:t>(bağışıklığı yoksa)</a:t>
            </a:r>
          </a:p>
          <a:p>
            <a:r>
              <a:rPr lang="tr-TR" dirty="0">
                <a:latin typeface="Arial" panose="020B0604020202020204" pitchFamily="34" charset="0"/>
                <a:cs typeface="Arial" panose="020B0604020202020204" pitchFamily="34" charset="0"/>
              </a:rPr>
              <a:t>H. </a:t>
            </a:r>
            <a:r>
              <a:rPr lang="tr-TR" dirty="0" err="1">
                <a:latin typeface="Arial" panose="020B0604020202020204" pitchFamily="34" charset="0"/>
                <a:cs typeface="Arial" panose="020B0604020202020204" pitchFamily="34" charset="0"/>
              </a:rPr>
              <a:t>İnfluenza</a:t>
            </a:r>
            <a:r>
              <a:rPr lang="tr-TR" dirty="0">
                <a:latin typeface="Arial" panose="020B0604020202020204" pitchFamily="34" charset="0"/>
                <a:cs typeface="Arial" panose="020B0604020202020204" pitchFamily="34" charset="0"/>
              </a:rPr>
              <a:t> tip b </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immünsüpresyon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aspleni</a:t>
            </a:r>
            <a:r>
              <a:rPr lang="tr-TR" sz="2400" dirty="0">
                <a:latin typeface="Arial" panose="020B0604020202020204" pitchFamily="34" charset="0"/>
                <a:cs typeface="Arial" panose="020B0604020202020204" pitchFamily="34" charset="0"/>
              </a:rPr>
              <a:t> ise)</a:t>
            </a:r>
          </a:p>
          <a:p>
            <a:endParaRPr lang="tr-TR" dirty="0"/>
          </a:p>
        </p:txBody>
      </p:sp>
    </p:spTree>
    <p:extLst>
      <p:ext uri="{BB962C8B-B14F-4D97-AF65-F5344CB8AC3E}">
        <p14:creationId xmlns:p14="http://schemas.microsoft.com/office/powerpoint/2010/main" val="3628399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6B620A-E0CA-4858-815C-5FDB264ED95A}"/>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Önerilen aşılar</a:t>
            </a:r>
            <a:endParaRPr lang="tr-TR" sz="3600" dirty="0"/>
          </a:p>
        </p:txBody>
      </p:sp>
      <p:sp>
        <p:nvSpPr>
          <p:cNvPr id="3" name="İçerik Yer Tutucusu 2">
            <a:extLst>
              <a:ext uri="{FF2B5EF4-FFF2-40B4-BE49-F238E27FC236}">
                <a16:creationId xmlns:a16="http://schemas.microsoft.com/office/drawing/2014/main" id="{6DD30B6E-1D38-476D-B4EF-11AEF0176EF1}"/>
              </a:ext>
            </a:extLst>
          </p:cNvPr>
          <p:cNvSpPr>
            <a:spLocks noGrp="1"/>
          </p:cNvSpPr>
          <p:nvPr>
            <p:ph idx="1"/>
          </p:nvPr>
        </p:nvSpPr>
        <p:spPr/>
        <p:txBody>
          <a:bodyPr/>
          <a:lstStyle/>
          <a:p>
            <a:endParaRPr lang="tr-TR" dirty="0"/>
          </a:p>
          <a:p>
            <a:pPr lvl="1"/>
            <a:r>
              <a:rPr lang="en-US" dirty="0" err="1">
                <a:latin typeface="Arial" panose="020B0604020202020204" pitchFamily="34" charset="0"/>
                <a:cs typeface="Arial" panose="020B0604020202020204" pitchFamily="34" charset="0"/>
              </a:rPr>
              <a:t>Hepatit</a:t>
            </a:r>
            <a:r>
              <a:rPr lang="en-US" dirty="0">
                <a:latin typeface="Arial" panose="020B0604020202020204" pitchFamily="34" charset="0"/>
                <a:cs typeface="Arial" panose="020B0604020202020204" pitchFamily="34" charset="0"/>
              </a:rPr>
              <a:t> A</a:t>
            </a:r>
          </a:p>
          <a:p>
            <a:pPr lvl="1"/>
            <a:r>
              <a:rPr lang="en-US" dirty="0" err="1">
                <a:latin typeface="Arial" panose="020B0604020202020204" pitchFamily="34" charset="0"/>
                <a:cs typeface="Arial" panose="020B0604020202020204" pitchFamily="34" charset="0"/>
              </a:rPr>
              <a:t>Tifo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aşısı</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Hepatit</a:t>
            </a:r>
            <a:r>
              <a:rPr lang="en-US" dirty="0">
                <a:latin typeface="Arial" panose="020B0604020202020204" pitchFamily="34" charset="0"/>
                <a:cs typeface="Arial" panose="020B0604020202020204" pitchFamily="34" charset="0"/>
              </a:rPr>
              <a:t> B </a:t>
            </a:r>
            <a:r>
              <a:rPr lang="en-US" dirty="0" err="1">
                <a:latin typeface="Arial" panose="020B0604020202020204" pitchFamily="34" charset="0"/>
                <a:cs typeface="Arial" panose="020B0604020202020204" pitchFamily="34" charset="0"/>
              </a:rPr>
              <a:t>Aşısı</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Japon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ensefaliti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aşısı</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Kuduz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aşısı</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Sarı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humma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aşısı</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008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F70BF14-EC3C-45C0-BD52-466704DEADC9}"/>
              </a:ext>
            </a:extLst>
          </p:cNvPr>
          <p:cNvPicPr>
            <a:picLocks noGrp="1" noChangeAspect="1"/>
          </p:cNvPicPr>
          <p:nvPr>
            <p:ph idx="1"/>
          </p:nvPr>
        </p:nvPicPr>
        <p:blipFill>
          <a:blip r:embed="rId2"/>
          <a:stretch>
            <a:fillRect/>
          </a:stretch>
        </p:blipFill>
        <p:spPr>
          <a:xfrm>
            <a:off x="660814" y="936702"/>
            <a:ext cx="10870372" cy="5742878"/>
          </a:xfrm>
          <a:prstGeom prst="rect">
            <a:avLst/>
          </a:prstGeom>
        </p:spPr>
      </p:pic>
    </p:spTree>
    <p:extLst>
      <p:ext uri="{BB962C8B-B14F-4D97-AF65-F5344CB8AC3E}">
        <p14:creationId xmlns:p14="http://schemas.microsoft.com/office/powerpoint/2010/main" val="11684455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2C6702-CB18-4CB0-A824-7A2561A5804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09" r="1409"/>
          <a:stretch>
            <a:fillRect/>
          </a:stretch>
        </p:blipFill>
        <p:spPr>
          <a:xfrm>
            <a:off x="1036119" y="643466"/>
            <a:ext cx="10119762" cy="5571067"/>
          </a:xfrm>
          <a:prstGeom prst="rect">
            <a:avLst/>
          </a:prstGeom>
        </p:spPr>
      </p:pic>
    </p:spTree>
    <p:extLst>
      <p:ext uri="{BB962C8B-B14F-4D97-AF65-F5344CB8AC3E}">
        <p14:creationId xmlns:p14="http://schemas.microsoft.com/office/powerpoint/2010/main" val="19422151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2555AE-6EB2-468C-979B-7ADCE22701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890" b="-59890"/>
          <a:stretch/>
        </p:blipFill>
        <p:spPr>
          <a:xfrm>
            <a:off x="644733" y="643466"/>
            <a:ext cx="10902534" cy="5571067"/>
          </a:xfrm>
          <a:prstGeom prst="rect">
            <a:avLst/>
          </a:prstGeom>
        </p:spPr>
      </p:pic>
    </p:spTree>
    <p:extLst>
      <p:ext uri="{BB962C8B-B14F-4D97-AF65-F5344CB8AC3E}">
        <p14:creationId xmlns:p14="http://schemas.microsoft.com/office/powerpoint/2010/main" val="30206012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55BE84-7D9B-4469-AD58-D99FADA12A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277" y="643466"/>
            <a:ext cx="10511446" cy="5571067"/>
          </a:xfrm>
          <a:prstGeom prst="rect">
            <a:avLst/>
          </a:prstGeom>
        </p:spPr>
      </p:pic>
    </p:spTree>
    <p:extLst>
      <p:ext uri="{BB962C8B-B14F-4D97-AF65-F5344CB8AC3E}">
        <p14:creationId xmlns:p14="http://schemas.microsoft.com/office/powerpoint/2010/main" val="2458381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57C3CF-3C39-42D5-83C6-CD739E118CE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1818" r="-91818"/>
          <a:stretch>
            <a:fillRect/>
          </a:stretch>
        </p:blipFill>
        <p:spPr>
          <a:xfrm>
            <a:off x="1039505" y="643466"/>
            <a:ext cx="10112990" cy="5571067"/>
          </a:xfrm>
          <a:prstGeom prst="rect">
            <a:avLst/>
          </a:prstGeom>
        </p:spPr>
      </p:pic>
    </p:spTree>
    <p:extLst>
      <p:ext uri="{BB962C8B-B14F-4D97-AF65-F5344CB8AC3E}">
        <p14:creationId xmlns:p14="http://schemas.microsoft.com/office/powerpoint/2010/main" val="15663811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E8F5BE-F44D-4BCA-A40C-5BA91C3521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8147" b="-108147"/>
          <a:stretch>
            <a:fillRect/>
          </a:stretch>
        </p:blipFill>
        <p:spPr>
          <a:xfrm>
            <a:off x="1063547" y="643466"/>
            <a:ext cx="10064906" cy="5571067"/>
          </a:xfrm>
          <a:prstGeom prst="rect">
            <a:avLst/>
          </a:prstGeom>
        </p:spPr>
      </p:pic>
    </p:spTree>
    <p:extLst>
      <p:ext uri="{BB962C8B-B14F-4D97-AF65-F5344CB8AC3E}">
        <p14:creationId xmlns:p14="http://schemas.microsoft.com/office/powerpoint/2010/main" val="37146239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19B13D0-16C7-411C-9D7A-53FC7445C058}"/>
              </a:ext>
            </a:extLst>
          </p:cNvPr>
          <p:cNvPicPr>
            <a:picLocks noGrp="1" noChangeAspect="1"/>
          </p:cNvPicPr>
          <p:nvPr>
            <p:ph idx="1"/>
          </p:nvPr>
        </p:nvPicPr>
        <p:blipFill>
          <a:blip r:embed="rId3"/>
          <a:stretch>
            <a:fillRect/>
          </a:stretch>
        </p:blipFill>
        <p:spPr>
          <a:xfrm>
            <a:off x="4236656" y="643466"/>
            <a:ext cx="3718687" cy="5571067"/>
          </a:xfrm>
          <a:prstGeom prst="rect">
            <a:avLst/>
          </a:prstGeom>
        </p:spPr>
      </p:pic>
    </p:spTree>
    <p:extLst>
      <p:ext uri="{BB962C8B-B14F-4D97-AF65-F5344CB8AC3E}">
        <p14:creationId xmlns:p14="http://schemas.microsoft.com/office/powerpoint/2010/main" val="404283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E01919-F76E-4542-894C-D882327A8B11}"/>
              </a:ext>
            </a:extLst>
          </p:cNvPr>
          <p:cNvSpPr>
            <a:spLocks noGrp="1"/>
          </p:cNvSpPr>
          <p:nvPr>
            <p:ph type="title"/>
          </p:nvPr>
        </p:nvSpPr>
        <p:spPr>
          <a:xfrm>
            <a:off x="838200" y="365125"/>
            <a:ext cx="10515600" cy="1325563"/>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Difteri</a:t>
            </a:r>
            <a:r>
              <a:rPr lang="tr-TR" sz="3600" dirty="0">
                <a:latin typeface="Arial" panose="020B0604020202020204" pitchFamily="34" charset="0"/>
                <a:cs typeface="Arial" panose="020B0604020202020204" pitchFamily="34" charset="0"/>
              </a:rPr>
              <a:t> </a:t>
            </a:r>
            <a:endParaRPr lang="tr-TR" sz="3600" dirty="0"/>
          </a:p>
        </p:txBody>
      </p:sp>
      <p:sp>
        <p:nvSpPr>
          <p:cNvPr id="3" name="İçerik Yer Tutucusu 2">
            <a:extLst>
              <a:ext uri="{FF2B5EF4-FFF2-40B4-BE49-F238E27FC236}">
                <a16:creationId xmlns:a16="http://schemas.microsoft.com/office/drawing/2014/main" id="{D2DB3146-D593-4C30-9EFD-AA6B8CC9F836}"/>
              </a:ext>
            </a:extLst>
          </p:cNvPr>
          <p:cNvSpPr>
            <a:spLocks noGrp="1"/>
          </p:cNvSpPr>
          <p:nvPr>
            <p:ph idx="1"/>
          </p:nvPr>
        </p:nvSpPr>
        <p:spPr>
          <a:xfrm>
            <a:off x="838200" y="1449659"/>
            <a:ext cx="10515600" cy="4727304"/>
          </a:xfrm>
        </p:spPr>
        <p:txBody>
          <a:bodyPr>
            <a:noAutofit/>
          </a:bodyPr>
          <a:lstStyle/>
          <a:p>
            <a:r>
              <a:rPr lang="tr-TR" sz="2400" dirty="0">
                <a:latin typeface="Arial" panose="020B0604020202020204" pitchFamily="34" charset="0"/>
                <a:cs typeface="Arial" panose="020B0604020202020204" pitchFamily="34" charset="0"/>
              </a:rPr>
              <a:t>Pediatrik doz (D), erişkin dozdan (d) daha fazla difteri </a:t>
            </a:r>
            <a:r>
              <a:rPr lang="tr-TR" sz="2400" dirty="0" err="1">
                <a:latin typeface="Arial" panose="020B0604020202020204" pitchFamily="34" charset="0"/>
                <a:cs typeface="Arial" panose="020B0604020202020204" pitchFamily="34" charset="0"/>
              </a:rPr>
              <a:t>toksoidi</a:t>
            </a:r>
            <a:r>
              <a:rPr lang="tr-TR" sz="2400" dirty="0">
                <a:latin typeface="Arial" panose="020B0604020202020204" pitchFamily="34" charset="0"/>
                <a:cs typeface="Arial" panose="020B0604020202020204" pitchFamily="34" charset="0"/>
              </a:rPr>
              <a:t> içerir.</a:t>
            </a:r>
          </a:p>
          <a:p>
            <a:r>
              <a:rPr lang="tr-TR" sz="2400" dirty="0">
                <a:latin typeface="Arial" panose="020B0604020202020204" pitchFamily="34" charset="0"/>
                <a:cs typeface="Arial" panose="020B0604020202020204" pitchFamily="34" charset="0"/>
              </a:rPr>
              <a:t>&gt; 7 yaş erişkin dozu uygulanır!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Gebelerde erişkin tip difteri-</a:t>
            </a:r>
            <a:r>
              <a:rPr lang="tr-TR" sz="2400" dirty="0" err="1">
                <a:latin typeface="Arial" panose="020B0604020202020204" pitchFamily="34" charset="0"/>
                <a:cs typeface="Arial" panose="020B0604020202020204" pitchFamily="34" charset="0"/>
              </a:rPr>
              <a:t>tetanoz</a:t>
            </a:r>
            <a:r>
              <a:rPr lang="tr-TR" sz="2400" dirty="0">
                <a:latin typeface="Arial" panose="020B0604020202020204" pitchFamily="34" charset="0"/>
                <a:cs typeface="Arial" panose="020B0604020202020204" pitchFamily="34" charset="0"/>
              </a:rPr>
              <a:t> aşısı (</a:t>
            </a:r>
            <a:r>
              <a:rPr lang="tr-TR" sz="2400" dirty="0" err="1">
                <a:latin typeface="Arial" panose="020B0604020202020204" pitchFamily="34" charset="0"/>
                <a:cs typeface="Arial" panose="020B0604020202020204" pitchFamily="34" charset="0"/>
              </a:rPr>
              <a:t>Td</a:t>
            </a:r>
            <a:r>
              <a:rPr lang="tr-TR" sz="2400" dirty="0">
                <a:latin typeface="Arial" panose="020B0604020202020204" pitchFamily="34" charset="0"/>
                <a:cs typeface="Arial" panose="020B0604020202020204" pitchFamily="34" charset="0"/>
              </a:rPr>
              <a:t>) kullanılabilir.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Erişkin yaş grubunda en azından bir dozun </a:t>
            </a:r>
            <a:r>
              <a:rPr lang="tr-TR" sz="2400" dirty="0" err="1">
                <a:latin typeface="Arial" panose="020B0604020202020204" pitchFamily="34" charset="0"/>
                <a:cs typeface="Arial" panose="020B0604020202020204" pitchFamily="34" charset="0"/>
              </a:rPr>
              <a:t>aselüler</a:t>
            </a:r>
            <a:r>
              <a:rPr lang="tr-TR" sz="2400" dirty="0">
                <a:latin typeface="Arial" panose="020B0604020202020204" pitchFamily="34" charset="0"/>
                <a:cs typeface="Arial" panose="020B0604020202020204" pitchFamily="34" charset="0"/>
              </a:rPr>
              <a:t> boğmaca aşısı içeren formda </a:t>
            </a:r>
            <a:r>
              <a:rPr lang="tr-TR" sz="2400" dirty="0">
                <a:solidFill>
                  <a:schemeClr val="accent1"/>
                </a:solidFill>
                <a:latin typeface="Arial" panose="020B0604020202020204" pitchFamily="34" charset="0"/>
                <a:cs typeface="Arial" panose="020B0604020202020204" pitchFamily="34" charset="0"/>
              </a:rPr>
              <a:t>(</a:t>
            </a:r>
            <a:r>
              <a:rPr lang="tr-TR" sz="2400" dirty="0" err="1">
                <a:solidFill>
                  <a:schemeClr val="accent1"/>
                </a:solidFill>
                <a:latin typeface="Arial" panose="020B0604020202020204" pitchFamily="34" charset="0"/>
                <a:cs typeface="Arial" panose="020B0604020202020204" pitchFamily="34" charset="0"/>
              </a:rPr>
              <a:t>Tdap</a:t>
            </a:r>
            <a:r>
              <a:rPr lang="tr-TR" sz="2400" dirty="0">
                <a:solidFill>
                  <a:schemeClr val="accent1"/>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olması önerilmektedir.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Difteri hastalığı bağışıklık bırakmadığı için bu hastalıktan iyileşen kişilere de aşı yapılmalıdır. </a:t>
            </a:r>
          </a:p>
        </p:txBody>
      </p:sp>
    </p:spTree>
    <p:extLst>
      <p:ext uri="{BB962C8B-B14F-4D97-AF65-F5344CB8AC3E}">
        <p14:creationId xmlns:p14="http://schemas.microsoft.com/office/powerpoint/2010/main" val="22525942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06C2CA-70AF-440C-B6C2-1924C0513E29}"/>
              </a:ext>
            </a:extLst>
          </p:cNvPr>
          <p:cNvSpPr>
            <a:spLocks noGrp="1"/>
          </p:cNvSpPr>
          <p:nvPr>
            <p:ph type="title"/>
          </p:nvPr>
        </p:nvSpPr>
        <p:spPr/>
        <p:txBody>
          <a:bodyPr>
            <a:normAutofit/>
          </a:bodyPr>
          <a:lstStyle/>
          <a:p>
            <a:r>
              <a:rPr lang="tr-TR" sz="3600" dirty="0">
                <a:latin typeface="Arial" panose="020B0604020202020204" pitchFamily="34" charset="0"/>
                <a:cs typeface="Arial" panose="020B0604020202020204" pitchFamily="34" charset="0"/>
              </a:rPr>
              <a:t>Kaynaklar </a:t>
            </a:r>
          </a:p>
        </p:txBody>
      </p:sp>
      <p:sp>
        <p:nvSpPr>
          <p:cNvPr id="3" name="İçerik Yer Tutucusu 2">
            <a:extLst>
              <a:ext uri="{FF2B5EF4-FFF2-40B4-BE49-F238E27FC236}">
                <a16:creationId xmlns:a16="http://schemas.microsoft.com/office/drawing/2014/main" id="{676DA332-C459-4598-A08F-D0D03848457A}"/>
              </a:ext>
            </a:extLst>
          </p:cNvPr>
          <p:cNvSpPr>
            <a:spLocks noGrp="1"/>
          </p:cNvSpPr>
          <p:nvPr>
            <p:ph idx="1"/>
          </p:nvPr>
        </p:nvSpPr>
        <p:spPr/>
        <p:txBody>
          <a:bodyPr/>
          <a:lstStyle/>
          <a:p>
            <a:r>
              <a:rPr lang="tr-TR" altLang="tr-TR" sz="2400" dirty="0">
                <a:latin typeface="Arial" panose="020B0604020202020204" pitchFamily="34" charset="0"/>
                <a:cs typeface="Arial" panose="020B0604020202020204" pitchFamily="34" charset="0"/>
              </a:rPr>
              <a:t>1. EKMUD 2019 Erişkin Bağışıklama Rehberi</a:t>
            </a:r>
          </a:p>
          <a:p>
            <a:r>
              <a:rPr lang="tr-TR" altLang="tr-TR" sz="2400" dirty="0">
                <a:latin typeface="Arial" panose="020B0604020202020204" pitchFamily="34" charset="0"/>
                <a:cs typeface="Arial" panose="020B0604020202020204" pitchFamily="34" charset="0"/>
              </a:rPr>
              <a:t>2. TTB 1.Basamak Sağlık Çalışanları İçin Aşı Rehberi</a:t>
            </a:r>
          </a:p>
          <a:p>
            <a:pPr fontAlgn="t"/>
            <a:r>
              <a:rPr lang="tr-TR" sz="2400" dirty="0">
                <a:latin typeface="Arial" panose="020B0604020202020204" pitchFamily="34" charset="0"/>
                <a:cs typeface="Arial" panose="020B0604020202020204" pitchFamily="34" charset="0"/>
              </a:rPr>
              <a:t>3. </a:t>
            </a:r>
            <a:r>
              <a:rPr lang="tr-TR" sz="2400" dirty="0">
                <a:latin typeface="Arial" panose="020B0604020202020204" pitchFamily="34" charset="0"/>
                <a:cs typeface="Arial" panose="020B0604020202020204" pitchFamily="34" charset="0"/>
                <a:hlinkClick r:id="rId2"/>
              </a:rPr>
              <a:t>https://www.seyahatsagligi.gov.tr/</a:t>
            </a:r>
            <a:endParaRPr lang="tr-TR" sz="2400" dirty="0">
              <a:latin typeface="Arial" panose="020B0604020202020204" pitchFamily="34" charset="0"/>
              <a:cs typeface="Arial" panose="020B0604020202020204" pitchFamily="34" charset="0"/>
            </a:endParaRPr>
          </a:p>
          <a:p>
            <a:pPr fontAlgn="t"/>
            <a:r>
              <a:rPr lang="tr-TR" sz="2400" dirty="0">
                <a:latin typeface="Arial" panose="020B0604020202020204" pitchFamily="34" charset="0"/>
                <a:cs typeface="Arial" panose="020B0604020202020204" pitchFamily="34" charset="0"/>
              </a:rPr>
              <a:t>4. </a:t>
            </a:r>
            <a:r>
              <a:rPr lang="tr-TR" sz="2400" dirty="0"/>
              <a:t>https://www.uptodate.com/contents/hepatitis-b-virus-immunization-in-adults</a:t>
            </a:r>
          </a:p>
          <a:p>
            <a:pPr fontAlgn="t"/>
            <a:r>
              <a:rPr lang="tr-TR" sz="2400" dirty="0">
                <a:latin typeface="Arial" panose="020B0604020202020204" pitchFamily="34" charset="0"/>
                <a:cs typeface="Arial" panose="020B0604020202020204" pitchFamily="34" charset="0"/>
              </a:rPr>
              <a:t>5. </a:t>
            </a:r>
            <a:r>
              <a:rPr lang="tr-TR" sz="2400" dirty="0"/>
              <a:t>https://www.uptodate.com/contents/tetanus-diphtheria-toxoid-vaccination-in-adults</a:t>
            </a:r>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92434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08720C-BBA0-469B-BC30-001CF9836E24}"/>
              </a:ext>
            </a:extLst>
          </p:cNvPr>
          <p:cNvSpPr>
            <a:spLocks noGrp="1"/>
          </p:cNvSpPr>
          <p:nvPr>
            <p:ph type="title"/>
          </p:nvPr>
        </p:nvSpPr>
        <p:spPr>
          <a:xfrm>
            <a:off x="838200" y="365125"/>
            <a:ext cx="10515600" cy="1325563"/>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Boğmaca</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85E3D892-B97A-429A-A97A-C1ACB4172635}"/>
              </a:ext>
            </a:extLst>
          </p:cNvPr>
          <p:cNvSpPr>
            <a:spLocks noGrp="1"/>
          </p:cNvSpPr>
          <p:nvPr>
            <p:ph idx="1"/>
          </p:nvPr>
        </p:nvSpPr>
        <p:spPr/>
        <p:txBody>
          <a:bodyPr>
            <a:normAutofit lnSpcReduction="10000"/>
          </a:bodyPr>
          <a:lstStyle/>
          <a:p>
            <a:r>
              <a:rPr lang="tr-TR" sz="2400" dirty="0">
                <a:latin typeface="Arial" panose="020B0604020202020204" pitchFamily="34" charset="0"/>
                <a:cs typeface="Arial" panose="020B0604020202020204" pitchFamily="34" charset="0"/>
              </a:rPr>
              <a:t>Tam hücreli (P) ve </a:t>
            </a:r>
            <a:r>
              <a:rPr lang="tr-TR" sz="2400" dirty="0" err="1">
                <a:latin typeface="Arial" panose="020B0604020202020204" pitchFamily="34" charset="0"/>
                <a:cs typeface="Arial" panose="020B0604020202020204" pitchFamily="34" charset="0"/>
              </a:rPr>
              <a:t>aselüler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ap</a:t>
            </a:r>
            <a:r>
              <a:rPr lang="tr-TR" sz="2400" dirty="0">
                <a:latin typeface="Arial" panose="020B0604020202020204" pitchFamily="34" charset="0"/>
                <a:cs typeface="Arial" panose="020B0604020202020204" pitchFamily="34" charset="0"/>
              </a:rPr>
              <a:t>) olmak üzere 2 tipi vardır.</a:t>
            </a:r>
          </a:p>
          <a:p>
            <a:pPr marL="0" indent="0">
              <a:buNone/>
            </a:pPr>
            <a:r>
              <a:rPr lang="tr-TR" sz="2400" dirty="0">
                <a:latin typeface="Arial" panose="020B0604020202020204" pitchFamily="34" charset="0"/>
                <a:cs typeface="Arial" panose="020B0604020202020204" pitchFamily="34" charset="0"/>
              </a:rPr>
              <a:t>      Tam hücreli boğmaca aşısı &gt;7 yaş yapılmaz!!</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Boğmaca, erişkin yaş grubunda da görülmekle birlikte çoğunlukla tanı konamamaktadır.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Son yıllarda gözlenen boğmaca epidemilerinde en yüksek olgu sayısının altı aydan küçük bebekler olması nedeniyle gebelikte ve erişkinlere* </a:t>
            </a:r>
            <a:r>
              <a:rPr lang="tr-TR" sz="2400" dirty="0" err="1">
                <a:latin typeface="Arial" panose="020B0604020202020204" pitchFamily="34" charset="0"/>
                <a:cs typeface="Arial" panose="020B0604020202020204" pitchFamily="34" charset="0"/>
              </a:rPr>
              <a:t>Tdap</a:t>
            </a:r>
            <a:r>
              <a:rPr lang="tr-TR" sz="2400" dirty="0">
                <a:latin typeface="Arial" panose="020B0604020202020204" pitchFamily="34" charset="0"/>
                <a:cs typeface="Arial" panose="020B0604020202020204" pitchFamily="34" charset="0"/>
              </a:rPr>
              <a:t> önerilmektedir.</a:t>
            </a:r>
          </a:p>
          <a:p>
            <a:endParaRPr lang="tr-TR" sz="2400" dirty="0">
              <a:latin typeface="Arial" panose="020B0604020202020204" pitchFamily="34" charset="0"/>
              <a:cs typeface="Arial" panose="020B0604020202020204" pitchFamily="34" charset="0"/>
            </a:endParaRPr>
          </a:p>
          <a:p>
            <a:pPr marL="0" indent="0">
              <a:buNone/>
            </a:pPr>
            <a:r>
              <a:rPr lang="tr-TR" sz="2000" dirty="0">
                <a:latin typeface="Arial" panose="020B0604020202020204" pitchFamily="34" charset="0"/>
                <a:cs typeface="Arial" panose="020B0604020202020204" pitchFamily="34" charset="0"/>
              </a:rPr>
              <a:t>                                  * özellikle bebekle temas eden sağlık çalışanları başta olmak üzere</a:t>
            </a:r>
          </a:p>
        </p:txBody>
      </p:sp>
    </p:spTree>
    <p:extLst>
      <p:ext uri="{BB962C8B-B14F-4D97-AF65-F5344CB8AC3E}">
        <p14:creationId xmlns:p14="http://schemas.microsoft.com/office/powerpoint/2010/main" val="318156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736C4C-888C-42C2-91D9-2FDCD9D8ACC7}"/>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Tetanoz</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63FB5F6C-A3DE-4FC7-86A1-8269F253218C}"/>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Tetanoz</a:t>
            </a:r>
            <a:r>
              <a:rPr lang="tr-TR" sz="2400" dirty="0">
                <a:latin typeface="Arial" panose="020B0604020202020204" pitchFamily="34" charset="0"/>
                <a:cs typeface="Arial" panose="020B0604020202020204" pitchFamily="34" charset="0"/>
              </a:rPr>
              <a:t> aşılaması ve gerektiğinde </a:t>
            </a:r>
            <a:r>
              <a:rPr lang="tr-TR" sz="2400" dirty="0" err="1">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uygulaması genellikle bir yaralanmayı takiben olmaktadır.</a:t>
            </a:r>
          </a:p>
          <a:p>
            <a:pPr marL="0" indent="0">
              <a:buNone/>
            </a:pPr>
            <a:r>
              <a:rPr lang="tr-TR" sz="18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Yaranın kirlilik durumu ve kişinin aşılanma durumuna göre karar verilmeli!!</a:t>
            </a:r>
          </a:p>
          <a:p>
            <a:endParaRPr lang="tr-TR" sz="2000" dirty="0">
              <a:latin typeface="Arial" panose="020B0604020202020204" pitchFamily="34" charset="0"/>
              <a:cs typeface="Arial" panose="020B0604020202020204" pitchFamily="34" charset="0"/>
            </a:endParaRPr>
          </a:p>
          <a:p>
            <a:r>
              <a:rPr lang="tr-TR" sz="2400" cap="none" dirty="0" err="1">
                <a:latin typeface="Arial" panose="020B0604020202020204" pitchFamily="34" charset="0"/>
                <a:cs typeface="Arial" panose="020B0604020202020204" pitchFamily="34" charset="0"/>
              </a:rPr>
              <a:t>Tetanoz</a:t>
            </a:r>
            <a:r>
              <a:rPr lang="tr-TR" sz="2400" cap="none" dirty="0">
                <a:latin typeface="Arial" panose="020B0604020202020204" pitchFamily="34" charset="0"/>
                <a:cs typeface="Arial" panose="020B0604020202020204" pitchFamily="34" charset="0"/>
              </a:rPr>
              <a:t> aşısıyla oluşan koruyucu antitoksin düzeyleri, ilerleyen yaşla birlikte belirgin olarak azalmaktadır. </a:t>
            </a:r>
          </a:p>
          <a:p>
            <a:pPr marL="0" indent="0">
              <a:buNone/>
            </a:pPr>
            <a:r>
              <a:rPr lang="tr-TR" sz="1800" cap="none" dirty="0">
                <a:latin typeface="Arial" panose="020B0604020202020204" pitchFamily="34" charset="0"/>
                <a:cs typeface="Arial" panose="020B0604020202020204" pitchFamily="34" charset="0"/>
              </a:rPr>
              <a:t>                                  </a:t>
            </a:r>
            <a:r>
              <a:rPr lang="tr-TR" sz="2000" cap="none" dirty="0">
                <a:latin typeface="Arial" panose="020B0604020202020204" pitchFamily="34" charset="0"/>
                <a:cs typeface="Arial" panose="020B0604020202020204" pitchFamily="34" charset="0"/>
              </a:rPr>
              <a:t>Yaşlılarda </a:t>
            </a:r>
            <a:r>
              <a:rPr lang="tr-TR" sz="2000" cap="none" dirty="0" err="1">
                <a:latin typeface="Arial" panose="020B0604020202020204" pitchFamily="34" charset="0"/>
                <a:cs typeface="Arial" panose="020B0604020202020204" pitchFamily="34" charset="0"/>
              </a:rPr>
              <a:t>tetanoz</a:t>
            </a:r>
            <a:r>
              <a:rPr lang="tr-TR" sz="2000" cap="none" dirty="0">
                <a:latin typeface="Arial" panose="020B0604020202020204" pitchFamily="34" charset="0"/>
                <a:cs typeface="Arial" panose="020B0604020202020204" pitchFamily="34" charset="0"/>
              </a:rPr>
              <a:t> bağışıklaması önemli!!</a:t>
            </a:r>
            <a:endParaRPr lang="tr-TR" sz="1800" cap="none"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solidFill>
                  <a:schemeClr val="accent1"/>
                </a:solidFill>
                <a:latin typeface="Arial" panose="020B0604020202020204" pitchFamily="34" charset="0"/>
                <a:cs typeface="Arial" panose="020B0604020202020204" pitchFamily="34" charset="0"/>
              </a:rPr>
              <a:t>“</a:t>
            </a:r>
            <a:r>
              <a:rPr lang="tr-TR" sz="2000" b="1" dirty="0" err="1">
                <a:solidFill>
                  <a:schemeClr val="accent1"/>
                </a:solidFill>
                <a:latin typeface="Arial" panose="020B0604020202020204" pitchFamily="34" charset="0"/>
                <a:cs typeface="Arial" panose="020B0604020202020204" pitchFamily="34" charset="0"/>
              </a:rPr>
              <a:t>Maternal</a:t>
            </a:r>
            <a:r>
              <a:rPr lang="tr-TR" sz="2000" b="1" dirty="0">
                <a:solidFill>
                  <a:schemeClr val="accent1"/>
                </a:solidFill>
                <a:latin typeface="Arial" panose="020B0604020202020204" pitchFamily="34" charset="0"/>
                <a:cs typeface="Arial" panose="020B0604020202020204" pitchFamily="34" charset="0"/>
              </a:rPr>
              <a:t> </a:t>
            </a:r>
            <a:r>
              <a:rPr lang="tr-TR" sz="2000" b="1" dirty="0" err="1">
                <a:solidFill>
                  <a:schemeClr val="accent1"/>
                </a:solidFill>
                <a:latin typeface="Arial" panose="020B0604020202020204" pitchFamily="34" charset="0"/>
                <a:cs typeface="Arial" panose="020B0604020202020204" pitchFamily="34" charset="0"/>
              </a:rPr>
              <a:t>Neonatal</a:t>
            </a:r>
            <a:r>
              <a:rPr lang="tr-TR" sz="2000" b="1" dirty="0">
                <a:solidFill>
                  <a:schemeClr val="accent1"/>
                </a:solidFill>
                <a:latin typeface="Arial" panose="020B0604020202020204" pitchFamily="34" charset="0"/>
                <a:cs typeface="Arial" panose="020B0604020202020204" pitchFamily="34" charset="0"/>
              </a:rPr>
              <a:t> </a:t>
            </a:r>
            <a:r>
              <a:rPr lang="tr-TR" sz="2000" b="1" dirty="0" err="1">
                <a:solidFill>
                  <a:schemeClr val="accent1"/>
                </a:solidFill>
                <a:latin typeface="Arial" panose="020B0604020202020204" pitchFamily="34" charset="0"/>
                <a:cs typeface="Arial" panose="020B0604020202020204" pitchFamily="34" charset="0"/>
              </a:rPr>
              <a:t>Tetanoz</a:t>
            </a:r>
            <a:r>
              <a:rPr lang="tr-TR" sz="2000" b="1" dirty="0">
                <a:solidFill>
                  <a:schemeClr val="accent1"/>
                </a:solidFill>
                <a:latin typeface="Arial" panose="020B0604020202020204" pitchFamily="34" charset="0"/>
                <a:cs typeface="Arial" panose="020B0604020202020204" pitchFamily="34" charset="0"/>
              </a:rPr>
              <a:t> Eliminasyon Programı</a:t>
            </a:r>
            <a:r>
              <a:rPr lang="tr-TR" sz="2000" dirty="0">
                <a:solidFill>
                  <a:schemeClr val="accent1"/>
                </a:solidFill>
                <a:latin typeface="Arial" panose="020B0604020202020204" pitchFamily="34" charset="0"/>
                <a:cs typeface="Arial" panose="020B0604020202020204" pitchFamily="34" charset="0"/>
              </a:rPr>
              <a:t>”</a:t>
            </a:r>
            <a:r>
              <a:rPr lang="tr-TR" sz="2000" cap="none" dirty="0">
                <a:latin typeface="Arial" panose="020B0604020202020204" pitchFamily="34" charset="0"/>
                <a:cs typeface="Arial" panose="020B0604020202020204" pitchFamily="34" charset="0"/>
              </a:rPr>
              <a:t> sayesinde günümüzde artık </a:t>
            </a:r>
            <a:r>
              <a:rPr lang="tr-TR" sz="2000" cap="none" dirty="0" err="1">
                <a:latin typeface="Arial" panose="020B0604020202020204" pitchFamily="34" charset="0"/>
                <a:cs typeface="Arial" panose="020B0604020202020204" pitchFamily="34" charset="0"/>
              </a:rPr>
              <a:t>yenidoğan</a:t>
            </a:r>
            <a:r>
              <a:rPr lang="tr-TR" sz="2000" cap="none" dirty="0">
                <a:latin typeface="Arial" panose="020B0604020202020204" pitchFamily="34" charset="0"/>
                <a:cs typeface="Arial" panose="020B0604020202020204" pitchFamily="34" charset="0"/>
              </a:rPr>
              <a:t> </a:t>
            </a:r>
            <a:r>
              <a:rPr lang="tr-TR" sz="2000" cap="none" dirty="0" err="1">
                <a:latin typeface="Arial" panose="020B0604020202020204" pitchFamily="34" charset="0"/>
                <a:cs typeface="Arial" panose="020B0604020202020204" pitchFamily="34" charset="0"/>
              </a:rPr>
              <a:t>tetanozu</a:t>
            </a:r>
            <a:r>
              <a:rPr lang="tr-TR" sz="2000" cap="none" dirty="0">
                <a:latin typeface="Arial" panose="020B0604020202020204" pitchFamily="34" charset="0"/>
                <a:cs typeface="Arial" panose="020B0604020202020204" pitchFamily="34" charset="0"/>
              </a:rPr>
              <a:t> olguları görülmemekle birlikte ileri yaşlarda </a:t>
            </a:r>
            <a:r>
              <a:rPr lang="tr-TR" sz="2000" cap="none" dirty="0" err="1">
                <a:latin typeface="Arial" panose="020B0604020202020204" pitchFamily="34" charset="0"/>
                <a:cs typeface="Arial" panose="020B0604020202020204" pitchFamily="34" charset="0"/>
              </a:rPr>
              <a:t>tetanoz</a:t>
            </a:r>
            <a:r>
              <a:rPr lang="tr-TR" sz="2000" cap="none" dirty="0">
                <a:latin typeface="Arial" panose="020B0604020202020204" pitchFamily="34" charset="0"/>
                <a:cs typeface="Arial" panose="020B0604020202020204" pitchFamily="34" charset="0"/>
              </a:rPr>
              <a:t> olgularına rastlanmaktadır</a:t>
            </a:r>
            <a:r>
              <a:rPr lang="tr-TR" sz="2400" cap="none"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354817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62B8CB-2DC1-4003-A6F3-B20C24389096}"/>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C076AB8-F836-486E-B468-17E7160A5AEE}"/>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Çocukluk çağında rutin olarak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immünizasyonunu</a:t>
            </a:r>
            <a:r>
              <a:rPr lang="tr-TR" sz="2400" dirty="0">
                <a:latin typeface="Arial" panose="020B0604020202020204" pitchFamily="34" charset="0"/>
                <a:cs typeface="Arial" panose="020B0604020202020204" pitchFamily="34" charset="0"/>
              </a:rPr>
              <a:t> tamamlamamış/hiç aşılanmamış erişkinlere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Gebelere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12 aydan küçük bebeklerle temas olasılığı yüksek olan sağlık çalışanlarına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Her türlü kirli yaraya maruz kalan bireyler</a:t>
            </a:r>
          </a:p>
          <a:p>
            <a:endParaRPr lang="tr-TR" dirty="0"/>
          </a:p>
        </p:txBody>
      </p:sp>
      <p:pic>
        <p:nvPicPr>
          <p:cNvPr id="4" name="Resim 3">
            <a:extLst>
              <a:ext uri="{FF2B5EF4-FFF2-40B4-BE49-F238E27FC236}">
                <a16:creationId xmlns:a16="http://schemas.microsoft.com/office/drawing/2014/main" id="{C20094B2-57F9-419D-B164-DA8D5F7885AF}"/>
              </a:ext>
            </a:extLst>
          </p:cNvPr>
          <p:cNvPicPr>
            <a:picLocks noChangeAspect="1"/>
          </p:cNvPicPr>
          <p:nvPr/>
        </p:nvPicPr>
        <p:blipFill>
          <a:blip r:embed="rId2"/>
          <a:stretch>
            <a:fillRect/>
          </a:stretch>
        </p:blipFill>
        <p:spPr>
          <a:xfrm>
            <a:off x="8920627" y="365125"/>
            <a:ext cx="2847975" cy="1600200"/>
          </a:xfrm>
          <a:prstGeom prst="rect">
            <a:avLst/>
          </a:prstGeom>
        </p:spPr>
      </p:pic>
    </p:spTree>
    <p:extLst>
      <p:ext uri="{BB962C8B-B14F-4D97-AF65-F5344CB8AC3E}">
        <p14:creationId xmlns:p14="http://schemas.microsoft.com/office/powerpoint/2010/main" val="286292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432CD-EAE4-4A4A-8C15-32E15723E422}"/>
              </a:ext>
            </a:extLst>
          </p:cNvPr>
          <p:cNvSpPr>
            <a:spLocks noGrp="1"/>
          </p:cNvSpPr>
          <p:nvPr>
            <p:ph type="title"/>
          </p:nvPr>
        </p:nvSpPr>
        <p:spPr/>
        <p:txBody>
          <a:bodyPr>
            <a:normAutofit fontScale="90000"/>
          </a:bodyPr>
          <a:lstStyle/>
          <a:p>
            <a:br>
              <a:rPr lang="tr-TR" sz="3600" dirty="0">
                <a:latin typeface="Arial" panose="020B0604020202020204" pitchFamily="34" charset="0"/>
                <a:cs typeface="Arial" panose="020B0604020202020204" pitchFamily="34" charset="0"/>
              </a:rPr>
            </a:br>
            <a:r>
              <a:rPr lang="tr-TR" sz="4000" dirty="0" err="1">
                <a:solidFill>
                  <a:schemeClr val="accent1"/>
                </a:solidFill>
                <a:latin typeface="Arial" panose="020B0604020202020204" pitchFamily="34" charset="0"/>
                <a:cs typeface="Arial" panose="020B0604020202020204" pitchFamily="34" charset="0"/>
              </a:rPr>
              <a:t>Tetanoz</a:t>
            </a:r>
            <a:r>
              <a:rPr lang="tr-TR" sz="4000" dirty="0">
                <a:solidFill>
                  <a:schemeClr val="accent1"/>
                </a:solidFill>
                <a:latin typeface="Arial" panose="020B0604020202020204" pitchFamily="34" charset="0"/>
                <a:cs typeface="Arial" panose="020B0604020202020204" pitchFamily="34" charset="0"/>
              </a:rPr>
              <a:t> ve Difteri </a:t>
            </a:r>
            <a:r>
              <a:rPr lang="tr-TR" sz="4000" dirty="0" err="1">
                <a:solidFill>
                  <a:schemeClr val="accent1"/>
                </a:solidFill>
                <a:latin typeface="Arial" panose="020B0604020202020204" pitchFamily="34" charset="0"/>
                <a:cs typeface="Arial" panose="020B0604020202020204" pitchFamily="34" charset="0"/>
              </a:rPr>
              <a:t>Toksoid</a:t>
            </a:r>
            <a:r>
              <a:rPr lang="tr-TR" sz="4000" dirty="0">
                <a:solidFill>
                  <a:schemeClr val="accent1"/>
                </a:solidFill>
                <a:latin typeface="Arial" panose="020B0604020202020204" pitchFamily="34" charset="0"/>
                <a:cs typeface="Arial" panose="020B0604020202020204" pitchFamily="34" charset="0"/>
              </a:rPr>
              <a:t> Aşıları</a:t>
            </a:r>
            <a:br>
              <a:rPr lang="tr-TR" dirty="0">
                <a:latin typeface="Serif sans"/>
              </a:rPr>
            </a:br>
            <a:endParaRPr lang="tr-TR" dirty="0"/>
          </a:p>
        </p:txBody>
      </p:sp>
      <p:sp>
        <p:nvSpPr>
          <p:cNvPr id="3" name="İçerik Yer Tutucusu 2">
            <a:extLst>
              <a:ext uri="{FF2B5EF4-FFF2-40B4-BE49-F238E27FC236}">
                <a16:creationId xmlns:a16="http://schemas.microsoft.com/office/drawing/2014/main" id="{38504252-9F17-4297-9614-680CF90462AE}"/>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Aşılamayı tamamlamamış ya da hiç aşılanmamış erişkinlerde,</a:t>
            </a:r>
          </a:p>
          <a:p>
            <a:pPr marL="0" indent="0">
              <a:buNone/>
            </a:pP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aşı şemasına başlanmalı veya eksik dozlar tamamlanmalı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Erişkinler için </a:t>
            </a:r>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aşılama üç dozdur:</a:t>
            </a:r>
          </a:p>
          <a:p>
            <a:pPr marL="0" indent="0">
              <a:buNone/>
            </a:pPr>
            <a:r>
              <a:rPr lang="tr-TR" sz="2400" dirty="0">
                <a:latin typeface="Arial" panose="020B0604020202020204" pitchFamily="34" charset="0"/>
                <a:cs typeface="Arial" panose="020B0604020202020204" pitchFamily="34" charset="0"/>
              </a:rPr>
              <a:t>        - 4 hafta ara ile iki doz,</a:t>
            </a:r>
          </a:p>
          <a:p>
            <a:pPr marL="0" indent="0">
              <a:buNone/>
            </a:pPr>
            <a:r>
              <a:rPr lang="tr-TR" sz="2400" dirty="0">
                <a:latin typeface="Arial" panose="020B0604020202020204" pitchFamily="34" charset="0"/>
                <a:cs typeface="Arial" panose="020B0604020202020204" pitchFamily="34" charset="0"/>
              </a:rPr>
              <a:t>        - 2. dozdan 6 ay sonra da üçüncü doz </a:t>
            </a:r>
            <a:r>
              <a:rPr lang="tr-TR" sz="2400" dirty="0" err="1">
                <a:latin typeface="Arial" panose="020B0604020202020204" pitchFamily="34" charset="0"/>
                <a:cs typeface="Arial" panose="020B0604020202020204" pitchFamily="34" charset="0"/>
              </a:rPr>
              <a:t>Td</a:t>
            </a:r>
            <a:r>
              <a:rPr lang="tr-TR" sz="2400" dirty="0">
                <a:latin typeface="Arial" panose="020B0604020202020204" pitchFamily="34" charset="0"/>
                <a:cs typeface="Arial" panose="020B0604020202020204" pitchFamily="34" charset="0"/>
              </a:rPr>
              <a:t> aşısı (0.,1. ve 7.ay)</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3. doz aşı zamanında yapılmamışsa ilk dozdan sonraki 12. aya kadar yapılabilir. </a:t>
            </a: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Serif sans"/>
            </a:endParaRPr>
          </a:p>
          <a:p>
            <a:endParaRPr lang="tr-TR" sz="2400" dirty="0"/>
          </a:p>
          <a:p>
            <a:endParaRPr lang="tr-TR" sz="2400" dirty="0"/>
          </a:p>
          <a:p>
            <a:endParaRPr lang="tr-TR" sz="2400" dirty="0"/>
          </a:p>
        </p:txBody>
      </p:sp>
    </p:spTree>
    <p:extLst>
      <p:ext uri="{BB962C8B-B14F-4D97-AF65-F5344CB8AC3E}">
        <p14:creationId xmlns:p14="http://schemas.microsoft.com/office/powerpoint/2010/main" val="234819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9A8E5-A7BF-428F-947F-4D4DD8028CA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25575F9-2589-4ECE-8FC1-7A6C9422147A}"/>
              </a:ext>
            </a:extLst>
          </p:cNvPr>
          <p:cNvSpPr>
            <a:spLocks noGrp="1"/>
          </p:cNvSpPr>
          <p:nvPr>
            <p:ph idx="1"/>
          </p:nvPr>
        </p:nvSpPr>
        <p:spPr/>
        <p:txBody>
          <a:bodyPr/>
          <a:lstStyle/>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aşılama serisini tamamlamış olan erişkinlerin her 10 yılda bir </a:t>
            </a:r>
            <a:r>
              <a:rPr lang="tr-TR" sz="2400" dirty="0" err="1">
                <a:latin typeface="Arial" panose="020B0604020202020204" pitchFamily="34" charset="0"/>
                <a:cs typeface="Arial" panose="020B0604020202020204" pitchFamily="34" charset="0"/>
              </a:rPr>
              <a:t>Td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rapeli</a:t>
            </a:r>
            <a:r>
              <a:rPr lang="tr-TR" sz="2400" dirty="0">
                <a:latin typeface="Arial" panose="020B0604020202020204" pitchFamily="34" charset="0"/>
                <a:cs typeface="Arial" panose="020B0604020202020204" pitchFamily="34" charset="0"/>
              </a:rPr>
              <a:t> ile aşılanması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Bu </a:t>
            </a:r>
            <a:r>
              <a:rPr lang="tr-TR" sz="2400" dirty="0" err="1">
                <a:latin typeface="Arial" panose="020B0604020202020204" pitchFamily="34" charset="0"/>
                <a:cs typeface="Arial" panose="020B0604020202020204" pitchFamily="34" charset="0"/>
              </a:rPr>
              <a:t>rapellerden</a:t>
            </a:r>
            <a:r>
              <a:rPr lang="tr-TR" sz="2400" dirty="0">
                <a:latin typeface="Arial" panose="020B0604020202020204" pitchFamily="34" charset="0"/>
                <a:cs typeface="Arial" panose="020B0604020202020204" pitchFamily="34" charset="0"/>
              </a:rPr>
              <a:t> birinin </a:t>
            </a:r>
            <a:r>
              <a:rPr lang="tr-TR" sz="2400" dirty="0" err="1">
                <a:latin typeface="Arial" panose="020B0604020202020204" pitchFamily="34" charset="0"/>
                <a:cs typeface="Arial" panose="020B0604020202020204" pitchFamily="34" charset="0"/>
              </a:rPr>
              <a:t>Tdap</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tetanoz</a:t>
            </a:r>
            <a:r>
              <a:rPr lang="tr-TR" sz="2400" dirty="0">
                <a:latin typeface="Arial" panose="020B0604020202020204" pitchFamily="34" charset="0"/>
                <a:cs typeface="Arial" panose="020B0604020202020204" pitchFamily="34" charset="0"/>
              </a:rPr>
              <a:t>, difteri, </a:t>
            </a:r>
            <a:r>
              <a:rPr lang="tr-TR" sz="2400" dirty="0" err="1">
                <a:latin typeface="Arial" panose="020B0604020202020204" pitchFamily="34" charset="0"/>
                <a:cs typeface="Arial" panose="020B0604020202020204" pitchFamily="34" charset="0"/>
              </a:rPr>
              <a:t>aselüler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boğmacı</a:t>
            </a:r>
            <a:r>
              <a:rPr lang="tr-TR" sz="2400" dirty="0">
                <a:latin typeface="Arial" panose="020B0604020202020204" pitchFamily="34" charset="0"/>
                <a:cs typeface="Arial" panose="020B0604020202020204" pitchFamily="34" charset="0"/>
              </a:rPr>
              <a:t>) olması önerilir. </a:t>
            </a:r>
          </a:p>
          <a:p>
            <a:endParaRPr lang="tr-TR" sz="2400" dirty="0">
              <a:latin typeface="Arial" panose="020B0604020202020204" pitchFamily="34" charset="0"/>
              <a:cs typeface="Arial" panose="020B0604020202020204" pitchFamily="34" charset="0"/>
            </a:endParaRPr>
          </a:p>
          <a:p>
            <a:endParaRPr lang="tr-TR" dirty="0"/>
          </a:p>
          <a:p>
            <a:endParaRPr lang="tr-TR" dirty="0"/>
          </a:p>
        </p:txBody>
      </p:sp>
    </p:spTree>
    <p:extLst>
      <p:ext uri="{BB962C8B-B14F-4D97-AF65-F5344CB8AC3E}">
        <p14:creationId xmlns:p14="http://schemas.microsoft.com/office/powerpoint/2010/main" val="286038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787FC-0FA0-431B-8B8D-8066276C91E0}"/>
              </a:ext>
            </a:extLst>
          </p:cNvPr>
          <p:cNvSpPr>
            <a:spLocks noGrp="1"/>
          </p:cNvSpPr>
          <p:nvPr>
            <p:ph type="title"/>
          </p:nvPr>
        </p:nvSpPr>
        <p:spPr>
          <a:xfrm>
            <a:off x="838200" y="309369"/>
            <a:ext cx="10515600" cy="1325563"/>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DD3DE320-070D-4321-A126-6E116D9A3B35}"/>
              </a:ext>
            </a:extLst>
          </p:cNvPr>
          <p:cNvSpPr>
            <a:spLocks noGrp="1"/>
          </p:cNvSpPr>
          <p:nvPr>
            <p:ph idx="1"/>
          </p:nvPr>
        </p:nvSpPr>
        <p:spPr>
          <a:xfrm>
            <a:off x="838200" y="1825625"/>
            <a:ext cx="10515600" cy="4351338"/>
          </a:xfrm>
        </p:spPr>
        <p:txBody>
          <a:bodyPr/>
          <a:lstStyle/>
          <a:p>
            <a:endParaRPr lang="tr-TR" dirty="0">
              <a:latin typeface="Serif sans"/>
            </a:endParaRPr>
          </a:p>
          <a:p>
            <a:r>
              <a:rPr lang="tr-TR" sz="2400" dirty="0">
                <a:latin typeface="Arial" panose="020B0604020202020204" pitchFamily="34" charset="0"/>
                <a:cs typeface="Arial" panose="020B0604020202020204" pitchFamily="34" charset="0"/>
              </a:rPr>
              <a:t>Çok sayıda aşı yapılmış kişilerde </a:t>
            </a:r>
            <a:r>
              <a:rPr lang="tr-TR" sz="2400" dirty="0" err="1">
                <a:latin typeface="Arial" panose="020B0604020202020204" pitchFamily="34" charset="0"/>
                <a:cs typeface="Arial" panose="020B0604020202020204" pitchFamily="34" charset="0"/>
              </a:rPr>
              <a:t>Arthus</a:t>
            </a:r>
            <a:r>
              <a:rPr lang="tr-TR" sz="2400" dirty="0">
                <a:latin typeface="Arial" panose="020B0604020202020204" pitchFamily="34" charset="0"/>
                <a:cs typeface="Arial" panose="020B0604020202020204" pitchFamily="34" charset="0"/>
              </a:rPr>
              <a:t> tipi lokal aşırı duyarlılık reaksiyonu gelişebilir.</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Arthus</a:t>
            </a:r>
            <a:r>
              <a:rPr lang="tr-TR" sz="2400" dirty="0">
                <a:latin typeface="Arial" panose="020B0604020202020204" pitchFamily="34" charset="0"/>
                <a:cs typeface="Arial" panose="020B0604020202020204" pitchFamily="34" charset="0"/>
              </a:rPr>
              <a:t> reaksiyonu aşı için </a:t>
            </a:r>
            <a:r>
              <a:rPr lang="tr-TR" sz="2400" dirty="0" err="1">
                <a:latin typeface="Arial" panose="020B0604020202020204" pitchFamily="34" charset="0"/>
                <a:cs typeface="Arial" panose="020B0604020202020204" pitchFamily="34" charset="0"/>
              </a:rPr>
              <a:t>kontrendikasyon</a:t>
            </a:r>
            <a:r>
              <a:rPr lang="tr-TR" sz="2400" dirty="0">
                <a:latin typeface="Arial" panose="020B0604020202020204" pitchFamily="34" charset="0"/>
                <a:cs typeface="Arial" panose="020B0604020202020204" pitchFamily="34" charset="0"/>
              </a:rPr>
              <a:t> oluşturmaz, önerilen doz aralıklarına uyulması gerekir.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Aşılama sonrası nörolojik bulgular gelişmişse aşı </a:t>
            </a:r>
            <a:r>
              <a:rPr lang="tr-TR" sz="2400" dirty="0" err="1">
                <a:latin typeface="Arial" panose="020B0604020202020204" pitchFamily="34" charset="0"/>
                <a:cs typeface="Arial" panose="020B0604020202020204" pitchFamily="34" charset="0"/>
              </a:rPr>
              <a:t>kontrendikedir</a:t>
            </a:r>
            <a:r>
              <a:rPr lang="tr-TR" sz="2400" dirty="0">
                <a:latin typeface="Arial" panose="020B0604020202020204" pitchFamily="34" charset="0"/>
                <a:cs typeface="Arial" panose="020B0604020202020204" pitchFamily="34" charset="0"/>
              </a:rPr>
              <a:t>. </a:t>
            </a: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57870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D38433F-C5A3-4F6D-B1FF-C025E1783BF6}"/>
              </a:ext>
            </a:extLst>
          </p:cNvPr>
          <p:cNvPicPr>
            <a:picLocks noGrp="1" noChangeAspect="1"/>
          </p:cNvPicPr>
          <p:nvPr>
            <p:ph idx="1"/>
          </p:nvPr>
        </p:nvPicPr>
        <p:blipFill>
          <a:blip r:embed="rId2"/>
          <a:stretch>
            <a:fillRect/>
          </a:stretch>
        </p:blipFill>
        <p:spPr>
          <a:xfrm>
            <a:off x="802888" y="167267"/>
            <a:ext cx="10069551" cy="6389649"/>
          </a:xfrm>
          <a:prstGeom prst="rect">
            <a:avLst/>
          </a:prstGeom>
        </p:spPr>
      </p:pic>
    </p:spTree>
    <p:extLst>
      <p:ext uri="{BB962C8B-B14F-4D97-AF65-F5344CB8AC3E}">
        <p14:creationId xmlns:p14="http://schemas.microsoft.com/office/powerpoint/2010/main" val="27126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253F5-CDFB-4589-A6E7-E5827114946E}"/>
              </a:ext>
            </a:extLst>
          </p:cNvPr>
          <p:cNvSpPr>
            <a:spLocks noGrp="1"/>
          </p:cNvSpPr>
          <p:nvPr>
            <p:ph type="title"/>
          </p:nvPr>
        </p:nvSpPr>
        <p:spPr/>
        <p:txBody>
          <a:bodyPr>
            <a:normAutofit/>
          </a:bodyPr>
          <a:lstStyle/>
          <a:p>
            <a:r>
              <a:rPr lang="tr-TR" sz="4000" dirty="0">
                <a:solidFill>
                  <a:schemeClr val="accent1"/>
                </a:solidFill>
                <a:latin typeface="Arial" panose="020B0604020202020204" pitchFamily="34" charset="0"/>
                <a:cs typeface="Arial" panose="020B0604020202020204" pitchFamily="34" charset="0"/>
              </a:rPr>
              <a:t>Amaç</a:t>
            </a:r>
          </a:p>
        </p:txBody>
      </p:sp>
      <p:sp>
        <p:nvSpPr>
          <p:cNvPr id="3" name="İçerik Yer Tutucusu 2">
            <a:extLst>
              <a:ext uri="{FF2B5EF4-FFF2-40B4-BE49-F238E27FC236}">
                <a16:creationId xmlns:a16="http://schemas.microsoft.com/office/drawing/2014/main" id="{85E12433-8B2D-4105-BE23-71185CD1AECD}"/>
              </a:ext>
            </a:extLst>
          </p:cNvPr>
          <p:cNvSpPr>
            <a:spLocks noGrp="1"/>
          </p:cNvSpPr>
          <p:nvPr>
            <p:ph idx="1"/>
          </p:nvPr>
        </p:nvSpPr>
        <p:spPr/>
        <p:txBody>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Erişkin bağışıklama ve seyahat aşıları hakkında bilgi vermek</a:t>
            </a:r>
          </a:p>
        </p:txBody>
      </p:sp>
    </p:spTree>
    <p:extLst>
      <p:ext uri="{BB962C8B-B14F-4D97-AF65-F5344CB8AC3E}">
        <p14:creationId xmlns:p14="http://schemas.microsoft.com/office/powerpoint/2010/main" val="72978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A711A-82CC-4FED-9BA5-22279491B8AB}"/>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İnfluenza</a:t>
            </a:r>
            <a:r>
              <a:rPr lang="tr-TR" sz="3600" dirty="0">
                <a:solidFill>
                  <a:schemeClr val="accent1"/>
                </a:solidFill>
                <a:latin typeface="Arial" panose="020B0604020202020204" pitchFamily="34" charset="0"/>
                <a:cs typeface="Arial" panose="020B0604020202020204" pitchFamily="34" charset="0"/>
              </a:rPr>
              <a:t> Aşısı</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FE57C55C-455F-4588-AC52-04038DBCA15B}"/>
              </a:ext>
            </a:extLst>
          </p:cNvPr>
          <p:cNvSpPr>
            <a:spLocks noGrp="1"/>
          </p:cNvSpPr>
          <p:nvPr>
            <p:ph idx="1"/>
          </p:nvPr>
        </p:nvSpPr>
        <p:spPr/>
        <p:txBody>
          <a:bodyPr>
            <a:normAutofit lnSpcReduction="10000"/>
          </a:bodyPr>
          <a:lstStyle/>
          <a:p>
            <a:pPr marL="0" indent="0">
              <a:buNone/>
            </a:pP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virüslerine karşı </a:t>
            </a:r>
            <a:r>
              <a:rPr lang="tr-TR" sz="2400" dirty="0" err="1">
                <a:latin typeface="Arial" panose="020B0604020202020204" pitchFamily="34" charset="0"/>
                <a:cs typeface="Arial" panose="020B0604020202020204" pitchFamily="34" charset="0"/>
              </a:rPr>
              <a:t>nötralizan</a:t>
            </a:r>
            <a:r>
              <a:rPr lang="tr-TR" sz="2400" dirty="0">
                <a:latin typeface="Arial" panose="020B0604020202020204" pitchFamily="34" charset="0"/>
                <a:cs typeface="Arial" panose="020B0604020202020204" pitchFamily="34" charset="0"/>
              </a:rPr>
              <a:t> antikorlar gelişse de sürekli mutasyon yapmaları nedeni ile kalıcı bir bağışıklık oluşmaz.</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aşıları bir önceki grip sezonundaki </a:t>
            </a:r>
            <a:r>
              <a:rPr lang="tr-TR" sz="2400" dirty="0" err="1">
                <a:latin typeface="Arial" panose="020B0604020202020204" pitchFamily="34" charset="0"/>
                <a:cs typeface="Arial" panose="020B0604020202020204" pitchFamily="34" charset="0"/>
              </a:rPr>
              <a:t>suşlardan</a:t>
            </a:r>
            <a:r>
              <a:rPr lang="tr-TR" sz="2400" dirty="0">
                <a:latin typeface="Arial" panose="020B0604020202020204" pitchFamily="34" charset="0"/>
                <a:cs typeface="Arial" panose="020B0604020202020204" pitchFamily="34" charset="0"/>
              </a:rPr>
              <a:t> tahmin edilir.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DSÖ tarafından bir sonraki mevsimsel aşının içeriği Kuzey Yarım Küre için Şubat, Güney Yarım Küre için Eylül ayında açıklanır.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Ülkemizde 2018-2019 sezonu itibariyle </a:t>
            </a:r>
            <a:r>
              <a:rPr lang="tr-TR" sz="2400" dirty="0" err="1">
                <a:latin typeface="Arial" panose="020B0604020202020204" pitchFamily="34" charset="0"/>
                <a:cs typeface="Arial" panose="020B0604020202020204" pitchFamily="34" charset="0"/>
              </a:rPr>
              <a:t>trivalan</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tetravalan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inaktif</a:t>
            </a:r>
            <a:r>
              <a:rPr lang="tr-TR" sz="2400" dirty="0">
                <a:latin typeface="Arial" panose="020B0604020202020204" pitchFamily="34" charset="0"/>
                <a:cs typeface="Arial" panose="020B0604020202020204" pitchFamily="34" charset="0"/>
              </a:rPr>
              <a:t> aşılar bulunmaktadır.</a:t>
            </a:r>
          </a:p>
          <a:p>
            <a:endParaRPr lang="tr-TR" dirty="0"/>
          </a:p>
        </p:txBody>
      </p:sp>
    </p:spTree>
    <p:extLst>
      <p:ext uri="{BB962C8B-B14F-4D97-AF65-F5344CB8AC3E}">
        <p14:creationId xmlns:p14="http://schemas.microsoft.com/office/powerpoint/2010/main" val="157556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E2651-EC45-4B72-A567-C926AC993C23}"/>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B6917D69-7DD0-46AF-A8B4-342D2B922311}"/>
              </a:ext>
            </a:extLst>
          </p:cNvPr>
          <p:cNvSpPr>
            <a:spLocks noGrp="1"/>
          </p:cNvSpPr>
          <p:nvPr>
            <p:ph idx="1"/>
          </p:nvPr>
        </p:nvSpPr>
        <p:spPr/>
        <p:txBody>
          <a:bodyPr>
            <a:normAutofit/>
          </a:bodyPr>
          <a:lstStyle/>
          <a:p>
            <a:pPr marL="0" indent="0">
              <a:buNone/>
            </a:pPr>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ilişkili </a:t>
            </a:r>
            <a:r>
              <a:rPr lang="tr-TR" sz="2400" dirty="0">
                <a:solidFill>
                  <a:schemeClr val="accent1"/>
                </a:solidFill>
                <a:latin typeface="Arial" panose="020B0604020202020204" pitchFamily="34" charset="0"/>
                <a:cs typeface="Arial" panose="020B0604020202020204" pitchFamily="34" charset="0"/>
              </a:rPr>
              <a:t>komplikasyon riski yüksek </a:t>
            </a:r>
            <a:r>
              <a:rPr lang="tr-TR" sz="2400" dirty="0">
                <a:latin typeface="Arial" panose="020B0604020202020204" pitchFamily="34" charset="0"/>
                <a:cs typeface="Arial" panose="020B0604020202020204" pitchFamily="34" charset="0"/>
              </a:rPr>
              <a:t>hasta grupları:</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5 yaş altındaki çocuklar (özellikle 6 ay - 2 yaş)</a:t>
            </a:r>
          </a:p>
          <a:p>
            <a:pPr marL="0" indent="0">
              <a:buNone/>
            </a:pPr>
            <a:r>
              <a:rPr lang="tr-TR" sz="2400" dirty="0">
                <a:latin typeface="Arial" panose="020B0604020202020204" pitchFamily="34" charset="0"/>
                <a:cs typeface="Arial" panose="020B0604020202020204" pitchFamily="34" charset="0"/>
              </a:rPr>
              <a:t>  • ≥</a:t>
            </a:r>
            <a:r>
              <a:rPr lang="tr-TR" sz="2400" dirty="0"/>
              <a:t> </a:t>
            </a:r>
            <a:r>
              <a:rPr lang="tr-TR" sz="2400" dirty="0">
                <a:latin typeface="Arial" panose="020B0604020202020204" pitchFamily="34" charset="0"/>
                <a:cs typeface="Arial" panose="020B0604020202020204" pitchFamily="34" charset="0"/>
              </a:rPr>
              <a:t>65 yaş</a:t>
            </a:r>
          </a:p>
          <a:p>
            <a:pPr marL="0" indent="0">
              <a:buNone/>
            </a:pPr>
            <a:r>
              <a:rPr lang="tr-TR" sz="2400" dirty="0">
                <a:latin typeface="Arial" panose="020B0604020202020204" pitchFamily="34" charset="0"/>
                <a:cs typeface="Arial" panose="020B0604020202020204" pitchFamily="34" charset="0"/>
              </a:rPr>
              <a:t>  • Gebe kadınlar (</a:t>
            </a:r>
            <a:r>
              <a:rPr lang="tr-TR" sz="2400" dirty="0" err="1">
                <a:latin typeface="Arial" panose="020B0604020202020204" pitchFamily="34" charset="0"/>
                <a:cs typeface="Arial" panose="020B0604020202020204" pitchFamily="34" charset="0"/>
              </a:rPr>
              <a:t>postpartum</a:t>
            </a:r>
            <a:r>
              <a:rPr lang="tr-TR" sz="2400" dirty="0">
                <a:latin typeface="Arial" panose="020B0604020202020204" pitchFamily="34" charset="0"/>
                <a:cs typeface="Arial" panose="020B0604020202020204" pitchFamily="34" charset="0"/>
              </a:rPr>
              <a:t> 2 hafta dahil) </a:t>
            </a:r>
          </a:p>
          <a:p>
            <a:pPr marL="0" indent="0">
              <a:buNone/>
            </a:pPr>
            <a:r>
              <a:rPr lang="tr-TR" sz="2400" dirty="0">
                <a:latin typeface="Arial" panose="020B0604020202020204" pitchFamily="34" charset="0"/>
                <a:cs typeface="Arial" panose="020B0604020202020204" pitchFamily="34" charset="0"/>
              </a:rPr>
              <a:t>  • Bakımevlerinde ve uzun dönem tedavi merkezlerinde kalanlar </a:t>
            </a:r>
          </a:p>
          <a:p>
            <a:pPr marL="0" indent="0">
              <a:buNone/>
            </a:pPr>
            <a:r>
              <a:rPr lang="tr-TR" sz="2400" dirty="0">
                <a:latin typeface="Arial" panose="020B0604020202020204" pitchFamily="34" charset="0"/>
                <a:cs typeface="Arial" panose="020B0604020202020204" pitchFamily="34" charset="0"/>
              </a:rPr>
              <a:t>  • Kronik hastalığı olanlar</a:t>
            </a:r>
          </a:p>
        </p:txBody>
      </p:sp>
    </p:spTree>
    <p:extLst>
      <p:ext uri="{BB962C8B-B14F-4D97-AF65-F5344CB8AC3E}">
        <p14:creationId xmlns:p14="http://schemas.microsoft.com/office/powerpoint/2010/main" val="189951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31EFF3-0656-498E-8D83-66AD5F4129AD}"/>
              </a:ext>
            </a:extLst>
          </p:cNvPr>
          <p:cNvSpPr>
            <a:spLocks noGrp="1"/>
          </p:cNvSpPr>
          <p:nvPr>
            <p:ph idx="1"/>
          </p:nvPr>
        </p:nvSpPr>
        <p:spPr>
          <a:xfrm>
            <a:off x="838200" y="423746"/>
            <a:ext cx="10515600" cy="6211230"/>
          </a:xfrm>
        </p:spPr>
        <p:txBody>
          <a:bodyPr>
            <a:noAutofit/>
          </a:bodyPr>
          <a:lstStyle/>
          <a:p>
            <a:pPr marL="0" indent="0">
              <a:buNone/>
            </a:pPr>
            <a:r>
              <a:rPr lang="tr-TR" sz="2400" dirty="0">
                <a:solidFill>
                  <a:schemeClr val="accent1"/>
                </a:solidFill>
                <a:latin typeface="Arial" panose="020B0604020202020204" pitchFamily="34" charset="0"/>
                <a:cs typeface="Arial" panose="020B0604020202020204" pitchFamily="34" charset="0"/>
              </a:rPr>
              <a:t>Kronik hastalığı olanlar: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Astım </a:t>
            </a:r>
          </a:p>
          <a:p>
            <a:r>
              <a:rPr lang="tr-TR" sz="2400" dirty="0">
                <a:latin typeface="Arial" panose="020B0604020202020204" pitchFamily="34" charset="0"/>
                <a:cs typeface="Arial" panose="020B0604020202020204" pitchFamily="34" charset="0"/>
              </a:rPr>
              <a:t>Nörolojik hastalıklar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serebral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palsi</a:t>
            </a:r>
            <a:r>
              <a:rPr lang="tr-TR" sz="2000" dirty="0">
                <a:latin typeface="Arial" panose="020B0604020202020204" pitchFamily="34" charset="0"/>
                <a:cs typeface="Arial" panose="020B0604020202020204" pitchFamily="34" charset="0"/>
              </a:rPr>
              <a:t>, epilepsi, </a:t>
            </a:r>
            <a:r>
              <a:rPr lang="tr-TR" sz="2000" dirty="0" err="1">
                <a:latin typeface="Arial" panose="020B0604020202020204" pitchFamily="34" charset="0"/>
                <a:cs typeface="Arial" panose="020B0604020202020204" pitchFamily="34" charset="0"/>
              </a:rPr>
              <a:t>mental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retardasyon</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v.b</a:t>
            </a:r>
            <a:r>
              <a:rPr lang="tr-TR" sz="20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Kronik akciğer hastalıkları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kistik</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fibrozis</a:t>
            </a:r>
            <a:r>
              <a:rPr lang="tr-TR" sz="2000" dirty="0">
                <a:latin typeface="Arial" panose="020B0604020202020204" pitchFamily="34" charset="0"/>
                <a:cs typeface="Arial" panose="020B0604020202020204" pitchFamily="34" charset="0"/>
              </a:rPr>
              <a:t>, KOAH) </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Kan hastalıkları </a:t>
            </a:r>
            <a:r>
              <a:rPr lang="tr-TR" sz="2000" dirty="0">
                <a:latin typeface="Arial" panose="020B0604020202020204" pitchFamily="34" charset="0"/>
                <a:cs typeface="Arial" panose="020B0604020202020204" pitchFamily="34" charset="0"/>
              </a:rPr>
              <a:t>(orak hücreli </a:t>
            </a:r>
            <a:r>
              <a:rPr lang="tr-TR" sz="2000" dirty="0" err="1">
                <a:latin typeface="Arial" panose="020B0604020202020204" pitchFamily="34" charset="0"/>
                <a:cs typeface="Arial" panose="020B0604020202020204" pitchFamily="34" charset="0"/>
              </a:rPr>
              <a:t>anmei</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v.b</a:t>
            </a:r>
            <a:r>
              <a:rPr lang="tr-TR" sz="20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Kalp hastalıkları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konjenital</a:t>
            </a:r>
            <a:r>
              <a:rPr lang="tr-TR" sz="2000" dirty="0">
                <a:latin typeface="Arial" panose="020B0604020202020204" pitchFamily="34" charset="0"/>
                <a:cs typeface="Arial" panose="020B0604020202020204" pitchFamily="34" charset="0"/>
              </a:rPr>
              <a:t> kalp hastalığı, </a:t>
            </a:r>
            <a:r>
              <a:rPr lang="tr-TR" sz="2000" dirty="0" err="1">
                <a:latin typeface="Arial" panose="020B0604020202020204" pitchFamily="34" charset="0"/>
                <a:cs typeface="Arial" panose="020B0604020202020204" pitchFamily="34" charset="0"/>
              </a:rPr>
              <a:t>konjestif</a:t>
            </a:r>
            <a:r>
              <a:rPr lang="tr-TR" sz="2000" dirty="0">
                <a:latin typeface="Arial" panose="020B0604020202020204" pitchFamily="34" charset="0"/>
                <a:cs typeface="Arial" panose="020B0604020202020204" pitchFamily="34" charset="0"/>
              </a:rPr>
              <a:t> kalp yetmezliği) </a:t>
            </a:r>
          </a:p>
          <a:p>
            <a:r>
              <a:rPr lang="tr-TR" sz="2400" dirty="0">
                <a:latin typeface="Arial" panose="020B0604020202020204" pitchFamily="34" charset="0"/>
                <a:cs typeface="Arial" panose="020B0604020202020204" pitchFamily="34" charset="0"/>
              </a:rPr>
              <a:t>Endokrin hastalıklar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diabet</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v.b</a:t>
            </a:r>
            <a:r>
              <a:rPr lang="tr-TR" sz="20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Karaciğer hastalıkları </a:t>
            </a:r>
          </a:p>
          <a:p>
            <a:r>
              <a:rPr lang="tr-TR" sz="2400" dirty="0">
                <a:latin typeface="Arial" panose="020B0604020202020204" pitchFamily="34" charset="0"/>
                <a:cs typeface="Arial" panose="020B0604020202020204" pitchFamily="34" charset="0"/>
              </a:rPr>
              <a:t>Böbrek hastalıkları </a:t>
            </a:r>
          </a:p>
          <a:p>
            <a:r>
              <a:rPr lang="tr-TR" sz="2400" dirty="0" err="1">
                <a:latin typeface="Arial" panose="020B0604020202020204" pitchFamily="34" charset="0"/>
                <a:cs typeface="Arial" panose="020B0604020202020204" pitchFamily="34" charset="0"/>
              </a:rPr>
              <a:t>Metabolik</a:t>
            </a:r>
            <a:r>
              <a:rPr lang="tr-TR" sz="2400" dirty="0">
                <a:latin typeface="Arial" panose="020B0604020202020204" pitchFamily="34" charset="0"/>
                <a:cs typeface="Arial" panose="020B0604020202020204" pitchFamily="34" charset="0"/>
              </a:rPr>
              <a:t> hastalıklar </a:t>
            </a:r>
          </a:p>
          <a:p>
            <a:r>
              <a:rPr lang="tr-TR" sz="2400" dirty="0" err="1">
                <a:latin typeface="Arial" panose="020B0604020202020204" pitchFamily="34" charset="0"/>
                <a:cs typeface="Arial" panose="020B0604020202020204" pitchFamily="34" charset="0"/>
              </a:rPr>
              <a:t>İmmünsüpresyon</a:t>
            </a: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(AIDS, kanseri kronik </a:t>
            </a:r>
            <a:r>
              <a:rPr lang="tr-TR" sz="2000" dirty="0" err="1">
                <a:latin typeface="Arial" panose="020B0604020202020204" pitchFamily="34" charset="0"/>
                <a:cs typeface="Arial" panose="020B0604020202020204" pitchFamily="34" charset="0"/>
              </a:rPr>
              <a:t>steroid</a:t>
            </a:r>
            <a:r>
              <a:rPr lang="tr-TR" sz="2000" dirty="0">
                <a:latin typeface="Arial" panose="020B0604020202020204" pitchFamily="34" charset="0"/>
                <a:cs typeface="Arial" panose="020B0604020202020204" pitchFamily="34" charset="0"/>
              </a:rPr>
              <a:t> kullanımı vb.)</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19 yaşından küçük uzun dönem aspirin kullanıcılar</a:t>
            </a:r>
          </a:p>
        </p:txBody>
      </p:sp>
    </p:spTree>
    <p:extLst>
      <p:ext uri="{BB962C8B-B14F-4D97-AF65-F5344CB8AC3E}">
        <p14:creationId xmlns:p14="http://schemas.microsoft.com/office/powerpoint/2010/main" val="326449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60EF2-9F7E-495D-A362-AB969D8DB913}"/>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İnfluenza</a:t>
            </a:r>
            <a:r>
              <a:rPr lang="tr-TR" sz="3600" dirty="0">
                <a:solidFill>
                  <a:schemeClr val="accent1"/>
                </a:solidFill>
                <a:latin typeface="Arial" panose="020B0604020202020204" pitchFamily="34" charset="0"/>
                <a:cs typeface="Arial" panose="020B0604020202020204" pitchFamily="34" charset="0"/>
              </a:rPr>
              <a:t> Aşısı Uygulama Zamanı </a:t>
            </a:r>
          </a:p>
        </p:txBody>
      </p:sp>
      <p:sp>
        <p:nvSpPr>
          <p:cNvPr id="3" name="İçerik Yer Tutucusu 2">
            <a:extLst>
              <a:ext uri="{FF2B5EF4-FFF2-40B4-BE49-F238E27FC236}">
                <a16:creationId xmlns:a16="http://schemas.microsoft.com/office/drawing/2014/main" id="{28B9CAB3-07DC-475A-9DDA-5951C5FD9451}"/>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En uygun zaman gribin en sık görüldüğü ayların hemen öncesi,</a:t>
            </a:r>
          </a:p>
          <a:p>
            <a:pPr marL="0" indent="0">
              <a:buNone/>
            </a:pPr>
            <a:r>
              <a:rPr lang="tr-TR" sz="2400" dirty="0">
                <a:latin typeface="Arial" panose="020B0604020202020204" pitchFamily="34" charset="0"/>
                <a:cs typeface="Arial" panose="020B0604020202020204" pitchFamily="34" charset="0"/>
              </a:rPr>
              <a:t>             yani Ekim ve Kasım ayları     </a:t>
            </a:r>
            <a:r>
              <a:rPr lang="tr-TR" sz="1800" dirty="0">
                <a:latin typeface="Arial" panose="020B0604020202020204" pitchFamily="34" charset="0"/>
                <a:cs typeface="Arial" panose="020B0604020202020204" pitchFamily="34" charset="0"/>
              </a:rPr>
              <a:t>(ancak </a:t>
            </a:r>
            <a:r>
              <a:rPr lang="tr-TR" sz="1800" dirty="0" err="1">
                <a:latin typeface="Arial" panose="020B0604020202020204" pitchFamily="34" charset="0"/>
                <a:cs typeface="Arial" panose="020B0604020202020204" pitchFamily="34" charset="0"/>
              </a:rPr>
              <a:t>influenza</a:t>
            </a:r>
            <a:r>
              <a:rPr lang="tr-TR" sz="1800" dirty="0">
                <a:latin typeface="Arial" panose="020B0604020202020204" pitchFamily="34" charset="0"/>
                <a:cs typeface="Arial" panose="020B0604020202020204" pitchFamily="34" charset="0"/>
              </a:rPr>
              <a:t> sezonu boyunca aşı yapılabilir)</a:t>
            </a:r>
          </a:p>
          <a:p>
            <a:endParaRPr lang="tr-TR" sz="18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Aşının koruyucu etkisi, uygulamadan 1–2 hafta sonra başlar.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Sağlıklı erişkinlerde koruyuculuk 6-8 ay veya daha uzun sürer.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Yaşlılarda ve bağışıklığı baskılanmış kişilerde bu süre daha kısa olabilir.</a:t>
            </a:r>
          </a:p>
          <a:p>
            <a:pPr marL="0" indent="0">
              <a:buNone/>
            </a:pPr>
            <a:r>
              <a:rPr lang="tr-TR" sz="18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(çok erken aşılamadan kaçınılmalı)</a:t>
            </a:r>
          </a:p>
          <a:p>
            <a:endParaRPr lang="tr-TR" dirty="0"/>
          </a:p>
        </p:txBody>
      </p:sp>
    </p:spTree>
    <p:extLst>
      <p:ext uri="{BB962C8B-B14F-4D97-AF65-F5344CB8AC3E}">
        <p14:creationId xmlns:p14="http://schemas.microsoft.com/office/powerpoint/2010/main" val="241461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C906CC-7A7B-453B-8CFD-63E26AFEF08E}"/>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C172E852-7E7F-4901-9586-967621B99CD3}"/>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En önemli ve tek </a:t>
            </a:r>
            <a:r>
              <a:rPr lang="tr-TR" sz="2400" dirty="0" err="1">
                <a:latin typeface="Arial" panose="020B0604020202020204" pitchFamily="34" charset="0"/>
                <a:cs typeface="Arial" panose="020B0604020202020204" pitchFamily="34" charset="0"/>
              </a:rPr>
              <a:t>kontrendikasyon</a:t>
            </a:r>
            <a:r>
              <a:rPr lang="tr-TR" sz="2400" dirty="0">
                <a:latin typeface="Arial" panose="020B0604020202020204" pitchFamily="34" charset="0"/>
                <a:cs typeface="Arial" panose="020B0604020202020204" pitchFamily="34" charset="0"/>
              </a:rPr>
              <a:t> yumurta proteinine karşı bilinen ciddi alerjik reaksiyon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ACIP 2018-2019 önerileri yumurta alerjisi öyküsü olanlar için:</a:t>
            </a:r>
          </a:p>
          <a:p>
            <a:pPr marL="0" indent="0">
              <a:buNone/>
            </a:pPr>
            <a:r>
              <a:rPr lang="tr-TR" sz="2400" dirty="0">
                <a:latin typeface="Arial" panose="020B0604020202020204" pitchFamily="34" charset="0"/>
                <a:cs typeface="Arial" panose="020B0604020202020204" pitchFamily="34" charset="0"/>
              </a:rPr>
              <a:t>        • Sadece ürtiker öyküsü var ise aşı yapılması, </a:t>
            </a: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Anjiyoödem</a:t>
            </a:r>
            <a:r>
              <a:rPr lang="tr-TR" sz="2400" dirty="0">
                <a:latin typeface="Arial" panose="020B0604020202020204" pitchFamily="34" charset="0"/>
                <a:cs typeface="Arial" panose="020B0604020202020204" pitchFamily="34" charset="0"/>
              </a:rPr>
              <a:t>, solunum sıkıntısı, ısrarcı kusma, adrenalin ile tıbbi girişim öyküsü olanlarda ise sağlık kuruluşunda aşı yapılması</a:t>
            </a:r>
          </a:p>
        </p:txBody>
      </p:sp>
    </p:spTree>
    <p:extLst>
      <p:ext uri="{BB962C8B-B14F-4D97-AF65-F5344CB8AC3E}">
        <p14:creationId xmlns:p14="http://schemas.microsoft.com/office/powerpoint/2010/main" val="339151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79E7E1-BFF6-48A5-9833-F0C44A2599F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EAFC1520-F850-46D2-821A-53865803306D}"/>
              </a:ext>
            </a:extLst>
          </p:cNvPr>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Temas sonrası mevsimsel aşı yaptırmamış kişiler aşılanabilir.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Antiviral</a:t>
            </a:r>
            <a:r>
              <a:rPr lang="tr-TR" sz="2400" dirty="0">
                <a:latin typeface="Arial" panose="020B0604020202020204" pitchFamily="34" charset="0"/>
                <a:cs typeface="Arial" panose="020B0604020202020204" pitchFamily="34" charset="0"/>
              </a:rPr>
              <a:t> başlanmış olması </a:t>
            </a:r>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aşı yapılması açısından </a:t>
            </a:r>
            <a:r>
              <a:rPr lang="tr-TR" sz="2400" dirty="0" err="1">
                <a:latin typeface="Arial" panose="020B0604020202020204" pitchFamily="34" charset="0"/>
                <a:cs typeface="Arial" panose="020B0604020202020204" pitchFamily="34" charset="0"/>
              </a:rPr>
              <a:t>kontrendikasyon</a:t>
            </a:r>
            <a:r>
              <a:rPr lang="tr-TR" sz="2400" dirty="0">
                <a:latin typeface="Arial" panose="020B0604020202020204" pitchFamily="34" charset="0"/>
                <a:cs typeface="Arial" panose="020B0604020202020204" pitchFamily="34" charset="0"/>
              </a:rPr>
              <a:t> oluşturmaz.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Salgın başlamış olması aşılamaya engel değildir.</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52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C00D6E-D116-4F76-B0C1-45838C1130B9}"/>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Pnömokok</a:t>
            </a:r>
            <a:r>
              <a:rPr lang="tr-TR" sz="3600" dirty="0">
                <a:solidFill>
                  <a:schemeClr val="accent1"/>
                </a:solidFill>
                <a:latin typeface="Arial" panose="020B0604020202020204" pitchFamily="34" charset="0"/>
                <a:cs typeface="Arial" panose="020B0604020202020204" pitchFamily="34" charset="0"/>
              </a:rPr>
              <a:t> Aşısı</a:t>
            </a:r>
          </a:p>
        </p:txBody>
      </p:sp>
      <p:sp>
        <p:nvSpPr>
          <p:cNvPr id="3" name="İçerik Yer Tutucusu 2">
            <a:extLst>
              <a:ext uri="{FF2B5EF4-FFF2-40B4-BE49-F238E27FC236}">
                <a16:creationId xmlns:a16="http://schemas.microsoft.com/office/drawing/2014/main" id="{D93AE4A5-63E6-496D-A947-061FA9B120F5}"/>
              </a:ext>
            </a:extLst>
          </p:cNvPr>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Polisakkarit</a:t>
            </a:r>
            <a:r>
              <a:rPr lang="tr-TR" sz="2400" dirty="0">
                <a:latin typeface="Arial" panose="020B0604020202020204" pitchFamily="34" charset="0"/>
                <a:cs typeface="Arial" panose="020B0604020202020204" pitchFamily="34" charset="0"/>
              </a:rPr>
              <a:t> (PPSV23) </a:t>
            </a:r>
          </a:p>
          <a:p>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(PCV13) olmak üzere iki tip </a:t>
            </a:r>
            <a:r>
              <a:rPr lang="tr-TR" sz="2400" dirty="0" err="1">
                <a:latin typeface="Arial" panose="020B0604020202020204" pitchFamily="34" charset="0"/>
                <a:cs typeface="Arial" panose="020B0604020202020204" pitchFamily="34" charset="0"/>
              </a:rPr>
              <a:t>pnömokok</a:t>
            </a:r>
            <a:r>
              <a:rPr lang="tr-TR" sz="2400" dirty="0">
                <a:latin typeface="Arial" panose="020B0604020202020204" pitchFamily="34" charset="0"/>
                <a:cs typeface="Arial" panose="020B0604020202020204" pitchFamily="34" charset="0"/>
              </a:rPr>
              <a:t> aşısı bulunmaktadır. </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Antikor yanıtının daha geniş olmasını sağlamak amacı ile </a:t>
            </a:r>
          </a:p>
          <a:p>
            <a:pPr marL="0" indent="0">
              <a:buNone/>
            </a:pPr>
            <a:r>
              <a:rPr lang="tr-TR" sz="2400" dirty="0">
                <a:solidFill>
                  <a:schemeClr val="accent1"/>
                </a:solidFill>
                <a:latin typeface="Arial" panose="020B0604020202020204" pitchFamily="34" charset="0"/>
                <a:cs typeface="Arial" panose="020B0604020202020204" pitchFamily="34" charset="0"/>
              </a:rPr>
              <a:t>       </a:t>
            </a:r>
            <a:r>
              <a:rPr lang="tr-TR" sz="2400" dirty="0" err="1">
                <a:solidFill>
                  <a:schemeClr val="accent1"/>
                </a:solidFill>
                <a:latin typeface="Arial" panose="020B0604020202020204" pitchFamily="34" charset="0"/>
                <a:cs typeface="Arial" panose="020B0604020202020204" pitchFamily="34" charset="0"/>
              </a:rPr>
              <a:t>konjuge</a:t>
            </a:r>
            <a:r>
              <a:rPr lang="tr-TR" sz="2400" dirty="0">
                <a:solidFill>
                  <a:schemeClr val="accent1"/>
                </a:solidFill>
                <a:latin typeface="Arial" panose="020B0604020202020204" pitchFamily="34" charset="0"/>
                <a:cs typeface="Arial" panose="020B0604020202020204" pitchFamily="34" charset="0"/>
              </a:rPr>
              <a:t> aşıyı takiben </a:t>
            </a:r>
            <a:r>
              <a:rPr lang="tr-TR" sz="2400" dirty="0" err="1">
                <a:solidFill>
                  <a:schemeClr val="accent1"/>
                </a:solidFill>
                <a:latin typeface="Arial" panose="020B0604020202020204" pitchFamily="34" charset="0"/>
                <a:cs typeface="Arial" panose="020B0604020202020204" pitchFamily="34" charset="0"/>
              </a:rPr>
              <a:t>polisakkarit</a:t>
            </a:r>
            <a:r>
              <a:rPr lang="tr-TR" sz="2400" dirty="0">
                <a:solidFill>
                  <a:schemeClr val="accent1"/>
                </a:solidFill>
                <a:latin typeface="Arial" panose="020B0604020202020204" pitchFamily="34" charset="0"/>
                <a:cs typeface="Arial" panose="020B0604020202020204" pitchFamily="34" charset="0"/>
              </a:rPr>
              <a:t> aşı yapılması</a:t>
            </a:r>
            <a:r>
              <a:rPr lang="tr-TR" sz="2400" dirty="0">
                <a:latin typeface="Arial" panose="020B0604020202020204" pitchFamily="34" charset="0"/>
                <a:cs typeface="Arial" panose="020B0604020202020204" pitchFamily="34" charset="0"/>
              </a:rPr>
              <a:t> en etkin yöntem</a:t>
            </a:r>
          </a:p>
          <a:p>
            <a:pPr marL="0" indent="0">
              <a:buNone/>
            </a:pPr>
            <a:r>
              <a:rPr lang="tr-TR"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065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61FBFB8-EEDA-40ED-927A-A16260109429}"/>
              </a:ext>
            </a:extLst>
          </p:cNvPr>
          <p:cNvSpPr>
            <a:spLocks noGrp="1"/>
          </p:cNvSpPr>
          <p:nvPr>
            <p:ph sz="quarter" idx="13"/>
          </p:nvPr>
        </p:nvSpPr>
        <p:spPr>
          <a:xfrm>
            <a:off x="685800" y="844062"/>
            <a:ext cx="5088714" cy="4530523"/>
          </a:xfrm>
        </p:spPr>
        <p:txBody>
          <a:bodyPr>
            <a:normAutofit/>
          </a:bodyPr>
          <a:lstStyle/>
          <a:p>
            <a:pPr marL="0" indent="0">
              <a:buNone/>
            </a:pPr>
            <a:r>
              <a:rPr lang="tr-TR" sz="2400" dirty="0" err="1">
                <a:solidFill>
                  <a:schemeClr val="accent1"/>
                </a:solidFill>
                <a:latin typeface="Arial" panose="020B0604020202020204" pitchFamily="34" charset="0"/>
                <a:cs typeface="Arial" panose="020B0604020202020204" pitchFamily="34" charset="0"/>
              </a:rPr>
              <a:t>Polisakkarit</a:t>
            </a:r>
            <a:r>
              <a:rPr lang="tr-TR" sz="2400" dirty="0">
                <a:solidFill>
                  <a:schemeClr val="accent1"/>
                </a:solidFill>
                <a:latin typeface="Arial" panose="020B0604020202020204" pitchFamily="34" charset="0"/>
                <a:cs typeface="Arial" panose="020B0604020202020204" pitchFamily="34" charset="0"/>
              </a:rPr>
              <a:t> </a:t>
            </a:r>
            <a:r>
              <a:rPr lang="tr-TR" sz="2400" dirty="0" err="1">
                <a:solidFill>
                  <a:schemeClr val="accent1"/>
                </a:solidFill>
                <a:latin typeface="Arial" panose="020B0604020202020204" pitchFamily="34" charset="0"/>
                <a:cs typeface="Arial" panose="020B0604020202020204" pitchFamily="34" charset="0"/>
              </a:rPr>
              <a:t>pnömokok</a:t>
            </a:r>
            <a:r>
              <a:rPr lang="tr-TR" sz="2400" dirty="0">
                <a:solidFill>
                  <a:schemeClr val="accent1"/>
                </a:solidFill>
                <a:latin typeface="Arial" panose="020B0604020202020204" pitchFamily="34" charset="0"/>
                <a:cs typeface="Arial" panose="020B0604020202020204" pitchFamily="34" charset="0"/>
              </a:rPr>
              <a:t> aşısı </a:t>
            </a:r>
          </a:p>
          <a:p>
            <a:pPr marL="0" indent="0">
              <a:buNone/>
            </a:pPr>
            <a:endParaRPr lang="tr-TR" sz="2400" dirty="0">
              <a:solidFill>
                <a:schemeClr val="accent1"/>
              </a:solidFill>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23 farklı </a:t>
            </a:r>
            <a:r>
              <a:rPr lang="tr-TR" sz="2400" cap="none" dirty="0" err="1">
                <a:latin typeface="Arial" panose="020B0604020202020204" pitchFamily="34" charset="0"/>
                <a:cs typeface="Arial" panose="020B0604020202020204" pitchFamily="34" charset="0"/>
              </a:rPr>
              <a:t>serotip</a:t>
            </a:r>
            <a:r>
              <a:rPr lang="tr-TR" sz="2400" cap="none" dirty="0">
                <a:latin typeface="Arial" panose="020B0604020202020204" pitchFamily="34" charset="0"/>
                <a:cs typeface="Arial" panose="020B0604020202020204" pitchFamily="34" charset="0"/>
              </a:rPr>
              <a:t> içerir.</a:t>
            </a:r>
          </a:p>
          <a:p>
            <a:pPr marL="0" indent="0">
              <a:buNone/>
            </a:pPr>
            <a:endParaRPr lang="tr-TR" sz="2400" cap="none" dirty="0">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B </a:t>
            </a:r>
            <a:r>
              <a:rPr lang="tr-TR" sz="2400" cap="none" dirty="0" err="1">
                <a:latin typeface="Arial" panose="020B0604020202020204" pitchFamily="34" charset="0"/>
                <a:cs typeface="Arial" panose="020B0604020202020204" pitchFamily="34" charset="0"/>
              </a:rPr>
              <a:t>lenfosite</a:t>
            </a:r>
            <a:r>
              <a:rPr lang="tr-TR" sz="2400" cap="none" dirty="0">
                <a:latin typeface="Arial" panose="020B0604020202020204" pitchFamily="34" charset="0"/>
                <a:cs typeface="Arial" panose="020B0604020202020204" pitchFamily="34" charset="0"/>
              </a:rPr>
              <a:t> bağımlı, hafıza oluşturmaz.</a:t>
            </a:r>
          </a:p>
          <a:p>
            <a:endParaRPr lang="tr-TR" sz="2400" cap="none" dirty="0">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En</a:t>
            </a:r>
            <a:r>
              <a:rPr lang="tr-TR" sz="2400" dirty="0">
                <a:latin typeface="Arial" panose="020B0604020202020204" pitchFamily="34" charset="0"/>
                <a:cs typeface="Arial" panose="020B0604020202020204" pitchFamily="34" charset="0"/>
              </a:rPr>
              <a:t> </a:t>
            </a:r>
            <a:r>
              <a:rPr lang="tr-TR" sz="2400" cap="none" dirty="0">
                <a:latin typeface="Arial" panose="020B0604020202020204" pitchFamily="34" charset="0"/>
                <a:cs typeface="Arial" panose="020B0604020202020204" pitchFamily="34" charset="0"/>
              </a:rPr>
              <a:t>az 5 yıl ara ile en fazla 3 kez tekrarlanabilir.</a:t>
            </a:r>
          </a:p>
        </p:txBody>
      </p:sp>
      <p:sp>
        <p:nvSpPr>
          <p:cNvPr id="6" name="İçerik Yer Tutucusu 5">
            <a:extLst>
              <a:ext uri="{FF2B5EF4-FFF2-40B4-BE49-F238E27FC236}">
                <a16:creationId xmlns:a16="http://schemas.microsoft.com/office/drawing/2014/main" id="{427D2052-BBB9-450A-BBA0-ABE4B23F3D0C}"/>
              </a:ext>
            </a:extLst>
          </p:cNvPr>
          <p:cNvSpPr>
            <a:spLocks noGrp="1"/>
          </p:cNvSpPr>
          <p:nvPr>
            <p:ph sz="quarter" idx="14"/>
          </p:nvPr>
        </p:nvSpPr>
        <p:spPr>
          <a:xfrm>
            <a:off x="5993971" y="844062"/>
            <a:ext cx="5086538" cy="4530523"/>
          </a:xfrm>
        </p:spPr>
        <p:txBody>
          <a:bodyPr>
            <a:normAutofit/>
          </a:bodyPr>
          <a:lstStyle/>
          <a:p>
            <a:pPr marL="0" indent="0">
              <a:buNone/>
            </a:pPr>
            <a:r>
              <a:rPr lang="tr-TR" sz="2400" dirty="0" err="1">
                <a:solidFill>
                  <a:schemeClr val="accent1"/>
                </a:solidFill>
                <a:latin typeface="Arial" panose="020B0604020202020204" pitchFamily="34" charset="0"/>
                <a:cs typeface="Arial" panose="020B0604020202020204" pitchFamily="34" charset="0"/>
              </a:rPr>
              <a:t>Konjuge</a:t>
            </a:r>
            <a:r>
              <a:rPr lang="tr-TR" sz="2400" dirty="0">
                <a:solidFill>
                  <a:schemeClr val="accent1"/>
                </a:solidFill>
                <a:latin typeface="Arial" panose="020B0604020202020204" pitchFamily="34" charset="0"/>
                <a:cs typeface="Arial" panose="020B0604020202020204" pitchFamily="34" charset="0"/>
              </a:rPr>
              <a:t> </a:t>
            </a:r>
            <a:r>
              <a:rPr lang="tr-TR" sz="2400" dirty="0" err="1">
                <a:solidFill>
                  <a:schemeClr val="accent1"/>
                </a:solidFill>
                <a:latin typeface="Arial" panose="020B0604020202020204" pitchFamily="34" charset="0"/>
                <a:cs typeface="Arial" panose="020B0604020202020204" pitchFamily="34" charset="0"/>
              </a:rPr>
              <a:t>pnömokok</a:t>
            </a:r>
            <a:r>
              <a:rPr lang="tr-TR" sz="2400" dirty="0">
                <a:solidFill>
                  <a:schemeClr val="accent1"/>
                </a:solidFill>
                <a:latin typeface="Arial" panose="020B0604020202020204" pitchFamily="34" charset="0"/>
                <a:cs typeface="Arial" panose="020B0604020202020204" pitchFamily="34" charset="0"/>
              </a:rPr>
              <a:t> aşısı </a:t>
            </a:r>
          </a:p>
          <a:p>
            <a:pPr marL="0" indent="0">
              <a:buNone/>
            </a:pPr>
            <a:endParaRPr lang="tr-TR" sz="2400" dirty="0">
              <a:solidFill>
                <a:schemeClr val="accent1"/>
              </a:solidFill>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13 farklı </a:t>
            </a:r>
            <a:r>
              <a:rPr lang="tr-TR" sz="2400" cap="none" dirty="0" err="1">
                <a:latin typeface="Arial" panose="020B0604020202020204" pitchFamily="34" charset="0"/>
                <a:cs typeface="Arial" panose="020B0604020202020204" pitchFamily="34" charset="0"/>
              </a:rPr>
              <a:t>serotip</a:t>
            </a:r>
            <a:r>
              <a:rPr lang="tr-TR" sz="2400" cap="none" dirty="0">
                <a:latin typeface="Arial" panose="020B0604020202020204" pitchFamily="34" charset="0"/>
                <a:cs typeface="Arial" panose="020B0604020202020204" pitchFamily="34" charset="0"/>
              </a:rPr>
              <a:t> içerir.</a:t>
            </a:r>
          </a:p>
          <a:p>
            <a:endParaRPr lang="tr-TR" sz="2400" cap="none" dirty="0">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T </a:t>
            </a:r>
            <a:r>
              <a:rPr lang="tr-TR" sz="2400" cap="none" dirty="0" err="1">
                <a:latin typeface="Arial" panose="020B0604020202020204" pitchFamily="34" charset="0"/>
                <a:cs typeface="Arial" panose="020B0604020202020204" pitchFamily="34" charset="0"/>
              </a:rPr>
              <a:t>lenfosite</a:t>
            </a:r>
            <a:r>
              <a:rPr lang="tr-TR" sz="2400" cap="none" dirty="0">
                <a:latin typeface="Arial" panose="020B0604020202020204" pitchFamily="34" charset="0"/>
                <a:cs typeface="Arial" panose="020B0604020202020204" pitchFamily="34" charset="0"/>
              </a:rPr>
              <a:t> bağımlı bağışık hafıza oluşturabilir.</a:t>
            </a:r>
          </a:p>
          <a:p>
            <a:endParaRPr lang="tr-TR" sz="2400" cap="none" dirty="0">
              <a:latin typeface="Arial" panose="020B0604020202020204" pitchFamily="34" charset="0"/>
              <a:cs typeface="Arial" panose="020B0604020202020204" pitchFamily="34" charset="0"/>
            </a:endParaRPr>
          </a:p>
          <a:p>
            <a:r>
              <a:rPr lang="tr-TR" sz="2400" cap="none" dirty="0">
                <a:latin typeface="Arial" panose="020B0604020202020204" pitchFamily="34" charset="0"/>
                <a:cs typeface="Arial" panose="020B0604020202020204" pitchFamily="34" charset="0"/>
              </a:rPr>
              <a:t>Erişkin yaş grubunda 1 doz olarak uygulanır.   </a:t>
            </a:r>
            <a:endParaRPr lang="tr-TR" sz="2400" dirty="0">
              <a:latin typeface="Arial" panose="020B0604020202020204" pitchFamily="34" charset="0"/>
              <a:cs typeface="Arial" panose="020B0604020202020204" pitchFamily="34" charset="0"/>
            </a:endParaRPr>
          </a:p>
          <a:p>
            <a:pPr marL="0" indent="0">
              <a:buNone/>
            </a:pPr>
            <a:endParaRPr lang="tr-TR" sz="2400" dirty="0"/>
          </a:p>
          <a:p>
            <a:endParaRPr lang="tr-TR" sz="2400" cap="none" dirty="0">
              <a:solidFill>
                <a:schemeClr val="accent1"/>
              </a:solidFill>
              <a:latin typeface="Serif sans"/>
            </a:endParaRPr>
          </a:p>
        </p:txBody>
      </p:sp>
    </p:spTree>
    <p:extLst>
      <p:ext uri="{BB962C8B-B14F-4D97-AF65-F5344CB8AC3E}">
        <p14:creationId xmlns:p14="http://schemas.microsoft.com/office/powerpoint/2010/main" val="3995258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A5553-2950-4336-AD6E-0544B952D9DA}"/>
              </a:ext>
            </a:extLst>
          </p:cNvPr>
          <p:cNvSpPr>
            <a:spLocks noGrp="1"/>
          </p:cNvSpPr>
          <p:nvPr>
            <p:ph type="title"/>
          </p:nvPr>
        </p:nvSpPr>
        <p:spPr>
          <a:xfrm>
            <a:off x="838200" y="309369"/>
            <a:ext cx="10515600" cy="1325563"/>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3F0DCFE1-8334-420E-81F7-6F61FAE9EC2C}"/>
              </a:ext>
            </a:extLst>
          </p:cNvPr>
          <p:cNvSpPr>
            <a:spLocks noGrp="1"/>
          </p:cNvSpPr>
          <p:nvPr>
            <p:ph idx="1"/>
          </p:nvPr>
        </p:nvSpPr>
        <p:spPr/>
        <p:txBody>
          <a:bodyPr>
            <a:normAutofit/>
          </a:bodyPr>
          <a:lstStyle/>
          <a:p>
            <a:pPr marL="0" indent="0">
              <a:buNone/>
            </a:pPr>
            <a:r>
              <a:rPr lang="tr-TR" sz="2400" dirty="0">
                <a:latin typeface="Arial" panose="020B0604020202020204" pitchFamily="34" charset="0"/>
                <a:cs typeface="Arial" panose="020B0604020202020204" pitchFamily="34" charset="0"/>
              </a:rPr>
              <a:t>   </a:t>
            </a:r>
            <a:r>
              <a:rPr lang="tr-TR" sz="2400" dirty="0">
                <a:solidFill>
                  <a:schemeClr val="accent1"/>
                </a:solidFill>
                <a:latin typeface="Arial" panose="020B0604020202020204" pitchFamily="34" charset="0"/>
                <a:cs typeface="Arial" panose="020B0604020202020204" pitchFamily="34" charset="0"/>
              </a:rPr>
              <a:t>Riskli hastalık grupları: </a:t>
            </a:r>
          </a:p>
          <a:p>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Kronik akciğer hastalığı</a:t>
            </a:r>
          </a:p>
          <a:p>
            <a:pPr marL="0" indent="0">
              <a:buNone/>
            </a:pPr>
            <a:r>
              <a:rPr lang="tr-TR" sz="2400" dirty="0">
                <a:latin typeface="Arial" panose="020B0604020202020204" pitchFamily="34" charset="0"/>
                <a:cs typeface="Arial" panose="020B0604020202020204" pitchFamily="34" charset="0"/>
              </a:rPr>
              <a:t>    • Kronik </a:t>
            </a:r>
            <a:r>
              <a:rPr lang="tr-TR" sz="2400" dirty="0" err="1">
                <a:latin typeface="Arial" panose="020B0604020202020204" pitchFamily="34" charset="0"/>
                <a:cs typeface="Arial" panose="020B0604020202020204" pitchFamily="34" charset="0"/>
              </a:rPr>
              <a:t>kardiyovasküler</a:t>
            </a:r>
            <a:r>
              <a:rPr lang="tr-TR" sz="2400" dirty="0">
                <a:latin typeface="Arial" panose="020B0604020202020204" pitchFamily="34" charset="0"/>
                <a:cs typeface="Arial" panose="020B0604020202020204" pitchFamily="34" charset="0"/>
              </a:rPr>
              <a:t> hastalık </a:t>
            </a: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Diabetes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mellitus</a:t>
            </a:r>
            <a:r>
              <a:rPr lang="tr-TR" sz="2400" dirty="0">
                <a:latin typeface="Arial" panose="020B0604020202020204" pitchFamily="34" charset="0"/>
                <a:cs typeface="Arial" panose="020B0604020202020204" pitchFamily="34" charset="0"/>
              </a:rPr>
              <a:t> </a:t>
            </a:r>
          </a:p>
          <a:p>
            <a:pPr marL="0" indent="0">
              <a:buNone/>
            </a:pPr>
            <a:r>
              <a:rPr lang="tr-TR" sz="2400" dirty="0">
                <a:latin typeface="Arial" panose="020B0604020202020204" pitchFamily="34" charset="0"/>
                <a:cs typeface="Arial" panose="020B0604020202020204" pitchFamily="34" charset="0"/>
              </a:rPr>
              <a:t>    • Kronik karaciğer hastalığı </a:t>
            </a:r>
          </a:p>
          <a:p>
            <a:pPr marL="0" indent="0">
              <a:buNone/>
            </a:pPr>
            <a:r>
              <a:rPr lang="tr-TR" sz="2400" dirty="0">
                <a:latin typeface="Arial" panose="020B0604020202020204" pitchFamily="34" charset="0"/>
                <a:cs typeface="Arial" panose="020B0604020202020204" pitchFamily="34" charset="0"/>
              </a:rPr>
              <a:t>    • Bakım evinde kalan kişiler</a:t>
            </a:r>
          </a:p>
        </p:txBody>
      </p:sp>
    </p:spTree>
    <p:extLst>
      <p:ext uri="{BB962C8B-B14F-4D97-AF65-F5344CB8AC3E}">
        <p14:creationId xmlns:p14="http://schemas.microsoft.com/office/powerpoint/2010/main" val="272090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D8004A-9EC2-4A4F-BBD7-75C9FC8FAC50}"/>
              </a:ext>
            </a:extLst>
          </p:cNvPr>
          <p:cNvSpPr>
            <a:spLocks noGrp="1"/>
          </p:cNvSpPr>
          <p:nvPr>
            <p:ph type="title"/>
          </p:nvPr>
        </p:nvSpPr>
        <p:spPr>
          <a:xfrm>
            <a:off x="825190" y="365125"/>
            <a:ext cx="10528610" cy="1325563"/>
          </a:xfrm>
        </p:spPr>
        <p:txBody>
          <a:bodyPr/>
          <a:lstStyle/>
          <a:p>
            <a:br>
              <a:rPr lang="tr-TR" dirty="0"/>
            </a:br>
            <a:endParaRPr lang="tr-TR" dirty="0"/>
          </a:p>
        </p:txBody>
      </p:sp>
      <p:sp>
        <p:nvSpPr>
          <p:cNvPr id="3" name="İçerik Yer Tutucusu 2">
            <a:extLst>
              <a:ext uri="{FF2B5EF4-FFF2-40B4-BE49-F238E27FC236}">
                <a16:creationId xmlns:a16="http://schemas.microsoft.com/office/drawing/2014/main" id="{5B95AA4B-BB8F-4AF2-BC1F-904CF3BB10D2}"/>
              </a:ext>
            </a:extLst>
          </p:cNvPr>
          <p:cNvSpPr>
            <a:spLocks noGrp="1"/>
          </p:cNvSpPr>
          <p:nvPr>
            <p:ph idx="1"/>
          </p:nvPr>
        </p:nvSpPr>
        <p:spPr>
          <a:xfrm>
            <a:off x="851210" y="855468"/>
            <a:ext cx="10515600" cy="5288854"/>
          </a:xfrm>
        </p:spPr>
        <p:txBody>
          <a:bodyPr>
            <a:normAutofit fontScale="25000" lnSpcReduction="20000"/>
          </a:bodyPr>
          <a:lstStyle/>
          <a:p>
            <a:pPr marL="0" indent="0">
              <a:buNone/>
            </a:pPr>
            <a:r>
              <a:rPr lang="tr-TR" sz="9600" dirty="0">
                <a:solidFill>
                  <a:schemeClr val="accent1"/>
                </a:solidFill>
                <a:latin typeface="Arial" panose="020B0604020202020204" pitchFamily="34" charset="0"/>
                <a:cs typeface="Arial" panose="020B0604020202020204" pitchFamily="34" charset="0"/>
              </a:rPr>
              <a:t>Yüksek riskli hastalık grupları:</a:t>
            </a:r>
          </a:p>
          <a:p>
            <a:pPr marL="0" indent="0">
              <a:buNone/>
            </a:pPr>
            <a:endParaRPr lang="tr-TR" sz="9600" dirty="0">
              <a:solidFill>
                <a:schemeClr val="accent1"/>
              </a:solidFill>
              <a:latin typeface="Arial" panose="020B0604020202020204" pitchFamily="34" charset="0"/>
              <a:cs typeface="Arial" panose="020B0604020202020204" pitchFamily="34" charset="0"/>
            </a:endParaRPr>
          </a:p>
          <a:p>
            <a:r>
              <a:rPr lang="tr-TR" sz="8000" dirty="0">
                <a:latin typeface="Arial" panose="020B0604020202020204" pitchFamily="34" charset="0"/>
                <a:cs typeface="Arial" panose="020B0604020202020204" pitchFamily="34" charset="0"/>
              </a:rPr>
              <a:t>Fonksiyonel veya anatomik </a:t>
            </a:r>
            <a:r>
              <a:rPr lang="tr-TR" sz="8000" dirty="0" err="1">
                <a:latin typeface="Arial" panose="020B0604020202020204" pitchFamily="34" charset="0"/>
                <a:cs typeface="Arial" panose="020B0604020202020204" pitchFamily="34" charset="0"/>
              </a:rPr>
              <a:t>aspleni</a:t>
            </a:r>
            <a:r>
              <a:rPr lang="tr-TR" sz="8000" dirty="0">
                <a:latin typeface="Arial" panose="020B0604020202020204" pitchFamily="34" charset="0"/>
                <a:cs typeface="Arial" panose="020B0604020202020204" pitchFamily="34" charset="0"/>
              </a:rPr>
              <a:t> (Orak hücreli anemi veya </a:t>
            </a:r>
            <a:r>
              <a:rPr lang="tr-TR" sz="8000" dirty="0" err="1">
                <a:latin typeface="Arial" panose="020B0604020202020204" pitchFamily="34" charset="0"/>
                <a:cs typeface="Arial" panose="020B0604020202020204" pitchFamily="34" charset="0"/>
              </a:rPr>
              <a:t>splenektomi</a:t>
            </a:r>
            <a:r>
              <a:rPr lang="tr-TR" sz="8000" dirty="0">
                <a:latin typeface="Arial" panose="020B0604020202020204" pitchFamily="34" charset="0"/>
                <a:cs typeface="Arial" panose="020B0604020202020204" pitchFamily="34" charset="0"/>
              </a:rPr>
              <a:t>)</a:t>
            </a:r>
          </a:p>
          <a:p>
            <a:r>
              <a:rPr lang="tr-TR" sz="8000" dirty="0" err="1">
                <a:latin typeface="Arial" panose="020B0604020202020204" pitchFamily="34" charset="0"/>
                <a:cs typeface="Arial" panose="020B0604020202020204" pitchFamily="34" charset="0"/>
              </a:rPr>
              <a:t>İmmünsupresif</a:t>
            </a:r>
            <a:r>
              <a:rPr lang="tr-TR" sz="8000" dirty="0">
                <a:latin typeface="Arial" panose="020B0604020202020204" pitchFamily="34" charset="0"/>
                <a:cs typeface="Arial" panose="020B0604020202020204" pitchFamily="34" charset="0"/>
              </a:rPr>
              <a:t> hastalıklar </a:t>
            </a:r>
          </a:p>
          <a:p>
            <a:pPr marL="0" indent="0">
              <a:buNone/>
            </a:pPr>
            <a:r>
              <a:rPr lang="tr-TR" sz="8000" dirty="0">
                <a:latin typeface="Arial" panose="020B0604020202020204" pitchFamily="34" charset="0"/>
                <a:cs typeface="Arial" panose="020B0604020202020204" pitchFamily="34" charset="0"/>
              </a:rPr>
              <a:t>                    - </a:t>
            </a:r>
            <a:r>
              <a:rPr lang="tr-TR" sz="8000" dirty="0" err="1">
                <a:latin typeface="Arial" panose="020B0604020202020204" pitchFamily="34" charset="0"/>
                <a:cs typeface="Arial" panose="020B0604020202020204" pitchFamily="34" charset="0"/>
              </a:rPr>
              <a:t>Konjenital</a:t>
            </a:r>
            <a:r>
              <a:rPr lang="tr-TR" sz="8000" dirty="0">
                <a:latin typeface="Arial" panose="020B0604020202020204" pitchFamily="34" charset="0"/>
                <a:cs typeface="Arial" panose="020B0604020202020204" pitchFamily="34" charset="0"/>
              </a:rPr>
              <a:t> ya da kazanılmış </a:t>
            </a:r>
            <a:r>
              <a:rPr lang="tr-TR" sz="8000" dirty="0" err="1">
                <a:latin typeface="Arial" panose="020B0604020202020204" pitchFamily="34" charset="0"/>
                <a:cs typeface="Arial" panose="020B0604020202020204" pitchFamily="34" charset="0"/>
              </a:rPr>
              <a:t>immün</a:t>
            </a:r>
            <a:r>
              <a:rPr lang="tr-TR" sz="8000" dirty="0">
                <a:latin typeface="Arial" panose="020B0604020202020204" pitchFamily="34" charset="0"/>
                <a:cs typeface="Arial" panose="020B0604020202020204" pitchFamily="34" charset="0"/>
              </a:rPr>
              <a:t> yetmezlikler </a:t>
            </a:r>
          </a:p>
          <a:p>
            <a:pPr marL="0" indent="0">
              <a:buNone/>
            </a:pPr>
            <a:r>
              <a:rPr lang="tr-TR" sz="8000" dirty="0">
                <a:latin typeface="Arial" panose="020B0604020202020204" pitchFamily="34" charset="0"/>
                <a:cs typeface="Arial" panose="020B0604020202020204" pitchFamily="34" charset="0"/>
              </a:rPr>
              <a:t>                    - Kronik böbrek yetmezliği</a:t>
            </a:r>
          </a:p>
          <a:p>
            <a:pPr marL="0" indent="0">
              <a:buNone/>
            </a:pPr>
            <a:r>
              <a:rPr lang="tr-TR" sz="8000" dirty="0">
                <a:latin typeface="Arial" panose="020B0604020202020204" pitchFamily="34" charset="0"/>
                <a:cs typeface="Arial" panose="020B0604020202020204" pitchFamily="34" charset="0"/>
              </a:rPr>
              <a:t>                    - </a:t>
            </a:r>
            <a:r>
              <a:rPr lang="tr-TR" sz="8000" dirty="0" err="1">
                <a:latin typeface="Arial" panose="020B0604020202020204" pitchFamily="34" charset="0"/>
                <a:cs typeface="Arial" panose="020B0604020202020204" pitchFamily="34" charset="0"/>
              </a:rPr>
              <a:t>Nefrotik</a:t>
            </a:r>
            <a:r>
              <a:rPr lang="tr-TR" sz="8000" dirty="0">
                <a:latin typeface="Arial" panose="020B0604020202020204" pitchFamily="34" charset="0"/>
                <a:cs typeface="Arial" panose="020B0604020202020204" pitchFamily="34" charset="0"/>
              </a:rPr>
              <a:t> sendrom </a:t>
            </a:r>
          </a:p>
          <a:p>
            <a:pPr marL="0" indent="0">
              <a:buNone/>
            </a:pPr>
            <a:r>
              <a:rPr lang="tr-TR" sz="8000" dirty="0">
                <a:latin typeface="Arial" panose="020B0604020202020204" pitchFamily="34" charset="0"/>
                <a:cs typeface="Arial" panose="020B0604020202020204" pitchFamily="34" charset="0"/>
              </a:rPr>
              <a:t>                    - Lösemi, </a:t>
            </a:r>
            <a:r>
              <a:rPr lang="tr-TR" sz="8000" dirty="0" err="1">
                <a:latin typeface="Arial" panose="020B0604020202020204" pitchFamily="34" charset="0"/>
                <a:cs typeface="Arial" panose="020B0604020202020204" pitchFamily="34" charset="0"/>
              </a:rPr>
              <a:t>Hodgkin</a:t>
            </a:r>
            <a:r>
              <a:rPr lang="tr-TR" sz="8000" dirty="0">
                <a:latin typeface="Arial" panose="020B0604020202020204" pitchFamily="34" charset="0"/>
                <a:cs typeface="Arial" panose="020B0604020202020204" pitchFamily="34" charset="0"/>
              </a:rPr>
              <a:t> hastalığı, </a:t>
            </a:r>
            <a:r>
              <a:rPr lang="tr-TR" sz="8000" dirty="0" err="1">
                <a:latin typeface="Arial" panose="020B0604020202020204" pitchFamily="34" charset="0"/>
                <a:cs typeface="Arial" panose="020B0604020202020204" pitchFamily="34" charset="0"/>
              </a:rPr>
              <a:t>multiple</a:t>
            </a:r>
            <a:r>
              <a:rPr lang="tr-TR" sz="8000" dirty="0">
                <a:latin typeface="Arial" panose="020B0604020202020204" pitchFamily="34" charset="0"/>
                <a:cs typeface="Arial" panose="020B0604020202020204" pitchFamily="34" charset="0"/>
              </a:rPr>
              <a:t> </a:t>
            </a:r>
            <a:r>
              <a:rPr lang="tr-TR" sz="8000" dirty="0" err="1">
                <a:latin typeface="Arial" panose="020B0604020202020204" pitchFamily="34" charset="0"/>
                <a:cs typeface="Arial" panose="020B0604020202020204" pitchFamily="34" charset="0"/>
              </a:rPr>
              <a:t>myelom</a:t>
            </a:r>
            <a:r>
              <a:rPr lang="tr-TR" sz="8000" dirty="0">
                <a:latin typeface="Arial" panose="020B0604020202020204" pitchFamily="34" charset="0"/>
                <a:cs typeface="Arial" panose="020B0604020202020204" pitchFamily="34" charset="0"/>
              </a:rPr>
              <a:t> gibi hematolojik hastalıklar </a:t>
            </a:r>
          </a:p>
          <a:p>
            <a:pPr marL="0" indent="0">
              <a:buNone/>
            </a:pPr>
            <a:r>
              <a:rPr lang="tr-TR" sz="8000" dirty="0">
                <a:latin typeface="Arial" panose="020B0604020202020204" pitchFamily="34" charset="0"/>
                <a:cs typeface="Arial" panose="020B0604020202020204" pitchFamily="34" charset="0"/>
              </a:rPr>
              <a:t>                    - Yaygın </a:t>
            </a:r>
            <a:r>
              <a:rPr lang="tr-TR" sz="8000" dirty="0" err="1">
                <a:latin typeface="Arial" panose="020B0604020202020204" pitchFamily="34" charset="0"/>
                <a:cs typeface="Arial" panose="020B0604020202020204" pitchFamily="34" charset="0"/>
              </a:rPr>
              <a:t>malignite</a:t>
            </a:r>
            <a:r>
              <a:rPr lang="tr-TR" sz="8000" dirty="0">
                <a:latin typeface="Arial" panose="020B0604020202020204" pitchFamily="34" charset="0"/>
                <a:cs typeface="Arial" panose="020B0604020202020204" pitchFamily="34" charset="0"/>
              </a:rPr>
              <a:t> </a:t>
            </a:r>
          </a:p>
          <a:p>
            <a:pPr marL="0" indent="0">
              <a:buNone/>
            </a:pPr>
            <a:r>
              <a:rPr lang="tr-TR" sz="8000" dirty="0">
                <a:latin typeface="Arial" panose="020B0604020202020204" pitchFamily="34" charset="0"/>
                <a:cs typeface="Arial" panose="020B0604020202020204" pitchFamily="34" charset="0"/>
              </a:rPr>
              <a:t>                    - Uzun süreli </a:t>
            </a:r>
            <a:r>
              <a:rPr lang="tr-TR" sz="8000" dirty="0" err="1">
                <a:latin typeface="Arial" panose="020B0604020202020204" pitchFamily="34" charset="0"/>
                <a:cs typeface="Arial" panose="020B0604020202020204" pitchFamily="34" charset="0"/>
              </a:rPr>
              <a:t>immün</a:t>
            </a:r>
            <a:r>
              <a:rPr lang="tr-TR" sz="8000" dirty="0">
                <a:latin typeface="Arial" panose="020B0604020202020204" pitchFamily="34" charset="0"/>
                <a:cs typeface="Arial" panose="020B0604020202020204" pitchFamily="34" charset="0"/>
              </a:rPr>
              <a:t> </a:t>
            </a:r>
            <a:r>
              <a:rPr lang="tr-TR" sz="8000" dirty="0" err="1">
                <a:latin typeface="Arial" panose="020B0604020202020204" pitchFamily="34" charset="0"/>
                <a:cs typeface="Arial" panose="020B0604020202020204" pitchFamily="34" charset="0"/>
              </a:rPr>
              <a:t>supresif</a:t>
            </a:r>
            <a:r>
              <a:rPr lang="tr-TR" sz="8000" dirty="0">
                <a:latin typeface="Arial" panose="020B0604020202020204" pitchFamily="34" charset="0"/>
                <a:cs typeface="Arial" panose="020B0604020202020204" pitchFamily="34" charset="0"/>
              </a:rPr>
              <a:t> tedavi </a:t>
            </a:r>
          </a:p>
          <a:p>
            <a:pPr marL="0" indent="0">
              <a:buNone/>
            </a:pPr>
            <a:r>
              <a:rPr lang="tr-TR" sz="8000" dirty="0">
                <a:latin typeface="Arial" panose="020B0604020202020204" pitchFamily="34" charset="0"/>
                <a:cs typeface="Arial" panose="020B0604020202020204" pitchFamily="34" charset="0"/>
              </a:rPr>
              <a:t>                    - Solid organ nakli </a:t>
            </a:r>
          </a:p>
          <a:p>
            <a:r>
              <a:rPr lang="tr-TR" sz="8000" dirty="0" err="1">
                <a:latin typeface="Arial" panose="020B0604020202020204" pitchFamily="34" charset="0"/>
                <a:cs typeface="Arial" panose="020B0604020202020204" pitchFamily="34" charset="0"/>
              </a:rPr>
              <a:t>Koklear</a:t>
            </a:r>
            <a:r>
              <a:rPr lang="tr-TR" sz="8000" dirty="0">
                <a:latin typeface="Arial" panose="020B0604020202020204" pitchFamily="34" charset="0"/>
                <a:cs typeface="Arial" panose="020B0604020202020204" pitchFamily="34" charset="0"/>
              </a:rPr>
              <a:t> </a:t>
            </a:r>
            <a:r>
              <a:rPr lang="tr-TR" sz="8000" dirty="0" err="1">
                <a:latin typeface="Arial" panose="020B0604020202020204" pitchFamily="34" charset="0"/>
                <a:cs typeface="Arial" panose="020B0604020202020204" pitchFamily="34" charset="0"/>
              </a:rPr>
              <a:t>implantlar</a:t>
            </a:r>
            <a:endParaRPr lang="tr-TR" sz="8000" dirty="0">
              <a:latin typeface="Arial" panose="020B0604020202020204" pitchFamily="34" charset="0"/>
              <a:cs typeface="Arial" panose="020B0604020202020204" pitchFamily="34" charset="0"/>
            </a:endParaRPr>
          </a:p>
          <a:p>
            <a:r>
              <a:rPr lang="tr-TR" sz="8000" dirty="0">
                <a:latin typeface="Arial" panose="020B0604020202020204" pitchFamily="34" charset="0"/>
                <a:cs typeface="Arial" panose="020B0604020202020204" pitchFamily="34" charset="0"/>
              </a:rPr>
              <a:t>Beyin-omurilik sıvısı (BOS) kaçaklar</a:t>
            </a:r>
          </a:p>
          <a:p>
            <a:r>
              <a:rPr lang="tr-TR" sz="8000" dirty="0">
                <a:latin typeface="Arial" panose="020B0604020202020204" pitchFamily="34" charset="0"/>
                <a:cs typeface="Arial" panose="020B0604020202020204" pitchFamily="34" charset="0"/>
              </a:rPr>
              <a:t>HIV enfeksiyonu </a:t>
            </a:r>
          </a:p>
          <a:p>
            <a:pPr marL="0" indent="0">
              <a:buNone/>
            </a:pPr>
            <a:endParaRPr lang="tr-TR" dirty="0"/>
          </a:p>
        </p:txBody>
      </p:sp>
    </p:spTree>
    <p:extLst>
      <p:ext uri="{BB962C8B-B14F-4D97-AF65-F5344CB8AC3E}">
        <p14:creationId xmlns:p14="http://schemas.microsoft.com/office/powerpoint/2010/main" val="228060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924BC3-396C-4F1C-893E-566CF3F86E8D}"/>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Öğrenim Hedefleri</a:t>
            </a:r>
          </a:p>
        </p:txBody>
      </p:sp>
      <p:sp>
        <p:nvSpPr>
          <p:cNvPr id="3" name="İçerik Yer Tutucusu 2">
            <a:extLst>
              <a:ext uri="{FF2B5EF4-FFF2-40B4-BE49-F238E27FC236}">
                <a16:creationId xmlns:a16="http://schemas.microsoft.com/office/drawing/2014/main" id="{664FED35-DCB2-42F6-8CEF-AE48E1F5031C}"/>
              </a:ext>
            </a:extLst>
          </p:cNvPr>
          <p:cNvSpPr>
            <a:spLocks noGrp="1"/>
          </p:cNvSpPr>
          <p:nvPr>
            <p:ph idx="1"/>
          </p:nvPr>
        </p:nvSpPr>
        <p:spPr/>
        <p:txBody>
          <a:bodyPr/>
          <a:lstStyle/>
          <a:p>
            <a:endParaRPr lang="tr-TR" dirty="0">
              <a:latin typeface="Serif sans"/>
            </a:endParaRPr>
          </a:p>
          <a:p>
            <a:r>
              <a:rPr lang="tr-TR" dirty="0">
                <a:latin typeface="Arial" panose="020B0604020202020204" pitchFamily="34" charset="0"/>
                <a:cs typeface="Arial" panose="020B0604020202020204" pitchFamily="34" charset="0"/>
              </a:rPr>
              <a:t>Erişkin bağışıklama programındaki aşıları sayabilmek </a:t>
            </a:r>
          </a:p>
          <a:p>
            <a:r>
              <a:rPr lang="tr-TR" dirty="0">
                <a:latin typeface="Arial" panose="020B0604020202020204" pitchFamily="34" charset="0"/>
                <a:cs typeface="Arial" panose="020B0604020202020204" pitchFamily="34" charset="0"/>
              </a:rPr>
              <a:t>Erişkin aşılarının </a:t>
            </a:r>
            <a:r>
              <a:rPr lang="tr-TR" dirty="0" err="1">
                <a:latin typeface="Arial" panose="020B0604020202020204" pitchFamily="34" charset="0"/>
                <a:cs typeface="Arial" panose="020B0604020202020204" pitchFamily="34" charset="0"/>
              </a:rPr>
              <a:t>endikasyonlarını</a:t>
            </a:r>
            <a:r>
              <a:rPr lang="tr-TR" dirty="0">
                <a:latin typeface="Arial" panose="020B0604020202020204" pitchFamily="34" charset="0"/>
                <a:cs typeface="Arial" panose="020B0604020202020204" pitchFamily="34" charset="0"/>
              </a:rPr>
              <a:t> sayabilmek</a:t>
            </a:r>
          </a:p>
          <a:p>
            <a:r>
              <a:rPr lang="tr-TR" dirty="0">
                <a:latin typeface="Arial" panose="020B0604020202020204" pitchFamily="34" charset="0"/>
                <a:cs typeface="Arial" panose="020B0604020202020204" pitchFamily="34" charset="0"/>
              </a:rPr>
              <a:t>Erişkin aşılarının </a:t>
            </a:r>
            <a:r>
              <a:rPr lang="tr-TR" dirty="0" err="1">
                <a:latin typeface="Arial" panose="020B0604020202020204" pitchFamily="34" charset="0"/>
                <a:cs typeface="Arial" panose="020B0604020202020204" pitchFamily="34" charset="0"/>
              </a:rPr>
              <a:t>kontrendikasyonlarını</a:t>
            </a:r>
            <a:r>
              <a:rPr lang="tr-TR" dirty="0">
                <a:latin typeface="Arial" panose="020B0604020202020204" pitchFamily="34" charset="0"/>
                <a:cs typeface="Arial" panose="020B0604020202020204" pitchFamily="34" charset="0"/>
              </a:rPr>
              <a:t> sayabilmek</a:t>
            </a:r>
          </a:p>
          <a:p>
            <a:r>
              <a:rPr lang="tr-TR" dirty="0">
                <a:latin typeface="Arial" panose="020B0604020202020204" pitchFamily="34" charset="0"/>
                <a:cs typeface="Arial" panose="020B0604020202020204" pitchFamily="34" charset="0"/>
              </a:rPr>
              <a:t>Gebe aşılarını sayabilmek</a:t>
            </a:r>
          </a:p>
          <a:p>
            <a:r>
              <a:rPr lang="tr-TR" dirty="0">
                <a:latin typeface="Arial" panose="020B0604020202020204" pitchFamily="34" charset="0"/>
                <a:cs typeface="Arial" panose="020B0604020202020204" pitchFamily="34" charset="0"/>
              </a:rPr>
              <a:t>Sağlık çalışanları aşılarını sayabilmek</a:t>
            </a:r>
          </a:p>
          <a:p>
            <a:r>
              <a:rPr lang="tr-TR" dirty="0">
                <a:latin typeface="Arial" panose="020B0604020202020204" pitchFamily="34" charset="0"/>
                <a:cs typeface="Arial" panose="020B0604020202020204" pitchFamily="34" charset="0"/>
              </a:rPr>
              <a:t>Seyahat aşı programını yapabilmek</a:t>
            </a:r>
          </a:p>
          <a:p>
            <a:endParaRPr lang="tr-TR" dirty="0"/>
          </a:p>
        </p:txBody>
      </p:sp>
    </p:spTree>
    <p:extLst>
      <p:ext uri="{BB962C8B-B14F-4D97-AF65-F5344CB8AC3E}">
        <p14:creationId xmlns:p14="http://schemas.microsoft.com/office/powerpoint/2010/main" val="403713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9DE55-1D06-46E0-9FC0-900A138A37A1}"/>
              </a:ext>
            </a:extLst>
          </p:cNvPr>
          <p:cNvSpPr>
            <a:spLocks noGrp="1"/>
          </p:cNvSpPr>
          <p:nvPr>
            <p:ph type="title"/>
          </p:nvPr>
        </p:nvSpPr>
        <p:spPr>
          <a:xfrm>
            <a:off x="838199" y="235334"/>
            <a:ext cx="10515599" cy="932688"/>
          </a:xfrm>
        </p:spPr>
        <p:txBody>
          <a:bodyPr vert="horz" lIns="91440" tIns="45720" rIns="91440" bIns="45720" rtlCol="0" anchor="b">
            <a:normAutofit/>
          </a:bodyPr>
          <a:lstStyle/>
          <a:p>
            <a:pPr algn="ctr"/>
            <a:r>
              <a:rPr lang="tr-TR" sz="3600" dirty="0" err="1">
                <a:solidFill>
                  <a:schemeClr val="accent1"/>
                </a:solidFill>
                <a:latin typeface="Arial" panose="020B0604020202020204" pitchFamily="34" charset="0"/>
                <a:cs typeface="Arial" panose="020B0604020202020204" pitchFamily="34" charset="0"/>
              </a:rPr>
              <a:t>Pnömok</a:t>
            </a:r>
            <a:r>
              <a:rPr lang="tr-TR" sz="3600" dirty="0">
                <a:solidFill>
                  <a:schemeClr val="accent1"/>
                </a:solidFill>
                <a:latin typeface="Arial" panose="020B0604020202020204" pitchFamily="34" charset="0"/>
                <a:cs typeface="Arial" panose="020B0604020202020204" pitchFamily="34" charset="0"/>
              </a:rPr>
              <a:t> Aşılamasında Temel Özet Program</a:t>
            </a:r>
            <a:endParaRPr lang="en-US" sz="3600" kern="1200" dirty="0">
              <a:solidFill>
                <a:schemeClr val="accent1"/>
              </a:solidFill>
              <a:latin typeface="Arial" panose="020B0604020202020204" pitchFamily="34" charset="0"/>
              <a:cs typeface="Arial" panose="020B0604020202020204" pitchFamily="34" charset="0"/>
            </a:endParaRPr>
          </a:p>
        </p:txBody>
      </p:sp>
      <p:pic>
        <p:nvPicPr>
          <p:cNvPr id="4" name="İçerik Yer Tutucusu 3">
            <a:extLst>
              <a:ext uri="{FF2B5EF4-FFF2-40B4-BE49-F238E27FC236}">
                <a16:creationId xmlns:a16="http://schemas.microsoft.com/office/drawing/2014/main" id="{249830AC-3CB6-4698-B260-260BAF28202E}"/>
              </a:ext>
            </a:extLst>
          </p:cNvPr>
          <p:cNvPicPr>
            <a:picLocks noGrp="1" noChangeAspect="1"/>
          </p:cNvPicPr>
          <p:nvPr>
            <p:ph idx="1"/>
          </p:nvPr>
        </p:nvPicPr>
        <p:blipFill>
          <a:blip r:embed="rId3"/>
          <a:stretch>
            <a:fillRect/>
          </a:stretch>
        </p:blipFill>
        <p:spPr>
          <a:xfrm>
            <a:off x="838199" y="1349297"/>
            <a:ext cx="10515598" cy="4966401"/>
          </a:xfrm>
          <a:prstGeom prst="rect">
            <a:avLst/>
          </a:prstGeom>
        </p:spPr>
      </p:pic>
    </p:spTree>
    <p:extLst>
      <p:ext uri="{BB962C8B-B14F-4D97-AF65-F5344CB8AC3E}">
        <p14:creationId xmlns:p14="http://schemas.microsoft.com/office/powerpoint/2010/main" val="75001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7A5A14-4466-476F-BB68-C037D11076F3}"/>
              </a:ext>
            </a:extLst>
          </p:cNvPr>
          <p:cNvSpPr>
            <a:spLocks noGrp="1"/>
          </p:cNvSpPr>
          <p:nvPr>
            <p:ph type="title"/>
          </p:nvPr>
        </p:nvSpPr>
        <p:spPr>
          <a:xfrm>
            <a:off x="838199" y="291090"/>
            <a:ext cx="10515599" cy="545251"/>
          </a:xfrm>
        </p:spPr>
        <p:txBody>
          <a:bodyPr vert="horz" lIns="91440" tIns="45720" rIns="91440" bIns="45720" rtlCol="0" anchor="b">
            <a:normAutofit fontScale="90000"/>
          </a:bodyPr>
          <a:lstStyle/>
          <a:p>
            <a:pPr algn="ctr"/>
            <a:r>
              <a:rPr lang="tr-TR" sz="3600" dirty="0" err="1">
                <a:solidFill>
                  <a:schemeClr val="accent1"/>
                </a:solidFill>
                <a:latin typeface="Arial" panose="020B0604020202020204" pitchFamily="34" charset="0"/>
                <a:cs typeface="Arial" panose="020B0604020202020204" pitchFamily="34" charset="0"/>
              </a:rPr>
              <a:t>Pnömokok</a:t>
            </a:r>
            <a:r>
              <a:rPr lang="tr-TR" sz="3600" dirty="0">
                <a:solidFill>
                  <a:schemeClr val="accent1"/>
                </a:solidFill>
                <a:latin typeface="Arial" panose="020B0604020202020204" pitchFamily="34" charset="0"/>
                <a:cs typeface="Arial" panose="020B0604020202020204" pitchFamily="34" charset="0"/>
              </a:rPr>
              <a:t> Aşılama Algoritması</a:t>
            </a:r>
            <a:endParaRPr lang="en-US" sz="3600" kern="1200" dirty="0">
              <a:solidFill>
                <a:schemeClr val="accent1"/>
              </a:solidFill>
              <a:latin typeface="Arial" panose="020B0604020202020204" pitchFamily="34" charset="0"/>
              <a:cs typeface="Arial" panose="020B0604020202020204" pitchFamily="34" charset="0"/>
            </a:endParaRPr>
          </a:p>
        </p:txBody>
      </p:sp>
      <p:pic>
        <p:nvPicPr>
          <p:cNvPr id="4" name="İçerik Yer Tutucusu 3">
            <a:extLst>
              <a:ext uri="{FF2B5EF4-FFF2-40B4-BE49-F238E27FC236}">
                <a16:creationId xmlns:a16="http://schemas.microsoft.com/office/drawing/2014/main" id="{48DA161B-1CAF-449C-8B21-D9D8FA51A57B}"/>
              </a:ext>
            </a:extLst>
          </p:cNvPr>
          <p:cNvPicPr>
            <a:picLocks noGrp="1" noChangeAspect="1"/>
          </p:cNvPicPr>
          <p:nvPr>
            <p:ph idx="1"/>
          </p:nvPr>
        </p:nvPicPr>
        <p:blipFill>
          <a:blip r:embed="rId2"/>
          <a:stretch>
            <a:fillRect/>
          </a:stretch>
        </p:blipFill>
        <p:spPr>
          <a:xfrm>
            <a:off x="838199" y="836342"/>
            <a:ext cx="10837127" cy="5887844"/>
          </a:xfrm>
          <a:prstGeom prst="rect">
            <a:avLst/>
          </a:prstGeom>
        </p:spPr>
      </p:pic>
    </p:spTree>
    <p:extLst>
      <p:ext uri="{BB962C8B-B14F-4D97-AF65-F5344CB8AC3E}">
        <p14:creationId xmlns:p14="http://schemas.microsoft.com/office/powerpoint/2010/main" val="1034221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99294-AE9A-4D92-8A68-7581E08612CC}"/>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Hepatit A Aşısı  </a:t>
            </a:r>
          </a:p>
        </p:txBody>
      </p:sp>
      <p:sp>
        <p:nvSpPr>
          <p:cNvPr id="3" name="İçerik Yer Tutucusu 2">
            <a:extLst>
              <a:ext uri="{FF2B5EF4-FFF2-40B4-BE49-F238E27FC236}">
                <a16:creationId xmlns:a16="http://schemas.microsoft.com/office/drawing/2014/main" id="{6509AF6F-D09A-47C3-A755-0E067CA55DF5}"/>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ve kombine olmak üzere iki farklı tip aşı mevcut</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hepatit A aşıları 0 ve 6. ayda olmak üzere 2 doz</a:t>
            </a:r>
          </a:p>
          <a:p>
            <a:pPr marL="0" indent="0">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(2. doz 6.ayda uygulanamazsa 18.aya kadar uygulanabilir)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Hepatit A ve B aşılarını içeren kombine aşılar 0, 1 ve 6. aylarda birer doz olmak üzere 3 doz şeklinde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Ülkemizde </a:t>
            </a:r>
            <a:r>
              <a:rPr lang="tr-TR" sz="2400" dirty="0" err="1">
                <a:latin typeface="Arial" panose="020B0604020202020204" pitchFamily="34" charset="0"/>
                <a:cs typeface="Arial" panose="020B0604020202020204" pitchFamily="34" charset="0"/>
              </a:rPr>
              <a:t>seronegatif</a:t>
            </a:r>
            <a:r>
              <a:rPr lang="tr-TR" sz="2400" dirty="0">
                <a:latin typeface="Arial" panose="020B0604020202020204" pitchFamily="34" charset="0"/>
                <a:cs typeface="Arial" panose="020B0604020202020204" pitchFamily="34" charset="0"/>
              </a:rPr>
              <a:t> olan tüm erişkinlere önerilmekte ancak bazı risk gruplarının aşılanması öncelikli</a:t>
            </a:r>
          </a:p>
          <a:p>
            <a:endParaRPr lang="tr-TR" sz="2400" dirty="0">
              <a:latin typeface="Arial" panose="020B0604020202020204" pitchFamily="34" charset="0"/>
              <a:cs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202444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88DD0-47C2-4EB3-ACC7-05B397805388}"/>
              </a:ext>
            </a:extLst>
          </p:cNvPr>
          <p:cNvSpPr>
            <a:spLocks noGrp="1"/>
          </p:cNvSpPr>
          <p:nvPr>
            <p:ph type="title"/>
          </p:nvPr>
        </p:nvSpPr>
        <p:spPr>
          <a:xfrm>
            <a:off x="838200" y="100361"/>
            <a:ext cx="10515600" cy="780585"/>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5AFCAF86-C48A-4EF0-A8CC-04782F4539C7}"/>
              </a:ext>
            </a:extLst>
          </p:cNvPr>
          <p:cNvSpPr>
            <a:spLocks noGrp="1"/>
          </p:cNvSpPr>
          <p:nvPr>
            <p:ph idx="1"/>
          </p:nvPr>
        </p:nvSpPr>
        <p:spPr>
          <a:xfrm>
            <a:off x="838200" y="1371600"/>
            <a:ext cx="10515600" cy="5096107"/>
          </a:xfrm>
        </p:spPr>
        <p:txBody>
          <a:bodyPr>
            <a:normAutofit fontScale="85000" lnSpcReduction="20000"/>
          </a:bodyPr>
          <a:lstStyle/>
          <a:p>
            <a:r>
              <a:rPr lang="tr-TR" dirty="0">
                <a:latin typeface="Arial" panose="020B0604020202020204" pitchFamily="34" charset="0"/>
                <a:cs typeface="Arial" panose="020B0604020202020204" pitchFamily="34" charset="0"/>
              </a:rPr>
              <a:t>Sağlık çalışanları ve stajyer öğrenciler</a:t>
            </a:r>
          </a:p>
          <a:p>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Hepatit A’nın yüksek ya da orta derecede endemik olduğu yerlere seyahat eden kişiler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Uyuşturucu bağımlıları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Mesleki olarak enfeksiyon riski artmış kişiler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Kronik karaciğer hastalığı (HBV, HCV) olan </a:t>
            </a:r>
            <a:r>
              <a:rPr lang="tr-TR" dirty="0" err="1">
                <a:latin typeface="Arial" panose="020B0604020202020204" pitchFamily="34" charset="0"/>
                <a:cs typeface="Arial" panose="020B0604020202020204" pitchFamily="34" charset="0"/>
              </a:rPr>
              <a:t>seronegatif</a:t>
            </a:r>
            <a:r>
              <a:rPr lang="tr-TR" dirty="0">
                <a:latin typeface="Arial" panose="020B0604020202020204" pitchFamily="34" charset="0"/>
                <a:cs typeface="Arial" panose="020B0604020202020204" pitchFamily="34" charset="0"/>
              </a:rPr>
              <a:t> kişiler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Özel bakıma gereksinim gösteren hastaları barındıran kurumlarda hem hastalar hem de sağlık/bakım personeli  </a:t>
            </a:r>
          </a:p>
          <a:p>
            <a:endParaRPr lang="tr-TR" sz="2000" dirty="0"/>
          </a:p>
        </p:txBody>
      </p:sp>
    </p:spTree>
    <p:extLst>
      <p:ext uri="{BB962C8B-B14F-4D97-AF65-F5344CB8AC3E}">
        <p14:creationId xmlns:p14="http://schemas.microsoft.com/office/powerpoint/2010/main" val="376113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AB886D-946A-4C4A-926C-5C2CC8F8B2BD}"/>
              </a:ext>
            </a:extLst>
          </p:cNvPr>
          <p:cNvSpPr>
            <a:spLocks noGrp="1"/>
          </p:cNvSpPr>
          <p:nvPr>
            <p:ph idx="1"/>
          </p:nvPr>
        </p:nvSpPr>
        <p:spPr>
          <a:xfrm>
            <a:off x="838200" y="713678"/>
            <a:ext cx="10515600" cy="6066263"/>
          </a:xfrm>
        </p:spPr>
        <p:txBody>
          <a:bodyPr>
            <a:normAutofit fontScale="85000" lnSpcReduction="20000"/>
          </a:bodyPr>
          <a:lstStyle/>
          <a:p>
            <a:pPr lvl="0" fontAlgn="base"/>
            <a:r>
              <a:rPr lang="tr-TR" dirty="0">
                <a:latin typeface="Arial" panose="020B0604020202020204" pitchFamily="34" charset="0"/>
                <a:cs typeface="Arial" panose="020B0604020202020204" pitchFamily="34" charset="0"/>
              </a:rPr>
              <a:t>Yuva ve kreşlerde hem personel hem de çocuklar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Kanalizasyon işçileri </a:t>
            </a:r>
          </a:p>
          <a:p>
            <a:pPr lvl="0" fontAlgn="base"/>
            <a:endParaRPr lang="tr-TR" dirty="0">
              <a:latin typeface="Arial" panose="020B0604020202020204" pitchFamily="34" charset="0"/>
              <a:cs typeface="Arial" panose="020B0604020202020204" pitchFamily="34" charset="0"/>
            </a:endParaRPr>
          </a:p>
          <a:p>
            <a:pPr lvl="0" fontAlgn="base"/>
            <a:r>
              <a:rPr lang="tr-TR" dirty="0" err="1">
                <a:latin typeface="Arial" panose="020B0604020202020204" pitchFamily="34" charset="0"/>
                <a:cs typeface="Arial" panose="020B0604020202020204" pitchFamily="34" charset="0"/>
              </a:rPr>
              <a:t>Seronegatif</a:t>
            </a:r>
            <a:r>
              <a:rPr lang="tr-TR" dirty="0">
                <a:latin typeface="Arial" panose="020B0604020202020204" pitchFamily="34" charset="0"/>
                <a:cs typeface="Arial" panose="020B0604020202020204" pitchFamily="34" charset="0"/>
              </a:rPr>
              <a:t> temizlik işçileri ve gıda hazırlama işinde çalışanlar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Solid organ ve kemik iliği nakli adayları ve alıcıları</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Pıhtılaşma faktör konsantreleri alan kişiler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HAV ile </a:t>
            </a:r>
            <a:r>
              <a:rPr lang="tr-TR" dirty="0" err="1">
                <a:latin typeface="Arial" panose="020B0604020202020204" pitchFamily="34" charset="0"/>
                <a:cs typeface="Arial" panose="020B0604020202020204" pitchFamily="34" charset="0"/>
              </a:rPr>
              <a:t>enfekte</a:t>
            </a:r>
            <a:r>
              <a:rPr lang="tr-TR" dirty="0">
                <a:latin typeface="Arial" panose="020B0604020202020204" pitchFamily="34" charset="0"/>
                <a:cs typeface="Arial" panose="020B0604020202020204" pitchFamily="34" charset="0"/>
              </a:rPr>
              <a:t> primatlarla veya araştırma laboratuvarı şartlarında çalışan kişiler </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Homoseksüel ve </a:t>
            </a:r>
            <a:r>
              <a:rPr lang="tr-TR" dirty="0" err="1">
                <a:latin typeface="Arial" panose="020B0604020202020204" pitchFamily="34" charset="0"/>
                <a:cs typeface="Arial" panose="020B0604020202020204" pitchFamily="34" charset="0"/>
              </a:rPr>
              <a:t>biseksüel</a:t>
            </a:r>
            <a:r>
              <a:rPr lang="tr-TR" dirty="0">
                <a:latin typeface="Arial" panose="020B0604020202020204" pitchFamily="34" charset="0"/>
                <a:cs typeface="Arial" panose="020B0604020202020204" pitchFamily="34" charset="0"/>
              </a:rPr>
              <a:t> erkekler</a:t>
            </a:r>
          </a:p>
          <a:p>
            <a:pPr lvl="0" fontAlgn="base"/>
            <a:endParaRPr lang="tr-TR" dirty="0">
              <a:latin typeface="Arial" panose="020B0604020202020204" pitchFamily="34" charset="0"/>
              <a:cs typeface="Arial" panose="020B0604020202020204" pitchFamily="34" charset="0"/>
            </a:endParaRPr>
          </a:p>
          <a:p>
            <a:pPr lvl="0" fontAlgn="base"/>
            <a:r>
              <a:rPr lang="tr-TR" dirty="0">
                <a:latin typeface="Arial" panose="020B0604020202020204" pitchFamily="34" charset="0"/>
                <a:cs typeface="Arial" panose="020B0604020202020204" pitchFamily="34" charset="0"/>
              </a:rPr>
              <a:t>HIV ile yaşayan bireyler</a:t>
            </a:r>
          </a:p>
        </p:txBody>
      </p:sp>
    </p:spTree>
    <p:extLst>
      <p:ext uri="{BB962C8B-B14F-4D97-AF65-F5344CB8AC3E}">
        <p14:creationId xmlns:p14="http://schemas.microsoft.com/office/powerpoint/2010/main" val="79646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E17443-A8EA-44D0-A233-1B4E99AA28C4}"/>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Hepatit A</a:t>
            </a:r>
          </a:p>
        </p:txBody>
      </p:sp>
      <p:sp>
        <p:nvSpPr>
          <p:cNvPr id="3" name="İçerik Yer Tutucusu 2">
            <a:extLst>
              <a:ext uri="{FF2B5EF4-FFF2-40B4-BE49-F238E27FC236}">
                <a16:creationId xmlns:a16="http://schemas.microsoft.com/office/drawing/2014/main" id="{7909C3D0-73A4-4FB7-BDF6-CEF3132F7CAA}"/>
              </a:ext>
            </a:extLst>
          </p:cNvPr>
          <p:cNvSpPr>
            <a:spLocks noGrp="1"/>
          </p:cNvSpPr>
          <p:nvPr>
            <p:ph idx="1"/>
          </p:nvPr>
        </p:nvSpPr>
        <p:spPr/>
        <p:txBody>
          <a:bodyPr/>
          <a:lstStyle/>
          <a:p>
            <a:pPr marL="0" indent="0">
              <a:buNone/>
            </a:pPr>
            <a:endParaRPr lang="tr-TR" dirty="0"/>
          </a:p>
          <a:p>
            <a:r>
              <a:rPr lang="tr-TR" sz="2400" dirty="0">
                <a:latin typeface="Arial" panose="020B0604020202020204" pitchFamily="34" charset="0"/>
                <a:cs typeface="Arial" panose="020B0604020202020204" pitchFamily="34" charset="0"/>
              </a:rPr>
              <a:t>Aşılama öncesinde erişkin yaş grubunda test yapılması ülkemiz koşullarında maliyet etkili olduğu için önerilmektedir.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Tek doz aşıdan sonra bile yüksek oranda korunma sağlanmaktadır.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Ancak ikinci doz yapılarak %100 korunma sağlanması önerilir. </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05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1A0117-3BAD-466A-A133-DDF04CC3E5BB}"/>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Hepatit B Aşısı</a:t>
            </a:r>
          </a:p>
        </p:txBody>
      </p:sp>
      <p:sp>
        <p:nvSpPr>
          <p:cNvPr id="3" name="İçerik Yer Tutucusu 2">
            <a:extLst>
              <a:ext uri="{FF2B5EF4-FFF2-40B4-BE49-F238E27FC236}">
                <a16:creationId xmlns:a16="http://schemas.microsoft.com/office/drawing/2014/main" id="{DD47994F-6362-4A10-8B2F-C6D1313C82F3}"/>
              </a:ext>
            </a:extLst>
          </p:cNvPr>
          <p:cNvSpPr>
            <a:spLocks noGrp="1"/>
          </p:cNvSpPr>
          <p:nvPr>
            <p:ph idx="1"/>
          </p:nvPr>
        </p:nvSpPr>
        <p:spPr/>
        <p:txBody>
          <a:bodyPr/>
          <a:lstStyle/>
          <a:p>
            <a:r>
              <a:rPr lang="tr-TR" sz="2400" dirty="0">
                <a:latin typeface="Arial" panose="020B0604020202020204" pitchFamily="34" charset="0"/>
                <a:cs typeface="Arial" panose="020B0604020202020204" pitchFamily="34" charset="0"/>
              </a:rPr>
              <a:t>Hepatit B virüsünün </a:t>
            </a:r>
            <a:r>
              <a:rPr lang="tr-TR" sz="2400" dirty="0" err="1">
                <a:latin typeface="Arial" panose="020B0604020202020204" pitchFamily="34" charset="0"/>
                <a:cs typeface="Arial" panose="020B0604020202020204" pitchFamily="34" charset="0"/>
              </a:rPr>
              <a:t>rekombinant</a:t>
            </a:r>
            <a:r>
              <a:rPr lang="tr-TR" sz="2400" dirty="0">
                <a:latin typeface="Arial" panose="020B0604020202020204" pitchFamily="34" charset="0"/>
                <a:cs typeface="Arial" panose="020B0604020202020204" pitchFamily="34" charset="0"/>
              </a:rPr>
              <a:t> DNA aşısıdır.</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Rekombinasyon</a:t>
            </a:r>
            <a:r>
              <a:rPr lang="tr-TR" sz="2400" dirty="0">
                <a:latin typeface="Arial" panose="020B0604020202020204" pitchFamily="34" charset="0"/>
                <a:cs typeface="Arial" panose="020B0604020202020204" pitchFamily="34" charset="0"/>
              </a:rPr>
              <a:t> teknolojisi ile üretilen aşılar hiçbir </a:t>
            </a:r>
            <a:r>
              <a:rPr lang="tr-TR" sz="2400" dirty="0" err="1">
                <a:latin typeface="Arial" panose="020B0604020202020204" pitchFamily="34" charset="0"/>
                <a:cs typeface="Arial" panose="020B0604020202020204" pitchFamily="34" charset="0"/>
              </a:rPr>
              <a:t>enfeksiyöz</a:t>
            </a:r>
            <a:r>
              <a:rPr lang="tr-TR" sz="2400" dirty="0">
                <a:latin typeface="Arial" panose="020B0604020202020204" pitchFamily="34" charset="0"/>
                <a:cs typeface="Arial" panose="020B0604020202020204" pitchFamily="34" charset="0"/>
              </a:rPr>
              <a:t> parçacık içermedikleri için plazma aşılarına göre daha avantajlı ve güvenilirdirler</a:t>
            </a:r>
            <a:r>
              <a:rPr lang="tr-TR" dirty="0">
                <a:latin typeface="Serif sans"/>
              </a:rPr>
              <a:t>.</a:t>
            </a:r>
          </a:p>
          <a:p>
            <a:endParaRPr lang="tr-TR" dirty="0">
              <a:latin typeface="Serif sans"/>
            </a:endParaRPr>
          </a:p>
          <a:p>
            <a:r>
              <a:rPr lang="tr-TR" dirty="0"/>
              <a:t>Ülkemizde </a:t>
            </a:r>
            <a:r>
              <a:rPr lang="tr-TR" dirty="0" err="1"/>
              <a:t>seronegatif</a:t>
            </a:r>
            <a:r>
              <a:rPr lang="tr-TR" dirty="0"/>
              <a:t> veya eksik aşılı tüm erişkinlere önerilmekte ancak risk altındaki bazı gruplar öncelikle aşılanmalı</a:t>
            </a:r>
            <a:endParaRPr lang="tr-TR" dirty="0">
              <a:latin typeface="Serif sans"/>
            </a:endParaRPr>
          </a:p>
          <a:p>
            <a:endParaRPr lang="tr-TR" dirty="0"/>
          </a:p>
        </p:txBody>
      </p:sp>
    </p:spTree>
    <p:extLst>
      <p:ext uri="{BB962C8B-B14F-4D97-AF65-F5344CB8AC3E}">
        <p14:creationId xmlns:p14="http://schemas.microsoft.com/office/powerpoint/2010/main" val="19965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C6CAAA-8735-4F55-8229-07684996B7E5}"/>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B4F50AE9-2859-45AA-83C9-5171D346F325}"/>
              </a:ext>
            </a:extLst>
          </p:cNvPr>
          <p:cNvSpPr>
            <a:spLocks noGrp="1"/>
          </p:cNvSpPr>
          <p:nvPr>
            <p:ph idx="1"/>
          </p:nvPr>
        </p:nvSpPr>
        <p:spPr/>
        <p:txBody>
          <a:bodyPr>
            <a:normAutofit fontScale="92500" lnSpcReduction="10000"/>
          </a:bodyPr>
          <a:lstStyle/>
          <a:p>
            <a:r>
              <a:rPr lang="tr-TR" sz="2400" dirty="0">
                <a:latin typeface="Arial" panose="020B0604020202020204" pitchFamily="34" charset="0"/>
                <a:cs typeface="Arial" panose="020B0604020202020204" pitchFamily="34" charset="0"/>
              </a:rPr>
              <a:t>Sağlık çalışanları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Tıp fakülteleri, diş hekimliği, sağlık meslek yüksekokulları vs. öğrencileri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Hemodiyaliz hastaları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Solid organ nakli ve kemik iliği nakli adayları ve alıcıları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Sık kan ve kan ürünü kullanmak zorunda kalan kişiler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Madde bağımlıları</a:t>
            </a:r>
          </a:p>
        </p:txBody>
      </p:sp>
    </p:spTree>
    <p:extLst>
      <p:ext uri="{BB962C8B-B14F-4D97-AF65-F5344CB8AC3E}">
        <p14:creationId xmlns:p14="http://schemas.microsoft.com/office/powerpoint/2010/main" val="1611691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29588E-6758-4DE5-B5CF-6FC65E53D5E5}"/>
              </a:ext>
            </a:extLst>
          </p:cNvPr>
          <p:cNvSpPr>
            <a:spLocks noGrp="1"/>
          </p:cNvSpPr>
          <p:nvPr>
            <p:ph type="title"/>
          </p:nvPr>
        </p:nvSpPr>
        <p:spPr>
          <a:xfrm>
            <a:off x="838200" y="365126"/>
            <a:ext cx="10515600" cy="504670"/>
          </a:xfrm>
        </p:spPr>
        <p:txBody>
          <a:bodyPr>
            <a:normAutofit fontScale="90000"/>
          </a:bodyPr>
          <a:lstStyle/>
          <a:p>
            <a:endParaRPr lang="tr-TR" sz="3600" dirty="0"/>
          </a:p>
        </p:txBody>
      </p:sp>
      <p:sp>
        <p:nvSpPr>
          <p:cNvPr id="3" name="İçerik Yer Tutucusu 2">
            <a:extLst>
              <a:ext uri="{FF2B5EF4-FFF2-40B4-BE49-F238E27FC236}">
                <a16:creationId xmlns:a16="http://schemas.microsoft.com/office/drawing/2014/main" id="{910DAC9E-2223-4C16-A1AC-202D7E5C35F7}"/>
              </a:ext>
            </a:extLst>
          </p:cNvPr>
          <p:cNvSpPr>
            <a:spLocks noGrp="1"/>
          </p:cNvSpPr>
          <p:nvPr>
            <p:ph idx="1"/>
          </p:nvPr>
        </p:nvSpPr>
        <p:spPr>
          <a:xfrm>
            <a:off x="838200" y="1159727"/>
            <a:ext cx="10515600" cy="5017236"/>
          </a:xfrm>
        </p:spPr>
        <p:txBody>
          <a:bodyPr>
            <a:normAutofit fontScale="92500" lnSpcReduction="10000"/>
          </a:bodyPr>
          <a:lstStyle/>
          <a:p>
            <a:r>
              <a:rPr lang="tr-TR" sz="2400" dirty="0">
                <a:latin typeface="Arial" panose="020B0604020202020204" pitchFamily="34" charset="0"/>
                <a:cs typeface="Arial" panose="020B0604020202020204" pitchFamily="34" charset="0"/>
              </a:rPr>
              <a:t>Hepatit B taşıyıcılarının/hastalarının aile içi temaslılarından </a:t>
            </a:r>
            <a:r>
              <a:rPr lang="tr-TR" sz="2400" dirty="0" err="1">
                <a:latin typeface="Arial" panose="020B0604020202020204" pitchFamily="34" charset="0"/>
                <a:cs typeface="Arial" panose="020B0604020202020204" pitchFamily="34" charset="0"/>
              </a:rPr>
              <a:t>seronegatif</a:t>
            </a:r>
            <a:r>
              <a:rPr lang="tr-TR" sz="2400" dirty="0">
                <a:latin typeface="Arial" panose="020B0604020202020204" pitchFamily="34" charset="0"/>
                <a:cs typeface="Arial" panose="020B0604020202020204" pitchFamily="34" charset="0"/>
              </a:rPr>
              <a:t> olanlar</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HBsAg</a:t>
            </a:r>
            <a:r>
              <a:rPr lang="tr-TR" sz="2400" dirty="0">
                <a:latin typeface="Arial" panose="020B0604020202020204" pitchFamily="34" charset="0"/>
                <a:cs typeface="Arial" panose="020B0604020202020204" pitchFamily="34" charset="0"/>
              </a:rPr>
              <a:t> pozitif annelerin çocukları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Aynı evde yaşamasalar bile </a:t>
            </a:r>
            <a:r>
              <a:rPr lang="tr-TR" sz="2400" dirty="0" err="1">
                <a:latin typeface="Arial" panose="020B0604020202020204" pitchFamily="34" charset="0"/>
                <a:cs typeface="Arial" panose="020B0604020202020204" pitchFamily="34" charset="0"/>
              </a:rPr>
              <a:t>HBsAg</a:t>
            </a:r>
            <a:r>
              <a:rPr lang="tr-TR" sz="2400" dirty="0">
                <a:latin typeface="Arial" panose="020B0604020202020204" pitchFamily="34" charset="0"/>
                <a:cs typeface="Arial" panose="020B0604020202020204" pitchFamily="34" charset="0"/>
              </a:rPr>
              <a:t> pozitif kişilerin anne-baba-kardeş ve diğer yakınları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Çok sayıda cinsel partneri olan ve seks işçileri ile /para karşılığı cinsel ilişkide bulunanlar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Eşcinsel/</a:t>
            </a:r>
            <a:r>
              <a:rPr lang="tr-TR" sz="2400" dirty="0" err="1">
                <a:latin typeface="Arial" panose="020B0604020202020204" pitchFamily="34" charset="0"/>
                <a:cs typeface="Arial" panose="020B0604020202020204" pitchFamily="34" charset="0"/>
              </a:rPr>
              <a:t>biseksüel</a:t>
            </a:r>
            <a:r>
              <a:rPr lang="tr-TR" sz="2400" dirty="0">
                <a:latin typeface="Arial" panose="020B0604020202020204" pitchFamily="34" charset="0"/>
                <a:cs typeface="Arial" panose="020B0604020202020204" pitchFamily="34" charset="0"/>
              </a:rPr>
              <a:t> erkekler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Hepatit B dışında kronik karaciğer hastalığı olan kişiler</a:t>
            </a:r>
          </a:p>
          <a:p>
            <a:endParaRPr lang="tr-TR" dirty="0"/>
          </a:p>
        </p:txBody>
      </p:sp>
    </p:spTree>
    <p:extLst>
      <p:ext uri="{BB962C8B-B14F-4D97-AF65-F5344CB8AC3E}">
        <p14:creationId xmlns:p14="http://schemas.microsoft.com/office/powerpoint/2010/main" val="1909223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CB1856-251D-45DE-8B39-D094D2CE4B16}"/>
              </a:ext>
            </a:extLst>
          </p:cNvPr>
          <p:cNvSpPr>
            <a:spLocks noGrp="1"/>
          </p:cNvSpPr>
          <p:nvPr>
            <p:ph type="title"/>
          </p:nvPr>
        </p:nvSpPr>
        <p:spPr>
          <a:xfrm>
            <a:off x="838200" y="267629"/>
            <a:ext cx="10515600" cy="591015"/>
          </a:xfrm>
        </p:spPr>
        <p:txBody>
          <a:bodyPr>
            <a:normAutofit/>
          </a:bodyPr>
          <a:lstStyle/>
          <a:p>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829CC678-C9CE-4408-B098-7878EFE894FC}"/>
              </a:ext>
            </a:extLst>
          </p:cNvPr>
          <p:cNvSpPr>
            <a:spLocks noGrp="1"/>
          </p:cNvSpPr>
          <p:nvPr>
            <p:ph idx="1"/>
          </p:nvPr>
        </p:nvSpPr>
        <p:spPr>
          <a:xfrm>
            <a:off x="838200" y="1304693"/>
            <a:ext cx="10515600" cy="5285678"/>
          </a:xfrm>
        </p:spPr>
        <p:txBody>
          <a:bodyPr>
            <a:normAutofit/>
          </a:bodyPr>
          <a:lstStyle/>
          <a:p>
            <a:r>
              <a:rPr lang="tr-TR" sz="2000" dirty="0">
                <a:latin typeface="Arial" panose="020B0604020202020204" pitchFamily="34" charset="0"/>
                <a:cs typeface="Arial" panose="020B0604020202020204" pitchFamily="34" charset="0"/>
              </a:rPr>
              <a:t>Cezaevlerinde ve ıslahevlerinde bulunanlar</a:t>
            </a:r>
          </a:p>
          <a:p>
            <a:endParaRPr lang="tr-TR" sz="2000" dirty="0">
              <a:latin typeface="Arial" panose="020B0604020202020204" pitchFamily="34" charset="0"/>
              <a:cs typeface="Arial" panose="020B0604020202020204" pitchFamily="34" charset="0"/>
            </a:endParaRPr>
          </a:p>
          <a:p>
            <a:r>
              <a:rPr lang="tr-TR" sz="2000" dirty="0" err="1">
                <a:latin typeface="Arial" panose="020B0604020202020204" pitchFamily="34" charset="0"/>
                <a:cs typeface="Arial" panose="020B0604020202020204" pitchFamily="34" charset="0"/>
              </a:rPr>
              <a:t>Piercing</a:t>
            </a:r>
            <a:r>
              <a:rPr lang="tr-TR" sz="2000" dirty="0">
                <a:latin typeface="Arial" panose="020B0604020202020204" pitchFamily="34" charset="0"/>
                <a:cs typeface="Arial" panose="020B0604020202020204" pitchFamily="34" charset="0"/>
              </a:rPr>
              <a:t>, dövme yaptırmayı planlayan kişiler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Berberler-kuaförler, manikür-pedikürcüler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Zihinsel engelli bakımevlerinde ve yetiştirme yurtlarında bulunanlar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Asker, polis, itfaiye personeli (yüksek risk altındakiler)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Kazalarda ve afetlerde ilk yardım uygulayan kişiler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HBV </a:t>
            </a:r>
            <a:r>
              <a:rPr lang="tr-TR" sz="2000" dirty="0" err="1">
                <a:latin typeface="Arial" panose="020B0604020202020204" pitchFamily="34" charset="0"/>
                <a:cs typeface="Arial" panose="020B0604020202020204" pitchFamily="34" charset="0"/>
              </a:rPr>
              <a:t>endemisitesinin</a:t>
            </a:r>
            <a:r>
              <a:rPr lang="tr-TR" sz="2000" dirty="0">
                <a:latin typeface="Arial" panose="020B0604020202020204" pitchFamily="34" charset="0"/>
                <a:cs typeface="Arial" panose="020B0604020202020204" pitchFamily="34" charset="0"/>
              </a:rPr>
              <a:t> yüksek olduğu bölgelerden gelen göçmenler</a:t>
            </a:r>
          </a:p>
        </p:txBody>
      </p:sp>
    </p:spTree>
    <p:extLst>
      <p:ext uri="{BB962C8B-B14F-4D97-AF65-F5344CB8AC3E}">
        <p14:creationId xmlns:p14="http://schemas.microsoft.com/office/powerpoint/2010/main" val="238548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4B26D-E021-4C56-BAE9-BD99ED73E5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21C6973-9984-4AA0-B584-B5F5EFE18A3B}"/>
              </a:ext>
            </a:extLst>
          </p:cNvPr>
          <p:cNvSpPr>
            <a:spLocks noGrp="1"/>
          </p:cNvSpPr>
          <p:nvPr>
            <p:ph idx="1"/>
          </p:nvPr>
        </p:nvSpPr>
        <p:spPr/>
        <p:txBody>
          <a:bodyPr/>
          <a:lstStyle/>
          <a:p>
            <a:r>
              <a:rPr lang="tr-TR" dirty="0">
                <a:solidFill>
                  <a:schemeClr val="accent1"/>
                </a:solidFill>
                <a:latin typeface="Arial" panose="020B0604020202020204" pitchFamily="34" charset="0"/>
                <a:cs typeface="Arial" panose="020B0604020202020204" pitchFamily="34" charset="0"/>
              </a:rPr>
              <a:t>Aşı: </a:t>
            </a:r>
            <a:r>
              <a:rPr lang="tr-TR" dirty="0">
                <a:latin typeface="Arial" panose="020B0604020202020204" pitchFamily="34" charset="0"/>
                <a:cs typeface="Arial" panose="020B0604020202020204" pitchFamily="34" charset="0"/>
              </a:rPr>
              <a:t>Organizmaya uygun yolla verildiğinde bağışıklık yanıtı oluşturarak canlının enfeksiyon hastalıklarından korunmasını sağlayan maddeler</a:t>
            </a:r>
          </a:p>
          <a:p>
            <a:endParaRPr lang="tr-TR" dirty="0">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Bağışıklama: </a:t>
            </a:r>
            <a:r>
              <a:rPr lang="tr-TR" dirty="0">
                <a:latin typeface="Arial" panose="020B0604020202020204" pitchFamily="34" charset="0"/>
                <a:cs typeface="Arial" panose="020B0604020202020204" pitchFamily="34" charset="0"/>
              </a:rPr>
              <a:t>Bireyin bağışıklık sistemini yapay yollarla uyararak enfeksiyon hastalıklarına karşı korunmasını sağlama işlemi</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Aşı aktif, </a:t>
            </a:r>
            <a:r>
              <a:rPr lang="tr-TR" dirty="0" err="1">
                <a:latin typeface="Arial" panose="020B0604020202020204" pitchFamily="34" charset="0"/>
                <a:cs typeface="Arial" panose="020B0604020202020204" pitchFamily="34" charset="0"/>
              </a:rPr>
              <a:t>immünglobulin</a:t>
            </a:r>
            <a:r>
              <a:rPr lang="tr-TR" dirty="0">
                <a:latin typeface="Arial" panose="020B0604020202020204" pitchFamily="34" charset="0"/>
                <a:cs typeface="Arial" panose="020B0604020202020204" pitchFamily="34" charset="0"/>
              </a:rPr>
              <a:t> pasif bağışıklama şekli</a:t>
            </a:r>
          </a:p>
        </p:txBody>
      </p:sp>
    </p:spTree>
    <p:extLst>
      <p:ext uri="{BB962C8B-B14F-4D97-AF65-F5344CB8AC3E}">
        <p14:creationId xmlns:p14="http://schemas.microsoft.com/office/powerpoint/2010/main" val="3080063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1C2E54-6A62-457C-BAC0-D75CD161F98B}"/>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Uygulama Şekli ve Zamanı</a:t>
            </a:r>
          </a:p>
        </p:txBody>
      </p:sp>
      <p:sp>
        <p:nvSpPr>
          <p:cNvPr id="3" name="İçerik Yer Tutucusu 2">
            <a:extLst>
              <a:ext uri="{FF2B5EF4-FFF2-40B4-BE49-F238E27FC236}">
                <a16:creationId xmlns:a16="http://schemas.microsoft.com/office/drawing/2014/main" id="{6E452699-19D3-471E-A36F-D45D87C34EC0}"/>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Hepatit B aşısı 0, 1 ve 6. aylarda olmak üzere 3 doz şeklinde</a:t>
            </a:r>
          </a:p>
          <a:p>
            <a:endParaRPr lang="tr-TR" sz="2400" dirty="0">
              <a:latin typeface="Arial" panose="020B0604020202020204" pitchFamily="34" charset="0"/>
              <a:cs typeface="Arial" panose="020B0604020202020204" pitchFamily="34" charset="0"/>
            </a:endParaRPr>
          </a:p>
          <a:p>
            <a:pPr lvl="1"/>
            <a:r>
              <a:rPr lang="tr-TR" dirty="0">
                <a:latin typeface="Arial" panose="020B0604020202020204" pitchFamily="34" charset="0"/>
                <a:cs typeface="Arial" panose="020B0604020202020204" pitchFamily="34" charset="0"/>
              </a:rPr>
              <a:t>Birinci ve ikinci doz arasında en az 4 hafta, </a:t>
            </a:r>
          </a:p>
          <a:p>
            <a:pPr lvl="1"/>
            <a:r>
              <a:rPr lang="tr-TR" dirty="0">
                <a:latin typeface="Arial" panose="020B0604020202020204" pitchFamily="34" charset="0"/>
                <a:cs typeface="Arial" panose="020B0604020202020204" pitchFamily="34" charset="0"/>
              </a:rPr>
              <a:t>İkinci ve üçüncü doz arasında en az 8 hafta olmalı, </a:t>
            </a:r>
          </a:p>
          <a:p>
            <a:pPr lvl="1"/>
            <a:r>
              <a:rPr lang="tr-TR" dirty="0">
                <a:latin typeface="Arial" panose="020B0604020202020204" pitchFamily="34" charset="0"/>
                <a:cs typeface="Arial" panose="020B0604020202020204" pitchFamily="34" charset="0"/>
              </a:rPr>
              <a:t>Üçüncü doz ilk dozdan en az 16 hafta sonra uygulanmalıdır.</a:t>
            </a:r>
          </a:p>
          <a:p>
            <a:pPr lvl="1"/>
            <a:endParaRPr lang="tr-TR" dirty="0">
              <a:latin typeface="Arial" panose="020B0604020202020204" pitchFamily="34" charset="0"/>
              <a:cs typeface="Arial" panose="020B0604020202020204" pitchFamily="34" charset="0"/>
            </a:endParaRPr>
          </a:p>
          <a:p>
            <a:pPr lvl="1"/>
            <a:endParaRPr lang="tr-TR"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Hepatit B aşısı diğer aşılarla birlikte aynı gün uygulanabilir. </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210318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4D61E0-76DD-48BB-A917-1017558A648D}"/>
              </a:ext>
            </a:extLst>
          </p:cNvPr>
          <p:cNvSpPr>
            <a:spLocks noGrp="1"/>
          </p:cNvSpPr>
          <p:nvPr>
            <p:ph type="title"/>
          </p:nvPr>
        </p:nvSpPr>
        <p:spPr/>
        <p:txBody>
          <a:bodyPr/>
          <a:lstStyle/>
          <a:p>
            <a:r>
              <a:rPr lang="tr-TR" dirty="0">
                <a:solidFill>
                  <a:schemeClr val="accent1"/>
                </a:solidFill>
              </a:rPr>
              <a:t>Koruyuculuk </a:t>
            </a:r>
          </a:p>
        </p:txBody>
      </p:sp>
      <p:sp>
        <p:nvSpPr>
          <p:cNvPr id="3" name="İçerik Yer Tutucusu 2">
            <a:extLst>
              <a:ext uri="{FF2B5EF4-FFF2-40B4-BE49-F238E27FC236}">
                <a16:creationId xmlns:a16="http://schemas.microsoft.com/office/drawing/2014/main" id="{72B086B2-D7EF-43D1-A256-FFC8A61C4CDF}"/>
              </a:ext>
            </a:extLst>
          </p:cNvPr>
          <p:cNvSpPr>
            <a:spLocks noGrp="1"/>
          </p:cNvSpPr>
          <p:nvPr>
            <p:ph idx="1"/>
          </p:nvPr>
        </p:nvSpPr>
        <p:spPr/>
        <p:txBody>
          <a:bodyPr/>
          <a:lstStyle/>
          <a:p>
            <a:r>
              <a:rPr lang="tr-TR" sz="2400" dirty="0">
                <a:latin typeface="Arial" panose="020B0604020202020204" pitchFamily="34" charset="0"/>
                <a:cs typeface="Arial" panose="020B0604020202020204" pitchFamily="34" charset="0"/>
              </a:rPr>
              <a:t>Aşının koruyuculuğu %90–95 civarındadır.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&gt;40 yaş</a:t>
            </a:r>
          </a:p>
          <a:p>
            <a:r>
              <a:rPr lang="tr-TR" sz="2400" dirty="0">
                <a:latin typeface="Arial" panose="020B0604020202020204" pitchFamily="34" charset="0"/>
                <a:cs typeface="Arial" panose="020B0604020202020204" pitchFamily="34" charset="0"/>
              </a:rPr>
              <a:t>Sigara</a:t>
            </a:r>
          </a:p>
          <a:p>
            <a:r>
              <a:rPr lang="tr-TR" sz="2400" dirty="0">
                <a:latin typeface="Arial" panose="020B0604020202020204" pitchFamily="34" charset="0"/>
                <a:cs typeface="Arial" panose="020B0604020202020204" pitchFamily="34" charset="0"/>
              </a:rPr>
              <a:t>Şişmanlık</a:t>
            </a:r>
          </a:p>
          <a:p>
            <a:r>
              <a:rPr lang="tr-TR" sz="2400" dirty="0">
                <a:latin typeface="Arial" panose="020B0604020202020204" pitchFamily="34" charset="0"/>
                <a:cs typeface="Arial" panose="020B0604020202020204" pitchFamily="34" charset="0"/>
              </a:rPr>
              <a:t>Genetik faktörler </a:t>
            </a:r>
          </a:p>
          <a:p>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baskılanma gibi konağa ait faktörler aşı yanıtını azaltmakta!! </a:t>
            </a:r>
          </a:p>
          <a:p>
            <a:endParaRPr lang="tr-TR" dirty="0"/>
          </a:p>
        </p:txBody>
      </p:sp>
    </p:spTree>
    <p:extLst>
      <p:ext uri="{BB962C8B-B14F-4D97-AF65-F5344CB8AC3E}">
        <p14:creationId xmlns:p14="http://schemas.microsoft.com/office/powerpoint/2010/main" val="1555074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23A4FF-D7A8-4600-98FD-82E6BD955E6A}"/>
              </a:ext>
            </a:extLst>
          </p:cNvPr>
          <p:cNvSpPr>
            <a:spLocks noGrp="1"/>
          </p:cNvSpPr>
          <p:nvPr>
            <p:ph idx="1"/>
          </p:nvPr>
        </p:nvSpPr>
        <p:spPr>
          <a:xfrm>
            <a:off x="838200" y="925551"/>
            <a:ext cx="10515600" cy="5251412"/>
          </a:xfrm>
        </p:spPr>
        <p:txBody>
          <a:bodyPr>
            <a:normAutofit lnSpcReduction="10000"/>
          </a:bodyPr>
          <a:lstStyle/>
          <a:p>
            <a:endParaRPr lang="tr-TR" sz="26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Üç doz aşıdan sonra </a:t>
            </a:r>
            <a:r>
              <a:rPr lang="tr-TR" sz="2400" dirty="0">
                <a:solidFill>
                  <a:schemeClr val="accent1"/>
                </a:solidFill>
                <a:latin typeface="Arial" panose="020B0604020202020204" pitchFamily="34" charset="0"/>
                <a:cs typeface="Arial" panose="020B0604020202020204" pitchFamily="34" charset="0"/>
              </a:rPr>
              <a:t>anti-</a:t>
            </a:r>
            <a:r>
              <a:rPr lang="tr-TR" sz="2400" dirty="0" err="1">
                <a:solidFill>
                  <a:schemeClr val="accent1"/>
                </a:solidFill>
                <a:latin typeface="Arial" panose="020B0604020202020204" pitchFamily="34" charset="0"/>
                <a:cs typeface="Arial" panose="020B0604020202020204" pitchFamily="34" charset="0"/>
              </a:rPr>
              <a:t>HBs</a:t>
            </a:r>
            <a:r>
              <a:rPr lang="tr-TR" sz="2400" dirty="0">
                <a:solidFill>
                  <a:schemeClr val="accent1"/>
                </a:solidFill>
                <a:latin typeface="Arial" panose="020B0604020202020204" pitchFamily="34" charset="0"/>
                <a:cs typeface="Arial" panose="020B0604020202020204" pitchFamily="34" charset="0"/>
              </a:rPr>
              <a:t> ≥10 </a:t>
            </a:r>
            <a:r>
              <a:rPr lang="tr-TR" sz="2400" dirty="0" err="1">
                <a:solidFill>
                  <a:schemeClr val="accent1"/>
                </a:solidFill>
                <a:latin typeface="Arial" panose="020B0604020202020204" pitchFamily="34" charset="0"/>
                <a:cs typeface="Arial" panose="020B0604020202020204" pitchFamily="34" charset="0"/>
              </a:rPr>
              <a:t>mlU</a:t>
            </a:r>
            <a:r>
              <a:rPr lang="tr-TR" sz="2400" dirty="0">
                <a:solidFill>
                  <a:schemeClr val="accent1"/>
                </a:solidFill>
                <a:latin typeface="Arial" panose="020B0604020202020204" pitchFamily="34" charset="0"/>
                <a:cs typeface="Arial" panose="020B0604020202020204" pitchFamily="34" charset="0"/>
              </a:rPr>
              <a:t>/</a:t>
            </a:r>
            <a:r>
              <a:rPr lang="tr-TR" sz="2400" dirty="0" err="1">
                <a:solidFill>
                  <a:schemeClr val="accent1"/>
                </a:solidFill>
                <a:latin typeface="Arial" panose="020B0604020202020204" pitchFamily="34" charset="0"/>
                <a:cs typeface="Arial" panose="020B0604020202020204" pitchFamily="34" charset="0"/>
              </a:rPr>
              <a:t>mL</a:t>
            </a:r>
            <a:r>
              <a:rPr lang="tr-TR" sz="2400" dirty="0">
                <a:latin typeface="Arial" panose="020B0604020202020204" pitchFamily="34" charset="0"/>
                <a:cs typeface="Arial" panose="020B0604020202020204" pitchFamily="34" charset="0"/>
              </a:rPr>
              <a:t> durumunda uzun süreli koruyuculuk sağlandığı gösterilmiştir.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sisteminde sorun olmayan kişilere </a:t>
            </a:r>
            <a:r>
              <a:rPr lang="tr-TR" sz="2400" dirty="0" err="1">
                <a:latin typeface="Arial" panose="020B0604020202020204" pitchFamily="34" charset="0"/>
                <a:cs typeface="Arial" panose="020B0604020202020204" pitchFamily="34" charset="0"/>
              </a:rPr>
              <a:t>rapel</a:t>
            </a:r>
            <a:r>
              <a:rPr lang="tr-TR" sz="2400" dirty="0">
                <a:latin typeface="Arial" panose="020B0604020202020204" pitchFamily="34" charset="0"/>
                <a:cs typeface="Arial" panose="020B0604020202020204" pitchFamily="34" charset="0"/>
              </a:rPr>
              <a:t> doz gerekmemekte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Anti </a:t>
            </a:r>
            <a:r>
              <a:rPr lang="tr-TR" sz="2400" dirty="0" err="1">
                <a:latin typeface="Arial" panose="020B0604020202020204" pitchFamily="34" charset="0"/>
                <a:cs typeface="Arial" panose="020B0604020202020204" pitchFamily="34" charset="0"/>
              </a:rPr>
              <a:t>HBs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titreleri</a:t>
            </a:r>
            <a:r>
              <a:rPr lang="tr-TR" sz="2400" dirty="0">
                <a:latin typeface="Arial" panose="020B0604020202020204" pitchFamily="34" charset="0"/>
                <a:cs typeface="Arial" panose="020B0604020202020204" pitchFamily="34" charset="0"/>
              </a:rPr>
              <a:t> zamanla düşse de koruyuculuk devam etmekte</a:t>
            </a:r>
          </a:p>
          <a:p>
            <a:endParaRPr lang="tr-TR" sz="2400" dirty="0">
              <a:latin typeface="Arial" panose="020B0604020202020204" pitchFamily="34" charset="0"/>
              <a:cs typeface="Arial" panose="020B0604020202020204" pitchFamily="34" charset="0"/>
            </a:endParaRPr>
          </a:p>
          <a:p>
            <a:r>
              <a:rPr lang="tr-TR" sz="2400" dirty="0">
                <a:solidFill>
                  <a:schemeClr val="accent1"/>
                </a:solidFill>
                <a:latin typeface="Arial" panose="020B0604020202020204" pitchFamily="34" charset="0"/>
                <a:cs typeface="Arial" panose="020B0604020202020204" pitchFamily="34" charset="0"/>
              </a:rPr>
              <a:t>Anti-</a:t>
            </a:r>
            <a:r>
              <a:rPr lang="tr-TR" sz="2400" dirty="0" err="1">
                <a:solidFill>
                  <a:schemeClr val="accent1"/>
                </a:solidFill>
                <a:latin typeface="Arial" panose="020B0604020202020204" pitchFamily="34" charset="0"/>
                <a:cs typeface="Arial" panose="020B0604020202020204" pitchFamily="34" charset="0"/>
              </a:rPr>
              <a:t>HBs</a:t>
            </a:r>
            <a:r>
              <a:rPr lang="tr-TR" sz="2400" dirty="0">
                <a:solidFill>
                  <a:schemeClr val="accent1"/>
                </a:solidFill>
                <a:latin typeface="Arial" panose="020B0604020202020204" pitchFamily="34" charset="0"/>
                <a:cs typeface="Arial" panose="020B0604020202020204" pitchFamily="34" charset="0"/>
              </a:rPr>
              <a:t> &lt; 10 </a:t>
            </a:r>
            <a:r>
              <a:rPr lang="tr-TR" sz="2400" dirty="0" err="1">
                <a:solidFill>
                  <a:schemeClr val="accent1"/>
                </a:solidFill>
                <a:latin typeface="Arial" panose="020B0604020202020204" pitchFamily="34" charset="0"/>
                <a:cs typeface="Arial" panose="020B0604020202020204" pitchFamily="34" charset="0"/>
              </a:rPr>
              <a:t>mlU</a:t>
            </a:r>
            <a:r>
              <a:rPr lang="tr-TR" sz="2400" dirty="0">
                <a:solidFill>
                  <a:schemeClr val="accent1"/>
                </a:solidFill>
                <a:latin typeface="Arial" panose="020B0604020202020204" pitchFamily="34" charset="0"/>
                <a:cs typeface="Arial" panose="020B0604020202020204" pitchFamily="34" charset="0"/>
              </a:rPr>
              <a:t>/</a:t>
            </a:r>
            <a:r>
              <a:rPr lang="tr-TR" sz="2400" dirty="0" err="1">
                <a:solidFill>
                  <a:schemeClr val="accent1"/>
                </a:solidFill>
                <a:latin typeface="Arial" panose="020B0604020202020204" pitchFamily="34" charset="0"/>
                <a:cs typeface="Arial" panose="020B0604020202020204" pitchFamily="34" charset="0"/>
              </a:rPr>
              <a:t>mL</a:t>
            </a:r>
            <a:r>
              <a:rPr lang="tr-TR" sz="2400" dirty="0">
                <a:solidFill>
                  <a:schemeClr val="accent1"/>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durumunda </a:t>
            </a:r>
            <a:r>
              <a:rPr lang="tr-TR" sz="2400" dirty="0" err="1">
                <a:latin typeface="Arial" panose="020B0604020202020204" pitchFamily="34" charset="0"/>
                <a:cs typeface="Arial" panose="020B0604020202020204" pitchFamily="34" charset="0"/>
              </a:rPr>
              <a:t>immünsüpresyonu</a:t>
            </a:r>
            <a:r>
              <a:rPr lang="tr-TR" sz="2400" dirty="0">
                <a:latin typeface="Arial" panose="020B0604020202020204" pitchFamily="34" charset="0"/>
                <a:cs typeface="Arial" panose="020B0604020202020204" pitchFamily="34" charset="0"/>
              </a:rPr>
              <a:t> olan kişiler, diyaliz hastalarında ve sağlık çalışanlarında destekleyici dozlar gerekir!!</a:t>
            </a:r>
          </a:p>
          <a:p>
            <a:endParaRPr lang="tr-TR" sz="2400" dirty="0">
              <a:latin typeface="Arial" panose="020B0604020202020204" pitchFamily="34" charset="0"/>
              <a:cs typeface="Arial" panose="020B0604020202020204" pitchFamily="34" charset="0"/>
            </a:endParaRPr>
          </a:p>
          <a:p>
            <a:endParaRPr lang="tr-TR" sz="2600" dirty="0">
              <a:latin typeface="Arial" panose="020B0604020202020204" pitchFamily="34" charset="0"/>
              <a:cs typeface="Arial" panose="020B0604020202020204" pitchFamily="34" charset="0"/>
            </a:endParaRPr>
          </a:p>
          <a:p>
            <a:pPr marL="0" indent="0">
              <a:buNone/>
            </a:pPr>
            <a:r>
              <a:rPr lang="tr-TR" sz="26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UpToDate</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89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0B183D-EE4C-40AD-8A5E-300D214C878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696932A1-D943-47E8-9A10-0C81260AB047}"/>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HBsAg</a:t>
            </a:r>
            <a:r>
              <a:rPr lang="tr-TR" sz="2400" dirty="0">
                <a:latin typeface="Arial" panose="020B0604020202020204" pitchFamily="34" charset="0"/>
                <a:cs typeface="Arial" panose="020B0604020202020204" pitchFamily="34" charset="0"/>
              </a:rPr>
              <a:t> pozitif kişiden </a:t>
            </a:r>
            <a:r>
              <a:rPr lang="tr-TR" sz="2400" dirty="0" err="1">
                <a:latin typeface="Arial" panose="020B0604020202020204" pitchFamily="34" charset="0"/>
                <a:cs typeface="Arial" panose="020B0604020202020204" pitchFamily="34" charset="0"/>
              </a:rPr>
              <a:t>seronegatif</a:t>
            </a:r>
            <a:r>
              <a:rPr lang="tr-TR" sz="2400" dirty="0">
                <a:latin typeface="Arial" panose="020B0604020202020204" pitchFamily="34" charset="0"/>
                <a:cs typeface="Arial" panose="020B0604020202020204" pitchFamily="34" charset="0"/>
              </a:rPr>
              <a:t> kişiye temas sonrası ilk 6-24 saat içerisinde HBIG uygulanmalı ve eş zamanlı olarak aşılama başlanmalıdır.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Akut veya kronik hepatit B enfeksiyonu olan kişilerle cinsel ilişkiye girilmesi halinde, en geç 14 gün içinde HBIG ve aşı uygulaması yapılmalıdır.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HBsAg</a:t>
            </a:r>
            <a:r>
              <a:rPr lang="tr-TR" sz="2400" dirty="0">
                <a:latin typeface="Arial" panose="020B0604020202020204" pitchFamily="34" charset="0"/>
                <a:cs typeface="Arial" panose="020B0604020202020204" pitchFamily="34" charset="0"/>
              </a:rPr>
              <a:t> pozitif annenin bebeğine doğumdan sonra ilk 6-12 saat içerisinde aşıya ek olarak HBIG uygulaması yapılmalıdır.</a:t>
            </a:r>
          </a:p>
          <a:p>
            <a:endParaRPr lang="tr-TR" dirty="0"/>
          </a:p>
        </p:txBody>
      </p:sp>
    </p:spTree>
    <p:extLst>
      <p:ext uri="{BB962C8B-B14F-4D97-AF65-F5344CB8AC3E}">
        <p14:creationId xmlns:p14="http://schemas.microsoft.com/office/powerpoint/2010/main" val="228789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5543-218E-4D3B-9DBD-A7C364887551}"/>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Suçiçeği (</a:t>
            </a:r>
            <a:r>
              <a:rPr lang="tr-TR" sz="3600" dirty="0" err="1">
                <a:solidFill>
                  <a:schemeClr val="accent1"/>
                </a:solidFill>
                <a:latin typeface="Arial" panose="020B0604020202020204" pitchFamily="34" charset="0"/>
                <a:cs typeface="Arial" panose="020B0604020202020204" pitchFamily="34" charset="0"/>
              </a:rPr>
              <a:t>Varicella</a:t>
            </a:r>
            <a:r>
              <a:rPr lang="tr-TR" sz="3600" dirty="0">
                <a:solidFill>
                  <a:schemeClr val="accent1"/>
                </a:solidFill>
                <a:latin typeface="Arial" panose="020B0604020202020204" pitchFamily="34" charset="0"/>
                <a:cs typeface="Arial" panose="020B0604020202020204" pitchFamily="34" charset="0"/>
              </a:rPr>
              <a:t> </a:t>
            </a:r>
            <a:r>
              <a:rPr lang="tr-TR" sz="3600" dirty="0" err="1">
                <a:solidFill>
                  <a:schemeClr val="accent1"/>
                </a:solidFill>
                <a:latin typeface="Arial" panose="020B0604020202020204" pitchFamily="34" charset="0"/>
                <a:cs typeface="Arial" panose="020B0604020202020204" pitchFamily="34" charset="0"/>
              </a:rPr>
              <a:t>Zoster</a:t>
            </a:r>
            <a:r>
              <a:rPr lang="tr-TR" sz="3600" dirty="0">
                <a:solidFill>
                  <a:schemeClr val="accent1"/>
                </a:solidFill>
                <a:latin typeface="Arial" panose="020B0604020202020204" pitchFamily="34" charset="0"/>
                <a:cs typeface="Arial" panose="020B0604020202020204" pitchFamily="34" charset="0"/>
              </a:rPr>
              <a:t>) Aşısı </a:t>
            </a:r>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D9F3AB5-1E1F-40AE-AF10-1CA29FBAC667}"/>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Hücreden arındırılmış canlı </a:t>
            </a:r>
            <a:r>
              <a:rPr lang="tr-TR" sz="2400" dirty="0" err="1">
                <a:latin typeface="Arial" panose="020B0604020202020204" pitchFamily="34" charset="0"/>
                <a:cs typeface="Arial" panose="020B0604020202020204" pitchFamily="34" charset="0"/>
              </a:rPr>
              <a:t>attenüe</a:t>
            </a:r>
            <a:r>
              <a:rPr lang="tr-TR" sz="2400" dirty="0">
                <a:latin typeface="Arial" panose="020B0604020202020204" pitchFamily="34" charset="0"/>
                <a:cs typeface="Arial" panose="020B0604020202020204" pitchFamily="34" charset="0"/>
              </a:rPr>
              <a:t> aşı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Erişkin ve çocuklar için aynı doz aşı kullanılmakta</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Suçiçeğine karşı bağışıklığı olmayan bütün erişkinler aşılanabilir.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İki doz uygulanan suçiçeği aşısı %90’dan fazla koruyuculuk sağlamaktadır. </a:t>
            </a:r>
          </a:p>
        </p:txBody>
      </p:sp>
    </p:spTree>
    <p:extLst>
      <p:ext uri="{BB962C8B-B14F-4D97-AF65-F5344CB8AC3E}">
        <p14:creationId xmlns:p14="http://schemas.microsoft.com/office/powerpoint/2010/main" val="4005128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E00F23-73E0-4DC7-9DAA-69D5A5ACC996}"/>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2EAC39D7-3DC6-4270-AAFF-151124A9DBAF}"/>
              </a:ext>
            </a:extLst>
          </p:cNvPr>
          <p:cNvSpPr>
            <a:spLocks noGrp="1"/>
          </p:cNvSpPr>
          <p:nvPr>
            <p:ph sz="half" idx="1"/>
          </p:nvPr>
        </p:nvSpPr>
        <p:spPr/>
        <p:txBody>
          <a:bodyPr>
            <a:normAutofit lnSpcReduction="10000"/>
          </a:bodyPr>
          <a:lstStyle/>
          <a:p>
            <a:pPr lvl="0" fontAlgn="base"/>
            <a:r>
              <a:rPr lang="tr-TR" sz="2400" dirty="0">
                <a:solidFill>
                  <a:schemeClr val="accent1"/>
                </a:solidFill>
                <a:latin typeface="Arial" panose="020B0604020202020204" pitchFamily="34" charset="0"/>
                <a:cs typeface="Arial" panose="020B0604020202020204" pitchFamily="34" charset="0"/>
              </a:rPr>
              <a:t>Bulaş veya temas riski yüksek olanlar </a:t>
            </a:r>
          </a:p>
          <a:p>
            <a:pPr lvl="0" fontAlgn="base"/>
            <a:endParaRPr lang="tr-TR" sz="2400" dirty="0">
              <a:solidFill>
                <a:schemeClr val="accent1"/>
              </a:solidFill>
              <a:latin typeface="Arial" panose="020B0604020202020204" pitchFamily="34" charset="0"/>
              <a:cs typeface="Arial" panose="020B0604020202020204" pitchFamily="34" charset="0"/>
            </a:endParaRPr>
          </a:p>
          <a:p>
            <a:pPr lvl="1" fontAlgn="base"/>
            <a:r>
              <a:rPr lang="tr-TR" sz="2000" dirty="0">
                <a:latin typeface="Arial" panose="020B0604020202020204" pitchFamily="34" charset="0"/>
                <a:cs typeface="Arial" panose="020B0604020202020204" pitchFamily="34" charset="0"/>
              </a:rPr>
              <a:t>küçük çocukların öğretmenleri</a:t>
            </a:r>
          </a:p>
          <a:p>
            <a:pPr lvl="1" fontAlgn="base"/>
            <a:r>
              <a:rPr lang="tr-TR" sz="2000" dirty="0">
                <a:latin typeface="Arial" panose="020B0604020202020204" pitchFamily="34" charset="0"/>
                <a:cs typeface="Arial" panose="020B0604020202020204" pitchFamily="34" charset="0"/>
              </a:rPr>
              <a:t>çocuk bakımı yapan kişiler</a:t>
            </a:r>
          </a:p>
          <a:p>
            <a:pPr lvl="1" fontAlgn="base"/>
            <a:r>
              <a:rPr lang="tr-TR" sz="2000" dirty="0">
                <a:latin typeface="Arial" panose="020B0604020202020204" pitchFamily="34" charset="0"/>
                <a:cs typeface="Arial" panose="020B0604020202020204" pitchFamily="34" charset="0"/>
              </a:rPr>
              <a:t>kreş personeli</a:t>
            </a:r>
          </a:p>
          <a:p>
            <a:pPr lvl="1" fontAlgn="base"/>
            <a:r>
              <a:rPr lang="tr-TR" sz="2000" dirty="0">
                <a:latin typeface="Arial" panose="020B0604020202020204" pitchFamily="34" charset="0"/>
                <a:cs typeface="Arial" panose="020B0604020202020204" pitchFamily="34" charset="0"/>
              </a:rPr>
              <a:t>yatılı okul öğrencileri</a:t>
            </a:r>
          </a:p>
          <a:p>
            <a:pPr lvl="1" fontAlgn="base"/>
            <a:r>
              <a:rPr lang="tr-TR" sz="2000" dirty="0">
                <a:latin typeface="Arial" panose="020B0604020202020204" pitchFamily="34" charset="0"/>
                <a:cs typeface="Arial" panose="020B0604020202020204" pitchFamily="34" charset="0"/>
              </a:rPr>
              <a:t>askeri personel</a:t>
            </a:r>
          </a:p>
          <a:p>
            <a:pPr lvl="1" fontAlgn="base"/>
            <a:r>
              <a:rPr lang="tr-TR" sz="2000" dirty="0">
                <a:latin typeface="Arial" panose="020B0604020202020204" pitchFamily="34" charset="0"/>
                <a:cs typeface="Arial" panose="020B0604020202020204" pitchFamily="34" charset="0"/>
              </a:rPr>
              <a:t>aynı evde çocukla birlikte kalan ergen ve erişkinler</a:t>
            </a:r>
          </a:p>
          <a:p>
            <a:pPr lvl="1" fontAlgn="base"/>
            <a:r>
              <a:rPr lang="tr-TR" sz="2000" dirty="0">
                <a:latin typeface="Arial" panose="020B0604020202020204" pitchFamily="34" charset="0"/>
                <a:cs typeface="Arial" panose="020B0604020202020204" pitchFamily="34" charset="0"/>
              </a:rPr>
              <a:t>çocuk doğurma çağındaki hamile olmayan kadınlar  </a:t>
            </a:r>
          </a:p>
          <a:p>
            <a:pPr lvl="1" fontAlgn="base"/>
            <a:r>
              <a:rPr lang="tr-TR" sz="2000" dirty="0">
                <a:latin typeface="Arial" panose="020B0604020202020204" pitchFamily="34" charset="0"/>
                <a:cs typeface="Arial" panose="020B0604020202020204" pitchFamily="34" charset="0"/>
              </a:rPr>
              <a:t>uluslararası yolculuk yapanlar</a:t>
            </a:r>
          </a:p>
          <a:p>
            <a:endParaRPr lang="tr-TR" dirty="0"/>
          </a:p>
        </p:txBody>
      </p:sp>
      <p:sp>
        <p:nvSpPr>
          <p:cNvPr id="4" name="İçerik Yer Tutucusu 3">
            <a:extLst>
              <a:ext uri="{FF2B5EF4-FFF2-40B4-BE49-F238E27FC236}">
                <a16:creationId xmlns:a16="http://schemas.microsoft.com/office/drawing/2014/main" id="{D424D49E-5773-4521-AC02-1395F0E4B83E}"/>
              </a:ext>
            </a:extLst>
          </p:cNvPr>
          <p:cNvSpPr>
            <a:spLocks noGrp="1"/>
          </p:cNvSpPr>
          <p:nvPr>
            <p:ph sz="half" idx="2"/>
          </p:nvPr>
        </p:nvSpPr>
        <p:spPr/>
        <p:txBody>
          <a:bodyPr>
            <a:normAutofit lnSpcReduction="10000"/>
          </a:bodyPr>
          <a:lstStyle/>
          <a:p>
            <a:pPr lvl="1" fontAlgn="base"/>
            <a:r>
              <a:rPr lang="tr-TR" dirty="0">
                <a:solidFill>
                  <a:schemeClr val="accent1"/>
                </a:solidFill>
                <a:latin typeface="Arial" panose="020B0604020202020204" pitchFamily="34" charset="0"/>
                <a:cs typeface="Arial" panose="020B0604020202020204" pitchFamily="34" charset="0"/>
              </a:rPr>
              <a:t>Ciddi seyirli suçiçeği açısından yüksek riskli kişilerle yakın teması olan kişiler</a:t>
            </a:r>
          </a:p>
          <a:p>
            <a:pPr marL="457200" lvl="1" indent="0" fontAlgn="base">
              <a:buNone/>
            </a:pPr>
            <a:r>
              <a:rPr lang="tr-TR" dirty="0">
                <a:solidFill>
                  <a:schemeClr val="accent1"/>
                </a:solidFill>
                <a:latin typeface="Arial" panose="020B0604020202020204" pitchFamily="34" charset="0"/>
                <a:cs typeface="Arial" panose="020B0604020202020204" pitchFamily="34" charset="0"/>
              </a:rPr>
              <a:t> </a:t>
            </a:r>
          </a:p>
          <a:p>
            <a:pPr marL="457200" lvl="1" indent="0" fontAlgn="base">
              <a:buNone/>
            </a:pPr>
            <a:r>
              <a:rPr lang="tr-TR" sz="2000" dirty="0">
                <a:latin typeface="Arial" panose="020B0604020202020204" pitchFamily="34" charset="0"/>
                <a:cs typeface="Arial" panose="020B0604020202020204" pitchFamily="34" charset="0"/>
              </a:rPr>
              <a:t>      -sağlık personeli</a:t>
            </a:r>
          </a:p>
          <a:p>
            <a:pPr marL="457200" lvl="1" indent="0" fontAlgn="base">
              <a:buNone/>
            </a:pP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immünsüprese</a:t>
            </a:r>
            <a:r>
              <a:rPr lang="tr-TR" sz="2000" dirty="0">
                <a:latin typeface="Arial" panose="020B0604020202020204" pitchFamily="34" charset="0"/>
                <a:cs typeface="Arial" panose="020B0604020202020204" pitchFamily="34" charset="0"/>
              </a:rPr>
              <a:t> bireylerin aile          temaslıları</a:t>
            </a:r>
          </a:p>
          <a:p>
            <a:pPr marL="0" lvl="0" indent="0" fontAlgn="base">
              <a:buNone/>
            </a:pPr>
            <a:endParaRPr lang="tr-TR" dirty="0">
              <a:latin typeface="Arial" panose="020B0604020202020204" pitchFamily="34" charset="0"/>
              <a:cs typeface="Arial" panose="020B0604020202020204" pitchFamily="34" charset="0"/>
            </a:endParaRPr>
          </a:p>
          <a:p>
            <a:pPr marL="0" lvl="0" indent="0" fontAlgn="base">
              <a:buNone/>
            </a:pPr>
            <a:endParaRPr 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431062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40C69-E19A-4ED8-BD6E-1FEAADB93AE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A569B5C-74A1-4286-B716-42154685BCD0}"/>
              </a:ext>
            </a:extLst>
          </p:cNvPr>
          <p:cNvSpPr>
            <a:spLocks noGrp="1"/>
          </p:cNvSpPr>
          <p:nvPr>
            <p:ph idx="1"/>
          </p:nvPr>
        </p:nvSpPr>
        <p:spPr/>
        <p:txBody>
          <a:bodyPr/>
          <a:lstStyle/>
          <a:p>
            <a:r>
              <a:rPr lang="tr-TR" sz="2400" dirty="0">
                <a:latin typeface="Arial" panose="020B0604020202020204" pitchFamily="34" charset="0"/>
                <a:cs typeface="Arial" panose="020B0604020202020204" pitchFamily="34" charset="0"/>
              </a:rPr>
              <a:t>Suçiçeği aşısı en az 28 gün ara ile </a:t>
            </a:r>
            <a:r>
              <a:rPr lang="tr-TR" sz="2400" dirty="0">
                <a:solidFill>
                  <a:schemeClr val="accent1"/>
                </a:solidFill>
                <a:latin typeface="Arial" panose="020B0604020202020204" pitchFamily="34" charset="0"/>
                <a:cs typeface="Arial" panose="020B0604020202020204" pitchFamily="34" charset="0"/>
              </a:rPr>
              <a:t>iki doz </a:t>
            </a:r>
            <a:r>
              <a:rPr lang="tr-TR" sz="2400" dirty="0">
                <a:latin typeface="Arial" panose="020B0604020202020204" pitchFamily="34" charset="0"/>
                <a:cs typeface="Arial" panose="020B0604020202020204" pitchFamily="34" charset="0"/>
              </a:rPr>
              <a:t>olarak uygulanmalı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a:t>
            </a:r>
            <a:r>
              <a:rPr lang="tr-TR" sz="2400" dirty="0" err="1">
                <a:latin typeface="Arial" panose="020B0604020202020204" pitchFamily="34" charset="0"/>
                <a:cs typeface="Arial" panose="020B0604020202020204" pitchFamily="34" charset="0"/>
              </a:rPr>
              <a:t>subkutan</a:t>
            </a:r>
            <a:r>
              <a:rPr lang="tr-TR" sz="2400" dirty="0">
                <a:latin typeface="Arial" panose="020B0604020202020204" pitchFamily="34" charset="0"/>
                <a:cs typeface="Arial" panose="020B0604020202020204" pitchFamily="34" charset="0"/>
              </a:rPr>
              <a:t> olarak yapılmalı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Bağışıklığı olmayan kadınlara gebeliğin tamamlanmasından sonra,</a:t>
            </a:r>
          </a:p>
          <a:p>
            <a:pPr marL="0" indent="0">
              <a:buNone/>
            </a:pPr>
            <a:r>
              <a:rPr lang="tr-TR" sz="2400" dirty="0">
                <a:latin typeface="Arial" panose="020B0604020202020204" pitchFamily="34" charset="0"/>
                <a:cs typeface="Arial" panose="020B0604020202020204" pitchFamily="34" charset="0"/>
              </a:rPr>
              <a:t>           bir doz aşı yapılmalı</a:t>
            </a:r>
          </a:p>
          <a:p>
            <a:pPr marL="0" indent="0">
              <a:buNone/>
            </a:pPr>
            <a:r>
              <a:rPr lang="tr-TR" sz="2400" dirty="0">
                <a:latin typeface="Arial" panose="020B0604020202020204" pitchFamily="34" charset="0"/>
                <a:cs typeface="Arial" panose="020B0604020202020204" pitchFamily="34" charset="0"/>
              </a:rPr>
              <a:t>           ilk dozdan 4-8 hafta sonra 2. doz uygulanmalı  </a:t>
            </a:r>
          </a:p>
          <a:p>
            <a:endParaRPr lang="tr-TR" dirty="0"/>
          </a:p>
        </p:txBody>
      </p:sp>
    </p:spTree>
    <p:extLst>
      <p:ext uri="{BB962C8B-B14F-4D97-AF65-F5344CB8AC3E}">
        <p14:creationId xmlns:p14="http://schemas.microsoft.com/office/powerpoint/2010/main" val="1652067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AD48B6-87AE-49F6-ABBB-F1BD6F338698}"/>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63056693-7240-4961-B23E-57F1B515E36B}"/>
              </a:ext>
            </a:extLst>
          </p:cNvPr>
          <p:cNvSpPr>
            <a:spLocks noGrp="1"/>
          </p:cNvSpPr>
          <p:nvPr>
            <p:ph idx="1"/>
          </p:nvPr>
        </p:nvSpPr>
        <p:spPr/>
        <p:txBody>
          <a:bodyPr>
            <a:normAutofit fontScale="92500" lnSpcReduction="10000"/>
          </a:bodyPr>
          <a:lstStyle/>
          <a:p>
            <a:r>
              <a:rPr lang="tr-TR" sz="2400" dirty="0" err="1">
                <a:latin typeface="Arial" panose="020B0604020202020204" pitchFamily="34" charset="0"/>
                <a:cs typeface="Arial" panose="020B0604020202020204" pitchFamily="34" charset="0"/>
              </a:rPr>
              <a:t>Konjenital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yetmezlik</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Bazı kan hastalıkları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Lösemi, </a:t>
            </a:r>
            <a:r>
              <a:rPr lang="tr-TR" sz="2400" dirty="0" err="1">
                <a:latin typeface="Arial" panose="020B0604020202020204" pitchFamily="34" charset="0"/>
                <a:cs typeface="Arial" panose="020B0604020202020204" pitchFamily="34" charset="0"/>
              </a:rPr>
              <a:t>lenfoma</a:t>
            </a:r>
            <a:r>
              <a:rPr lang="tr-TR" sz="2400" dirty="0">
                <a:latin typeface="Arial" panose="020B0604020202020204" pitchFamily="34" charset="0"/>
                <a:cs typeface="Arial" panose="020B0604020202020204" pitchFamily="34" charset="0"/>
              </a:rPr>
              <a:t> gibi hastalıklarda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İmmünsupresif</a:t>
            </a:r>
            <a:r>
              <a:rPr lang="tr-TR" sz="2400" dirty="0">
                <a:latin typeface="Arial" panose="020B0604020202020204" pitchFamily="34" charset="0"/>
                <a:cs typeface="Arial" panose="020B0604020202020204" pitchFamily="34" charset="0"/>
              </a:rPr>
              <a:t> tedavi alan kanser hastalarında</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CD4&lt;200/mm3 olan HIV enfeksiyonlu hastalarda</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Gebelerde aşı </a:t>
            </a:r>
            <a:r>
              <a:rPr lang="tr-TR" sz="2400" dirty="0" err="1">
                <a:latin typeface="Arial" panose="020B0604020202020204" pitchFamily="34" charset="0"/>
                <a:cs typeface="Arial" panose="020B0604020202020204" pitchFamily="34" charset="0"/>
              </a:rPr>
              <a:t>kontraendikedir</a:t>
            </a:r>
            <a:r>
              <a:rPr lang="tr-TR" sz="24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861404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362C4C-AB24-4692-A552-D842340026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C12EA1C-6A33-456C-B418-B5A422C68EA2}"/>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İmmünsupresif</a:t>
            </a:r>
            <a:r>
              <a:rPr lang="tr-TR" sz="2400" dirty="0">
                <a:latin typeface="Arial" panose="020B0604020202020204" pitchFamily="34" charset="0"/>
                <a:cs typeface="Arial" panose="020B0604020202020204" pitchFamily="34" charset="0"/>
              </a:rPr>
              <a:t> tedavi bitiminden sonra </a:t>
            </a:r>
            <a:r>
              <a:rPr lang="tr-TR" sz="2400" dirty="0">
                <a:solidFill>
                  <a:schemeClr val="accent1"/>
                </a:solidFill>
                <a:latin typeface="Arial" panose="020B0604020202020204" pitchFamily="34" charset="0"/>
                <a:cs typeface="Arial" panose="020B0604020202020204" pitchFamily="34" charset="0"/>
              </a:rPr>
              <a:t>en az üç ay </a:t>
            </a:r>
            <a:r>
              <a:rPr lang="tr-TR" sz="2400" dirty="0" err="1">
                <a:latin typeface="Arial" panose="020B0604020202020204" pitchFamily="34" charset="0"/>
                <a:cs typeface="Arial" panose="020B0604020202020204" pitchFamily="34" charset="0"/>
              </a:rPr>
              <a:t>varisella</a:t>
            </a:r>
            <a:r>
              <a:rPr lang="tr-TR" sz="2400" dirty="0">
                <a:latin typeface="Arial" panose="020B0604020202020204" pitchFamily="34" charset="0"/>
                <a:cs typeface="Arial" panose="020B0604020202020204" pitchFamily="34" charset="0"/>
              </a:rPr>
              <a:t> aşısı yapılmamalı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Gebeler ve aşı yapıldıktan sonraki ilk 4 haftada gebe kalma ihtimali olan kadınlar aşılanmamalı</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Steroid</a:t>
            </a:r>
            <a:r>
              <a:rPr lang="tr-TR" sz="2400" dirty="0">
                <a:latin typeface="Arial" panose="020B0604020202020204" pitchFamily="34" charset="0"/>
                <a:cs typeface="Arial" panose="020B0604020202020204" pitchFamily="34" charset="0"/>
              </a:rPr>
              <a:t> tedavisi 14 günden uzun sürmüş olan kişilerin bu tedaviden </a:t>
            </a:r>
            <a:r>
              <a:rPr lang="tr-TR" sz="2400" dirty="0">
                <a:solidFill>
                  <a:schemeClr val="accent1"/>
                </a:solidFill>
                <a:latin typeface="Arial" panose="020B0604020202020204" pitchFamily="34" charset="0"/>
                <a:cs typeface="Arial" panose="020B0604020202020204" pitchFamily="34" charset="0"/>
              </a:rPr>
              <a:t>bir ay sonrasına</a:t>
            </a:r>
            <a:r>
              <a:rPr lang="tr-TR" sz="2400" dirty="0">
                <a:latin typeface="Arial" panose="020B0604020202020204" pitchFamily="34" charset="0"/>
                <a:cs typeface="Arial" panose="020B0604020202020204" pitchFamily="34" charset="0"/>
              </a:rPr>
              <a:t> kadar aşılanmaması önerilir.  </a:t>
            </a:r>
          </a:p>
        </p:txBody>
      </p:sp>
    </p:spTree>
    <p:extLst>
      <p:ext uri="{BB962C8B-B14F-4D97-AF65-F5344CB8AC3E}">
        <p14:creationId xmlns:p14="http://schemas.microsoft.com/office/powerpoint/2010/main" val="1139444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311F7E-D601-48EE-ACA1-4AC1A16B63F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02FD56D-0184-44A9-8577-BA424CDCE56D}"/>
              </a:ext>
            </a:extLst>
          </p:cNvPr>
          <p:cNvSpPr>
            <a:spLocks noGrp="1"/>
          </p:cNvSpPr>
          <p:nvPr>
            <p:ph idx="1"/>
          </p:nvPr>
        </p:nvSpPr>
        <p:spPr/>
        <p:txBody>
          <a:bodyPr>
            <a:normAutofit fontScale="92500" lnSpcReduction="10000"/>
          </a:bodyPr>
          <a:lstStyle/>
          <a:p>
            <a:r>
              <a:rPr lang="tr-TR" sz="2600" dirty="0">
                <a:latin typeface="Arial" panose="020B0604020202020204" pitchFamily="34" charset="0"/>
                <a:cs typeface="Arial" panose="020B0604020202020204" pitchFamily="34" charset="0"/>
              </a:rPr>
              <a:t>IVIG </a:t>
            </a:r>
          </a:p>
          <a:p>
            <a:r>
              <a:rPr lang="tr-TR" sz="2600" dirty="0">
                <a:latin typeface="Arial" panose="020B0604020202020204" pitchFamily="34" charset="0"/>
                <a:cs typeface="Arial" panose="020B0604020202020204" pitchFamily="34" charset="0"/>
              </a:rPr>
              <a:t>VZIG</a:t>
            </a:r>
          </a:p>
          <a:p>
            <a:r>
              <a:rPr lang="tr-TR" sz="2600" dirty="0">
                <a:latin typeface="Arial" panose="020B0604020202020204" pitchFamily="34" charset="0"/>
                <a:cs typeface="Arial" panose="020B0604020202020204" pitchFamily="34" charset="0"/>
              </a:rPr>
              <a:t>Kan ürünleri (Eritrosit transfüzyonları hariç)</a:t>
            </a:r>
          </a:p>
          <a:p>
            <a:r>
              <a:rPr lang="tr-TR" sz="2600" dirty="0">
                <a:latin typeface="Arial" panose="020B0604020202020204" pitchFamily="34" charset="0"/>
                <a:cs typeface="Arial" panose="020B0604020202020204" pitchFamily="34" charset="0"/>
              </a:rPr>
              <a:t>Plazma transfüzyonları </a:t>
            </a:r>
          </a:p>
          <a:p>
            <a:pPr marL="0" indent="0">
              <a:buNone/>
            </a:pPr>
            <a:r>
              <a:rPr lang="tr-TR" sz="2600" dirty="0">
                <a:latin typeface="Arial" panose="020B0604020202020204" pitchFamily="34" charset="0"/>
                <a:cs typeface="Arial" panose="020B0604020202020204" pitchFamily="34" charset="0"/>
              </a:rPr>
              <a:t>                 verilmesinin üzerinden </a:t>
            </a:r>
            <a:r>
              <a:rPr lang="tr-TR" sz="2600" dirty="0">
                <a:solidFill>
                  <a:schemeClr val="accent1"/>
                </a:solidFill>
                <a:latin typeface="Arial" panose="020B0604020202020204" pitchFamily="34" charset="0"/>
                <a:cs typeface="Arial" panose="020B0604020202020204" pitchFamily="34" charset="0"/>
              </a:rPr>
              <a:t>beş ay </a:t>
            </a:r>
            <a:r>
              <a:rPr lang="tr-TR" sz="2600" dirty="0">
                <a:latin typeface="Arial" panose="020B0604020202020204" pitchFamily="34" charset="0"/>
                <a:cs typeface="Arial" panose="020B0604020202020204" pitchFamily="34" charset="0"/>
              </a:rPr>
              <a:t>geçene kadar aşı yapılmamalı</a:t>
            </a:r>
          </a:p>
          <a:p>
            <a:endParaRPr lang="tr-TR" sz="26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Aşıdan sonra üç hafta içerisinde </a:t>
            </a:r>
            <a:r>
              <a:rPr lang="tr-TR" sz="2600" dirty="0" err="1">
                <a:latin typeface="Arial" panose="020B0604020202020204" pitchFamily="34" charset="0"/>
                <a:cs typeface="Arial" panose="020B0604020202020204" pitchFamily="34" charset="0"/>
              </a:rPr>
              <a:t>immünglobulin</a:t>
            </a:r>
            <a:r>
              <a:rPr lang="tr-TR" sz="2600" dirty="0">
                <a:latin typeface="Arial" panose="020B0604020202020204" pitchFamily="34" charset="0"/>
                <a:cs typeface="Arial" panose="020B0604020202020204" pitchFamily="34" charset="0"/>
              </a:rPr>
              <a:t> verilmemeli</a:t>
            </a:r>
          </a:p>
          <a:p>
            <a:endParaRPr lang="tr-TR" sz="26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Aşıdan sonraki altı hafta içerisinde salisilat verilmemesi genel olarak önerilmektedir.  </a:t>
            </a:r>
          </a:p>
          <a:p>
            <a:endParaRPr lang="tr-TR" dirty="0"/>
          </a:p>
        </p:txBody>
      </p:sp>
    </p:spTree>
    <p:extLst>
      <p:ext uri="{BB962C8B-B14F-4D97-AF65-F5344CB8AC3E}">
        <p14:creationId xmlns:p14="http://schemas.microsoft.com/office/powerpoint/2010/main" val="296110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0A09A-C5CB-41F5-B6D2-5ABCC7748B69}"/>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Aşıların Eş Zamanlı Uygulanması</a:t>
            </a:r>
            <a:br>
              <a:rPr lang="tr-TR" sz="3600" dirty="0"/>
            </a:br>
            <a:endParaRPr lang="tr-TR" sz="3600" dirty="0"/>
          </a:p>
        </p:txBody>
      </p:sp>
      <p:sp>
        <p:nvSpPr>
          <p:cNvPr id="3" name="İçerik Yer Tutucusu 2">
            <a:extLst>
              <a:ext uri="{FF2B5EF4-FFF2-40B4-BE49-F238E27FC236}">
                <a16:creationId xmlns:a16="http://schemas.microsoft.com/office/drawing/2014/main" id="{C25F5715-E1BF-439E-8A61-1B159FD62C83}"/>
              </a:ext>
            </a:extLst>
          </p:cNvPr>
          <p:cNvSpPr>
            <a:spLocks noGrp="1"/>
          </p:cNvSpPr>
          <p:nvPr>
            <p:ph idx="1"/>
          </p:nvPr>
        </p:nvSpPr>
        <p:spPr/>
        <p:txBody>
          <a:bodyPr/>
          <a:lstStyle/>
          <a:p>
            <a:endParaRPr lang="tr-TR" dirty="0"/>
          </a:p>
          <a:p>
            <a:r>
              <a:rPr lang="tr-TR" sz="2400" dirty="0">
                <a:latin typeface="Arial" panose="020B0604020202020204" pitchFamily="34" charset="0"/>
                <a:cs typeface="Arial" panose="020B0604020202020204" pitchFamily="34" charset="0"/>
              </a:rPr>
              <a:t>Genel kural her türlü aşının aynı anda uygulanabileceğidir.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Kullanımda olan canlı ve </a:t>
            </a:r>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aşıların aynı anda uygulanması antikor cevabını azaltmaz ve yan etki hızlarını etkilemez. </a:t>
            </a:r>
          </a:p>
          <a:p>
            <a:endParaRPr lang="tr-TR" dirty="0">
              <a:latin typeface="Arial" panose="020B0604020202020204" pitchFamily="34" charset="0"/>
              <a:cs typeface="Arial" panose="020B0604020202020204" pitchFamily="34" charset="0"/>
            </a:endParaRPr>
          </a:p>
          <a:p>
            <a:endParaRPr lang="tr-TR" dirty="0"/>
          </a:p>
          <a:p>
            <a:endParaRPr lang="tr-TR" dirty="0"/>
          </a:p>
          <a:p>
            <a:endParaRPr lang="tr-TR" dirty="0"/>
          </a:p>
        </p:txBody>
      </p:sp>
    </p:spTree>
    <p:extLst>
      <p:ext uri="{BB962C8B-B14F-4D97-AF65-F5344CB8AC3E}">
        <p14:creationId xmlns:p14="http://schemas.microsoft.com/office/powerpoint/2010/main" val="4082302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898D4-FFA3-466E-BE2A-5BD6B65A9C73}"/>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VZIG</a:t>
            </a:r>
          </a:p>
        </p:txBody>
      </p:sp>
      <p:sp>
        <p:nvSpPr>
          <p:cNvPr id="3" name="İçerik Yer Tutucusu 2">
            <a:extLst>
              <a:ext uri="{FF2B5EF4-FFF2-40B4-BE49-F238E27FC236}">
                <a16:creationId xmlns:a16="http://schemas.microsoft.com/office/drawing/2014/main" id="{179A4799-5971-4E58-BFED-C7F243C32E84}"/>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Varisellanın</a:t>
            </a:r>
            <a:r>
              <a:rPr lang="tr-TR" sz="2400" dirty="0">
                <a:latin typeface="Arial" panose="020B0604020202020204" pitchFamily="34" charset="0"/>
                <a:cs typeface="Arial" panose="020B0604020202020204" pitchFamily="34" charset="0"/>
              </a:rPr>
              <a:t> önemli risk oluşturduğu kişilere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temastan sonraki 96 saat içerisinde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mümkün olan en kısa sürede verilmeli</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uygulanamayan temaslılarda suçiçeği hastalığının şiddetini azaltabilir veya önleyebilir. </a:t>
            </a:r>
          </a:p>
        </p:txBody>
      </p:sp>
    </p:spTree>
    <p:extLst>
      <p:ext uri="{BB962C8B-B14F-4D97-AF65-F5344CB8AC3E}">
        <p14:creationId xmlns:p14="http://schemas.microsoft.com/office/powerpoint/2010/main" val="2233693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73B36-410D-4D77-95DE-12EA689A53C8}"/>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Herpes</a:t>
            </a:r>
            <a:r>
              <a:rPr lang="tr-TR" sz="3600" dirty="0">
                <a:solidFill>
                  <a:schemeClr val="accent1"/>
                </a:solidFill>
                <a:latin typeface="Arial" panose="020B0604020202020204" pitchFamily="34" charset="0"/>
                <a:cs typeface="Arial" panose="020B0604020202020204" pitchFamily="34" charset="0"/>
              </a:rPr>
              <a:t> </a:t>
            </a:r>
            <a:r>
              <a:rPr lang="tr-TR" sz="3600" dirty="0" err="1">
                <a:solidFill>
                  <a:schemeClr val="accent1"/>
                </a:solidFill>
                <a:latin typeface="Arial" panose="020B0604020202020204" pitchFamily="34" charset="0"/>
                <a:cs typeface="Arial" panose="020B0604020202020204" pitchFamily="34" charset="0"/>
              </a:rPr>
              <a:t>Zoster</a:t>
            </a:r>
            <a:r>
              <a:rPr lang="tr-TR" sz="3600" dirty="0">
                <a:solidFill>
                  <a:schemeClr val="accent1"/>
                </a:solidFill>
                <a:latin typeface="Arial" panose="020B0604020202020204" pitchFamily="34" charset="0"/>
                <a:cs typeface="Arial" panose="020B0604020202020204" pitchFamily="34" charset="0"/>
              </a:rPr>
              <a:t> (Zona) Aşısı</a:t>
            </a:r>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7300BE9E-AF80-4F49-AB48-72520248CA22}"/>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Canlı </a:t>
            </a:r>
            <a:r>
              <a:rPr lang="tr-TR" sz="2400" dirty="0" err="1">
                <a:latin typeface="Arial" panose="020B0604020202020204" pitchFamily="34" charset="0"/>
                <a:cs typeface="Arial" panose="020B0604020202020204" pitchFamily="34" charset="0"/>
              </a:rPr>
              <a:t>attenüe</a:t>
            </a:r>
            <a:r>
              <a:rPr lang="tr-TR" sz="2400" dirty="0">
                <a:latin typeface="Arial" panose="020B0604020202020204" pitchFamily="34" charset="0"/>
                <a:cs typeface="Arial" panose="020B0604020202020204" pitchFamily="34" charset="0"/>
              </a:rPr>
              <a:t> bir aşıdır.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dondurularak -5°-15°arasında saklanır.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Canlı zona aşısı tek doz </a:t>
            </a:r>
            <a:r>
              <a:rPr lang="tr-TR" sz="2400" dirty="0" err="1">
                <a:latin typeface="Arial" panose="020B0604020202020204" pitchFamily="34" charset="0"/>
                <a:cs typeface="Arial" panose="020B0604020202020204" pitchFamily="34" charset="0"/>
              </a:rPr>
              <a:t>subkutan</a:t>
            </a:r>
            <a:r>
              <a:rPr lang="tr-TR" sz="2400" dirty="0">
                <a:latin typeface="Arial" panose="020B0604020202020204" pitchFamily="34" charset="0"/>
                <a:cs typeface="Arial" panose="020B0604020202020204" pitchFamily="34" charset="0"/>
              </a:rPr>
              <a:t> olarak uygulanır.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Aşının etkinliği yaş ile bir miktar azalmaktadır.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Post- </a:t>
            </a:r>
            <a:r>
              <a:rPr lang="tr-TR" sz="2400" dirty="0" err="1">
                <a:latin typeface="Arial" panose="020B0604020202020204" pitchFamily="34" charset="0"/>
                <a:cs typeface="Arial" panose="020B0604020202020204" pitchFamily="34" charset="0"/>
              </a:rPr>
              <a:t>herpetik</a:t>
            </a:r>
            <a:r>
              <a:rPr lang="tr-TR" sz="2400" dirty="0">
                <a:latin typeface="Arial" panose="020B0604020202020204" pitchFamily="34" charset="0"/>
                <a:cs typeface="Arial" panose="020B0604020202020204" pitchFamily="34" charset="0"/>
              </a:rPr>
              <a:t> nevralji riskini %5-55 oranında azalttığı bildirilmektedir.</a:t>
            </a:r>
          </a:p>
        </p:txBody>
      </p:sp>
    </p:spTree>
    <p:extLst>
      <p:ext uri="{BB962C8B-B14F-4D97-AF65-F5344CB8AC3E}">
        <p14:creationId xmlns:p14="http://schemas.microsoft.com/office/powerpoint/2010/main" val="45726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C98D9-D88D-4B39-886F-F1D640EA3C85}"/>
              </a:ext>
            </a:extLst>
          </p:cNvPr>
          <p:cNvSpPr>
            <a:spLocks noGrp="1"/>
          </p:cNvSpPr>
          <p:nvPr>
            <p:ph type="title"/>
          </p:nvPr>
        </p:nvSpPr>
        <p:spPr>
          <a:xfrm>
            <a:off x="838200" y="309369"/>
            <a:ext cx="10515600" cy="1325563"/>
          </a:xfrm>
        </p:spPr>
        <p:txBody>
          <a:bodyPr>
            <a:normAutofit fontScale="90000"/>
          </a:bodyPr>
          <a:lstStyle/>
          <a:p>
            <a:br>
              <a:rPr lang="tr-TR" sz="3600" dirty="0">
                <a:latin typeface="Arial" panose="020B0604020202020204" pitchFamily="34" charset="0"/>
                <a:cs typeface="Arial" panose="020B0604020202020204" pitchFamily="34" charset="0"/>
              </a:rPr>
            </a:br>
            <a:r>
              <a:rPr lang="tr-TR" sz="4000" dirty="0" err="1">
                <a:solidFill>
                  <a:schemeClr val="accent1"/>
                </a:solidFill>
                <a:latin typeface="Arial" panose="020B0604020202020204" pitchFamily="34" charset="0"/>
                <a:cs typeface="Arial" panose="020B0604020202020204" pitchFamily="34" charset="0"/>
              </a:rPr>
              <a:t>Endikasyonları</a:t>
            </a:r>
            <a:br>
              <a:rPr lang="tr-TR" dirty="0"/>
            </a:br>
            <a:endParaRPr lang="tr-TR" dirty="0"/>
          </a:p>
        </p:txBody>
      </p:sp>
      <p:sp>
        <p:nvSpPr>
          <p:cNvPr id="3" name="İçerik Yer Tutucusu 2">
            <a:extLst>
              <a:ext uri="{FF2B5EF4-FFF2-40B4-BE49-F238E27FC236}">
                <a16:creationId xmlns:a16="http://schemas.microsoft.com/office/drawing/2014/main" id="{2EC9E0AD-9299-4543-B425-4D650E283A73}"/>
              </a:ext>
            </a:extLst>
          </p:cNvPr>
          <p:cNvSpPr>
            <a:spLocks noGrp="1"/>
          </p:cNvSpPr>
          <p:nvPr>
            <p:ph idx="1"/>
          </p:nvPr>
        </p:nvSpPr>
        <p:spPr/>
        <p:txBody>
          <a:bodyPr/>
          <a:lstStyle/>
          <a:p>
            <a:endParaRPr lang="tr-TR" dirty="0"/>
          </a:p>
          <a:p>
            <a:r>
              <a:rPr lang="tr-TR" sz="2400" dirty="0">
                <a:latin typeface="Arial" panose="020B0604020202020204" pitchFamily="34" charset="0"/>
                <a:cs typeface="Arial" panose="020B0604020202020204" pitchFamily="34" charset="0"/>
              </a:rPr>
              <a:t>Suçiçeği ve </a:t>
            </a:r>
            <a:r>
              <a:rPr lang="tr-TR" sz="2400" dirty="0" err="1">
                <a:latin typeface="Arial" panose="020B0604020202020204" pitchFamily="34" charset="0"/>
                <a:cs typeface="Arial" panose="020B0604020202020204" pitchFamily="34" charset="0"/>
              </a:rPr>
              <a:t>herpes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zoster</a:t>
            </a:r>
            <a:r>
              <a:rPr lang="tr-TR" sz="2400" dirty="0">
                <a:latin typeface="Arial" panose="020B0604020202020204" pitchFamily="34" charset="0"/>
                <a:cs typeface="Arial" panose="020B0604020202020204" pitchFamily="34" charset="0"/>
              </a:rPr>
              <a:t> geçirip geçirmemiş olmasına bakılmaksızın </a:t>
            </a:r>
          </a:p>
          <a:p>
            <a:pPr marL="0" indent="0">
              <a:buNone/>
            </a:pPr>
            <a:r>
              <a:rPr lang="tr-TR" sz="2400" dirty="0">
                <a:solidFill>
                  <a:schemeClr val="accent1"/>
                </a:solidFill>
                <a:latin typeface="Arial" panose="020B0604020202020204" pitchFamily="34" charset="0"/>
                <a:cs typeface="Arial" panose="020B0604020202020204" pitchFamily="34" charset="0"/>
              </a:rPr>
              <a:t> 50 yaş üzerindeki</a:t>
            </a:r>
            <a:r>
              <a:rPr lang="tr-TR" sz="2400" dirty="0">
                <a:latin typeface="Arial" panose="020B0604020202020204" pitchFamily="34" charset="0"/>
                <a:cs typeface="Arial" panose="020B0604020202020204" pitchFamily="34" charset="0"/>
              </a:rPr>
              <a:t> tüm bireylere önerilmektedir.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Kronik hastalığı olanlar </a:t>
            </a:r>
            <a:r>
              <a:rPr lang="tr-TR" sz="2000" dirty="0">
                <a:latin typeface="Arial" panose="020B0604020202020204" pitchFamily="34" charset="0"/>
                <a:cs typeface="Arial" panose="020B0604020202020204" pitchFamily="34" charset="0"/>
              </a:rPr>
              <a:t>(KBY, </a:t>
            </a:r>
            <a:r>
              <a:rPr lang="tr-TR" sz="2000" dirty="0" err="1">
                <a:latin typeface="Arial" panose="020B0604020202020204" pitchFamily="34" charset="0"/>
                <a:cs typeface="Arial" panose="020B0604020202020204" pitchFamily="34" charset="0"/>
              </a:rPr>
              <a:t>diabetes</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mellitus</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romatoid</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artrit</a:t>
            </a:r>
            <a:r>
              <a:rPr lang="tr-TR" sz="2000" dirty="0">
                <a:latin typeface="Arial" panose="020B0604020202020204" pitchFamily="34" charset="0"/>
                <a:cs typeface="Arial" panose="020B0604020202020204" pitchFamily="34" charset="0"/>
              </a:rPr>
              <a:t>, KOAH)</a:t>
            </a:r>
          </a:p>
          <a:p>
            <a:r>
              <a:rPr lang="tr-TR" sz="2400" dirty="0">
                <a:latin typeface="Arial" panose="020B0604020202020204" pitchFamily="34" charset="0"/>
                <a:cs typeface="Arial" panose="020B0604020202020204" pitchFamily="34" charset="0"/>
              </a:rPr>
              <a:t>huzurevinde kalanlar</a:t>
            </a:r>
          </a:p>
          <a:p>
            <a:pPr marL="0" indent="0">
              <a:buNone/>
            </a:pPr>
            <a:r>
              <a:rPr lang="tr-TR" sz="2400" dirty="0">
                <a:latin typeface="Arial" panose="020B0604020202020204" pitchFamily="34" charset="0"/>
                <a:cs typeface="Arial" panose="020B0604020202020204" pitchFamily="34" charset="0"/>
              </a:rPr>
              <a:t>         zona açısından artmış riske sahip olacaklarından aşılanması uygun </a:t>
            </a:r>
          </a:p>
          <a:p>
            <a:endParaRPr lang="tr-TR" dirty="0"/>
          </a:p>
        </p:txBody>
      </p:sp>
    </p:spTree>
    <p:extLst>
      <p:ext uri="{BB962C8B-B14F-4D97-AF65-F5344CB8AC3E}">
        <p14:creationId xmlns:p14="http://schemas.microsoft.com/office/powerpoint/2010/main" val="3110133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CE909-B8AD-4113-9E35-E3B1A622150D}"/>
              </a:ext>
            </a:extLst>
          </p:cNvPr>
          <p:cNvSpPr>
            <a:spLocks noGrp="1"/>
          </p:cNvSpPr>
          <p:nvPr>
            <p:ph type="title"/>
          </p:nvPr>
        </p:nvSpPr>
        <p:spPr>
          <a:xfrm>
            <a:off x="838200" y="365126"/>
            <a:ext cx="10515600" cy="850358"/>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0F1AF334-D6B4-48DC-8445-5BB2FA831E65}"/>
              </a:ext>
            </a:extLst>
          </p:cNvPr>
          <p:cNvSpPr>
            <a:spLocks noGrp="1"/>
          </p:cNvSpPr>
          <p:nvPr>
            <p:ph idx="1"/>
          </p:nvPr>
        </p:nvSpPr>
        <p:spPr>
          <a:xfrm>
            <a:off x="838200" y="1572322"/>
            <a:ext cx="10515600" cy="5107257"/>
          </a:xfrm>
        </p:spPr>
        <p:txBody>
          <a:bodyPr>
            <a:normAutofit fontScale="92500" lnSpcReduction="10000"/>
          </a:bodyPr>
          <a:lstStyle/>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Lösemi, </a:t>
            </a:r>
            <a:r>
              <a:rPr lang="tr-TR" sz="2400" dirty="0" err="1">
                <a:latin typeface="Arial" panose="020B0604020202020204" pitchFamily="34" charset="0"/>
                <a:cs typeface="Arial" panose="020B0604020202020204" pitchFamily="34" charset="0"/>
              </a:rPr>
              <a:t>lenfoma</a:t>
            </a:r>
            <a:r>
              <a:rPr lang="tr-TR" sz="2400" dirty="0">
                <a:latin typeface="Arial" panose="020B0604020202020204" pitchFamily="34" charset="0"/>
                <a:cs typeface="Arial" panose="020B0604020202020204" pitchFamily="34" charset="0"/>
              </a:rPr>
              <a:t> ve diğer </a:t>
            </a:r>
            <a:r>
              <a:rPr lang="tr-TR" sz="2400" dirty="0" err="1">
                <a:latin typeface="Arial" panose="020B0604020202020204" pitchFamily="34" charset="0"/>
                <a:cs typeface="Arial" panose="020B0604020202020204" pitchFamily="34" charset="0"/>
              </a:rPr>
              <a:t>malignitelerde</a:t>
            </a:r>
            <a:r>
              <a:rPr lang="tr-TR" sz="2400" dirty="0">
                <a:latin typeface="Arial" panose="020B0604020202020204" pitchFamily="34" charset="0"/>
                <a:cs typeface="Arial" panose="020B0604020202020204" pitchFamily="34" charset="0"/>
              </a:rPr>
              <a:t> görülen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yetmezlik</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2 haftadan uzun süre </a:t>
            </a:r>
            <a:r>
              <a:rPr lang="tr-TR" sz="2400" dirty="0" err="1">
                <a:latin typeface="Arial" panose="020B0604020202020204" pitchFamily="34" charset="0"/>
                <a:cs typeface="Arial" panose="020B0604020202020204" pitchFamily="34" charset="0"/>
              </a:rPr>
              <a:t>immünsüpresif</a:t>
            </a:r>
            <a:r>
              <a:rPr lang="tr-TR" sz="2400" dirty="0">
                <a:latin typeface="Arial" panose="020B0604020202020204" pitchFamily="34" charset="0"/>
                <a:cs typeface="Arial" panose="020B0604020202020204" pitchFamily="34" charset="0"/>
              </a:rPr>
              <a:t> dozda </a:t>
            </a:r>
            <a:r>
              <a:rPr lang="tr-TR" sz="2400" dirty="0" err="1">
                <a:latin typeface="Arial" panose="020B0604020202020204" pitchFamily="34" charset="0"/>
                <a:cs typeface="Arial" panose="020B0604020202020204" pitchFamily="34" charset="0"/>
              </a:rPr>
              <a:t>kortikosteroid</a:t>
            </a:r>
            <a:r>
              <a:rPr lang="tr-TR" sz="2400" dirty="0">
                <a:latin typeface="Arial" panose="020B0604020202020204" pitchFamily="34" charset="0"/>
                <a:cs typeface="Arial" panose="020B0604020202020204" pitchFamily="34" charset="0"/>
              </a:rPr>
              <a:t> kullanımı</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ya da kazanılmış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yetmezlik halleri</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Aktif tüberküloz</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Gebelik</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38.5° C’nin üzerinde ateşin eşlik ettiği hastalıklar</a:t>
            </a:r>
          </a:p>
        </p:txBody>
      </p:sp>
    </p:spTree>
    <p:extLst>
      <p:ext uri="{BB962C8B-B14F-4D97-AF65-F5344CB8AC3E}">
        <p14:creationId xmlns:p14="http://schemas.microsoft.com/office/powerpoint/2010/main" val="140634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E90C10-25C5-48F5-A908-617896EC1AE0}"/>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Kızamık – Kızamıkçık - Kabakulak</a:t>
            </a:r>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B3D3AAB4-3A80-46E3-BE8B-956EF393A50F}"/>
              </a:ext>
            </a:extLst>
          </p:cNvPr>
          <p:cNvSpPr>
            <a:spLocks noGrp="1"/>
          </p:cNvSpPr>
          <p:nvPr>
            <p:ph idx="1"/>
          </p:nvPr>
        </p:nvSpPr>
        <p:spPr/>
        <p:txBody>
          <a:bodyPr/>
          <a:lstStyle/>
          <a:p>
            <a:r>
              <a:rPr lang="tr-TR" sz="2400" dirty="0" err="1">
                <a:latin typeface="Arial" panose="020B0604020202020204" pitchFamily="34" charset="0"/>
                <a:cs typeface="Arial" panose="020B0604020202020204" pitchFamily="34" charset="0"/>
              </a:rPr>
              <a:t>Attenüe</a:t>
            </a:r>
            <a:r>
              <a:rPr lang="tr-TR" sz="2400" dirty="0">
                <a:latin typeface="Arial" panose="020B0604020202020204" pitchFamily="34" charset="0"/>
                <a:cs typeface="Arial" panose="020B0604020202020204" pitchFamily="34" charset="0"/>
              </a:rPr>
              <a:t> canlı aşılardır.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Kombine (kızamık, kabakulak, kızamıkçık; KKK) </a:t>
            </a:r>
          </a:p>
          <a:p>
            <a:r>
              <a:rPr lang="tr-TR" sz="2400" dirty="0" err="1">
                <a:latin typeface="Arial" panose="020B0604020202020204" pitchFamily="34" charset="0"/>
                <a:cs typeface="Arial" panose="020B0604020202020204" pitchFamily="34" charset="0"/>
              </a:rPr>
              <a:t>Monovalan</a:t>
            </a:r>
            <a:r>
              <a:rPr lang="tr-TR" sz="2400" dirty="0">
                <a:latin typeface="Arial" panose="020B0604020202020204" pitchFamily="34" charset="0"/>
                <a:cs typeface="Arial" panose="020B0604020202020204" pitchFamily="34" charset="0"/>
              </a:rPr>
              <a:t> aşı formları var</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olduğuna dair kayıtlı bilgisi olmayan veya hastalığı geçirmemiş yetişkinlere </a:t>
            </a:r>
            <a:r>
              <a:rPr lang="tr-TR" sz="2400" dirty="0">
                <a:solidFill>
                  <a:schemeClr val="accent1"/>
                </a:solidFill>
                <a:latin typeface="Arial" panose="020B0604020202020204" pitchFamily="34" charset="0"/>
                <a:cs typeface="Arial" panose="020B0604020202020204" pitchFamily="34" charset="0"/>
              </a:rPr>
              <a:t>en az 1 doz </a:t>
            </a:r>
            <a:r>
              <a:rPr lang="tr-TR" sz="2400" dirty="0" err="1">
                <a:latin typeface="Arial" panose="020B0604020202020204" pitchFamily="34" charset="0"/>
                <a:cs typeface="Arial" panose="020B0604020202020204" pitchFamily="34" charset="0"/>
              </a:rPr>
              <a:t>subkutan</a:t>
            </a:r>
            <a:r>
              <a:rPr lang="tr-TR" sz="2400" dirty="0">
                <a:latin typeface="Arial" panose="020B0604020202020204" pitchFamily="34" charset="0"/>
                <a:cs typeface="Arial" panose="020B0604020202020204" pitchFamily="34" charset="0"/>
              </a:rPr>
              <a:t> KKK aşısı yapılmalıdır.</a:t>
            </a:r>
          </a:p>
          <a:p>
            <a:endParaRPr lang="tr-TR" dirty="0"/>
          </a:p>
        </p:txBody>
      </p:sp>
      <p:pic>
        <p:nvPicPr>
          <p:cNvPr id="4" name="Resim 3">
            <a:extLst>
              <a:ext uri="{FF2B5EF4-FFF2-40B4-BE49-F238E27FC236}">
                <a16:creationId xmlns:a16="http://schemas.microsoft.com/office/drawing/2014/main" id="{86F9E514-89B4-4A27-AB21-CB352FD6413F}"/>
              </a:ext>
            </a:extLst>
          </p:cNvPr>
          <p:cNvPicPr>
            <a:picLocks noChangeAspect="1"/>
          </p:cNvPicPr>
          <p:nvPr/>
        </p:nvPicPr>
        <p:blipFill>
          <a:blip r:embed="rId2"/>
          <a:stretch>
            <a:fillRect/>
          </a:stretch>
        </p:blipFill>
        <p:spPr>
          <a:xfrm>
            <a:off x="8942929" y="1825625"/>
            <a:ext cx="2847975" cy="1600200"/>
          </a:xfrm>
          <a:prstGeom prst="rect">
            <a:avLst/>
          </a:prstGeom>
        </p:spPr>
      </p:pic>
    </p:spTree>
    <p:extLst>
      <p:ext uri="{BB962C8B-B14F-4D97-AF65-F5344CB8AC3E}">
        <p14:creationId xmlns:p14="http://schemas.microsoft.com/office/powerpoint/2010/main" val="75516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500250-A8D3-4177-AB42-EBABFE3311D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CB43D09D-6745-44AA-82D4-AE5B60517623}"/>
              </a:ext>
            </a:extLst>
          </p:cNvPr>
          <p:cNvSpPr>
            <a:spLocks noGrp="1"/>
          </p:cNvSpPr>
          <p:nvPr>
            <p:ph idx="1"/>
          </p:nvPr>
        </p:nvSpPr>
        <p:spPr/>
        <p:txBody>
          <a:bodyPr>
            <a:normAutofit lnSpcReduction="10000"/>
          </a:bodyPr>
          <a:lstStyle/>
          <a:p>
            <a:pPr marL="0" indent="0">
              <a:buNone/>
            </a:pPr>
            <a:r>
              <a:rPr lang="tr-TR" sz="2400" dirty="0">
                <a:latin typeface="Arial" panose="020B0604020202020204" pitchFamily="34" charset="0"/>
                <a:cs typeface="Arial" panose="020B0604020202020204" pitchFamily="34" charset="0"/>
              </a:rPr>
              <a:t>En az 28 gün arayla </a:t>
            </a:r>
            <a:r>
              <a:rPr lang="tr-TR" sz="2400" dirty="0">
                <a:solidFill>
                  <a:schemeClr val="accent1"/>
                </a:solidFill>
                <a:latin typeface="Arial" panose="020B0604020202020204" pitchFamily="34" charset="0"/>
                <a:cs typeface="Arial" panose="020B0604020202020204" pitchFamily="34" charset="0"/>
              </a:rPr>
              <a:t>2 doz KKK aşısı </a:t>
            </a:r>
            <a:r>
              <a:rPr lang="tr-TR" sz="2400" dirty="0">
                <a:latin typeface="Arial" panose="020B0604020202020204" pitchFamily="34" charset="0"/>
                <a:cs typeface="Arial" panose="020B0604020202020204" pitchFamily="34" charset="0"/>
              </a:rPr>
              <a:t>uygulanması gereken durumlar: </a:t>
            </a:r>
          </a:p>
          <a:p>
            <a:endParaRPr lang="tr-TR" dirty="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    • </a:t>
            </a:r>
            <a:r>
              <a:rPr lang="tr-TR" sz="2400" dirty="0">
                <a:latin typeface="Arial" panose="020B0604020202020204" pitchFamily="34" charset="0"/>
                <a:cs typeface="Arial" panose="020B0604020202020204" pitchFamily="34" charset="0"/>
              </a:rPr>
              <a:t>Yakın zamanda kızamık, kızamıkçık veya kabakulağa maruz kalma ya da salgın durumu </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Bir sağlık kuruluşunda ya da bakım evinde çalışma </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Yükseköğrenim kurumlarında eğitim görme </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Temas riskinin yüksek olduğu uluslararası seyahat planlama</a:t>
            </a:r>
          </a:p>
        </p:txBody>
      </p:sp>
    </p:spTree>
    <p:extLst>
      <p:ext uri="{BB962C8B-B14F-4D97-AF65-F5344CB8AC3E}">
        <p14:creationId xmlns:p14="http://schemas.microsoft.com/office/powerpoint/2010/main" val="3347989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55B243-7143-4C3C-93E1-8206616A18B1}"/>
              </a:ext>
            </a:extLst>
          </p:cNvPr>
          <p:cNvSpPr>
            <a:spLocks noGrp="1"/>
          </p:cNvSpPr>
          <p:nvPr>
            <p:ph type="title"/>
          </p:nvPr>
        </p:nvSpPr>
        <p:spPr>
          <a:xfrm>
            <a:off x="838200" y="365126"/>
            <a:ext cx="10515600" cy="939568"/>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CBA266E-7B51-4BF8-9CA5-8D082964D767}"/>
              </a:ext>
            </a:extLst>
          </p:cNvPr>
          <p:cNvSpPr>
            <a:spLocks noGrp="1"/>
          </p:cNvSpPr>
          <p:nvPr>
            <p:ph idx="1"/>
          </p:nvPr>
        </p:nvSpPr>
        <p:spPr>
          <a:xfrm>
            <a:off x="838200" y="1505415"/>
            <a:ext cx="10515600" cy="5163014"/>
          </a:xfrm>
        </p:spPr>
        <p:txBody>
          <a:bodyPr>
            <a:noAutofit/>
          </a:bodyPr>
          <a:lstStyle/>
          <a:p>
            <a:r>
              <a:rPr lang="tr-TR" sz="2400" dirty="0">
                <a:latin typeface="Arial" panose="020B0604020202020204" pitchFamily="34" charset="0"/>
                <a:cs typeface="Arial" panose="020B0604020202020204" pitchFamily="34" charset="0"/>
              </a:rPr>
              <a:t>Gebeler veya aşı yapıldıktan sonra 4 hafta içerisinde gebelik planlayanlar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Ağır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yetmezliği olan kişilerde (kanser hastaları, organ nakli </a:t>
            </a:r>
            <a:r>
              <a:rPr lang="tr-TR" sz="2400" dirty="0" err="1">
                <a:latin typeface="Arial" panose="020B0604020202020204" pitchFamily="34" charset="0"/>
                <a:cs typeface="Arial" panose="020B0604020202020204" pitchFamily="34" charset="0"/>
              </a:rPr>
              <a:t>vs</a:t>
            </a:r>
            <a:r>
              <a:rPr lang="tr-TR" sz="2400" dirty="0">
                <a:latin typeface="Arial" panose="020B0604020202020204" pitchFamily="34" charset="0"/>
                <a:cs typeface="Arial" panose="020B0604020202020204" pitchFamily="34" charset="0"/>
              </a:rPr>
              <a:t>)</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ve </a:t>
            </a:r>
            <a:r>
              <a:rPr lang="tr-TR" sz="2400" dirty="0" err="1">
                <a:latin typeface="Arial" panose="020B0604020202020204" pitchFamily="34" charset="0"/>
                <a:cs typeface="Arial" panose="020B0604020202020204" pitchFamily="34" charset="0"/>
              </a:rPr>
              <a:t>immünglobulinler</a:t>
            </a:r>
            <a:r>
              <a:rPr lang="tr-TR" sz="2400" dirty="0">
                <a:latin typeface="Arial" panose="020B0604020202020204" pitchFamily="34" charset="0"/>
                <a:cs typeface="Arial" panose="020B0604020202020204" pitchFamily="34" charset="0"/>
              </a:rPr>
              <a:t> aynı anda verilmemeli</a:t>
            </a:r>
          </a:p>
          <a:p>
            <a:pPr marL="0" indent="0">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(Aşı </a:t>
            </a:r>
            <a:r>
              <a:rPr lang="tr-TR" sz="2000" dirty="0" err="1">
                <a:latin typeface="Arial" panose="020B0604020202020204" pitchFamily="34" charset="0"/>
                <a:cs typeface="Arial" panose="020B0604020202020204" pitchFamily="34" charset="0"/>
              </a:rPr>
              <a:t>immünglobulinden</a:t>
            </a:r>
            <a:r>
              <a:rPr lang="tr-TR" sz="2000" dirty="0">
                <a:latin typeface="Arial" panose="020B0604020202020204" pitchFamily="34" charset="0"/>
                <a:cs typeface="Arial" panose="020B0604020202020204" pitchFamily="34" charset="0"/>
              </a:rPr>
              <a:t> en az 2 hafta önce veya en az 3 ay sonra uygulanmalı)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Bir doz KKK aşısından sonra 6 hafta içerisinde </a:t>
            </a:r>
            <a:r>
              <a:rPr lang="tr-TR" sz="2400" dirty="0" err="1">
                <a:latin typeface="Arial" panose="020B0604020202020204" pitchFamily="34" charset="0"/>
                <a:cs typeface="Arial" panose="020B0604020202020204" pitchFamily="34" charset="0"/>
              </a:rPr>
              <a:t>trombositopeni</a:t>
            </a:r>
            <a:r>
              <a:rPr lang="tr-TR" sz="2400" dirty="0">
                <a:latin typeface="Arial" panose="020B0604020202020204" pitchFamily="34" charset="0"/>
                <a:cs typeface="Arial" panose="020B0604020202020204" pitchFamily="34" charset="0"/>
              </a:rPr>
              <a:t> gelişirse ikinci aşı dozu yapılmamalıdır. </a:t>
            </a:r>
          </a:p>
        </p:txBody>
      </p:sp>
    </p:spTree>
    <p:extLst>
      <p:ext uri="{BB962C8B-B14F-4D97-AF65-F5344CB8AC3E}">
        <p14:creationId xmlns:p14="http://schemas.microsoft.com/office/powerpoint/2010/main" val="863367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1DCAAB-E56F-4C2C-9409-E69217E130D1}"/>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Yan Etkiler</a:t>
            </a:r>
          </a:p>
        </p:txBody>
      </p:sp>
      <p:sp>
        <p:nvSpPr>
          <p:cNvPr id="3" name="İçerik Yer Tutucusu 2">
            <a:extLst>
              <a:ext uri="{FF2B5EF4-FFF2-40B4-BE49-F238E27FC236}">
                <a16:creationId xmlns:a16="http://schemas.microsoft.com/office/drawing/2014/main" id="{6CBC69FD-59C6-47C1-BDA8-91A405A54EF8}"/>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Ateş (en sık)</a:t>
            </a:r>
          </a:p>
          <a:p>
            <a:r>
              <a:rPr lang="tr-TR" sz="2400" dirty="0">
                <a:latin typeface="Arial" panose="020B0604020202020204" pitchFamily="34" charset="0"/>
                <a:cs typeface="Arial" panose="020B0604020202020204" pitchFamily="34" charset="0"/>
              </a:rPr>
              <a:t>Geçici döküntü</a:t>
            </a:r>
          </a:p>
          <a:p>
            <a:r>
              <a:rPr lang="tr-TR" sz="2400" dirty="0">
                <a:latin typeface="Arial" panose="020B0604020202020204" pitchFamily="34" charset="0"/>
                <a:cs typeface="Arial" panose="020B0604020202020204" pitchFamily="34" charset="0"/>
              </a:rPr>
              <a:t>Geçici </a:t>
            </a:r>
            <a:r>
              <a:rPr lang="tr-TR" sz="2400" dirty="0" err="1">
                <a:latin typeface="Arial" panose="020B0604020202020204" pitchFamily="34" charset="0"/>
                <a:cs typeface="Arial" panose="020B0604020202020204" pitchFamily="34" charset="0"/>
              </a:rPr>
              <a:t>lenfadenopati</a:t>
            </a: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Parotit</a:t>
            </a: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Allerjik</a:t>
            </a:r>
            <a:r>
              <a:rPr lang="tr-TR" sz="2400" dirty="0">
                <a:latin typeface="Arial" panose="020B0604020202020204" pitchFamily="34" charset="0"/>
                <a:cs typeface="Arial" panose="020B0604020202020204" pitchFamily="34" charset="0"/>
              </a:rPr>
              <a:t> reaksiyonlar</a:t>
            </a:r>
          </a:p>
          <a:p>
            <a:r>
              <a:rPr lang="tr-TR" sz="2400" dirty="0" err="1">
                <a:latin typeface="Arial" panose="020B0604020202020204" pitchFamily="34" charset="0"/>
                <a:cs typeface="Arial" panose="020B0604020202020204" pitchFamily="34" charset="0"/>
              </a:rPr>
              <a:t>Trombositopeni</a:t>
            </a: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(kabakulak aşısına bağlı)</a:t>
            </a:r>
          </a:p>
          <a:p>
            <a:r>
              <a:rPr lang="tr-TR" sz="2400" dirty="0" err="1">
                <a:latin typeface="Arial" panose="020B0604020202020204" pitchFamily="34" charset="0"/>
                <a:cs typeface="Arial" panose="020B0604020202020204" pitchFamily="34" charset="0"/>
              </a:rPr>
              <a:t>Artralji</a:t>
            </a:r>
            <a:r>
              <a:rPr lang="tr-TR" sz="2400" dirty="0">
                <a:latin typeface="Arial" panose="020B0604020202020204" pitchFamily="34" charset="0"/>
                <a:cs typeface="Arial" panose="020B0604020202020204" pitchFamily="34" charset="0"/>
              </a:rPr>
              <a:t> ve geçici </a:t>
            </a:r>
            <a:r>
              <a:rPr lang="tr-TR" sz="2400" dirty="0" err="1">
                <a:latin typeface="Arial" panose="020B0604020202020204" pitchFamily="34" charset="0"/>
                <a:cs typeface="Arial" panose="020B0604020202020204" pitchFamily="34" charset="0"/>
              </a:rPr>
              <a:t>artrit</a:t>
            </a: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(kızamıkçık aşısına bağlı)</a:t>
            </a:r>
          </a:p>
          <a:p>
            <a:endParaRPr lang="tr-TR" dirty="0">
              <a:latin typeface="Serif sans"/>
            </a:endParaRPr>
          </a:p>
          <a:p>
            <a:endParaRPr lang="tr-TR" dirty="0"/>
          </a:p>
        </p:txBody>
      </p:sp>
    </p:spTree>
    <p:extLst>
      <p:ext uri="{BB962C8B-B14F-4D97-AF65-F5344CB8AC3E}">
        <p14:creationId xmlns:p14="http://schemas.microsoft.com/office/powerpoint/2010/main" val="3400394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6D40FC-4095-4535-8361-846266B84E10}"/>
              </a:ext>
            </a:extLst>
          </p:cNvPr>
          <p:cNvSpPr>
            <a:spLocks noGrp="1"/>
          </p:cNvSpPr>
          <p:nvPr>
            <p:ph type="title"/>
          </p:nvPr>
        </p:nvSpPr>
        <p:spPr>
          <a:xfrm>
            <a:off x="838200" y="365126"/>
            <a:ext cx="10515600" cy="961870"/>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45F975B-091D-4FA0-A03E-031FA4B9FF7C}"/>
              </a:ext>
            </a:extLst>
          </p:cNvPr>
          <p:cNvSpPr>
            <a:spLocks noGrp="1"/>
          </p:cNvSpPr>
          <p:nvPr>
            <p:ph idx="1"/>
          </p:nvPr>
        </p:nvSpPr>
        <p:spPr>
          <a:xfrm>
            <a:off x="838200" y="1527716"/>
            <a:ext cx="10515600" cy="5073805"/>
          </a:xfrm>
        </p:spPr>
        <p:txBody>
          <a:bodyPr>
            <a:normAutofit/>
          </a:bodyPr>
          <a:lstStyle/>
          <a:p>
            <a:r>
              <a:rPr lang="tr-TR" sz="2400" dirty="0">
                <a:latin typeface="Arial" panose="020B0604020202020204" pitchFamily="34" charset="0"/>
                <a:cs typeface="Arial" panose="020B0604020202020204" pitchFamily="34" charset="0"/>
              </a:rPr>
              <a:t>Kızamık geçiren hasta ile temas sonrası duyarlı kişilere ilk 72 saat içerisinde KKK aşısı yapılması korunmada yeterli olabilir.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İmmünsüpresif</a:t>
            </a:r>
            <a:r>
              <a:rPr lang="tr-TR" sz="2400" dirty="0">
                <a:latin typeface="Arial" panose="020B0604020202020204" pitchFamily="34" charset="0"/>
                <a:cs typeface="Arial" panose="020B0604020202020204" pitchFamily="34" charset="0"/>
              </a:rPr>
              <a:t> kişiler ve gebelerde temas sonrası </a:t>
            </a:r>
            <a:r>
              <a:rPr lang="tr-TR" sz="2400" dirty="0" err="1">
                <a:latin typeface="Arial" panose="020B0604020202020204" pitchFamily="34" charset="0"/>
                <a:cs typeface="Arial" panose="020B0604020202020204" pitchFamily="34" charset="0"/>
              </a:rPr>
              <a:t>profilakside</a:t>
            </a:r>
            <a:r>
              <a:rPr lang="tr-TR" sz="2400" dirty="0">
                <a:latin typeface="Arial" panose="020B0604020202020204" pitchFamily="34" charset="0"/>
                <a:cs typeface="Arial" panose="020B0604020202020204" pitchFamily="34" charset="0"/>
              </a:rPr>
              <a:t> kızamık aşısı kullanılmamalı, </a:t>
            </a:r>
            <a:r>
              <a:rPr lang="tr-TR" sz="2400" dirty="0" err="1">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yapılmalıdır.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Standart </a:t>
            </a:r>
            <a:r>
              <a:rPr lang="tr-TR" sz="2400" dirty="0" err="1">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temas sonrası ilk 6 gün içerisinde uygulanırsa etkili olur.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Kabakulak ve kızamıkçık için temas sonrası </a:t>
            </a:r>
            <a:r>
              <a:rPr lang="tr-TR" sz="2400" dirty="0" err="1">
                <a:latin typeface="Arial" panose="020B0604020202020204" pitchFamily="34" charset="0"/>
                <a:cs typeface="Arial" panose="020B0604020202020204" pitchFamily="34" charset="0"/>
              </a:rPr>
              <a:t>profilakside</a:t>
            </a:r>
            <a:r>
              <a:rPr lang="tr-TR" sz="2400" dirty="0">
                <a:latin typeface="Arial" panose="020B0604020202020204" pitchFamily="34" charset="0"/>
                <a:cs typeface="Arial" panose="020B0604020202020204" pitchFamily="34" charset="0"/>
              </a:rPr>
              <a:t> KKK aşısı etkili olmaz. </a:t>
            </a:r>
          </a:p>
        </p:txBody>
      </p:sp>
    </p:spTree>
    <p:extLst>
      <p:ext uri="{BB962C8B-B14F-4D97-AF65-F5344CB8AC3E}">
        <p14:creationId xmlns:p14="http://schemas.microsoft.com/office/powerpoint/2010/main" val="2352425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D3088F-8C1C-4078-A7C3-79EB122E3E0F}"/>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Meningokok</a:t>
            </a:r>
            <a:r>
              <a:rPr lang="tr-TR" sz="3600" dirty="0">
                <a:solidFill>
                  <a:schemeClr val="accent1"/>
                </a:solidFill>
                <a:latin typeface="Arial" panose="020B0604020202020204" pitchFamily="34" charset="0"/>
                <a:cs typeface="Arial" panose="020B0604020202020204" pitchFamily="34" charset="0"/>
              </a:rPr>
              <a:t> Aşısı</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B5782283-28A5-4A87-A02D-355F1737831C}"/>
              </a:ext>
            </a:extLst>
          </p:cNvPr>
          <p:cNvSpPr>
            <a:spLocks noGrp="1"/>
          </p:cNvSpPr>
          <p:nvPr>
            <p:ph idx="1"/>
          </p:nvPr>
        </p:nvSpPr>
        <p:spPr/>
        <p:txBody>
          <a:bodyPr>
            <a:normAutofit/>
          </a:bodyPr>
          <a:lstStyle/>
          <a:p>
            <a:pPr marL="0" indent="0">
              <a:buNone/>
            </a:pPr>
            <a:r>
              <a:rPr lang="tr-TR" sz="2400" dirty="0" err="1">
                <a:solidFill>
                  <a:schemeClr val="accent1"/>
                </a:solidFill>
                <a:latin typeface="Arial" panose="020B0604020202020204" pitchFamily="34" charset="0"/>
                <a:cs typeface="Arial" panose="020B0604020202020204" pitchFamily="34" charset="0"/>
              </a:rPr>
              <a:t>Polisakkarit</a:t>
            </a:r>
            <a:r>
              <a:rPr lang="tr-TR" sz="2400" dirty="0">
                <a:solidFill>
                  <a:schemeClr val="accent1"/>
                </a:solidFill>
                <a:latin typeface="Arial" panose="020B0604020202020204" pitchFamily="34" charset="0"/>
                <a:cs typeface="Arial" panose="020B0604020202020204" pitchFamily="34" charset="0"/>
              </a:rPr>
              <a:t> aşılar: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Bivalan</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tetravalan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polisakkarit</a:t>
            </a:r>
            <a:r>
              <a:rPr lang="tr-TR" sz="2400" dirty="0">
                <a:latin typeface="Arial" panose="020B0604020202020204" pitchFamily="34" charset="0"/>
                <a:cs typeface="Arial" panose="020B0604020202020204" pitchFamily="34" charset="0"/>
              </a:rPr>
              <a:t> </a:t>
            </a:r>
            <a:r>
              <a:rPr lang="tr-TR" sz="2400" dirty="0"/>
              <a:t>(MPSV4)</a:t>
            </a:r>
            <a:r>
              <a:rPr lang="tr-TR" sz="2400" dirty="0">
                <a:latin typeface="Arial" panose="020B0604020202020204" pitchFamily="34" charset="0"/>
                <a:cs typeface="Arial" panose="020B0604020202020204" pitchFamily="34" charset="0"/>
              </a:rPr>
              <a:t> aşılar mevcut</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İki yaşın altında etkisi yoktur.</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Polisakkarit</a:t>
            </a:r>
            <a:r>
              <a:rPr lang="tr-TR" sz="2400" dirty="0">
                <a:latin typeface="Arial" panose="020B0604020202020204" pitchFamily="34" charset="0"/>
                <a:cs typeface="Arial" panose="020B0604020202020204" pitchFamily="34" charset="0"/>
              </a:rPr>
              <a:t> aşının 3 yıl boyunca %85 koruyuculuğu vardır.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Risk gruplarında aşının yinelenmesi önerilmektedir.</a:t>
            </a:r>
          </a:p>
          <a:p>
            <a:endParaRPr lang="tr-TR" dirty="0"/>
          </a:p>
        </p:txBody>
      </p:sp>
    </p:spTree>
    <p:extLst>
      <p:ext uri="{BB962C8B-B14F-4D97-AF65-F5344CB8AC3E}">
        <p14:creationId xmlns:p14="http://schemas.microsoft.com/office/powerpoint/2010/main" val="100338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496DF-6A4C-4122-B57F-0B23DDCB946C}"/>
              </a:ext>
            </a:extLst>
          </p:cNvPr>
          <p:cNvSpPr>
            <a:spLocks noGrp="1"/>
          </p:cNvSpPr>
          <p:nvPr>
            <p:ph type="title"/>
          </p:nvPr>
        </p:nvSpPr>
        <p:spPr>
          <a:xfrm>
            <a:off x="838200" y="365125"/>
            <a:ext cx="10515600" cy="1325563"/>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Aşıların Farklı Zamanlı Uygulanması</a:t>
            </a:r>
          </a:p>
        </p:txBody>
      </p:sp>
      <p:sp>
        <p:nvSpPr>
          <p:cNvPr id="3" name="İçerik Yer Tutucusu 2">
            <a:extLst>
              <a:ext uri="{FF2B5EF4-FFF2-40B4-BE49-F238E27FC236}">
                <a16:creationId xmlns:a16="http://schemas.microsoft.com/office/drawing/2014/main" id="{7436C060-FF7A-466C-A3EA-F3F076C74D3E}"/>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Canlı aşılar aynı anda uygulanmamışsa aralarında </a:t>
            </a:r>
            <a:r>
              <a:rPr lang="tr-TR" sz="2400" dirty="0">
                <a:solidFill>
                  <a:schemeClr val="accent1"/>
                </a:solidFill>
                <a:latin typeface="Arial" panose="020B0604020202020204" pitchFamily="34" charset="0"/>
                <a:cs typeface="Arial" panose="020B0604020202020204" pitchFamily="34" charset="0"/>
              </a:rPr>
              <a:t>en az 4 hafta </a:t>
            </a:r>
            <a:r>
              <a:rPr lang="tr-TR" sz="2400" dirty="0">
                <a:latin typeface="Arial" panose="020B0604020202020204" pitchFamily="34" charset="0"/>
                <a:cs typeface="Arial" panose="020B0604020202020204" pitchFamily="34" charset="0"/>
              </a:rPr>
              <a:t>süre bırakılmalıdır.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 Önce uygulanan aşı sonrakinin etkinliğini azaltmaması için,</a:t>
            </a:r>
          </a:p>
          <a:p>
            <a:r>
              <a:rPr lang="tr-TR" sz="2400" dirty="0">
                <a:latin typeface="Arial" panose="020B0604020202020204" pitchFamily="34" charset="0"/>
                <a:cs typeface="Arial" panose="020B0604020202020204" pitchFamily="34" charset="0"/>
              </a:rPr>
              <a:t> İkinci aşı 4 haftadan daha önce uygulanmışsa, </a:t>
            </a:r>
          </a:p>
          <a:p>
            <a:pPr marL="0" indent="0">
              <a:buNone/>
            </a:pPr>
            <a:r>
              <a:rPr lang="tr-TR" sz="2400" dirty="0">
                <a:latin typeface="Arial" panose="020B0604020202020204" pitchFamily="34" charset="0"/>
                <a:cs typeface="Arial" panose="020B0604020202020204" pitchFamily="34" charset="0"/>
              </a:rPr>
              <a:t>          - 4 hafta sonra 2. aşı yeniden uygulanmalı ya da</a:t>
            </a: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yanıt </a:t>
            </a:r>
            <a:r>
              <a:rPr lang="tr-TR" sz="2400" dirty="0" err="1">
                <a:latin typeface="Arial" panose="020B0604020202020204" pitchFamily="34" charset="0"/>
                <a:cs typeface="Arial" panose="020B0604020202020204" pitchFamily="34" charset="0"/>
              </a:rPr>
              <a:t>serolojik</a:t>
            </a:r>
            <a:r>
              <a:rPr lang="tr-TR" sz="2400" dirty="0">
                <a:latin typeface="Arial" panose="020B0604020202020204" pitchFamily="34" charset="0"/>
                <a:cs typeface="Arial" panose="020B0604020202020204" pitchFamily="34" charset="0"/>
              </a:rPr>
              <a:t> olarak kontrol edilmeli</a:t>
            </a:r>
          </a:p>
        </p:txBody>
      </p:sp>
    </p:spTree>
    <p:extLst>
      <p:ext uri="{BB962C8B-B14F-4D97-AF65-F5344CB8AC3E}">
        <p14:creationId xmlns:p14="http://schemas.microsoft.com/office/powerpoint/2010/main" val="1457501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E405F7-0081-4884-889C-1272582F43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4910D8A-9AFB-4C3B-81E9-B97B5C8090F8}"/>
              </a:ext>
            </a:extLst>
          </p:cNvPr>
          <p:cNvSpPr>
            <a:spLocks noGrp="1"/>
          </p:cNvSpPr>
          <p:nvPr>
            <p:ph idx="1"/>
          </p:nvPr>
        </p:nvSpPr>
        <p:spPr/>
        <p:txBody>
          <a:bodyPr>
            <a:normAutofit lnSpcReduction="10000"/>
          </a:bodyPr>
          <a:lstStyle/>
          <a:p>
            <a:pPr marL="0" indent="0">
              <a:buNone/>
            </a:pPr>
            <a:r>
              <a:rPr lang="tr-TR" dirty="0"/>
              <a:t> </a:t>
            </a:r>
            <a:r>
              <a:rPr lang="nn-NO" sz="2400" dirty="0">
                <a:solidFill>
                  <a:schemeClr val="accent1"/>
                </a:solidFill>
                <a:latin typeface="Arial" panose="020B0604020202020204" pitchFamily="34" charset="0"/>
                <a:cs typeface="Arial" panose="020B0604020202020204" pitchFamily="34" charset="0"/>
              </a:rPr>
              <a:t>Konjuge aşılar:</a:t>
            </a:r>
            <a:endParaRPr lang="tr-TR" sz="2400" dirty="0">
              <a:solidFill>
                <a:schemeClr val="accent1"/>
              </a:solidFill>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Tetravalan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meningokok</a:t>
            </a:r>
            <a:r>
              <a:rPr lang="tr-TR" sz="2400" dirty="0">
                <a:latin typeface="Arial" panose="020B0604020202020204" pitchFamily="34" charset="0"/>
                <a:cs typeface="Arial" panose="020B0604020202020204" pitchFamily="34" charset="0"/>
              </a:rPr>
              <a:t> aşısı (MCV-4)</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Erişkinlerde tek doz olarak kullanılmakta</a:t>
            </a:r>
          </a:p>
          <a:p>
            <a:pPr marL="0" indent="0">
              <a:buNone/>
            </a:pPr>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aşı ile hafıza bağışıklık yüksektir ve </a:t>
            </a:r>
            <a:r>
              <a:rPr lang="tr-TR" sz="2400" dirty="0" err="1">
                <a:latin typeface="Arial" panose="020B0604020202020204" pitchFamily="34" charset="0"/>
                <a:cs typeface="Arial" panose="020B0604020202020204" pitchFamily="34" charset="0"/>
              </a:rPr>
              <a:t>meningokok</a:t>
            </a:r>
            <a:r>
              <a:rPr lang="tr-TR" sz="2400" dirty="0">
                <a:latin typeface="Arial" panose="020B0604020202020204" pitchFamily="34" charset="0"/>
                <a:cs typeface="Arial" panose="020B0604020202020204" pitchFamily="34" charset="0"/>
              </a:rPr>
              <a:t> taşıyıcılığı önlenebilmektedir.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Ülkemizde sadece </a:t>
            </a:r>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aşı bulunmaktadır</a:t>
            </a:r>
            <a:r>
              <a:rPr lang="tr-TR" sz="2000"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3241704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583DCC-BB8A-4E21-A5D7-1D764D4DE1D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E0E2864-12D0-43C8-9773-09296676ED45}"/>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Tetravalan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meninkok</a:t>
            </a:r>
            <a:r>
              <a:rPr lang="tr-TR" sz="2400" dirty="0">
                <a:latin typeface="Arial" panose="020B0604020202020204" pitchFamily="34" charset="0"/>
                <a:cs typeface="Arial" panose="020B0604020202020204" pitchFamily="34" charset="0"/>
              </a:rPr>
              <a:t> aşısının </a:t>
            </a:r>
            <a:r>
              <a:rPr lang="tr-TR" sz="2400" dirty="0">
                <a:solidFill>
                  <a:schemeClr val="accent1"/>
                </a:solidFill>
                <a:latin typeface="Arial" panose="020B0604020202020204" pitchFamily="34" charset="0"/>
                <a:cs typeface="Arial" panose="020B0604020202020204" pitchFamily="34" charset="0"/>
              </a:rPr>
              <a:t>iki doz</a:t>
            </a:r>
            <a:r>
              <a:rPr lang="tr-TR" sz="2400" dirty="0">
                <a:latin typeface="Arial" panose="020B0604020202020204" pitchFamily="34" charset="0"/>
                <a:cs typeface="Arial" panose="020B0604020202020204" pitchFamily="34" charset="0"/>
              </a:rPr>
              <a:t> önerildiği durumlar:</a:t>
            </a:r>
          </a:p>
          <a:p>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Anatomik veya fonksiyonel </a:t>
            </a:r>
            <a:r>
              <a:rPr lang="tr-TR" sz="2400" dirty="0" err="1">
                <a:latin typeface="Arial" panose="020B0604020202020204" pitchFamily="34" charset="0"/>
                <a:cs typeface="Arial" panose="020B0604020202020204" pitchFamily="34" charset="0"/>
              </a:rPr>
              <a:t>aspleni</a:t>
            </a:r>
            <a:r>
              <a:rPr lang="tr-TR" sz="2400" dirty="0">
                <a:latin typeface="Arial" panose="020B0604020202020204" pitchFamily="34" charset="0"/>
                <a:cs typeface="Arial" panose="020B0604020202020204" pitchFamily="34" charset="0"/>
              </a:rPr>
              <a:t> </a:t>
            </a:r>
          </a:p>
          <a:p>
            <a:pPr marL="0" indent="0">
              <a:buNone/>
            </a:pPr>
            <a:r>
              <a:rPr lang="tr-TR" sz="2400" dirty="0">
                <a:latin typeface="Arial" panose="020B0604020202020204" pitchFamily="34" charset="0"/>
                <a:cs typeface="Arial" panose="020B0604020202020204" pitchFamily="34" charset="0"/>
              </a:rPr>
              <a:t>     • Orak hücreli anemi</a:t>
            </a:r>
          </a:p>
          <a:p>
            <a:pPr marL="0" indent="0">
              <a:buNone/>
            </a:pPr>
            <a:r>
              <a:rPr lang="tr-TR" sz="2400" dirty="0">
                <a:latin typeface="Arial" panose="020B0604020202020204" pitchFamily="34" charset="0"/>
                <a:cs typeface="Arial" panose="020B0604020202020204" pitchFamily="34" charset="0"/>
              </a:rPr>
              <a:t>     • Geç </a:t>
            </a:r>
            <a:r>
              <a:rPr lang="tr-TR" sz="2400" dirty="0" err="1">
                <a:latin typeface="Arial" panose="020B0604020202020204" pitchFamily="34" charset="0"/>
                <a:cs typeface="Arial" panose="020B0604020202020204" pitchFamily="34" charset="0"/>
              </a:rPr>
              <a:t>kompleman</a:t>
            </a:r>
            <a:r>
              <a:rPr lang="tr-TR" sz="2400" dirty="0">
                <a:latin typeface="Arial" panose="020B0604020202020204" pitchFamily="34" charset="0"/>
                <a:cs typeface="Arial" panose="020B0604020202020204" pitchFamily="34" charset="0"/>
              </a:rPr>
              <a:t> (C5-9) </a:t>
            </a:r>
            <a:r>
              <a:rPr lang="tr-TR" sz="2400" dirty="0" err="1">
                <a:latin typeface="Arial" panose="020B0604020202020204" pitchFamily="34" charset="0"/>
                <a:cs typeface="Arial" panose="020B0604020202020204" pitchFamily="34" charset="0"/>
              </a:rPr>
              <a:t>komponent</a:t>
            </a:r>
            <a:r>
              <a:rPr lang="tr-TR" sz="2400" dirty="0">
                <a:latin typeface="Arial" panose="020B0604020202020204" pitchFamily="34" charset="0"/>
                <a:cs typeface="Arial" panose="020B0604020202020204" pitchFamily="34" charset="0"/>
              </a:rPr>
              <a:t> yetmezlikleri</a:t>
            </a: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Ekulizumab</a:t>
            </a:r>
            <a:r>
              <a:rPr lang="tr-TR" sz="2400" dirty="0">
                <a:latin typeface="Arial" panose="020B0604020202020204" pitchFamily="34" charset="0"/>
                <a:cs typeface="Arial" panose="020B0604020202020204" pitchFamily="34" charset="0"/>
              </a:rPr>
              <a:t> kullanımı</a:t>
            </a:r>
          </a:p>
          <a:p>
            <a:pPr marL="0" indent="0">
              <a:buNone/>
            </a:pPr>
            <a:r>
              <a:rPr lang="tr-TR" sz="2400"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885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A08FB8-FD0B-4280-BD4A-F303F6E09C5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1C752F8-2624-4ACE-BC86-5D3C95BB3565}"/>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Tetravalan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meninkok</a:t>
            </a:r>
            <a:r>
              <a:rPr lang="tr-TR" sz="2400" dirty="0">
                <a:latin typeface="Arial" panose="020B0604020202020204" pitchFamily="34" charset="0"/>
                <a:cs typeface="Arial" panose="020B0604020202020204" pitchFamily="34" charset="0"/>
              </a:rPr>
              <a:t> aşısının </a:t>
            </a:r>
            <a:r>
              <a:rPr lang="tr-TR" sz="2400" dirty="0">
                <a:solidFill>
                  <a:schemeClr val="accent1"/>
                </a:solidFill>
                <a:latin typeface="Arial" panose="020B0604020202020204" pitchFamily="34" charset="0"/>
                <a:cs typeface="Arial" panose="020B0604020202020204" pitchFamily="34" charset="0"/>
              </a:rPr>
              <a:t>tek doz </a:t>
            </a:r>
            <a:r>
              <a:rPr lang="tr-TR" sz="2400" dirty="0">
                <a:latin typeface="Arial" panose="020B0604020202020204" pitchFamily="34" charset="0"/>
                <a:cs typeface="Arial" panose="020B0604020202020204" pitchFamily="34" charset="0"/>
              </a:rPr>
              <a:t>önerildiği durumlar: </a:t>
            </a:r>
          </a:p>
          <a:p>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Bakımevlerinde yaşayan kişiler </a:t>
            </a:r>
          </a:p>
          <a:p>
            <a:pPr marL="0" indent="0">
              <a:buNone/>
            </a:pPr>
            <a:r>
              <a:rPr lang="tr-TR" sz="2400" dirty="0">
                <a:latin typeface="Arial" panose="020B0604020202020204" pitchFamily="34" charset="0"/>
                <a:cs typeface="Arial" panose="020B0604020202020204" pitchFamily="34" charset="0"/>
              </a:rPr>
              <a:t>     • Yurtta kalan öğrenciler </a:t>
            </a:r>
          </a:p>
          <a:p>
            <a:pPr marL="0" indent="0">
              <a:buNone/>
            </a:pPr>
            <a:r>
              <a:rPr lang="tr-TR" sz="2400" dirty="0">
                <a:latin typeface="Arial" panose="020B0604020202020204" pitchFamily="34" charset="0"/>
                <a:cs typeface="Arial" panose="020B0604020202020204" pitchFamily="34" charset="0"/>
              </a:rPr>
              <a:t>     • Rutin olarak </a:t>
            </a:r>
            <a:r>
              <a:rPr lang="tr-TR" sz="2400" dirty="0" err="1">
                <a:latin typeface="Arial" panose="020B0604020202020204" pitchFamily="34" charset="0"/>
                <a:cs typeface="Arial" panose="020B0604020202020204" pitchFamily="34" charset="0"/>
              </a:rPr>
              <a:t>N.meningitis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suşları</a:t>
            </a:r>
            <a:r>
              <a:rPr lang="tr-TR" sz="2400" dirty="0">
                <a:latin typeface="Arial" panose="020B0604020202020204" pitchFamily="34" charset="0"/>
                <a:cs typeface="Arial" panose="020B0604020202020204" pitchFamily="34" charset="0"/>
              </a:rPr>
              <a:t> ile karşılaşan laboratuvar çalışanları</a:t>
            </a:r>
          </a:p>
          <a:p>
            <a:pPr marL="0" indent="0">
              <a:buNone/>
            </a:pPr>
            <a:r>
              <a:rPr lang="tr-TR" sz="2400" dirty="0">
                <a:latin typeface="Arial" panose="020B0604020202020204" pitchFamily="34" charset="0"/>
                <a:cs typeface="Arial" panose="020B0604020202020204" pitchFamily="34" charset="0"/>
              </a:rPr>
              <a:t>     • Askeri personel </a:t>
            </a: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Meningokokal</a:t>
            </a:r>
            <a:r>
              <a:rPr lang="tr-TR" sz="2400" dirty="0">
                <a:latin typeface="Arial" panose="020B0604020202020204" pitchFamily="34" charset="0"/>
                <a:cs typeface="Arial" panose="020B0604020202020204" pitchFamily="34" charset="0"/>
              </a:rPr>
              <a:t> hastalığın </a:t>
            </a:r>
            <a:r>
              <a:rPr lang="tr-TR" sz="2400" dirty="0" err="1">
                <a:latin typeface="Arial" panose="020B0604020202020204" pitchFamily="34" charset="0"/>
                <a:cs typeface="Arial" panose="020B0604020202020204" pitchFamily="34" charset="0"/>
              </a:rPr>
              <a:t>hiperendemik</a:t>
            </a:r>
            <a:r>
              <a:rPr lang="tr-TR" sz="2400" dirty="0">
                <a:latin typeface="Arial" panose="020B0604020202020204" pitchFamily="34" charset="0"/>
                <a:cs typeface="Arial" panose="020B0604020202020204" pitchFamily="34" charset="0"/>
              </a:rPr>
              <a:t> veya </a:t>
            </a:r>
            <a:r>
              <a:rPr lang="tr-TR" sz="2400" dirty="0" err="1">
                <a:latin typeface="Arial" panose="020B0604020202020204" pitchFamily="34" charset="0"/>
                <a:cs typeface="Arial" panose="020B0604020202020204" pitchFamily="34" charset="0"/>
              </a:rPr>
              <a:t>epidemik</a:t>
            </a:r>
            <a:r>
              <a:rPr lang="tr-TR" sz="2400" dirty="0">
                <a:latin typeface="Arial" panose="020B0604020202020204" pitchFamily="34" charset="0"/>
                <a:cs typeface="Arial" panose="020B0604020202020204" pitchFamily="34" charset="0"/>
              </a:rPr>
              <a:t> olduğu ülkelerde yaşayan veya o bölgeye seyahat edecek kişiler</a:t>
            </a:r>
          </a:p>
        </p:txBody>
      </p:sp>
    </p:spTree>
    <p:extLst>
      <p:ext uri="{BB962C8B-B14F-4D97-AF65-F5344CB8AC3E}">
        <p14:creationId xmlns:p14="http://schemas.microsoft.com/office/powerpoint/2010/main" val="642925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D03A0A-8A0A-4EB3-973D-CBA2996361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C5032A5-8363-4859-BF0C-32972659D29A}"/>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Konjuge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meningokok</a:t>
            </a:r>
            <a:r>
              <a:rPr lang="tr-TR" sz="2400" dirty="0">
                <a:latin typeface="Arial" panose="020B0604020202020204" pitchFamily="34" charset="0"/>
                <a:cs typeface="Arial" panose="020B0604020202020204" pitchFamily="34" charset="0"/>
              </a:rPr>
              <a:t> aşısı (MCV4) </a:t>
            </a:r>
            <a:r>
              <a:rPr lang="tr-TR" sz="2400" dirty="0">
                <a:solidFill>
                  <a:schemeClr val="accent1"/>
                </a:solidFill>
                <a:latin typeface="Arial" panose="020B0604020202020204" pitchFamily="34" charset="0"/>
                <a:cs typeface="Arial" panose="020B0604020202020204" pitchFamily="34" charset="0"/>
              </a:rPr>
              <a:t>&lt;55 yaş </a:t>
            </a:r>
            <a:r>
              <a:rPr lang="tr-TR" sz="2400" dirty="0">
                <a:latin typeface="Arial" panose="020B0604020202020204" pitchFamily="34" charset="0"/>
                <a:cs typeface="Arial" panose="020B0604020202020204" pitchFamily="34" charset="0"/>
              </a:rPr>
              <a:t>erişkinlere </a:t>
            </a:r>
            <a:r>
              <a:rPr lang="tr-TR" sz="2400" dirty="0" err="1">
                <a:latin typeface="Arial" panose="020B0604020202020204" pitchFamily="34" charset="0"/>
                <a:cs typeface="Arial" panose="020B0604020202020204" pitchFamily="34" charset="0"/>
              </a:rPr>
              <a:t>endikasyonlardan</a:t>
            </a:r>
            <a:r>
              <a:rPr lang="tr-TR" sz="2400" dirty="0">
                <a:latin typeface="Arial" panose="020B0604020202020204" pitchFamily="34" charset="0"/>
                <a:cs typeface="Arial" panose="020B0604020202020204" pitchFamily="34" charset="0"/>
              </a:rPr>
              <a:t> herhangi biri olmasa da uygulanabilir.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Meningokokal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polisakkarit</a:t>
            </a:r>
            <a:r>
              <a:rPr lang="tr-TR" sz="2400" dirty="0">
                <a:latin typeface="Arial" panose="020B0604020202020204" pitchFamily="34" charset="0"/>
                <a:cs typeface="Arial" panose="020B0604020202020204" pitchFamily="34" charset="0"/>
              </a:rPr>
              <a:t> aşı (MPSV4) ile aşılanmış olan ve enfeksiyon için yüksek risk altındaki erişkinlere beş yıl sonra yeniden aşılama önerilir.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Ülkemizde hac ziyareti yapacak olan bireylere rutin olarak ülkemizden ayrılmadan yaklaşık </a:t>
            </a:r>
            <a:r>
              <a:rPr lang="tr-TR" sz="2400" dirty="0">
                <a:solidFill>
                  <a:schemeClr val="accent1"/>
                </a:solidFill>
                <a:latin typeface="Arial" panose="020B0604020202020204" pitchFamily="34" charset="0"/>
                <a:cs typeface="Arial" panose="020B0604020202020204" pitchFamily="34" charset="0"/>
              </a:rPr>
              <a:t>bir ay önce </a:t>
            </a:r>
            <a:r>
              <a:rPr lang="tr-TR" sz="2400" dirty="0" err="1">
                <a:latin typeface="Arial" panose="020B0604020202020204" pitchFamily="34" charset="0"/>
                <a:cs typeface="Arial" panose="020B0604020202020204" pitchFamily="34" charset="0"/>
              </a:rPr>
              <a:t>meningokok</a:t>
            </a:r>
            <a:r>
              <a:rPr lang="tr-TR" sz="2400" dirty="0">
                <a:latin typeface="Arial" panose="020B0604020202020204" pitchFamily="34" charset="0"/>
                <a:cs typeface="Arial" panose="020B0604020202020204" pitchFamily="34" charset="0"/>
              </a:rPr>
              <a:t> aşısı yapılmaktadır.</a:t>
            </a: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729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F9DCF-549D-4B2F-B5DD-7C930D097D2C}"/>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Human </a:t>
            </a:r>
            <a:r>
              <a:rPr lang="tr-TR" sz="3600" dirty="0" err="1">
                <a:solidFill>
                  <a:schemeClr val="accent1"/>
                </a:solidFill>
                <a:latin typeface="Arial" panose="020B0604020202020204" pitchFamily="34" charset="0"/>
                <a:cs typeface="Arial" panose="020B0604020202020204" pitchFamily="34" charset="0"/>
              </a:rPr>
              <a:t>Papilloma</a:t>
            </a:r>
            <a:r>
              <a:rPr lang="tr-TR" sz="3600" dirty="0">
                <a:solidFill>
                  <a:schemeClr val="accent1"/>
                </a:solidFill>
                <a:latin typeface="Arial" panose="020B0604020202020204" pitchFamily="34" charset="0"/>
                <a:cs typeface="Arial" panose="020B0604020202020204" pitchFamily="34" charset="0"/>
              </a:rPr>
              <a:t> Virüs Aşısı</a:t>
            </a:r>
          </a:p>
        </p:txBody>
      </p:sp>
      <p:sp>
        <p:nvSpPr>
          <p:cNvPr id="3" name="İçerik Yer Tutucusu 2">
            <a:extLst>
              <a:ext uri="{FF2B5EF4-FFF2-40B4-BE49-F238E27FC236}">
                <a16:creationId xmlns:a16="http://schemas.microsoft.com/office/drawing/2014/main" id="{56EAF7EF-2DEE-465E-B04B-95A0457E56E8}"/>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HPV’nin</a:t>
            </a:r>
            <a:r>
              <a:rPr lang="tr-TR" sz="2400" dirty="0">
                <a:latin typeface="Arial" panose="020B0604020202020204" pitchFamily="34" charset="0"/>
                <a:cs typeface="Arial" panose="020B0604020202020204" pitchFamily="34" charset="0"/>
              </a:rPr>
              <a:t> neden olduğu </a:t>
            </a:r>
            <a:r>
              <a:rPr lang="tr-TR" sz="2400" dirty="0" err="1">
                <a:latin typeface="Arial" panose="020B0604020202020204" pitchFamily="34" charset="0"/>
                <a:cs typeface="Arial" panose="020B0604020202020204" pitchFamily="34" charset="0"/>
              </a:rPr>
              <a:t>genital</a:t>
            </a:r>
            <a:r>
              <a:rPr lang="tr-TR" sz="2400" dirty="0">
                <a:latin typeface="Arial" panose="020B0604020202020204" pitchFamily="34" charset="0"/>
                <a:cs typeface="Arial" panose="020B0604020202020204" pitchFamily="34" charset="0"/>
              </a:rPr>
              <a:t> siğil, </a:t>
            </a:r>
            <a:r>
              <a:rPr lang="tr-TR" sz="2400" dirty="0" err="1">
                <a:latin typeface="Arial" panose="020B0604020202020204" pitchFamily="34" charset="0"/>
                <a:cs typeface="Arial" panose="020B0604020202020204" pitchFamily="34" charset="0"/>
              </a:rPr>
              <a:t>prekanseröz</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genital</a:t>
            </a:r>
            <a:r>
              <a:rPr lang="tr-TR" sz="2400" dirty="0">
                <a:latin typeface="Arial" panose="020B0604020202020204" pitchFamily="34" charset="0"/>
                <a:cs typeface="Arial" panose="020B0604020202020204" pitchFamily="34" charset="0"/>
              </a:rPr>
              <a:t> lezyonlar ve </a:t>
            </a:r>
            <a:r>
              <a:rPr lang="tr-TR" sz="2400" dirty="0" err="1">
                <a:latin typeface="Arial" panose="020B0604020202020204" pitchFamily="34" charset="0"/>
                <a:cs typeface="Arial" panose="020B0604020202020204" pitchFamily="34" charset="0"/>
              </a:rPr>
              <a:t>serviks</a:t>
            </a:r>
            <a:r>
              <a:rPr lang="tr-TR" sz="2400" dirty="0">
                <a:latin typeface="Arial" panose="020B0604020202020204" pitchFamily="34" charset="0"/>
                <a:cs typeface="Arial" panose="020B0604020202020204" pitchFamily="34" charset="0"/>
              </a:rPr>
              <a:t> kanserinin önlenmesinde </a:t>
            </a:r>
            <a:r>
              <a:rPr lang="tr-TR" sz="2400" dirty="0" err="1">
                <a:latin typeface="Arial" panose="020B0604020202020204" pitchFamily="34" charset="0"/>
                <a:cs typeface="Arial" panose="020B0604020202020204" pitchFamily="34" charset="0"/>
              </a:rPr>
              <a:t>endike</a:t>
            </a:r>
            <a:r>
              <a:rPr lang="tr-TR" sz="2400" dirty="0">
                <a:latin typeface="Arial" panose="020B0604020202020204" pitchFamily="34" charset="0"/>
                <a:cs typeface="Arial" panose="020B0604020202020204" pitchFamily="34" charset="0"/>
              </a:rPr>
              <a:t>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HPV 16 ve 18’in meydana getirdiği </a:t>
            </a:r>
            <a:r>
              <a:rPr lang="tr-TR" sz="2400" dirty="0" err="1">
                <a:latin typeface="Arial" panose="020B0604020202020204" pitchFamily="34" charset="0"/>
                <a:cs typeface="Arial" panose="020B0604020202020204" pitchFamily="34" charset="0"/>
              </a:rPr>
              <a:t>servikal</a:t>
            </a:r>
            <a:r>
              <a:rPr lang="tr-TR" sz="2400" dirty="0">
                <a:latin typeface="Arial" panose="020B0604020202020204" pitchFamily="34" charset="0"/>
                <a:cs typeface="Arial" panose="020B0604020202020204" pitchFamily="34" charset="0"/>
              </a:rPr>
              <a:t> kanserlerin önlenmesinde %100 etkili bulunmuş</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9-13 yaş arası kız çocuklarına yapılan HPV aşılaması </a:t>
            </a:r>
            <a:r>
              <a:rPr lang="tr-TR" sz="2400" dirty="0" err="1">
                <a:latin typeface="Arial" panose="020B0604020202020204" pitchFamily="34" charset="0"/>
                <a:cs typeface="Arial" panose="020B0604020202020204" pitchFamily="34" charset="0"/>
              </a:rPr>
              <a:t>serviks</a:t>
            </a:r>
            <a:r>
              <a:rPr lang="tr-TR" sz="2400" dirty="0">
                <a:latin typeface="Arial" panose="020B0604020202020204" pitchFamily="34" charset="0"/>
                <a:cs typeface="Arial" panose="020B0604020202020204" pitchFamily="34" charset="0"/>
              </a:rPr>
              <a:t> kanserinin önlenmesinde en maliyet-etkin halk sağlığı korunma önlemidir. </a:t>
            </a:r>
          </a:p>
        </p:txBody>
      </p:sp>
      <p:pic>
        <p:nvPicPr>
          <p:cNvPr id="4" name="Resim 3">
            <a:extLst>
              <a:ext uri="{FF2B5EF4-FFF2-40B4-BE49-F238E27FC236}">
                <a16:creationId xmlns:a16="http://schemas.microsoft.com/office/drawing/2014/main" id="{6B77164A-C9DE-49C5-A8CB-041ECF152AAC}"/>
              </a:ext>
            </a:extLst>
          </p:cNvPr>
          <p:cNvPicPr>
            <a:picLocks noChangeAspect="1"/>
          </p:cNvPicPr>
          <p:nvPr/>
        </p:nvPicPr>
        <p:blipFill>
          <a:blip r:embed="rId3"/>
          <a:stretch>
            <a:fillRect/>
          </a:stretch>
        </p:blipFill>
        <p:spPr>
          <a:xfrm>
            <a:off x="8742556" y="26795"/>
            <a:ext cx="2922897" cy="1608138"/>
          </a:xfrm>
          <a:prstGeom prst="rect">
            <a:avLst/>
          </a:prstGeom>
        </p:spPr>
      </p:pic>
    </p:spTree>
    <p:extLst>
      <p:ext uri="{BB962C8B-B14F-4D97-AF65-F5344CB8AC3E}">
        <p14:creationId xmlns:p14="http://schemas.microsoft.com/office/powerpoint/2010/main" val="806756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7322ED-A4F6-455A-9042-A5B6F1DC8DA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46DB0B2-F0E6-4BD2-868A-532F271635DA}"/>
              </a:ext>
            </a:extLst>
          </p:cNvPr>
          <p:cNvSpPr>
            <a:spLocks noGrp="1"/>
          </p:cNvSpPr>
          <p:nvPr>
            <p:ph idx="1"/>
          </p:nvPr>
        </p:nvSpPr>
        <p:spPr/>
        <p:txBody>
          <a:bodyPr>
            <a:normAutofit/>
          </a:bodyPr>
          <a:lstStyle/>
          <a:p>
            <a:pPr marL="0" indent="0">
              <a:buNone/>
            </a:pPr>
            <a:r>
              <a:rPr lang="tr-TR" sz="2400" dirty="0">
                <a:solidFill>
                  <a:schemeClr val="accent1"/>
                </a:solidFill>
                <a:latin typeface="Arial" panose="020B0604020202020204" pitchFamily="34" charset="0"/>
                <a:cs typeface="Arial" panose="020B0604020202020204" pitchFamily="34" charset="0"/>
              </a:rPr>
              <a:t>3 tip HPV aşısı:</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Bivalan</a:t>
            </a:r>
            <a:r>
              <a:rPr lang="tr-TR" sz="2400" dirty="0">
                <a:latin typeface="Arial" panose="020B0604020202020204" pitchFamily="34" charset="0"/>
                <a:cs typeface="Arial" panose="020B0604020202020204" pitchFamily="34" charset="0"/>
              </a:rPr>
              <a:t> aşı HPV 16 ve 18  (K)</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Kuadrivalan</a:t>
            </a:r>
            <a:r>
              <a:rPr lang="tr-TR" sz="2400" dirty="0">
                <a:latin typeface="Arial" panose="020B0604020202020204" pitchFamily="34" charset="0"/>
                <a:cs typeface="Arial" panose="020B0604020202020204" pitchFamily="34" charset="0"/>
              </a:rPr>
              <a:t> aşı HPV 6,11,16 ve 18 (K ve 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9 </a:t>
            </a:r>
            <a:r>
              <a:rPr lang="tr-TR" sz="2400" dirty="0" err="1">
                <a:latin typeface="Arial" panose="020B0604020202020204" pitchFamily="34" charset="0"/>
                <a:cs typeface="Arial" panose="020B0604020202020204" pitchFamily="34" charset="0"/>
              </a:rPr>
              <a:t>valanlı</a:t>
            </a:r>
            <a:r>
              <a:rPr lang="tr-TR" sz="2400" dirty="0">
                <a:latin typeface="Arial" panose="020B0604020202020204" pitchFamily="34" charset="0"/>
                <a:cs typeface="Arial" panose="020B0604020202020204" pitchFamily="34" charset="0"/>
              </a:rPr>
              <a:t> aşı 6,11,16,18,31,33,45,52 ve 58 (K ve E)</a:t>
            </a:r>
          </a:p>
        </p:txBody>
      </p:sp>
    </p:spTree>
    <p:extLst>
      <p:ext uri="{BB962C8B-B14F-4D97-AF65-F5344CB8AC3E}">
        <p14:creationId xmlns:p14="http://schemas.microsoft.com/office/powerpoint/2010/main" val="970964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0D99EA-4E67-4FFD-A3B7-96F5649DB0B4}"/>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Uygulama Şekli ve Zamanı</a:t>
            </a:r>
          </a:p>
        </p:txBody>
      </p:sp>
      <p:sp>
        <p:nvSpPr>
          <p:cNvPr id="3" name="İçerik Yer Tutucusu 2">
            <a:extLst>
              <a:ext uri="{FF2B5EF4-FFF2-40B4-BE49-F238E27FC236}">
                <a16:creationId xmlns:a16="http://schemas.microsoft.com/office/drawing/2014/main" id="{B9C3B42C-88D2-484F-9722-BCE0D3323135}"/>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DSÖ’nün güncel önerilerine göre HPV aşıları 9-13 yaş arası kız çocuklarına uygulanmalı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Seksüel aktivite başlamadan HPV aşı şemasının tamamlanması etkinliği açısından önemli</a:t>
            </a:r>
          </a:p>
          <a:p>
            <a:pPr marL="0" indent="0">
              <a:buNone/>
            </a:pPr>
            <a:r>
              <a:rPr lang="tr-TR" sz="2400"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Seksüel aktivitesi olan kadınların da aşılanması önerilmekte</a:t>
            </a: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HPV aşısı için bir üst yaş sınırı bulunmamakta</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Aşının en az 5 yıl koruyucu olduğu bildirilmekte</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93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FA76C4-2C8F-4F3A-ABA6-557C0A0C723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B62E05B-9A73-41CF-8835-A8740767FCCB}"/>
              </a:ext>
            </a:extLst>
          </p:cNvPr>
          <p:cNvSpPr>
            <a:spLocks noGrp="1"/>
          </p:cNvSpPr>
          <p:nvPr>
            <p:ph idx="1"/>
          </p:nvPr>
        </p:nvSpPr>
        <p:spPr/>
        <p:txBody>
          <a:bodyPr>
            <a:normAutofit lnSpcReduction="10000"/>
          </a:bodyPr>
          <a:lstStyle/>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HPV ile </a:t>
            </a:r>
            <a:r>
              <a:rPr lang="tr-TR" sz="2400" dirty="0" err="1">
                <a:latin typeface="Arial" panose="020B0604020202020204" pitchFamily="34" charset="0"/>
                <a:cs typeface="Arial" panose="020B0604020202020204" pitchFamily="34" charset="0"/>
              </a:rPr>
              <a:t>enfekte</a:t>
            </a:r>
            <a:r>
              <a:rPr lang="tr-TR" sz="2400" dirty="0">
                <a:latin typeface="Arial" panose="020B0604020202020204" pitchFamily="34" charset="0"/>
                <a:cs typeface="Arial" panose="020B0604020202020204" pitchFamily="34" charset="0"/>
              </a:rPr>
              <a:t> olmayan kadınlar aşıdan tam yarar görürken </a:t>
            </a:r>
          </a:p>
          <a:p>
            <a:r>
              <a:rPr lang="tr-TR" sz="2400" dirty="0">
                <a:latin typeface="Arial" panose="020B0604020202020204" pitchFamily="34" charset="0"/>
                <a:cs typeface="Arial" panose="020B0604020202020204" pitchFamily="34" charset="0"/>
              </a:rPr>
              <a:t>HPV ile </a:t>
            </a:r>
            <a:r>
              <a:rPr lang="tr-TR" sz="2400" dirty="0" err="1">
                <a:latin typeface="Arial" panose="020B0604020202020204" pitchFamily="34" charset="0"/>
                <a:cs typeface="Arial" panose="020B0604020202020204" pitchFamily="34" charset="0"/>
              </a:rPr>
              <a:t>enfekte</a:t>
            </a:r>
            <a:r>
              <a:rPr lang="tr-TR" sz="2400" dirty="0">
                <a:latin typeface="Arial" panose="020B0604020202020204" pitchFamily="34" charset="0"/>
                <a:cs typeface="Arial" panose="020B0604020202020204" pitchFamily="34" charset="0"/>
              </a:rPr>
              <a:t> olan kadınlarda ise aşı daha az etkili</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Genital</a:t>
            </a:r>
            <a:r>
              <a:rPr lang="tr-TR" sz="2400" dirty="0">
                <a:latin typeface="Arial" panose="020B0604020202020204" pitchFamily="34" charset="0"/>
                <a:cs typeface="Arial" panose="020B0604020202020204" pitchFamily="34" charset="0"/>
              </a:rPr>
              <a:t> siğilleri, anormal </a:t>
            </a:r>
            <a:r>
              <a:rPr lang="tr-TR" sz="2400" dirty="0" err="1">
                <a:latin typeface="Arial" panose="020B0604020202020204" pitchFamily="34" charset="0"/>
                <a:cs typeface="Arial" panose="020B0604020202020204" pitchFamily="34" charset="0"/>
              </a:rPr>
              <a:t>smear</a:t>
            </a:r>
            <a:r>
              <a:rPr lang="tr-TR" sz="2400" dirty="0">
                <a:latin typeface="Arial" panose="020B0604020202020204" pitchFamily="34" charset="0"/>
                <a:cs typeface="Arial" panose="020B0604020202020204" pitchFamily="34" charset="0"/>
              </a:rPr>
              <a:t> ya da HPV DNA testi pozitif olan kadınlara da aşı uygulanması tavsiye edilmekte</a:t>
            </a:r>
          </a:p>
          <a:p>
            <a:pPr marL="0" indent="0">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(aşı farklı HPV tiplerine karşı bağışıklık sağlayabileceğinden)</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Aşılı kadınlara da düzenli olarak tarama testi (</a:t>
            </a:r>
            <a:r>
              <a:rPr lang="tr-TR" sz="2400" dirty="0" err="1">
                <a:latin typeface="Arial" panose="020B0604020202020204" pitchFamily="34" charset="0"/>
                <a:cs typeface="Arial" panose="020B0604020202020204" pitchFamily="34" charset="0"/>
              </a:rPr>
              <a:t>smear</a:t>
            </a:r>
            <a:r>
              <a:rPr lang="tr-TR" sz="2400" dirty="0">
                <a:latin typeface="Arial" panose="020B0604020202020204" pitchFamily="34" charset="0"/>
                <a:cs typeface="Arial" panose="020B0604020202020204" pitchFamily="34" charset="0"/>
              </a:rPr>
              <a:t>) yapılmalı</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283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935EE6-1D02-44FA-866A-B0B7CECC028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02BC3F-0F93-4153-94EB-512F066ED140}"/>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Aşı şeması </a:t>
            </a:r>
            <a:r>
              <a:rPr lang="tr-TR" sz="2400" dirty="0">
                <a:solidFill>
                  <a:schemeClr val="accent1"/>
                </a:solidFill>
                <a:latin typeface="Arial" panose="020B0604020202020204" pitchFamily="34" charset="0"/>
                <a:cs typeface="Arial" panose="020B0604020202020204" pitchFamily="34" charset="0"/>
              </a:rPr>
              <a:t>3 dozdan </a:t>
            </a:r>
            <a:r>
              <a:rPr lang="tr-TR" sz="2400" dirty="0">
                <a:latin typeface="Arial" panose="020B0604020202020204" pitchFamily="34" charset="0"/>
                <a:cs typeface="Arial" panose="020B0604020202020204" pitchFamily="34" charset="0"/>
              </a:rPr>
              <a:t>oluşmakta:</a:t>
            </a:r>
          </a:p>
          <a:p>
            <a:pPr marL="0" indent="0">
              <a:buNone/>
            </a:pPr>
            <a:r>
              <a:rPr lang="tr-TR" sz="2400" dirty="0">
                <a:latin typeface="Arial" panose="020B0604020202020204" pitchFamily="34" charset="0"/>
                <a:cs typeface="Arial" panose="020B0604020202020204" pitchFamily="34" charset="0"/>
              </a:rPr>
              <a:t>           - Dört ve dokuz </a:t>
            </a:r>
            <a:r>
              <a:rPr lang="tr-TR" sz="2400" dirty="0" err="1">
                <a:latin typeface="Arial" panose="020B0604020202020204" pitchFamily="34" charset="0"/>
                <a:cs typeface="Arial" panose="020B0604020202020204" pitchFamily="34" charset="0"/>
              </a:rPr>
              <a:t>valanlı</a:t>
            </a:r>
            <a:r>
              <a:rPr lang="tr-TR" sz="2400" dirty="0">
                <a:latin typeface="Arial" panose="020B0604020202020204" pitchFamily="34" charset="0"/>
                <a:cs typeface="Arial" panose="020B0604020202020204" pitchFamily="34" charset="0"/>
              </a:rPr>
              <a:t> aşı 0, 2 ve 6. aylarda</a:t>
            </a:r>
          </a:p>
          <a:p>
            <a:pPr marL="0" indent="0">
              <a:buNone/>
            </a:pPr>
            <a:r>
              <a:rPr lang="tr-TR" sz="2400" dirty="0">
                <a:latin typeface="Arial" panose="020B0604020202020204" pitchFamily="34" charset="0"/>
                <a:cs typeface="Arial" panose="020B0604020202020204" pitchFamily="34" charset="0"/>
              </a:rPr>
              <a:t>           - İki </a:t>
            </a:r>
            <a:r>
              <a:rPr lang="tr-TR" sz="2400" dirty="0" err="1">
                <a:latin typeface="Arial" panose="020B0604020202020204" pitchFamily="34" charset="0"/>
                <a:cs typeface="Arial" panose="020B0604020202020204" pitchFamily="34" charset="0"/>
              </a:rPr>
              <a:t>valanlı</a:t>
            </a:r>
            <a:r>
              <a:rPr lang="tr-TR" sz="2400" dirty="0">
                <a:latin typeface="Arial" panose="020B0604020202020204" pitchFamily="34" charset="0"/>
                <a:cs typeface="Arial" panose="020B0604020202020204" pitchFamily="34" charset="0"/>
              </a:rPr>
              <a:t> aşı ise 0,1 ve 6. aylarda yapılmalı </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Bivalanlı</a:t>
            </a:r>
            <a:r>
              <a:rPr lang="tr-TR" sz="2400" dirty="0">
                <a:latin typeface="Arial" panose="020B0604020202020204" pitchFamily="34" charset="0"/>
                <a:cs typeface="Arial" panose="020B0604020202020204" pitchFamily="34" charset="0"/>
              </a:rPr>
              <a:t> aşı </a:t>
            </a:r>
            <a:r>
              <a:rPr lang="tr-TR" sz="2400" dirty="0" err="1">
                <a:latin typeface="Arial" panose="020B0604020202020204" pitchFamily="34" charset="0"/>
                <a:cs typeface="Arial" panose="020B0604020202020204" pitchFamily="34" charset="0"/>
              </a:rPr>
              <a:t>anafilaktik</a:t>
            </a:r>
            <a:r>
              <a:rPr lang="tr-TR" sz="2400" dirty="0">
                <a:latin typeface="Arial" panose="020B0604020202020204" pitchFamily="34" charset="0"/>
                <a:cs typeface="Arial" panose="020B0604020202020204" pitchFamily="34" charset="0"/>
              </a:rPr>
              <a:t> lateks alerjisi olanlarda kullanılmamalıdır.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Gebelikte aşılama önerilmemektedir. </a:t>
            </a:r>
          </a:p>
        </p:txBody>
      </p:sp>
    </p:spTree>
    <p:extLst>
      <p:ext uri="{BB962C8B-B14F-4D97-AF65-F5344CB8AC3E}">
        <p14:creationId xmlns:p14="http://schemas.microsoft.com/office/powerpoint/2010/main" val="3983560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6245C-B257-4D27-8938-EBC0E3EB7F2A}"/>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H. </a:t>
            </a:r>
            <a:r>
              <a:rPr lang="tr-TR" sz="3600" dirty="0" err="1">
                <a:solidFill>
                  <a:schemeClr val="accent1"/>
                </a:solidFill>
                <a:latin typeface="Arial" panose="020B0604020202020204" pitchFamily="34" charset="0"/>
                <a:cs typeface="Arial" panose="020B0604020202020204" pitchFamily="34" charset="0"/>
              </a:rPr>
              <a:t>İnfluenza</a:t>
            </a:r>
            <a:r>
              <a:rPr lang="tr-TR" sz="3600" dirty="0">
                <a:solidFill>
                  <a:schemeClr val="accent1"/>
                </a:solidFill>
                <a:latin typeface="Arial" panose="020B0604020202020204" pitchFamily="34" charset="0"/>
                <a:cs typeface="Arial" panose="020B0604020202020204" pitchFamily="34" charset="0"/>
              </a:rPr>
              <a:t> Tip b Aşısı</a:t>
            </a:r>
          </a:p>
        </p:txBody>
      </p:sp>
      <p:sp>
        <p:nvSpPr>
          <p:cNvPr id="3" name="İçerik Yer Tutucusu 2">
            <a:extLst>
              <a:ext uri="{FF2B5EF4-FFF2-40B4-BE49-F238E27FC236}">
                <a16:creationId xmlns:a16="http://schemas.microsoft.com/office/drawing/2014/main" id="{30EEEFFD-300E-4B5B-91D6-B035313A1CF3}"/>
              </a:ext>
            </a:extLst>
          </p:cNvPr>
          <p:cNvSpPr>
            <a:spLocks noGrp="1"/>
          </p:cNvSpPr>
          <p:nvPr>
            <p:ph idx="1"/>
          </p:nvPr>
        </p:nvSpPr>
        <p:spPr/>
        <p:txBody>
          <a:bodyPr>
            <a:normAutofit/>
          </a:bodyPr>
          <a:lstStyle/>
          <a:p>
            <a:pPr marL="0" indent="0">
              <a:buNone/>
            </a:pPr>
            <a:r>
              <a:rPr lang="tr-TR" sz="2400" dirty="0" err="1">
                <a:latin typeface="Arial" panose="020B0604020202020204" pitchFamily="34" charset="0"/>
                <a:cs typeface="Arial" panose="020B0604020202020204" pitchFamily="34" charset="0"/>
              </a:rPr>
              <a:t>İnvaziv</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Hib</a:t>
            </a:r>
            <a:r>
              <a:rPr lang="tr-TR" sz="2400" dirty="0">
                <a:latin typeface="Arial" panose="020B0604020202020204" pitchFamily="34" charset="0"/>
                <a:cs typeface="Arial" panose="020B0604020202020204" pitchFamily="34" charset="0"/>
              </a:rPr>
              <a:t> hastalığı </a:t>
            </a:r>
            <a:r>
              <a:rPr lang="tr-TR" sz="2400" dirty="0">
                <a:solidFill>
                  <a:schemeClr val="accent1"/>
                </a:solidFill>
                <a:latin typeface="Arial" panose="020B0604020202020204" pitchFamily="34" charset="0"/>
                <a:cs typeface="Arial" panose="020B0604020202020204" pitchFamily="34" charset="0"/>
              </a:rPr>
              <a:t>riski artmış erişkin </a:t>
            </a:r>
            <a:r>
              <a:rPr lang="tr-TR" sz="2400" dirty="0">
                <a:latin typeface="Arial" panose="020B0604020202020204" pitchFamily="34" charset="0"/>
                <a:cs typeface="Arial" panose="020B0604020202020204" pitchFamily="34" charset="0"/>
              </a:rPr>
              <a:t>grubunda aşı önerilmekte: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Fonksiyonel ya da anatomik </a:t>
            </a:r>
            <a:r>
              <a:rPr lang="tr-TR" sz="2400" dirty="0" err="1">
                <a:latin typeface="Arial" panose="020B0604020202020204" pitchFamily="34" charset="0"/>
                <a:cs typeface="Arial" panose="020B0604020202020204" pitchFamily="34" charset="0"/>
              </a:rPr>
              <a:t>aspleni</a:t>
            </a:r>
            <a:r>
              <a:rPr lang="tr-TR" sz="2400" dirty="0">
                <a:latin typeface="Arial" panose="020B0604020202020204" pitchFamily="34" charset="0"/>
                <a:cs typeface="Arial" panose="020B0604020202020204" pitchFamily="34" charset="0"/>
              </a:rPr>
              <a:t> </a:t>
            </a:r>
          </a:p>
          <a:p>
            <a:r>
              <a:rPr lang="tr-TR" sz="2400" dirty="0" err="1">
                <a:latin typeface="Arial" panose="020B0604020202020204" pitchFamily="34" charset="0"/>
                <a:cs typeface="Arial" panose="020B0604020202020204" pitchFamily="34" charset="0"/>
              </a:rPr>
              <a:t>İmmünglobülin</a:t>
            </a:r>
            <a:r>
              <a:rPr lang="tr-TR" sz="2400" dirty="0">
                <a:latin typeface="Arial" panose="020B0604020202020204" pitchFamily="34" charset="0"/>
                <a:cs typeface="Arial" panose="020B0604020202020204" pitchFamily="34" charset="0"/>
              </a:rPr>
              <a:t> yetmezlikleri </a:t>
            </a:r>
          </a:p>
          <a:p>
            <a:r>
              <a:rPr lang="tr-TR" sz="2400" dirty="0" err="1">
                <a:latin typeface="Arial" panose="020B0604020202020204" pitchFamily="34" charset="0"/>
                <a:cs typeface="Arial" panose="020B0604020202020204" pitchFamily="34" charset="0"/>
              </a:rPr>
              <a:t>Kompleman</a:t>
            </a:r>
            <a:r>
              <a:rPr lang="tr-TR" sz="2400" dirty="0">
                <a:latin typeface="Arial" panose="020B0604020202020204" pitchFamily="34" charset="0"/>
                <a:cs typeface="Arial" panose="020B0604020202020204" pitchFamily="34" charset="0"/>
              </a:rPr>
              <a:t> eksikliği</a:t>
            </a:r>
          </a:p>
          <a:p>
            <a:r>
              <a:rPr lang="tr-TR" sz="2400" dirty="0">
                <a:latin typeface="Arial" panose="020B0604020202020204" pitchFamily="34" charset="0"/>
                <a:cs typeface="Arial" panose="020B0604020202020204" pitchFamily="34" charset="0"/>
              </a:rPr>
              <a:t>Kök hücre transplantasyonu</a:t>
            </a:r>
          </a:p>
          <a:p>
            <a:r>
              <a:rPr lang="tr-TR" sz="2400" dirty="0" err="1">
                <a:latin typeface="Arial" panose="020B0604020202020204" pitchFamily="34" charset="0"/>
                <a:cs typeface="Arial" panose="020B0604020202020204" pitchFamily="34" charset="0"/>
              </a:rPr>
              <a:t>Malignite</a:t>
            </a:r>
            <a:r>
              <a:rPr lang="tr-TR" sz="2400" dirty="0">
                <a:latin typeface="Arial" panose="020B0604020202020204" pitchFamily="34" charset="0"/>
                <a:cs typeface="Arial" panose="020B0604020202020204" pitchFamily="34" charset="0"/>
              </a:rPr>
              <a:t> nedeniyle kemoterapi ve/veya radyoterapi alanlar </a:t>
            </a:r>
          </a:p>
          <a:p>
            <a:endParaRPr lang="tr-TR" sz="24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Risk grubunda değil ise, doğal bağışıklığını kazanmış olacağından 5 yaşın üzerinde yapılmasına gerek yoktur. </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21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8ECB3-73DE-420D-B34B-244F1E174A76}"/>
              </a:ext>
            </a:extLst>
          </p:cNvPr>
          <p:cNvSpPr>
            <a:spLocks noGrp="1"/>
          </p:cNvSpPr>
          <p:nvPr>
            <p:ph type="title"/>
          </p:nvPr>
        </p:nvSpPr>
        <p:spPr>
          <a:xfrm>
            <a:off x="838200" y="309369"/>
            <a:ext cx="10515600" cy="1325563"/>
          </a:xfrm>
        </p:spPr>
        <p:txBody>
          <a:bodyPr>
            <a:normAutofit fontScale="90000"/>
          </a:bodyPr>
          <a:lstStyle/>
          <a:p>
            <a:br>
              <a:rPr lang="tr-TR" sz="4000" dirty="0">
                <a:latin typeface="Arial" panose="020B0604020202020204" pitchFamily="34" charset="0"/>
                <a:cs typeface="Arial" panose="020B0604020202020204" pitchFamily="34" charset="0"/>
              </a:rPr>
            </a:br>
            <a:r>
              <a:rPr lang="tr-TR" sz="4000" dirty="0">
                <a:solidFill>
                  <a:schemeClr val="accent1"/>
                </a:solidFill>
                <a:latin typeface="Arial" panose="020B0604020202020204" pitchFamily="34" charset="0"/>
                <a:cs typeface="Arial" panose="020B0604020202020204" pitchFamily="34" charset="0"/>
              </a:rPr>
              <a:t>Aşılamaya Kalınan Yerden Devam Edilmesi </a:t>
            </a:r>
            <a:br>
              <a:rPr lang="tr-TR" dirty="0"/>
            </a:br>
            <a:endParaRPr lang="tr-TR" dirty="0"/>
          </a:p>
        </p:txBody>
      </p:sp>
      <p:sp>
        <p:nvSpPr>
          <p:cNvPr id="3" name="İçerik Yer Tutucusu 2">
            <a:extLst>
              <a:ext uri="{FF2B5EF4-FFF2-40B4-BE49-F238E27FC236}">
                <a16:creationId xmlns:a16="http://schemas.microsoft.com/office/drawing/2014/main" id="{7AC61637-F5D1-415F-9E05-2085B8C72DC4}"/>
              </a:ext>
            </a:extLst>
          </p:cNvPr>
          <p:cNvSpPr>
            <a:spLocks noGrp="1"/>
          </p:cNvSpPr>
          <p:nvPr>
            <p:ph idx="1"/>
          </p:nvPr>
        </p:nvSpPr>
        <p:spPr/>
        <p:txBody>
          <a:bodyPr/>
          <a:lstStyle/>
          <a:p>
            <a:endParaRPr lang="tr-TR" dirty="0"/>
          </a:p>
          <a:p>
            <a:r>
              <a:rPr lang="tr-TR" sz="2400" dirty="0">
                <a:latin typeface="Arial" panose="020B0604020202020204" pitchFamily="34" charset="0"/>
                <a:cs typeface="Arial" panose="020B0604020202020204" pitchFamily="34" charset="0"/>
              </a:rPr>
              <a:t>Bir kişiye daha önce aşı yapılmışsa, </a:t>
            </a:r>
          </a:p>
          <a:p>
            <a:r>
              <a:rPr lang="tr-TR" sz="2400" dirty="0">
                <a:latin typeface="Arial" panose="020B0604020202020204" pitchFamily="34" charset="0"/>
                <a:cs typeface="Arial" panose="020B0604020202020204" pitchFamily="34" charset="0"/>
              </a:rPr>
              <a:t>bu aşıların yapıldığına dair bir kayıt olması şartıyla, </a:t>
            </a:r>
          </a:p>
          <a:p>
            <a:r>
              <a:rPr lang="tr-TR" sz="2400" dirty="0">
                <a:latin typeface="Arial" panose="020B0604020202020204" pitchFamily="34" charset="0"/>
                <a:cs typeface="Arial" panose="020B0604020202020204" pitchFamily="34" charset="0"/>
              </a:rPr>
              <a:t>aradan geçen süreye bakılmaksızın </a:t>
            </a:r>
          </a:p>
          <a:p>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aşılamaya kalınan yerden devam edilir.</a:t>
            </a:r>
          </a:p>
        </p:txBody>
      </p:sp>
    </p:spTree>
    <p:extLst>
      <p:ext uri="{BB962C8B-B14F-4D97-AF65-F5344CB8AC3E}">
        <p14:creationId xmlns:p14="http://schemas.microsoft.com/office/powerpoint/2010/main" val="953370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9D1A50-8BD4-469E-A2C3-75E33D1F9940}"/>
              </a:ext>
            </a:extLst>
          </p:cNvPr>
          <p:cNvSpPr>
            <a:spLocks noGrp="1"/>
          </p:cNvSpPr>
          <p:nvPr>
            <p:ph type="title"/>
          </p:nvPr>
        </p:nvSpPr>
        <p:spPr/>
        <p:txBody>
          <a:bodyPr>
            <a:normAutofit/>
          </a:bodyPr>
          <a:lstStyle/>
          <a:p>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EBF7AF79-E95C-4CE6-B301-AE53F64CE71C}"/>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Splenektomiden</a:t>
            </a:r>
            <a:r>
              <a:rPr lang="tr-TR" sz="2400" dirty="0">
                <a:latin typeface="Arial" panose="020B0604020202020204" pitchFamily="34" charset="0"/>
                <a:cs typeface="Arial" panose="020B0604020202020204" pitchFamily="34" charset="0"/>
              </a:rPr>
              <a:t> en az 14 gün önce tek doz yapılması önerilmekte</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Acil </a:t>
            </a:r>
            <a:r>
              <a:rPr lang="tr-TR" sz="2400" dirty="0" err="1">
                <a:latin typeface="Arial" panose="020B0604020202020204" pitchFamily="34" charset="0"/>
                <a:cs typeface="Arial" panose="020B0604020202020204" pitchFamily="34" charset="0"/>
              </a:rPr>
              <a:t>splenektomi</a:t>
            </a:r>
            <a:r>
              <a:rPr lang="tr-TR" sz="2400" dirty="0">
                <a:latin typeface="Arial" panose="020B0604020202020204" pitchFamily="34" charset="0"/>
                <a:cs typeface="Arial" panose="020B0604020202020204" pitchFamily="34" charset="0"/>
              </a:rPr>
              <a:t> durumunda operasyon sonrası en erken 14 gün sonra uygulanabilir.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Hematopoetik</a:t>
            </a:r>
            <a:r>
              <a:rPr lang="tr-TR" sz="2400" dirty="0">
                <a:latin typeface="Arial" panose="020B0604020202020204" pitchFamily="34" charset="0"/>
                <a:cs typeface="Arial" panose="020B0604020202020204" pitchFamily="34" charset="0"/>
              </a:rPr>
              <a:t> kök hücre alıcılarına transplantasyondan 6-12 ay sonra en az 4 hafta arayla 3 doz aşı uygulanmalı </a:t>
            </a:r>
          </a:p>
        </p:txBody>
      </p:sp>
    </p:spTree>
    <p:extLst>
      <p:ext uri="{BB962C8B-B14F-4D97-AF65-F5344CB8AC3E}">
        <p14:creationId xmlns:p14="http://schemas.microsoft.com/office/powerpoint/2010/main" val="2633039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A7C9A-4CCA-49A5-943C-BDE87F15C1AD}"/>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Kuduz Aşısı</a:t>
            </a:r>
          </a:p>
        </p:txBody>
      </p:sp>
      <p:sp>
        <p:nvSpPr>
          <p:cNvPr id="3" name="İçerik Yer Tutucusu 2">
            <a:extLst>
              <a:ext uri="{FF2B5EF4-FFF2-40B4-BE49-F238E27FC236}">
                <a16:creationId xmlns:a16="http://schemas.microsoft.com/office/drawing/2014/main" id="{28B7143C-6323-4E2A-8DC2-75A15C3B3E84}"/>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Kuduz için mevcut bir tedavi yaklaşımı olmadığından, korunma ve temas sonrası </a:t>
            </a:r>
            <a:r>
              <a:rPr lang="tr-TR" sz="2400" dirty="0" err="1">
                <a:latin typeface="Arial" panose="020B0604020202020204" pitchFamily="34" charset="0"/>
                <a:cs typeface="Arial" panose="020B0604020202020204" pitchFamily="34" charset="0"/>
              </a:rPr>
              <a:t>profilaksinin</a:t>
            </a:r>
            <a:r>
              <a:rPr lang="tr-TR" sz="2400" dirty="0">
                <a:latin typeface="Arial" panose="020B0604020202020204" pitchFamily="34" charset="0"/>
                <a:cs typeface="Arial" panose="020B0604020202020204" pitchFamily="34" charset="0"/>
              </a:rPr>
              <a:t> önemi büyük</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Erken ve önerilere göre uygulanan temas sonrası </a:t>
            </a:r>
            <a:r>
              <a:rPr lang="tr-TR" sz="2400" dirty="0" err="1">
                <a:latin typeface="Arial" panose="020B0604020202020204" pitchFamily="34" charset="0"/>
                <a:cs typeface="Arial" panose="020B0604020202020204" pitchFamily="34" charset="0"/>
              </a:rPr>
              <a:t>profilaksi</a:t>
            </a:r>
            <a:r>
              <a:rPr lang="tr-TR" sz="2400" dirty="0">
                <a:latin typeface="Arial" panose="020B0604020202020204" pitchFamily="34" charset="0"/>
                <a:cs typeface="Arial" panose="020B0604020202020204" pitchFamily="34" charset="0"/>
              </a:rPr>
              <a:t> %100 etkin</a:t>
            </a:r>
          </a:p>
          <a:p>
            <a:pPr marL="0" indent="0">
              <a:buNone/>
            </a:pPr>
            <a:r>
              <a:rPr lang="tr-TR" sz="2400" dirty="0">
                <a:latin typeface="Arial" panose="020B0604020202020204" pitchFamily="34" charset="0"/>
                <a:cs typeface="Arial" panose="020B0604020202020204" pitchFamily="34" charset="0"/>
              </a:rPr>
              <a:t> </a:t>
            </a:r>
          </a:p>
          <a:p>
            <a:r>
              <a:rPr lang="tr-TR" sz="2400" dirty="0">
                <a:latin typeface="Arial" panose="020B0604020202020204" pitchFamily="34" charset="0"/>
                <a:cs typeface="Arial" panose="020B0604020202020204" pitchFamily="34" charset="0"/>
              </a:rPr>
              <a:t>Riskli olan hayvan türleri: köpek, kedi, sığır, koyun, keçi, at, eşek gibi evcil hayvanlar ile kurt, tilki, çakal, domuz, ayı, sansar, kokarca, gelincik</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Fare, sıçan, sincap, </a:t>
            </a:r>
            <a:r>
              <a:rPr lang="tr-TR" sz="2400" dirty="0" err="1">
                <a:latin typeface="Arial" panose="020B0604020202020204" pitchFamily="34" charset="0"/>
                <a:cs typeface="Arial" panose="020B0604020202020204" pitchFamily="34" charset="0"/>
              </a:rPr>
              <a:t>hamster</a:t>
            </a:r>
            <a:r>
              <a:rPr lang="tr-TR" sz="2400" dirty="0">
                <a:latin typeface="Arial" panose="020B0604020202020204" pitchFamily="34" charset="0"/>
                <a:cs typeface="Arial" panose="020B0604020202020204" pitchFamily="34" charset="0"/>
              </a:rPr>
              <a:t>, kobay, tavşan ısırıkları ile kuduz </a:t>
            </a:r>
            <a:r>
              <a:rPr lang="tr-TR" sz="2400" dirty="0" err="1">
                <a:latin typeface="Arial" panose="020B0604020202020204" pitchFamily="34" charset="0"/>
                <a:cs typeface="Arial" panose="020B0604020202020204" pitchFamily="34" charset="0"/>
              </a:rPr>
              <a:t>bulaşının</a:t>
            </a:r>
            <a:r>
              <a:rPr lang="tr-TR" sz="2400" dirty="0">
                <a:latin typeface="Arial" panose="020B0604020202020204" pitchFamily="34" charset="0"/>
                <a:cs typeface="Arial" panose="020B0604020202020204" pitchFamily="34" charset="0"/>
              </a:rPr>
              <a:t> söz konusu olmadığı bilinmektedir.</a:t>
            </a:r>
          </a:p>
        </p:txBody>
      </p:sp>
    </p:spTree>
    <p:extLst>
      <p:ext uri="{BB962C8B-B14F-4D97-AF65-F5344CB8AC3E}">
        <p14:creationId xmlns:p14="http://schemas.microsoft.com/office/powerpoint/2010/main" val="2978515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24F2E-1D0E-41E8-8E9B-9BBC3FC45264}"/>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Öncesi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BC96D37-3CBA-40E6-8DBC-C8AF20F3B291}"/>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Kuduz açısından </a:t>
            </a:r>
            <a:r>
              <a:rPr lang="tr-TR" sz="2400" dirty="0">
                <a:solidFill>
                  <a:schemeClr val="accent1"/>
                </a:solidFill>
                <a:latin typeface="Arial" panose="020B0604020202020204" pitchFamily="34" charset="0"/>
                <a:cs typeface="Arial" panose="020B0604020202020204" pitchFamily="34" charset="0"/>
              </a:rPr>
              <a:t>yüksek riskli </a:t>
            </a:r>
            <a:r>
              <a:rPr lang="tr-TR" sz="2400" dirty="0">
                <a:latin typeface="Arial" panose="020B0604020202020204" pitchFamily="34" charset="0"/>
                <a:cs typeface="Arial" panose="020B0604020202020204" pitchFamily="34" charset="0"/>
              </a:rPr>
              <a:t>işlerde çalışanlar:</a:t>
            </a:r>
          </a:p>
          <a:p>
            <a:pPr marL="0" indent="0">
              <a:buNone/>
            </a:pPr>
            <a:r>
              <a:rPr lang="tr-TR" sz="2400" dirty="0">
                <a:latin typeface="Arial" panose="020B0604020202020204" pitchFamily="34" charset="0"/>
                <a:cs typeface="Arial" panose="020B0604020202020204" pitchFamily="34" charset="0"/>
              </a:rPr>
              <a:t>     -kuduz araştırma laboratuvarı çalışanları</a:t>
            </a:r>
          </a:p>
          <a:p>
            <a:pPr marL="0" indent="0">
              <a:buNone/>
            </a:pPr>
            <a:r>
              <a:rPr lang="tr-TR" sz="2400" dirty="0">
                <a:latin typeface="Arial" panose="020B0604020202020204" pitchFamily="34" charset="0"/>
                <a:cs typeface="Arial" panose="020B0604020202020204" pitchFamily="34" charset="0"/>
              </a:rPr>
              <a:t>     -kuduz aşısı üretiminde çalışanlar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Kuduz açısından </a:t>
            </a:r>
            <a:r>
              <a:rPr lang="tr-TR" sz="2400" dirty="0">
                <a:solidFill>
                  <a:schemeClr val="accent1"/>
                </a:solidFill>
                <a:latin typeface="Arial" panose="020B0604020202020204" pitchFamily="34" charset="0"/>
                <a:cs typeface="Arial" panose="020B0604020202020204" pitchFamily="34" charset="0"/>
              </a:rPr>
              <a:t>riskli</a:t>
            </a:r>
            <a:r>
              <a:rPr lang="tr-TR" sz="2400" dirty="0">
                <a:latin typeface="Arial" panose="020B0604020202020204" pitchFamily="34" charset="0"/>
                <a:cs typeface="Arial" panose="020B0604020202020204" pitchFamily="34" charset="0"/>
              </a:rPr>
              <a:t> işlerde çalışanlar:</a:t>
            </a:r>
          </a:p>
          <a:p>
            <a:pPr marL="0" indent="0">
              <a:buNone/>
            </a:pPr>
            <a:r>
              <a:rPr lang="tr-TR" sz="2400" dirty="0">
                <a:latin typeface="Arial" panose="020B0604020202020204" pitchFamily="34" charset="0"/>
                <a:cs typeface="Arial" panose="020B0604020202020204" pitchFamily="34" charset="0"/>
              </a:rPr>
              <a:t>      -veteriner hekimler</a:t>
            </a:r>
          </a:p>
          <a:p>
            <a:pPr marL="0" indent="0">
              <a:buNone/>
            </a:pPr>
            <a:r>
              <a:rPr lang="tr-TR" sz="2400" dirty="0">
                <a:latin typeface="Arial" panose="020B0604020202020204" pitchFamily="34" charset="0"/>
                <a:cs typeface="Arial" panose="020B0604020202020204" pitchFamily="34" charset="0"/>
              </a:rPr>
              <a:t>      -hayvan bakıcıları</a:t>
            </a:r>
          </a:p>
          <a:p>
            <a:pPr marL="0" indent="0">
              <a:buNone/>
            </a:pPr>
            <a:r>
              <a:rPr lang="tr-TR" sz="2400" dirty="0">
                <a:latin typeface="Arial" panose="020B0604020202020204" pitchFamily="34" charset="0"/>
                <a:cs typeface="Arial" panose="020B0604020202020204" pitchFamily="34" charset="0"/>
              </a:rPr>
              <a:t>      -hayvan barınaklarında çalışan personel</a:t>
            </a:r>
          </a:p>
          <a:p>
            <a:pPr marL="0" indent="0">
              <a:buNone/>
            </a:pPr>
            <a:r>
              <a:rPr lang="tr-TR" sz="2400" dirty="0">
                <a:latin typeface="Arial" panose="020B0604020202020204" pitchFamily="34" charset="0"/>
                <a:cs typeface="Arial" panose="020B0604020202020204" pitchFamily="34" charset="0"/>
              </a:rPr>
              <a:t>      -mağara araştırmacıları</a:t>
            </a:r>
          </a:p>
          <a:p>
            <a:pPr marL="0" indent="0">
              <a:buNone/>
            </a:pPr>
            <a:endParaRPr lang="tr-TR" dirty="0"/>
          </a:p>
        </p:txBody>
      </p:sp>
    </p:spTree>
    <p:extLst>
      <p:ext uri="{BB962C8B-B14F-4D97-AF65-F5344CB8AC3E}">
        <p14:creationId xmlns:p14="http://schemas.microsoft.com/office/powerpoint/2010/main" val="1091266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F23133-0198-4474-9AAD-38398E66C47E}"/>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Öncesi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675F31D2-4D57-44CA-B15F-6749AAB5C123}"/>
              </a:ext>
            </a:extLst>
          </p:cNvPr>
          <p:cNvSpPr>
            <a:spLocks noGrp="1"/>
          </p:cNvSpPr>
          <p:nvPr>
            <p:ph idx="1"/>
          </p:nvPr>
        </p:nvSpPr>
        <p:spPr/>
        <p:txBody>
          <a:bodyPr/>
          <a:lstStyle/>
          <a:p>
            <a:r>
              <a:rPr lang="tr-TR" sz="2400" dirty="0">
                <a:latin typeface="Arial" panose="020B0604020202020204" pitchFamily="34" charset="0"/>
                <a:cs typeface="Arial" panose="020B0604020202020204" pitchFamily="34" charset="0"/>
              </a:rPr>
              <a:t>Kuduz riski olan hayvanlarla sık temas edenler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Yaban hayat ile temas riski yüksek olan doğa sporları yapanlar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Köpek kuduzu görülme oranının yüksek olduğu ve riskli temas halinde uygun tıbbi yaklaşımın verilemeyeceği bölgelere seyahat edenler</a:t>
            </a:r>
          </a:p>
          <a:p>
            <a:endParaRPr lang="tr-TR" dirty="0"/>
          </a:p>
        </p:txBody>
      </p:sp>
    </p:spTree>
    <p:extLst>
      <p:ext uri="{BB962C8B-B14F-4D97-AF65-F5344CB8AC3E}">
        <p14:creationId xmlns:p14="http://schemas.microsoft.com/office/powerpoint/2010/main" val="43198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B6C884-F427-4654-A867-31632CF3284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Öncesi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F52C474E-FD0D-4065-B49C-667512B07094}"/>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Temas öncesi </a:t>
            </a:r>
            <a:r>
              <a:rPr lang="tr-TR" sz="2400" dirty="0" err="1">
                <a:latin typeface="Arial" panose="020B0604020202020204" pitchFamily="34" charset="0"/>
                <a:cs typeface="Arial" panose="020B0604020202020204" pitchFamily="34" charset="0"/>
              </a:rPr>
              <a:t>profilakside</a:t>
            </a:r>
            <a:r>
              <a:rPr lang="tr-TR" sz="2400" dirty="0">
                <a:latin typeface="Arial" panose="020B0604020202020204" pitchFamily="34" charset="0"/>
                <a:cs typeface="Arial" panose="020B0604020202020204" pitchFamily="34" charset="0"/>
              </a:rPr>
              <a:t> </a:t>
            </a:r>
            <a:r>
              <a:rPr lang="tr-TR" sz="2400" dirty="0">
                <a:solidFill>
                  <a:schemeClr val="accent1"/>
                </a:solidFill>
                <a:latin typeface="Arial" panose="020B0604020202020204" pitchFamily="34" charset="0"/>
                <a:cs typeface="Arial" panose="020B0604020202020204" pitchFamily="34" charset="0"/>
              </a:rPr>
              <a:t>0 ve 7. günlerde </a:t>
            </a:r>
            <a:r>
              <a:rPr lang="tr-TR" sz="2400" dirty="0">
                <a:latin typeface="Arial" panose="020B0604020202020204" pitchFamily="34" charset="0"/>
                <a:cs typeface="Arial" panose="020B0604020202020204" pitchFamily="34" charset="0"/>
              </a:rPr>
              <a:t>birer doz olmak üzere toplam </a:t>
            </a:r>
            <a:r>
              <a:rPr lang="tr-TR" sz="2400" dirty="0">
                <a:solidFill>
                  <a:schemeClr val="accent1"/>
                </a:solidFill>
                <a:latin typeface="Arial" panose="020B0604020202020204" pitchFamily="34" charset="0"/>
                <a:cs typeface="Arial" panose="020B0604020202020204" pitchFamily="34" charset="0"/>
              </a:rPr>
              <a:t>iki doz </a:t>
            </a:r>
            <a:r>
              <a:rPr lang="tr-TR" sz="2400" dirty="0">
                <a:latin typeface="Arial" panose="020B0604020202020204" pitchFamily="34" charset="0"/>
                <a:cs typeface="Arial" panose="020B0604020202020204" pitchFamily="34" charset="0"/>
              </a:rPr>
              <a:t>aşı uygulanır. </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sistemi baskılanmış ya da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yetmezliği olan kişilerde 21. ya da 28. günde bir doz daha uygulanarak toplam üç doz aşı yapılır.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Temas öncesi </a:t>
            </a:r>
            <a:r>
              <a:rPr lang="tr-TR" sz="2400" dirty="0" err="1">
                <a:latin typeface="Arial" panose="020B0604020202020204" pitchFamily="34" charset="0"/>
                <a:cs typeface="Arial" panose="020B0604020202020204" pitchFamily="34" charset="0"/>
              </a:rPr>
              <a:t>profilaksiyi</a:t>
            </a:r>
            <a:r>
              <a:rPr lang="tr-TR" sz="2400" dirty="0">
                <a:latin typeface="Arial" panose="020B0604020202020204" pitchFamily="34" charset="0"/>
                <a:cs typeface="Arial" panose="020B0604020202020204" pitchFamily="34" charset="0"/>
              </a:rPr>
              <a:t> tamamlayan bireylere </a:t>
            </a:r>
            <a:r>
              <a:rPr lang="tr-TR" sz="2400" dirty="0" err="1">
                <a:latin typeface="Arial" panose="020B0604020202020204" pitchFamily="34" charset="0"/>
                <a:cs typeface="Arial" panose="020B0604020202020204" pitchFamily="34" charset="0"/>
              </a:rPr>
              <a:t>rapel</a:t>
            </a:r>
            <a:r>
              <a:rPr lang="tr-TR" sz="2400" dirty="0">
                <a:latin typeface="Arial" panose="020B0604020202020204" pitchFamily="34" charset="0"/>
                <a:cs typeface="Arial" panose="020B0604020202020204" pitchFamily="34" charset="0"/>
              </a:rPr>
              <a:t> doz aşı yapılmasına gerek yoktur. </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Mesleki olarak temas riski yüksek olan kişilerde </a:t>
            </a:r>
            <a:r>
              <a:rPr lang="tr-TR" sz="2400" dirty="0" err="1">
                <a:latin typeface="Arial" panose="020B0604020202020204" pitchFamily="34" charset="0"/>
                <a:cs typeface="Arial" panose="020B0604020202020204" pitchFamily="34" charset="0"/>
              </a:rPr>
              <a:t>rapel</a:t>
            </a:r>
            <a:r>
              <a:rPr lang="tr-TR" sz="2400" dirty="0">
                <a:latin typeface="Arial" panose="020B0604020202020204" pitchFamily="34" charset="0"/>
                <a:cs typeface="Arial" panose="020B0604020202020204" pitchFamily="34" charset="0"/>
              </a:rPr>
              <a:t> doz önerilir.</a:t>
            </a:r>
          </a:p>
          <a:p>
            <a:endParaRPr lang="tr-TR" dirty="0"/>
          </a:p>
        </p:txBody>
      </p:sp>
    </p:spTree>
    <p:extLst>
      <p:ext uri="{BB962C8B-B14F-4D97-AF65-F5344CB8AC3E}">
        <p14:creationId xmlns:p14="http://schemas.microsoft.com/office/powerpoint/2010/main" val="3946694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E4E982-7348-4F12-8996-244D5F13294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D882DC5A-6818-4B0C-AF55-F3BA031234EA}"/>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DSÖ kuduz </a:t>
            </a:r>
            <a:r>
              <a:rPr lang="tr-TR" sz="2400" dirty="0" err="1">
                <a:latin typeface="Arial" panose="020B0604020202020204" pitchFamily="34" charset="0"/>
                <a:cs typeface="Arial" panose="020B0604020202020204" pitchFamily="34" charset="0"/>
              </a:rPr>
              <a:t>profilaksisinde</a:t>
            </a:r>
            <a:r>
              <a:rPr lang="tr-TR" sz="2400" dirty="0">
                <a:latin typeface="Arial" panose="020B0604020202020204" pitchFamily="34" charset="0"/>
                <a:cs typeface="Arial" panose="020B0604020202020204" pitchFamily="34" charset="0"/>
              </a:rPr>
              <a:t> hızlı ve etkin bir yara temizliğini takiben kuduz </a:t>
            </a:r>
            <a:r>
              <a:rPr lang="tr-TR" sz="2400" dirty="0" err="1">
                <a:solidFill>
                  <a:schemeClr val="accent1"/>
                </a:solidFill>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a:t>
            </a:r>
            <a:r>
              <a:rPr lang="tr-TR" sz="2400" dirty="0">
                <a:solidFill>
                  <a:schemeClr val="accent1"/>
                </a:solidFill>
                <a:latin typeface="Arial" panose="020B0604020202020204" pitchFamily="34" charset="0"/>
                <a:cs typeface="Arial" panose="020B0604020202020204" pitchFamily="34" charset="0"/>
              </a:rPr>
              <a:t>ve aşılamayı </a:t>
            </a:r>
            <a:r>
              <a:rPr lang="tr-TR" sz="2400" dirty="0">
                <a:latin typeface="Arial" panose="020B0604020202020204" pitchFamily="34" charset="0"/>
                <a:cs typeface="Arial" panose="020B0604020202020204" pitchFamily="34" charset="0"/>
              </a:rPr>
              <a:t>önermektedir. </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r>
              <a:rPr lang="tr-TR" sz="2400" dirty="0" err="1">
                <a:solidFill>
                  <a:schemeClr val="accent1"/>
                </a:solidFill>
                <a:latin typeface="Arial" panose="020B0604020202020204" pitchFamily="34" charset="0"/>
                <a:cs typeface="Arial" panose="020B0604020202020204" pitchFamily="34" charset="0"/>
              </a:rPr>
              <a:t>Profilaksi</a:t>
            </a:r>
            <a:r>
              <a:rPr lang="tr-TR" sz="2400" dirty="0">
                <a:solidFill>
                  <a:schemeClr val="accent1"/>
                </a:solidFill>
                <a:latin typeface="Arial" panose="020B0604020202020204" pitchFamily="34" charset="0"/>
                <a:cs typeface="Arial" panose="020B0604020202020204" pitchFamily="34" charset="0"/>
              </a:rPr>
              <a:t> kararı verilirken;</a:t>
            </a:r>
          </a:p>
          <a:p>
            <a:r>
              <a:rPr lang="tr-TR" sz="2000" dirty="0">
                <a:latin typeface="Arial" panose="020B0604020202020204" pitchFamily="34" charset="0"/>
                <a:cs typeface="Arial" panose="020B0604020202020204" pitchFamily="34" charset="0"/>
              </a:rPr>
              <a:t>Temas edilen hayvanın kuduz olma olasılığına dair veriler</a:t>
            </a:r>
          </a:p>
          <a:p>
            <a:r>
              <a:rPr lang="tr-TR" sz="2000" dirty="0">
                <a:latin typeface="Arial" panose="020B0604020202020204" pitchFamily="34" charset="0"/>
                <a:cs typeface="Arial" panose="020B0604020202020204" pitchFamily="34" charset="0"/>
              </a:rPr>
              <a:t>Temasın ciddiyeti</a:t>
            </a:r>
          </a:p>
          <a:p>
            <a:r>
              <a:rPr lang="tr-TR" sz="2000" dirty="0">
                <a:latin typeface="Arial" panose="020B0604020202020204" pitchFamily="34" charset="0"/>
                <a:cs typeface="Arial" panose="020B0604020202020204" pitchFamily="34" charset="0"/>
              </a:rPr>
              <a:t>Hayvanın aşılanma durumu </a:t>
            </a:r>
          </a:p>
          <a:p>
            <a:r>
              <a:rPr lang="tr-TR" sz="2000" dirty="0">
                <a:latin typeface="Arial" panose="020B0604020202020204" pitchFamily="34" charset="0"/>
                <a:cs typeface="Arial" panose="020B0604020202020204" pitchFamily="34" charset="0"/>
              </a:rPr>
              <a:t>Laboratuvar incelemesi yapma olanağının bulunup bulunmaması dikkate alınmalı</a:t>
            </a:r>
          </a:p>
          <a:p>
            <a:endParaRPr lang="tr-TR" dirty="0"/>
          </a:p>
        </p:txBody>
      </p:sp>
    </p:spTree>
    <p:extLst>
      <p:ext uri="{BB962C8B-B14F-4D97-AF65-F5344CB8AC3E}">
        <p14:creationId xmlns:p14="http://schemas.microsoft.com/office/powerpoint/2010/main" val="2725299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30B49-DCC5-4900-8036-FBF35E21BAB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476167C-0B69-40EE-97F7-54D98FA982E6}"/>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Kuduz aşısı uygulaması için T.C. Sağlık Bakanlığı Kuduz </a:t>
            </a:r>
            <a:r>
              <a:rPr lang="tr-TR" sz="2400" dirty="0" err="1">
                <a:latin typeface="Arial" panose="020B0604020202020204" pitchFamily="34" charset="0"/>
                <a:cs typeface="Arial" panose="020B0604020202020204" pitchFamily="34" charset="0"/>
              </a:rPr>
              <a:t>Profilaksi</a:t>
            </a:r>
            <a:r>
              <a:rPr lang="tr-TR" sz="2400" dirty="0">
                <a:latin typeface="Arial" panose="020B0604020202020204" pitchFamily="34" charset="0"/>
                <a:cs typeface="Arial" panose="020B0604020202020204" pitchFamily="34" charset="0"/>
              </a:rPr>
              <a:t> Rehberi önerileri doğrultusunda iki farklı takvim izlenebilir. </a:t>
            </a:r>
          </a:p>
          <a:p>
            <a:endParaRPr lang="tr-TR" sz="2400" dirty="0">
              <a:latin typeface="Arial" panose="020B0604020202020204" pitchFamily="34" charset="0"/>
              <a:cs typeface="Arial" panose="020B0604020202020204" pitchFamily="34" charset="0"/>
            </a:endParaRPr>
          </a:p>
          <a:p>
            <a:r>
              <a:rPr lang="tr-TR" sz="2400" dirty="0">
                <a:solidFill>
                  <a:schemeClr val="accent1"/>
                </a:solidFill>
                <a:latin typeface="Arial" panose="020B0604020202020204" pitchFamily="34" charset="0"/>
                <a:cs typeface="Arial" panose="020B0604020202020204" pitchFamily="34" charset="0"/>
              </a:rPr>
              <a:t>4 dozluk aşı takvimi: </a:t>
            </a:r>
            <a:r>
              <a:rPr lang="tr-TR" sz="2400" dirty="0">
                <a:latin typeface="Arial" panose="020B0604020202020204" pitchFamily="34" charset="0"/>
                <a:cs typeface="Arial" panose="020B0604020202020204" pitchFamily="34" charset="0"/>
              </a:rPr>
              <a:t>0, 3, 7 günlerde birer doz ve 14 ile 28. günler arasında dördüncü doz olmak üzere toplam 4 doz aşı</a:t>
            </a:r>
          </a:p>
          <a:p>
            <a:endParaRPr lang="tr-TR" sz="2400" dirty="0">
              <a:latin typeface="Arial" panose="020B0604020202020204" pitchFamily="34" charset="0"/>
              <a:cs typeface="Arial" panose="020B0604020202020204" pitchFamily="34" charset="0"/>
            </a:endParaRPr>
          </a:p>
          <a:p>
            <a:r>
              <a:rPr lang="tr-TR" sz="2400" dirty="0">
                <a:solidFill>
                  <a:schemeClr val="accent1"/>
                </a:solidFill>
                <a:latin typeface="Arial" panose="020B0604020202020204" pitchFamily="34" charset="0"/>
                <a:cs typeface="Arial" panose="020B0604020202020204" pitchFamily="34" charset="0"/>
              </a:rPr>
              <a:t>2.1.1 aşı takvimi: </a:t>
            </a:r>
            <a:r>
              <a:rPr lang="tr-TR" sz="2400" dirty="0">
                <a:latin typeface="Arial" panose="020B0604020202020204" pitchFamily="34" charset="0"/>
                <a:cs typeface="Arial" panose="020B0604020202020204" pitchFamily="34" charset="0"/>
              </a:rPr>
              <a:t>0. gün iki doz, 7 ve 21. günlerde birer doz olmak üzere toplam 4 doz aşı uygulanır.</a:t>
            </a:r>
          </a:p>
          <a:p>
            <a:pPr marL="0" indent="0">
              <a:buNone/>
            </a:pPr>
            <a:r>
              <a:rPr lang="tr-TR" sz="2400" dirty="0">
                <a:latin typeface="Arial" panose="020B0604020202020204" pitchFamily="34" charset="0"/>
                <a:cs typeface="Arial" panose="020B0604020202020204" pitchFamily="34" charset="0"/>
              </a:rPr>
              <a:t>   0. gündeki iki doz aşı, iki farklı anatomik bölgeye uygulanmalı </a:t>
            </a:r>
          </a:p>
        </p:txBody>
      </p:sp>
    </p:spTree>
    <p:extLst>
      <p:ext uri="{BB962C8B-B14F-4D97-AF65-F5344CB8AC3E}">
        <p14:creationId xmlns:p14="http://schemas.microsoft.com/office/powerpoint/2010/main" val="24380343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9E91C-066D-41CB-88CD-4A22706DA6E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4D9B70F-99FE-4622-9E00-107104D966B2}"/>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Erişkinler ve ≥ 2 yaş çocuklarda </a:t>
            </a:r>
            <a:r>
              <a:rPr lang="tr-TR" sz="2400" dirty="0" err="1">
                <a:latin typeface="Arial" panose="020B0604020202020204" pitchFamily="34" charset="0"/>
                <a:cs typeface="Arial" panose="020B0604020202020204" pitchFamily="34" charset="0"/>
              </a:rPr>
              <a:t>deltoid</a:t>
            </a:r>
            <a:r>
              <a:rPr lang="tr-TR" sz="2400" dirty="0">
                <a:latin typeface="Arial" panose="020B0604020202020204" pitchFamily="34" charset="0"/>
                <a:cs typeface="Arial" panose="020B0604020202020204" pitchFamily="34" charset="0"/>
              </a:rPr>
              <a:t> kasa, </a:t>
            </a:r>
          </a:p>
          <a:p>
            <a:r>
              <a:rPr lang="tr-TR" sz="2400" dirty="0">
                <a:latin typeface="Arial" panose="020B0604020202020204" pitchFamily="34" charset="0"/>
                <a:cs typeface="Arial" panose="020B0604020202020204" pitchFamily="34" charset="0"/>
              </a:rPr>
              <a:t>&lt; 2 yaş çocuklarda uyluğun </a:t>
            </a:r>
            <a:r>
              <a:rPr lang="tr-TR" sz="2400" dirty="0" err="1">
                <a:latin typeface="Arial" panose="020B0604020202020204" pitchFamily="34" charset="0"/>
                <a:cs typeface="Arial" panose="020B0604020202020204" pitchFamily="34" charset="0"/>
              </a:rPr>
              <a:t>anterolateraline</a:t>
            </a:r>
            <a:r>
              <a:rPr lang="tr-TR" sz="2400" dirty="0">
                <a:latin typeface="Arial" panose="020B0604020202020204" pitchFamily="34" charset="0"/>
                <a:cs typeface="Arial" panose="020B0604020202020204" pitchFamily="34" charset="0"/>
              </a:rPr>
              <a:t> uygulanmalı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Kuduz aşısı gebelerde güvenli</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Temas sonrası bağışıklaması uygun biçimde yapılmış bireylerde rutin olarak antikor testi yapmaya gerek yoktur.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Aşılama takvimi sürdürülmekte iken yeniden riskli teması olan bireylerde aşılama şeması aynı şekilde sürdürülür. </a:t>
            </a:r>
          </a:p>
        </p:txBody>
      </p:sp>
    </p:spTree>
    <p:extLst>
      <p:ext uri="{BB962C8B-B14F-4D97-AF65-F5344CB8AC3E}">
        <p14:creationId xmlns:p14="http://schemas.microsoft.com/office/powerpoint/2010/main" val="798055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10160C-B4D3-4517-8FC9-B1A411BD3C9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9ED360F-C6AE-4C10-BD32-12EEE1D5DBEC}"/>
              </a:ext>
            </a:extLst>
          </p:cNvPr>
          <p:cNvSpPr>
            <a:spLocks noGrp="1"/>
          </p:cNvSpPr>
          <p:nvPr>
            <p:ph idx="1"/>
          </p:nvPr>
        </p:nvSpPr>
        <p:spPr/>
        <p:txBody>
          <a:bodyPr>
            <a:normAutofit/>
          </a:bodyPr>
          <a:lstStyle/>
          <a:p>
            <a:pPr marL="0" indent="0">
              <a:buNone/>
            </a:pPr>
            <a:r>
              <a:rPr lang="tr-TR" dirty="0">
                <a:solidFill>
                  <a:schemeClr val="accent1"/>
                </a:solidFill>
                <a:latin typeface="Arial" panose="020B0604020202020204" pitchFamily="34" charset="0"/>
                <a:cs typeface="Arial" panose="020B0604020202020204" pitchFamily="34" charset="0"/>
              </a:rPr>
              <a:t>Daha önce aşılanmış bireylerde temas sonrası </a:t>
            </a:r>
            <a:r>
              <a:rPr lang="tr-TR" dirty="0" err="1">
                <a:solidFill>
                  <a:schemeClr val="accent1"/>
                </a:solidFill>
                <a:latin typeface="Arial" panose="020B0604020202020204" pitchFamily="34" charset="0"/>
                <a:cs typeface="Arial" panose="020B0604020202020204" pitchFamily="34" charset="0"/>
              </a:rPr>
              <a:t>profilaksi</a:t>
            </a:r>
            <a:r>
              <a:rPr lang="tr-TR" dirty="0">
                <a:solidFill>
                  <a:schemeClr val="accent1"/>
                </a:solidFill>
                <a:latin typeface="Arial" panose="020B0604020202020204" pitchFamily="34" charset="0"/>
                <a:cs typeface="Arial" panose="020B0604020202020204" pitchFamily="34" charset="0"/>
              </a:rPr>
              <a:t>: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Kuduz aşısı, </a:t>
            </a:r>
            <a:r>
              <a:rPr lang="tr-TR" sz="2400" dirty="0" err="1">
                <a:latin typeface="Arial" panose="020B0604020202020204" pitchFamily="34" charset="0"/>
                <a:cs typeface="Arial" panose="020B0604020202020204" pitchFamily="34" charset="0"/>
              </a:rPr>
              <a:t>nötralizan</a:t>
            </a:r>
            <a:r>
              <a:rPr lang="tr-TR" sz="2400" dirty="0">
                <a:latin typeface="Arial" panose="020B0604020202020204" pitchFamily="34" charset="0"/>
                <a:cs typeface="Arial" panose="020B0604020202020204" pitchFamily="34" charset="0"/>
              </a:rPr>
              <a:t> antikor </a:t>
            </a:r>
            <a:r>
              <a:rPr lang="tr-TR" sz="2400" dirty="0" err="1">
                <a:latin typeface="Arial" panose="020B0604020202020204" pitchFamily="34" charset="0"/>
                <a:cs typeface="Arial" panose="020B0604020202020204" pitchFamily="34" charset="0"/>
              </a:rPr>
              <a:t>titreleri</a:t>
            </a:r>
            <a:r>
              <a:rPr lang="tr-TR" sz="2400" dirty="0">
                <a:latin typeface="Arial" panose="020B0604020202020204" pitchFamily="34" charset="0"/>
                <a:cs typeface="Arial" panose="020B0604020202020204" pitchFamily="34" charset="0"/>
              </a:rPr>
              <a:t> düştükten sonra dahi bireyi ömür boyu koruyacak immünolojik bellek oluşturur.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Ancak daha önce tam doz aşılaması yapılmış bireylere yeniden riskli hayvan teması olması durumunda, </a:t>
            </a:r>
            <a:r>
              <a:rPr lang="tr-TR" sz="2400" dirty="0">
                <a:solidFill>
                  <a:schemeClr val="accent1"/>
                </a:solidFill>
                <a:latin typeface="Arial" panose="020B0604020202020204" pitchFamily="34" charset="0"/>
                <a:cs typeface="Arial" panose="020B0604020202020204" pitchFamily="34" charset="0"/>
              </a:rPr>
              <a:t>0 ve 3. günlerde iki doz aşı </a:t>
            </a:r>
            <a:r>
              <a:rPr lang="tr-TR" sz="2400" dirty="0">
                <a:latin typeface="Arial" panose="020B0604020202020204" pitchFamily="34" charset="0"/>
                <a:cs typeface="Arial" panose="020B0604020202020204" pitchFamily="34" charset="0"/>
              </a:rPr>
              <a:t>yapılmalıdır.</a:t>
            </a:r>
          </a:p>
        </p:txBody>
      </p:sp>
    </p:spTree>
    <p:extLst>
      <p:ext uri="{BB962C8B-B14F-4D97-AF65-F5344CB8AC3E}">
        <p14:creationId xmlns:p14="http://schemas.microsoft.com/office/powerpoint/2010/main" val="2463906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89F6CF-D9E8-4F32-831F-3B1C8B8152D1}"/>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pasif bağışıklama</a:t>
            </a:r>
          </a:p>
        </p:txBody>
      </p:sp>
      <p:sp>
        <p:nvSpPr>
          <p:cNvPr id="3" name="İçerik Yer Tutucusu 2">
            <a:extLst>
              <a:ext uri="{FF2B5EF4-FFF2-40B4-BE49-F238E27FC236}">
                <a16:creationId xmlns:a16="http://schemas.microsoft.com/office/drawing/2014/main" id="{872AC796-E6E4-4F2C-81DC-D5DF37AB9644}"/>
              </a:ext>
            </a:extLst>
          </p:cNvPr>
          <p:cNvSpPr>
            <a:spLocks noGrp="1"/>
          </p:cNvSpPr>
          <p:nvPr>
            <p:ph idx="1"/>
          </p:nvPr>
        </p:nvSpPr>
        <p:spPr>
          <a:xfrm>
            <a:off x="838200" y="1825625"/>
            <a:ext cx="10515600" cy="4667250"/>
          </a:xfrm>
        </p:spPr>
        <p:txBody>
          <a:bodyPr>
            <a:normAutofit/>
          </a:bodyPr>
          <a:lstStyle/>
          <a:p>
            <a:r>
              <a:rPr lang="tr-TR" sz="2400" dirty="0">
                <a:latin typeface="Arial" panose="020B0604020202020204" pitchFamily="34" charset="0"/>
                <a:cs typeface="Arial" panose="020B0604020202020204" pitchFamily="34" charset="0"/>
              </a:rPr>
              <a:t>Kuduz aşısına aktif antikor yanıtının gelişmeye başlaması yaklaşık 7-10 gün gerektirir.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 sonrası aktif </a:t>
            </a: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yanıt gelişimine dek geçen bu sürede bağışıklığın sağlanabilmesi, </a:t>
            </a:r>
            <a:r>
              <a:rPr lang="tr-TR" sz="2400" dirty="0">
                <a:solidFill>
                  <a:schemeClr val="accent1"/>
                </a:solidFill>
                <a:latin typeface="Arial" panose="020B0604020202020204" pitchFamily="34" charset="0"/>
                <a:cs typeface="Arial" panose="020B0604020202020204" pitchFamily="34" charset="0"/>
              </a:rPr>
              <a:t>kuduz </a:t>
            </a:r>
            <a:r>
              <a:rPr lang="tr-TR" sz="2400" dirty="0" err="1">
                <a:solidFill>
                  <a:schemeClr val="accent1"/>
                </a:solidFill>
                <a:latin typeface="Arial" panose="020B0604020202020204" pitchFamily="34" charset="0"/>
                <a:cs typeface="Arial" panose="020B0604020202020204" pitchFamily="34" charset="0"/>
              </a:rPr>
              <a:t>immünglobulin</a:t>
            </a:r>
            <a:r>
              <a:rPr lang="tr-TR" sz="2400" dirty="0">
                <a:solidFill>
                  <a:schemeClr val="accent1"/>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ile pasif olarak mümkün</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Kuduz </a:t>
            </a:r>
            <a:r>
              <a:rPr lang="tr-TR" sz="2400" dirty="0" err="1">
                <a:latin typeface="Arial" panose="020B0604020202020204" pitchFamily="34" charset="0"/>
                <a:cs typeface="Arial" panose="020B0604020202020204" pitchFamily="34" charset="0"/>
              </a:rPr>
              <a:t>immünglobulini</a:t>
            </a:r>
            <a:r>
              <a:rPr lang="tr-TR" sz="2400" dirty="0">
                <a:latin typeface="Arial" panose="020B0604020202020204" pitchFamily="34" charset="0"/>
                <a:cs typeface="Arial" panose="020B0604020202020204" pitchFamily="34" charset="0"/>
              </a:rPr>
              <a:t>, aşının ilk dozu ile birlikte ve </a:t>
            </a:r>
            <a:r>
              <a:rPr lang="tr-TR" sz="2400" dirty="0">
                <a:solidFill>
                  <a:schemeClr val="accent1"/>
                </a:solidFill>
                <a:latin typeface="Arial" panose="020B0604020202020204" pitchFamily="34" charset="0"/>
                <a:cs typeface="Arial" panose="020B0604020202020204" pitchFamily="34" charset="0"/>
              </a:rPr>
              <a:t>tek doz </a:t>
            </a:r>
            <a:r>
              <a:rPr lang="tr-TR" sz="2400" dirty="0">
                <a:latin typeface="Arial" panose="020B0604020202020204" pitchFamily="34" charset="0"/>
                <a:cs typeface="Arial" panose="020B0604020202020204" pitchFamily="34" charset="0"/>
              </a:rPr>
              <a:t>olarak, yara ve yara çevresine uygulanması önerilir. </a:t>
            </a: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86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DA24D8-6F7D-4AE4-A727-F397EDD9C6AB}"/>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Aşı - Antikor Etkileşimi</a:t>
            </a:r>
          </a:p>
        </p:txBody>
      </p:sp>
      <p:sp>
        <p:nvSpPr>
          <p:cNvPr id="3" name="İçerik Yer Tutucusu 2">
            <a:extLst>
              <a:ext uri="{FF2B5EF4-FFF2-40B4-BE49-F238E27FC236}">
                <a16:creationId xmlns:a16="http://schemas.microsoft.com/office/drawing/2014/main" id="{58C24595-6CC8-4A4A-B4C0-D3E01F7F42B2}"/>
              </a:ext>
            </a:extLst>
          </p:cNvPr>
          <p:cNvSpPr>
            <a:spLocks noGrp="1"/>
          </p:cNvSpPr>
          <p:nvPr>
            <p:ph idx="1"/>
          </p:nvPr>
        </p:nvSpPr>
        <p:spPr/>
        <p:txBody>
          <a:bodyPr>
            <a:normAutofit/>
          </a:bodyPr>
          <a:lstStyle/>
          <a:p>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aşılar antikorlardan etkilenmediklerinden </a:t>
            </a:r>
            <a:r>
              <a:rPr lang="tr-TR" sz="2400" dirty="0" err="1">
                <a:latin typeface="Arial" panose="020B0604020202020204" pitchFamily="34" charset="0"/>
                <a:cs typeface="Arial" panose="020B0604020202020204" pitchFamily="34" charset="0"/>
              </a:rPr>
              <a:t>immünglobulinlerden</a:t>
            </a:r>
            <a:r>
              <a:rPr lang="tr-TR" sz="2400" dirty="0">
                <a:latin typeface="Arial" panose="020B0604020202020204" pitchFamily="34" charset="0"/>
                <a:cs typeface="Arial" panose="020B0604020202020204" pitchFamily="34" charset="0"/>
              </a:rPr>
              <a:t> önce, sonra ya da eş zamanlı olarak uygulanabilir.</a:t>
            </a:r>
          </a:p>
          <a:p>
            <a:pPr marL="0" indent="0">
              <a:buNone/>
            </a:pPr>
            <a:r>
              <a:rPr lang="tr-TR" sz="2000" dirty="0">
                <a:latin typeface="Arial" panose="020B0604020202020204" pitchFamily="34" charset="0"/>
                <a:cs typeface="Arial" panose="020B0604020202020204" pitchFamily="34" charset="0"/>
              </a:rPr>
              <a:t>              ör: kuduz, hepatit B, </a:t>
            </a:r>
            <a:r>
              <a:rPr lang="tr-TR" sz="2000" dirty="0" err="1">
                <a:latin typeface="Arial" panose="020B0604020202020204" pitchFamily="34" charset="0"/>
                <a:cs typeface="Arial" panose="020B0604020202020204" pitchFamily="34" charset="0"/>
              </a:rPr>
              <a:t>tetanoz</a:t>
            </a:r>
            <a:endParaRPr lang="tr-TR" sz="2000" dirty="0">
              <a:latin typeface="Arial" panose="020B0604020202020204" pitchFamily="34" charset="0"/>
              <a:cs typeface="Arial" panose="020B0604020202020204" pitchFamily="34" charset="0"/>
            </a:endParaRPr>
          </a:p>
          <a:p>
            <a:endParaRPr lang="tr-TR" dirty="0"/>
          </a:p>
          <a:p>
            <a:r>
              <a:rPr lang="tr-TR" sz="2400" dirty="0">
                <a:latin typeface="Arial" panose="020B0604020202020204" pitchFamily="34" charset="0"/>
                <a:cs typeface="Arial" panose="020B0604020202020204" pitchFamily="34" charset="0"/>
              </a:rPr>
              <a:t>Canlı aşı önce uygulanmışsa </a:t>
            </a:r>
            <a:r>
              <a:rPr lang="tr-TR" sz="2400" dirty="0" err="1">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a:t>
            </a:r>
            <a:r>
              <a:rPr lang="tr-TR" sz="2400" dirty="0">
                <a:solidFill>
                  <a:schemeClr val="accent1"/>
                </a:solidFill>
                <a:latin typeface="Arial" panose="020B0604020202020204" pitchFamily="34" charset="0"/>
                <a:cs typeface="Arial" panose="020B0604020202020204" pitchFamily="34" charset="0"/>
              </a:rPr>
              <a:t>en az 2 hafta </a:t>
            </a:r>
            <a:r>
              <a:rPr lang="tr-TR" sz="2400" dirty="0">
                <a:latin typeface="Arial" panose="020B0604020202020204" pitchFamily="34" charset="0"/>
                <a:cs typeface="Arial" panose="020B0604020202020204" pitchFamily="34" charset="0"/>
              </a:rPr>
              <a:t>sonra yapılmalı </a:t>
            </a:r>
          </a:p>
          <a:p>
            <a:pPr marL="0" indent="0">
              <a:buNone/>
            </a:pPr>
            <a:r>
              <a:rPr lang="tr-TR" sz="240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(Bu süreye uyulmadıysa aşı dozu tekrarlanmalı)</a:t>
            </a:r>
          </a:p>
          <a:p>
            <a:endParaRPr lang="tr-TR" sz="18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İmmünglobulin</a:t>
            </a:r>
            <a:r>
              <a:rPr lang="tr-TR" sz="2400" dirty="0">
                <a:latin typeface="Arial" panose="020B0604020202020204" pitchFamily="34" charset="0"/>
                <a:cs typeface="Arial" panose="020B0604020202020204" pitchFamily="34" charset="0"/>
              </a:rPr>
              <a:t> önce uygulanmışsa aşı yapılmadan önce antikorların yıkımı için yeterli süre beklenmeli </a:t>
            </a:r>
          </a:p>
        </p:txBody>
      </p:sp>
    </p:spTree>
    <p:extLst>
      <p:ext uri="{BB962C8B-B14F-4D97-AF65-F5344CB8AC3E}">
        <p14:creationId xmlns:p14="http://schemas.microsoft.com/office/powerpoint/2010/main" val="2314879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DBDA5F63-168B-4C61-AE9D-A28620F7E9B8}"/>
              </a:ext>
            </a:extLst>
          </p:cNvPr>
          <p:cNvPicPr>
            <a:picLocks noGrp="1" noChangeAspect="1"/>
          </p:cNvPicPr>
          <p:nvPr>
            <p:ph idx="1"/>
          </p:nvPr>
        </p:nvPicPr>
        <p:blipFill>
          <a:blip r:embed="rId3"/>
          <a:stretch>
            <a:fillRect/>
          </a:stretch>
        </p:blipFill>
        <p:spPr>
          <a:xfrm>
            <a:off x="294640" y="447040"/>
            <a:ext cx="11399519" cy="6339839"/>
          </a:xfrm>
          <a:prstGeom prst="rect">
            <a:avLst/>
          </a:prstGeom>
        </p:spPr>
      </p:pic>
    </p:spTree>
    <p:extLst>
      <p:ext uri="{BB962C8B-B14F-4D97-AF65-F5344CB8AC3E}">
        <p14:creationId xmlns:p14="http://schemas.microsoft.com/office/powerpoint/2010/main" val="9294986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DF6F73-3745-4E72-BB3E-843C9DB35097}"/>
              </a:ext>
            </a:extLst>
          </p:cNvPr>
          <p:cNvSpPr>
            <a:spLocks noGrp="1"/>
          </p:cNvSpPr>
          <p:nvPr>
            <p:ph type="title"/>
          </p:nvPr>
        </p:nvSpPr>
        <p:spPr>
          <a:xfrm>
            <a:off x="838200" y="365125"/>
            <a:ext cx="10515600" cy="1325563"/>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Polio</a:t>
            </a:r>
            <a:r>
              <a:rPr lang="tr-TR" sz="3600" dirty="0">
                <a:solidFill>
                  <a:schemeClr val="accent1"/>
                </a:solidFill>
                <a:latin typeface="Arial" panose="020B0604020202020204" pitchFamily="34" charset="0"/>
                <a:cs typeface="Arial" panose="020B0604020202020204" pitchFamily="34" charset="0"/>
              </a:rPr>
              <a:t> Aşısı</a:t>
            </a:r>
          </a:p>
        </p:txBody>
      </p:sp>
      <p:sp>
        <p:nvSpPr>
          <p:cNvPr id="3" name="İçerik Yer Tutucusu 2">
            <a:extLst>
              <a:ext uri="{FF2B5EF4-FFF2-40B4-BE49-F238E27FC236}">
                <a16:creationId xmlns:a16="http://schemas.microsoft.com/office/drawing/2014/main" id="{DD967779-5791-4CA9-892C-809459FA7E49}"/>
              </a:ext>
            </a:extLst>
          </p:cNvPr>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Canlı </a:t>
            </a:r>
            <a:r>
              <a:rPr lang="tr-TR" sz="2400" dirty="0" err="1">
                <a:latin typeface="Arial" panose="020B0604020202020204" pitchFamily="34" charset="0"/>
                <a:cs typeface="Arial" panose="020B0604020202020204" pitchFamily="34" charset="0"/>
              </a:rPr>
              <a:t>attenüe</a:t>
            </a:r>
            <a:r>
              <a:rPr lang="tr-TR" sz="2400" dirty="0">
                <a:latin typeface="Arial" panose="020B0604020202020204" pitchFamily="34" charset="0"/>
                <a:cs typeface="Arial" panose="020B0604020202020204" pitchFamily="34" charset="0"/>
              </a:rPr>
              <a:t> oral (OPA)</a:t>
            </a:r>
          </a:p>
          <a:p>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parenteral</a:t>
            </a:r>
            <a:r>
              <a:rPr lang="tr-TR" sz="2400" dirty="0">
                <a:latin typeface="Arial" panose="020B0604020202020204" pitchFamily="34" charset="0"/>
                <a:cs typeface="Arial" panose="020B0604020202020204" pitchFamily="34" charset="0"/>
              </a:rPr>
              <a:t> (IPA) olmak üzere iki formu</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Ülkemizde 2016 yılında </a:t>
            </a:r>
            <a:r>
              <a:rPr lang="tr-TR" sz="2400" dirty="0" err="1">
                <a:latin typeface="Arial" panose="020B0604020202020204" pitchFamily="34" charset="0"/>
                <a:cs typeface="Arial" panose="020B0604020202020204" pitchFamily="34" charset="0"/>
              </a:rPr>
              <a:t>trivalan</a:t>
            </a:r>
            <a:r>
              <a:rPr lang="tr-TR" sz="2400" dirty="0">
                <a:latin typeface="Arial" panose="020B0604020202020204" pitchFamily="34" charset="0"/>
                <a:cs typeface="Arial" panose="020B0604020202020204" pitchFamily="34" charset="0"/>
              </a:rPr>
              <a:t> OPA aşısı uygulamasından tip 1 ve 3’ü içeren </a:t>
            </a:r>
            <a:r>
              <a:rPr lang="tr-TR" sz="2400" dirty="0" err="1">
                <a:latin typeface="Arial" panose="020B0604020202020204" pitchFamily="34" charset="0"/>
                <a:cs typeface="Arial" panose="020B0604020202020204" pitchFamily="34" charset="0"/>
              </a:rPr>
              <a:t>bivalan</a:t>
            </a:r>
            <a:r>
              <a:rPr lang="tr-TR" sz="2400" dirty="0">
                <a:latin typeface="Arial" panose="020B0604020202020204" pitchFamily="34" charset="0"/>
                <a:cs typeface="Arial" panose="020B0604020202020204" pitchFamily="34" charset="0"/>
              </a:rPr>
              <a:t> OPA uygulamasına geçilmiştir.</a:t>
            </a:r>
          </a:p>
          <a:p>
            <a:pPr marL="0" indent="0">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poliovirüs</a:t>
            </a:r>
            <a:r>
              <a:rPr lang="tr-TR" sz="2000" dirty="0">
                <a:latin typeface="Arial" panose="020B0604020202020204" pitchFamily="34" charset="0"/>
                <a:cs typeface="Arial" panose="020B0604020202020204" pitchFamily="34" charset="0"/>
              </a:rPr>
              <a:t> tip 2, 2015 yılında dünya genelinde </a:t>
            </a:r>
            <a:r>
              <a:rPr lang="tr-TR" sz="2000" dirty="0" err="1">
                <a:latin typeface="Arial" panose="020B0604020202020204" pitchFamily="34" charset="0"/>
                <a:cs typeface="Arial" panose="020B0604020202020204" pitchFamily="34" charset="0"/>
              </a:rPr>
              <a:t>eradike</a:t>
            </a:r>
            <a:r>
              <a:rPr lang="tr-TR" sz="20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OPA canlı virüs aşısı olduğu için, bağışıklığı baskılanmış hastalarda ve </a:t>
            </a:r>
            <a:r>
              <a:rPr lang="tr-TR" sz="2400" dirty="0" err="1">
                <a:latin typeface="Arial" panose="020B0604020202020204" pitchFamily="34" charset="0"/>
                <a:cs typeface="Arial" panose="020B0604020202020204" pitchFamily="34" charset="0"/>
              </a:rPr>
              <a:t>fekal</a:t>
            </a:r>
            <a:r>
              <a:rPr lang="tr-TR" sz="2400" dirty="0">
                <a:latin typeface="Arial" panose="020B0604020202020204" pitchFamily="34" charset="0"/>
                <a:cs typeface="Arial" panose="020B0604020202020204" pitchFamily="34" charset="0"/>
              </a:rPr>
              <a:t> yolla atıldığı için onlarla yakın temasta olan kişilerde </a:t>
            </a:r>
            <a:r>
              <a:rPr lang="tr-TR" sz="2400" dirty="0" err="1">
                <a:latin typeface="Arial" panose="020B0604020202020204" pitchFamily="34" charset="0"/>
                <a:cs typeface="Arial" panose="020B0604020202020204" pitchFamily="34" charset="0"/>
              </a:rPr>
              <a:t>kontrendikedir</a:t>
            </a:r>
            <a:r>
              <a:rPr lang="tr-TR" sz="2400" dirty="0">
                <a:latin typeface="Arial" panose="020B0604020202020204" pitchFamily="34" charset="0"/>
                <a:cs typeface="Arial" panose="020B0604020202020204" pitchFamily="34" charset="0"/>
              </a:rPr>
              <a:t>.</a:t>
            </a:r>
          </a:p>
          <a:p>
            <a:endParaRPr lang="tr-TR" dirty="0"/>
          </a:p>
        </p:txBody>
      </p:sp>
    </p:spTree>
    <p:extLst>
      <p:ext uri="{BB962C8B-B14F-4D97-AF65-F5344CB8AC3E}">
        <p14:creationId xmlns:p14="http://schemas.microsoft.com/office/powerpoint/2010/main" val="3529275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EE0E4-5284-4DF4-8C35-AD0FA1A72B7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F991CB0-936D-49A3-9E64-8609E2219368}"/>
              </a:ext>
            </a:extLst>
          </p:cNvPr>
          <p:cNvSpPr>
            <a:spLocks noGrp="1"/>
          </p:cNvSpPr>
          <p:nvPr>
            <p:ph idx="1"/>
          </p:nvPr>
        </p:nvSpPr>
        <p:spPr/>
        <p:txBody>
          <a:bodyPr/>
          <a:lstStyle/>
          <a:p>
            <a:pPr marL="0" indent="0">
              <a:buNone/>
            </a:pPr>
            <a:r>
              <a:rPr lang="tr-TR" dirty="0">
                <a:solidFill>
                  <a:schemeClr val="accent1"/>
                </a:solidFill>
                <a:latin typeface="Arial" panose="020B0604020202020204" pitchFamily="34" charset="0"/>
                <a:cs typeface="Arial" panose="020B0604020202020204" pitchFamily="34" charset="0"/>
              </a:rPr>
              <a:t>Erişkin yaşta </a:t>
            </a:r>
            <a:r>
              <a:rPr lang="tr-TR" dirty="0" err="1">
                <a:solidFill>
                  <a:schemeClr val="accent1"/>
                </a:solidFill>
                <a:latin typeface="Arial" panose="020B0604020202020204" pitchFamily="34" charset="0"/>
                <a:cs typeface="Arial" panose="020B0604020202020204" pitchFamily="34" charset="0"/>
              </a:rPr>
              <a:t>polio</a:t>
            </a:r>
            <a:r>
              <a:rPr lang="tr-TR" dirty="0">
                <a:solidFill>
                  <a:schemeClr val="accent1"/>
                </a:solidFill>
                <a:latin typeface="Arial" panose="020B0604020202020204" pitchFamily="34" charset="0"/>
                <a:cs typeface="Arial" panose="020B0604020202020204" pitchFamily="34" charset="0"/>
              </a:rPr>
              <a:t> aşısı </a:t>
            </a:r>
            <a:r>
              <a:rPr lang="tr-TR" dirty="0" err="1">
                <a:solidFill>
                  <a:schemeClr val="accent1"/>
                </a:solidFill>
                <a:latin typeface="Arial" panose="020B0604020202020204" pitchFamily="34" charset="0"/>
                <a:cs typeface="Arial" panose="020B0604020202020204" pitchFamily="34" charset="0"/>
              </a:rPr>
              <a:t>endikasyonları</a:t>
            </a:r>
            <a:r>
              <a:rPr lang="tr-TR" dirty="0">
                <a:solidFill>
                  <a:schemeClr val="accent1"/>
                </a:solidFill>
                <a:latin typeface="Arial" panose="020B0604020202020204" pitchFamily="34" charset="0"/>
                <a:cs typeface="Arial" panose="020B0604020202020204" pitchFamily="34" charset="0"/>
              </a:rPr>
              <a:t>: </a:t>
            </a:r>
          </a:p>
          <a:p>
            <a:pPr marL="0" indent="0">
              <a:buNone/>
            </a:pPr>
            <a:endParaRPr lang="tr-TR"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a:t>
            </a:r>
            <a:r>
              <a:rPr lang="tr-TR" sz="2400" dirty="0" err="1">
                <a:latin typeface="Arial" panose="020B0604020202020204" pitchFamily="34" charset="0"/>
                <a:cs typeface="Arial" panose="020B0604020202020204" pitchFamily="34" charset="0"/>
              </a:rPr>
              <a:t>Polionun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epidemik</a:t>
            </a:r>
            <a:r>
              <a:rPr lang="tr-TR" sz="2400" dirty="0">
                <a:latin typeface="Arial" panose="020B0604020202020204" pitchFamily="34" charset="0"/>
                <a:cs typeface="Arial" panose="020B0604020202020204" pitchFamily="34" charset="0"/>
              </a:rPr>
              <a:t> veya endemik olduğu bölgelere seyahat edecek olan daha önce yeterli doz aşı yapılmamış kişiler </a:t>
            </a: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 Göçmenlere hizmet veren ve doğrudan temas halinde olan ve ulusal aşı takvimine göre OPA yapıldığı belgelenemeyen çalışanlar</a:t>
            </a:r>
          </a:p>
        </p:txBody>
      </p:sp>
    </p:spTree>
    <p:extLst>
      <p:ext uri="{BB962C8B-B14F-4D97-AF65-F5344CB8AC3E}">
        <p14:creationId xmlns:p14="http://schemas.microsoft.com/office/powerpoint/2010/main" val="2530795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8A5A4-5C26-497F-A8C5-10191EA5A5EB}"/>
              </a:ext>
            </a:extLst>
          </p:cNvPr>
          <p:cNvSpPr>
            <a:spLocks noGrp="1"/>
          </p:cNvSpPr>
          <p:nvPr>
            <p:ph type="title"/>
          </p:nvPr>
        </p:nvSpPr>
        <p:spPr>
          <a:xfrm>
            <a:off x="838200" y="1025911"/>
            <a:ext cx="10515600" cy="3902927"/>
          </a:xfrm>
        </p:spPr>
        <p:txBody>
          <a:bodyPr>
            <a:normAutofit/>
          </a:bodyPr>
          <a:lstStyle/>
          <a:p>
            <a:r>
              <a:rPr lang="tr-TR" sz="4000" dirty="0">
                <a:solidFill>
                  <a:schemeClr val="accent1"/>
                </a:solidFill>
                <a:latin typeface="Arial" panose="020B0604020202020204" pitchFamily="34" charset="0"/>
                <a:cs typeface="Arial" panose="020B0604020202020204" pitchFamily="34" charset="0"/>
              </a:rPr>
              <a:t>                  Gebelikte Aşılama</a:t>
            </a:r>
          </a:p>
        </p:txBody>
      </p:sp>
    </p:spTree>
    <p:extLst>
      <p:ext uri="{BB962C8B-B14F-4D97-AF65-F5344CB8AC3E}">
        <p14:creationId xmlns:p14="http://schemas.microsoft.com/office/powerpoint/2010/main" val="1759282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31050E-FF98-4410-9AA2-78596163601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8C17416-B4CD-4C91-BC89-62D123C8D34C}"/>
              </a:ext>
            </a:extLst>
          </p:cNvPr>
          <p:cNvSpPr>
            <a:spLocks noGrp="1"/>
          </p:cNvSpPr>
          <p:nvPr>
            <p:ph idx="1"/>
          </p:nvPr>
        </p:nvSpPr>
        <p:spPr/>
        <p:txBody>
          <a:bodyPr/>
          <a:lstStyle/>
          <a:p>
            <a:pPr marL="0" indent="0">
              <a:buNone/>
            </a:pPr>
            <a:r>
              <a:rPr lang="tr-TR" sz="2400" dirty="0" err="1">
                <a:solidFill>
                  <a:schemeClr val="accent1"/>
                </a:solidFill>
                <a:latin typeface="Arial" panose="020B0604020202020204" pitchFamily="34" charset="0"/>
                <a:cs typeface="Arial" panose="020B0604020202020204" pitchFamily="34" charset="0"/>
              </a:rPr>
              <a:t>Tetanoz</a:t>
            </a:r>
            <a:r>
              <a:rPr lang="tr-TR" sz="2400" dirty="0">
                <a:solidFill>
                  <a:schemeClr val="accent1"/>
                </a:solidFill>
                <a:latin typeface="Arial" panose="020B0604020202020204" pitchFamily="34" charset="0"/>
                <a:cs typeface="Arial" panose="020B0604020202020204" pitchFamily="34" charset="0"/>
              </a:rPr>
              <a:t>-difteri (</a:t>
            </a:r>
            <a:r>
              <a:rPr lang="tr-TR" sz="2400" dirty="0" err="1">
                <a:solidFill>
                  <a:schemeClr val="accent1"/>
                </a:solidFill>
                <a:latin typeface="Arial" panose="020B0604020202020204" pitchFamily="34" charset="0"/>
                <a:cs typeface="Arial" panose="020B0604020202020204" pitchFamily="34" charset="0"/>
              </a:rPr>
              <a:t>Td</a:t>
            </a:r>
            <a:r>
              <a:rPr lang="tr-TR" sz="2400" dirty="0">
                <a:solidFill>
                  <a:schemeClr val="accent1"/>
                </a:solidFill>
                <a:latin typeface="Arial" panose="020B0604020202020204" pitchFamily="34" charset="0"/>
                <a:cs typeface="Arial" panose="020B0604020202020204" pitchFamily="34" charset="0"/>
              </a:rPr>
              <a:t>) : </a:t>
            </a:r>
            <a:r>
              <a:rPr lang="tr-TR" sz="2000" dirty="0">
                <a:latin typeface="Arial" panose="020B0604020202020204" pitchFamily="34" charset="0"/>
                <a:cs typeface="Arial" panose="020B0604020202020204" pitchFamily="34" charset="0"/>
              </a:rPr>
              <a:t>16 - 36. haftalarda</a:t>
            </a:r>
          </a:p>
          <a:p>
            <a:pPr marL="0" indent="0">
              <a:buNone/>
            </a:pPr>
            <a:endParaRPr lang="tr-TR" sz="20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Doğurganlık çağında (15–49 yaş) </a:t>
            </a:r>
            <a:r>
              <a:rPr lang="tr-TR" sz="2400" dirty="0">
                <a:solidFill>
                  <a:schemeClr val="accent1"/>
                </a:solidFill>
                <a:latin typeface="Arial" panose="020B0604020202020204" pitchFamily="34" charset="0"/>
                <a:cs typeface="Arial" panose="020B0604020202020204" pitchFamily="34" charset="0"/>
              </a:rPr>
              <a:t>5 doz </a:t>
            </a:r>
            <a:r>
              <a:rPr lang="tr-TR" sz="2400" dirty="0" err="1">
                <a:solidFill>
                  <a:schemeClr val="accent1"/>
                </a:solidFill>
                <a:latin typeface="Arial" panose="020B0604020202020204" pitchFamily="34" charset="0"/>
                <a:cs typeface="Arial" panose="020B0604020202020204" pitchFamily="34" charset="0"/>
              </a:rPr>
              <a:t>Td</a:t>
            </a:r>
            <a:r>
              <a:rPr lang="tr-TR" sz="2400" dirty="0">
                <a:solidFill>
                  <a:schemeClr val="accent1"/>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aşısı önerilir.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Gebelere de önceki </a:t>
            </a:r>
            <a:r>
              <a:rPr lang="tr-TR" sz="2400" dirty="0" err="1">
                <a:latin typeface="Arial" panose="020B0604020202020204" pitchFamily="34" charset="0"/>
                <a:cs typeface="Arial" panose="020B0604020202020204" pitchFamily="34" charset="0"/>
              </a:rPr>
              <a:t>tetanoz</a:t>
            </a:r>
            <a:r>
              <a:rPr lang="tr-TR" sz="2400" dirty="0">
                <a:latin typeface="Arial" panose="020B0604020202020204" pitchFamily="34" charset="0"/>
                <a:cs typeface="Arial" panose="020B0604020202020204" pitchFamily="34" charset="0"/>
              </a:rPr>
              <a:t> aşı durumlarına bakılmaksızın ve bir dozu </a:t>
            </a:r>
            <a:r>
              <a:rPr lang="tr-TR" sz="2400" dirty="0" err="1">
                <a:latin typeface="Arial" panose="020B0604020202020204" pitchFamily="34" charset="0"/>
                <a:cs typeface="Arial" panose="020B0604020202020204" pitchFamily="34" charset="0"/>
              </a:rPr>
              <a:t>Tdap</a:t>
            </a:r>
            <a:r>
              <a:rPr lang="tr-TR" sz="2400" dirty="0">
                <a:latin typeface="Arial" panose="020B0604020202020204" pitchFamily="34" charset="0"/>
                <a:cs typeface="Arial" panose="020B0604020202020204" pitchFamily="34" charset="0"/>
              </a:rPr>
              <a:t> olmak üzere </a:t>
            </a:r>
            <a:r>
              <a:rPr lang="tr-TR" sz="2400" dirty="0" err="1">
                <a:latin typeface="Arial" panose="020B0604020202020204" pitchFamily="34" charset="0"/>
                <a:cs typeface="Arial" panose="020B0604020202020204" pitchFamily="34" charset="0"/>
              </a:rPr>
              <a:t>Td</a:t>
            </a:r>
            <a:r>
              <a:rPr lang="tr-TR" sz="2400" dirty="0">
                <a:latin typeface="Arial" panose="020B0604020202020204" pitchFamily="34" charset="0"/>
                <a:cs typeface="Arial" panose="020B0604020202020204" pitchFamily="34" charset="0"/>
              </a:rPr>
              <a:t> aşısı yapılması önerilmekte </a:t>
            </a:r>
          </a:p>
          <a:p>
            <a:pPr marL="0" indent="0">
              <a:buNone/>
            </a:pPr>
            <a:r>
              <a:rPr lang="tr-TR" sz="2400" dirty="0"/>
              <a:t>                    </a:t>
            </a:r>
            <a:r>
              <a:rPr lang="tr-TR" sz="2000" dirty="0"/>
              <a:t>(esas amaç bebeği </a:t>
            </a:r>
            <a:r>
              <a:rPr lang="tr-TR" sz="2000" dirty="0" err="1"/>
              <a:t>tetanozdan</a:t>
            </a:r>
            <a:r>
              <a:rPr lang="tr-TR" sz="2000" dirty="0"/>
              <a:t> korumak)</a:t>
            </a:r>
            <a:endParaRPr lang="tr-TR" sz="20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Gebelikte </a:t>
            </a:r>
            <a:r>
              <a:rPr lang="tr-TR" sz="2400" dirty="0" err="1">
                <a:latin typeface="Arial" panose="020B0604020202020204" pitchFamily="34" charset="0"/>
                <a:cs typeface="Arial" panose="020B0604020202020204" pitchFamily="34" charset="0"/>
              </a:rPr>
              <a:t>Tdap</a:t>
            </a:r>
            <a:r>
              <a:rPr lang="tr-TR" sz="2400" dirty="0">
                <a:latin typeface="Arial" panose="020B0604020202020204" pitchFamily="34" charset="0"/>
                <a:cs typeface="Arial" panose="020B0604020202020204" pitchFamily="34" charset="0"/>
              </a:rPr>
              <a:t> yapılması için ideal dönem 27-36. gebelik haftaları </a:t>
            </a:r>
          </a:p>
          <a:p>
            <a:endParaRPr lang="tr-TR" sz="2400" dirty="0">
              <a:latin typeface="Arial" panose="020B0604020202020204" pitchFamily="34" charset="0"/>
              <a:cs typeface="Arial" panose="020B0604020202020204" pitchFamily="34" charset="0"/>
            </a:endParaRPr>
          </a:p>
          <a:p>
            <a:endParaRPr lang="tr-TR" dirty="0"/>
          </a:p>
          <a:p>
            <a:endParaRPr lang="tr-TR" dirty="0"/>
          </a:p>
        </p:txBody>
      </p:sp>
    </p:spTree>
    <p:extLst>
      <p:ext uri="{BB962C8B-B14F-4D97-AF65-F5344CB8AC3E}">
        <p14:creationId xmlns:p14="http://schemas.microsoft.com/office/powerpoint/2010/main" val="13051194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0137D0A-3737-4709-913F-8B6AD1766D3C}"/>
              </a:ext>
            </a:extLst>
          </p:cNvPr>
          <p:cNvPicPr>
            <a:picLocks noChangeAspect="1"/>
          </p:cNvPicPr>
          <p:nvPr/>
        </p:nvPicPr>
        <p:blipFill>
          <a:blip r:embed="rId3"/>
          <a:stretch>
            <a:fillRect/>
          </a:stretch>
        </p:blipFill>
        <p:spPr>
          <a:xfrm>
            <a:off x="691376" y="211873"/>
            <a:ext cx="10662424" cy="5909333"/>
          </a:xfrm>
          <a:prstGeom prst="rect">
            <a:avLst/>
          </a:prstGeom>
        </p:spPr>
      </p:pic>
    </p:spTree>
    <p:extLst>
      <p:ext uri="{BB962C8B-B14F-4D97-AF65-F5344CB8AC3E}">
        <p14:creationId xmlns:p14="http://schemas.microsoft.com/office/powerpoint/2010/main" val="3923300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0F6138-D37C-4238-8D9D-5D1BF585346E}"/>
              </a:ext>
            </a:extLst>
          </p:cNvPr>
          <p:cNvSpPr>
            <a:spLocks noGrp="1"/>
          </p:cNvSpPr>
          <p:nvPr>
            <p:ph type="title"/>
          </p:nvPr>
        </p:nvSpPr>
        <p:spPr>
          <a:xfrm>
            <a:off x="847492" y="365125"/>
            <a:ext cx="10506307" cy="1325563"/>
          </a:xfrm>
        </p:spPr>
        <p:txBody>
          <a:bodyPr/>
          <a:lstStyle/>
          <a:p>
            <a:endParaRPr lang="tr-TR" dirty="0"/>
          </a:p>
        </p:txBody>
      </p:sp>
      <p:sp>
        <p:nvSpPr>
          <p:cNvPr id="3" name="İçerik Yer Tutucusu 2">
            <a:extLst>
              <a:ext uri="{FF2B5EF4-FFF2-40B4-BE49-F238E27FC236}">
                <a16:creationId xmlns:a16="http://schemas.microsoft.com/office/drawing/2014/main" id="{0FD34F14-38AA-45E2-88B4-B944D3AE940F}"/>
              </a:ext>
            </a:extLst>
          </p:cNvPr>
          <p:cNvSpPr>
            <a:spLocks noGrp="1"/>
          </p:cNvSpPr>
          <p:nvPr>
            <p:ph idx="1"/>
          </p:nvPr>
        </p:nvSpPr>
        <p:spPr/>
        <p:txBody>
          <a:bodyPr>
            <a:normAutofit/>
          </a:bodyPr>
          <a:lstStyle/>
          <a:p>
            <a:pPr marL="0" indent="0">
              <a:buNone/>
            </a:pPr>
            <a:r>
              <a:rPr lang="tr-TR" dirty="0" err="1">
                <a:solidFill>
                  <a:schemeClr val="accent1"/>
                </a:solidFill>
                <a:latin typeface="Arial" panose="020B0604020202020204" pitchFamily="34" charset="0"/>
                <a:cs typeface="Arial" panose="020B0604020202020204" pitchFamily="34" charset="0"/>
              </a:rPr>
              <a:t>İnfluenza</a:t>
            </a:r>
            <a:r>
              <a:rPr lang="tr-TR" dirty="0">
                <a:solidFill>
                  <a:schemeClr val="accent1"/>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Gebeleri korumasının yanı sıra oluşan </a:t>
            </a:r>
            <a:r>
              <a:rPr lang="tr-TR" sz="2400" dirty="0" err="1">
                <a:latin typeface="Arial" panose="020B0604020202020204" pitchFamily="34" charset="0"/>
                <a:cs typeface="Arial" panose="020B0604020202020204" pitchFamily="34" charset="0"/>
              </a:rPr>
              <a:t>maternal</a:t>
            </a:r>
            <a:r>
              <a:rPr lang="tr-TR" sz="2400" dirty="0">
                <a:latin typeface="Arial" panose="020B0604020202020204" pitchFamily="34" charset="0"/>
                <a:cs typeface="Arial" panose="020B0604020202020204" pitchFamily="34" charset="0"/>
              </a:rPr>
              <a:t> antikorlar plasentadan geçerek bebeği korur. </a:t>
            </a: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r>
              <a:rPr lang="tr-TR" dirty="0" err="1">
                <a:solidFill>
                  <a:schemeClr val="accent1"/>
                </a:solidFill>
                <a:latin typeface="Arial" panose="020B0604020202020204" pitchFamily="34" charset="0"/>
                <a:cs typeface="Arial" panose="020B0604020202020204" pitchFamily="34" charset="0"/>
              </a:rPr>
              <a:t>Pnömokok</a:t>
            </a:r>
            <a:r>
              <a:rPr lang="tr-TR" dirty="0">
                <a:solidFill>
                  <a:schemeClr val="accent1"/>
                </a:solidFill>
                <a:latin typeface="Arial" panose="020B0604020202020204" pitchFamily="34" charset="0"/>
                <a:cs typeface="Arial" panose="020B0604020202020204" pitchFamily="34" charset="0"/>
              </a:rPr>
              <a:t>:</a:t>
            </a:r>
            <a:r>
              <a:rPr lang="tr-TR" sz="2400" dirty="0">
                <a:solidFill>
                  <a:schemeClr val="accent1"/>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Fetüs açısından güvenilirliği net değil. </a:t>
            </a:r>
          </a:p>
          <a:p>
            <a:r>
              <a:rPr lang="tr-TR" sz="2400" dirty="0">
                <a:latin typeface="Arial" panose="020B0604020202020204" pitchFamily="34" charset="0"/>
                <a:cs typeface="Arial" panose="020B0604020202020204" pitchFamily="34" charset="0"/>
              </a:rPr>
              <a:t>Yüksek risk altındaki kişilere zorunlu ise uygulanır. </a:t>
            </a:r>
          </a:p>
          <a:p>
            <a:r>
              <a:rPr lang="tr-TR" sz="2400" dirty="0">
                <a:latin typeface="Arial" panose="020B0604020202020204" pitchFamily="34" charset="0"/>
                <a:cs typeface="Arial" panose="020B0604020202020204" pitchFamily="34" charset="0"/>
              </a:rPr>
              <a:t>23 </a:t>
            </a:r>
            <a:r>
              <a:rPr lang="tr-TR" sz="2400" dirty="0" err="1">
                <a:latin typeface="Arial" panose="020B0604020202020204" pitchFamily="34" charset="0"/>
                <a:cs typeface="Arial" panose="020B0604020202020204" pitchFamily="34" charset="0"/>
              </a:rPr>
              <a:t>Valanlı</a:t>
            </a:r>
            <a:r>
              <a:rPr lang="tr-TR" sz="2400" dirty="0">
                <a:latin typeface="Arial" panose="020B0604020202020204" pitchFamily="34" charset="0"/>
                <a:cs typeface="Arial" panose="020B0604020202020204" pitchFamily="34" charset="0"/>
              </a:rPr>
              <a:t> tip uygun</a:t>
            </a:r>
          </a:p>
          <a:p>
            <a:r>
              <a:rPr lang="tr-TR" sz="2400" dirty="0">
                <a:latin typeface="Arial" panose="020B0604020202020204" pitchFamily="34" charset="0"/>
                <a:cs typeface="Arial" panose="020B0604020202020204" pitchFamily="34" charset="0"/>
              </a:rPr>
              <a:t>13 </a:t>
            </a:r>
            <a:r>
              <a:rPr lang="tr-TR" sz="2400" dirty="0" err="1">
                <a:latin typeface="Arial" panose="020B0604020202020204" pitchFamily="34" charset="0"/>
                <a:cs typeface="Arial" panose="020B0604020202020204" pitchFamily="34" charset="0"/>
              </a:rPr>
              <a:t>Valanlı</a:t>
            </a:r>
            <a:r>
              <a:rPr lang="tr-TR" sz="2400" dirty="0">
                <a:latin typeface="Arial" panose="020B0604020202020204" pitchFamily="34" charset="0"/>
                <a:cs typeface="Arial" panose="020B0604020202020204" pitchFamily="34" charset="0"/>
              </a:rPr>
              <a:t> ile ilgili henüz bilgi yok</a:t>
            </a:r>
          </a:p>
        </p:txBody>
      </p:sp>
    </p:spTree>
    <p:extLst>
      <p:ext uri="{BB962C8B-B14F-4D97-AF65-F5344CB8AC3E}">
        <p14:creationId xmlns:p14="http://schemas.microsoft.com/office/powerpoint/2010/main" val="13847136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6B73D9-45F1-4086-8DC9-F2466BE783F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4A6B082-3D36-46ED-A66A-D0E4B4239E39}"/>
              </a:ext>
            </a:extLst>
          </p:cNvPr>
          <p:cNvSpPr>
            <a:spLocks noGrp="1"/>
          </p:cNvSpPr>
          <p:nvPr>
            <p:ph idx="1"/>
          </p:nvPr>
        </p:nvSpPr>
        <p:spPr/>
        <p:txBody>
          <a:bodyPr>
            <a:normAutofit/>
          </a:bodyPr>
          <a:lstStyle/>
          <a:p>
            <a:pPr marL="0" indent="0">
              <a:buNone/>
            </a:pPr>
            <a:r>
              <a:rPr lang="tr-TR" dirty="0">
                <a:solidFill>
                  <a:schemeClr val="accent1"/>
                </a:solidFill>
                <a:latin typeface="Arial" panose="020B0604020202020204" pitchFamily="34" charset="0"/>
                <a:cs typeface="Arial" panose="020B0604020202020204" pitchFamily="34" charset="0"/>
              </a:rPr>
              <a:t>Hepatit A :</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Gebelik esnasında rutin uygulama yapılmaz. </a:t>
            </a:r>
          </a:p>
          <a:p>
            <a:r>
              <a:rPr lang="tr-TR" sz="2400" dirty="0">
                <a:latin typeface="Arial" panose="020B0604020202020204" pitchFamily="34" charset="0"/>
                <a:cs typeface="Arial" panose="020B0604020202020204" pitchFamily="34" charset="0"/>
              </a:rPr>
              <a:t>Yüksek risk altında olanlara uygulanır. </a:t>
            </a:r>
          </a:p>
          <a:p>
            <a:r>
              <a:rPr lang="tr-TR" sz="2400" dirty="0">
                <a:latin typeface="Arial" panose="020B0604020202020204" pitchFamily="34" charset="0"/>
                <a:cs typeface="Arial" panose="020B0604020202020204" pitchFamily="34" charset="0"/>
              </a:rPr>
              <a:t>Uygulama şeması; 0 ve 6 - 12. ay </a:t>
            </a: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Hepatit B : </a:t>
            </a:r>
            <a:r>
              <a:rPr lang="tr-TR" sz="2400" dirty="0">
                <a:latin typeface="Arial" panose="020B0604020202020204" pitchFamily="34" charset="0"/>
                <a:cs typeface="Arial" panose="020B0604020202020204" pitchFamily="34" charset="0"/>
              </a:rPr>
              <a:t>Bağışıklığı yoksa uygulanabilir. </a:t>
            </a:r>
          </a:p>
          <a:p>
            <a:r>
              <a:rPr lang="tr-TR" sz="2400" dirty="0">
                <a:latin typeface="Arial" panose="020B0604020202020204" pitchFamily="34" charset="0"/>
                <a:cs typeface="Arial" panose="020B0604020202020204" pitchFamily="34" charset="0"/>
              </a:rPr>
              <a:t>Aşı hem anneyi, hem de doğumdan sonra bebeği korur. </a:t>
            </a:r>
          </a:p>
          <a:p>
            <a:r>
              <a:rPr lang="tr-TR" sz="2400" dirty="0">
                <a:latin typeface="Arial" panose="020B0604020202020204" pitchFamily="34" charset="0"/>
                <a:cs typeface="Arial" panose="020B0604020202020204" pitchFamily="34" charset="0"/>
              </a:rPr>
              <a:t>Uygulama şeması; 0,1,6. ay</a:t>
            </a:r>
          </a:p>
        </p:txBody>
      </p:sp>
    </p:spTree>
    <p:extLst>
      <p:ext uri="{BB962C8B-B14F-4D97-AF65-F5344CB8AC3E}">
        <p14:creationId xmlns:p14="http://schemas.microsoft.com/office/powerpoint/2010/main" val="41764735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4">
            <a:extLst>
              <a:ext uri="{FF2B5EF4-FFF2-40B4-BE49-F238E27FC236}">
                <a16:creationId xmlns:a16="http://schemas.microsoft.com/office/drawing/2014/main" id="{A4D71864-016D-47C2-A3DF-2C8CBAF7ECD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5B555C89-478B-40CF-B77D-6724BB4DCE51}"/>
              </a:ext>
            </a:extLst>
          </p:cNvPr>
          <p:cNvSpPr>
            <a:spLocks noGrp="1"/>
          </p:cNvSpPr>
          <p:nvPr>
            <p:ph sz="quarter" idx="13"/>
          </p:nvPr>
        </p:nvSpPr>
        <p:spPr/>
        <p:txBody>
          <a:bodyPr>
            <a:normAutofit lnSpcReduction="10000"/>
          </a:bodyPr>
          <a:lstStyle/>
          <a:p>
            <a:r>
              <a:rPr lang="tr-TR" dirty="0" err="1">
                <a:solidFill>
                  <a:schemeClr val="accent1"/>
                </a:solidFill>
                <a:latin typeface="Arial" panose="020B0604020202020204" pitchFamily="34" charset="0"/>
                <a:cs typeface="Arial" panose="020B0604020202020204" pitchFamily="34" charset="0"/>
              </a:rPr>
              <a:t>Meningokok</a:t>
            </a:r>
            <a:r>
              <a:rPr lang="tr-TR" dirty="0">
                <a:solidFill>
                  <a:schemeClr val="accent1"/>
                </a:solidFill>
                <a:latin typeface="Arial" panose="020B0604020202020204" pitchFamily="34" charset="0"/>
                <a:cs typeface="Arial" panose="020B0604020202020204" pitchFamily="34" charset="0"/>
              </a:rPr>
              <a:t> </a:t>
            </a:r>
          </a:p>
          <a:p>
            <a:r>
              <a:rPr lang="tr-TR" dirty="0" err="1">
                <a:solidFill>
                  <a:schemeClr val="accent1"/>
                </a:solidFill>
                <a:latin typeface="Arial" panose="020B0604020202020204" pitchFamily="34" charset="0"/>
                <a:cs typeface="Arial" panose="020B0604020202020204" pitchFamily="34" charset="0"/>
              </a:rPr>
              <a:t>İnaktive</a:t>
            </a:r>
            <a:r>
              <a:rPr lang="tr-TR" dirty="0">
                <a:solidFill>
                  <a:schemeClr val="accent1"/>
                </a:solidFill>
                <a:latin typeface="Arial" panose="020B0604020202020204" pitchFamily="34" charset="0"/>
                <a:cs typeface="Arial" panose="020B0604020202020204" pitchFamily="34" charset="0"/>
              </a:rPr>
              <a:t> </a:t>
            </a:r>
            <a:r>
              <a:rPr lang="tr-TR" dirty="0" err="1">
                <a:solidFill>
                  <a:schemeClr val="accent1"/>
                </a:solidFill>
                <a:latin typeface="Arial" panose="020B0604020202020204" pitchFamily="34" charset="0"/>
                <a:cs typeface="Arial" panose="020B0604020202020204" pitchFamily="34" charset="0"/>
              </a:rPr>
              <a:t>polio</a:t>
            </a: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Oral </a:t>
            </a:r>
            <a:r>
              <a:rPr lang="tr-TR" dirty="0" err="1">
                <a:solidFill>
                  <a:schemeClr val="accent1"/>
                </a:solidFill>
                <a:latin typeface="Arial" panose="020B0604020202020204" pitchFamily="34" charset="0"/>
                <a:cs typeface="Arial" panose="020B0604020202020204" pitchFamily="34" charset="0"/>
              </a:rPr>
              <a:t>polio</a:t>
            </a:r>
            <a:endParaRPr lang="tr-TR" dirty="0">
              <a:solidFill>
                <a:schemeClr val="accent1"/>
              </a:solidFill>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KKK</a:t>
            </a:r>
          </a:p>
          <a:p>
            <a:r>
              <a:rPr lang="tr-TR" dirty="0" err="1">
                <a:solidFill>
                  <a:schemeClr val="accent1"/>
                </a:solidFill>
                <a:latin typeface="Arial" panose="020B0604020202020204" pitchFamily="34" charset="0"/>
                <a:cs typeface="Arial" panose="020B0604020202020204" pitchFamily="34" charset="0"/>
              </a:rPr>
              <a:t>Herpes</a:t>
            </a:r>
            <a:r>
              <a:rPr lang="tr-TR" dirty="0">
                <a:solidFill>
                  <a:schemeClr val="accent1"/>
                </a:solidFill>
                <a:latin typeface="Arial" panose="020B0604020202020204" pitchFamily="34" charset="0"/>
                <a:cs typeface="Arial" panose="020B0604020202020204" pitchFamily="34" charset="0"/>
              </a:rPr>
              <a:t> </a:t>
            </a:r>
            <a:r>
              <a:rPr lang="tr-TR" dirty="0" err="1">
                <a:solidFill>
                  <a:schemeClr val="accent1"/>
                </a:solidFill>
                <a:latin typeface="Arial" panose="020B0604020202020204" pitchFamily="34" charset="0"/>
                <a:cs typeface="Arial" panose="020B0604020202020204" pitchFamily="34" charset="0"/>
              </a:rPr>
              <a:t>zoster</a:t>
            </a:r>
            <a:endParaRPr lang="tr-TR" dirty="0">
              <a:solidFill>
                <a:schemeClr val="accent1"/>
              </a:solidFill>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Suçiçeği                    </a:t>
            </a:r>
          </a:p>
        </p:txBody>
      </p:sp>
      <p:sp>
        <p:nvSpPr>
          <p:cNvPr id="16" name="İçerik Yer Tutucusu 15">
            <a:extLst>
              <a:ext uri="{FF2B5EF4-FFF2-40B4-BE49-F238E27FC236}">
                <a16:creationId xmlns:a16="http://schemas.microsoft.com/office/drawing/2014/main" id="{C099AD79-D81C-482E-92B5-0ED7B0149D79}"/>
              </a:ext>
            </a:extLst>
          </p:cNvPr>
          <p:cNvSpPr>
            <a:spLocks noGrp="1"/>
          </p:cNvSpPr>
          <p:nvPr>
            <p:ph sz="quarter" idx="14"/>
          </p:nvPr>
        </p:nvSpPr>
        <p:spPr>
          <a:xfrm>
            <a:off x="4125951" y="2553629"/>
            <a:ext cx="6954558" cy="568712"/>
          </a:xfrm>
        </p:spPr>
        <p:txBody>
          <a:bodyPr>
            <a:normAutofit/>
          </a:bodyPr>
          <a:lstStyle/>
          <a:p>
            <a:pPr marL="0" indent="0">
              <a:buNone/>
            </a:pPr>
            <a:r>
              <a:rPr lang="tr-TR" sz="2400" dirty="0">
                <a:latin typeface="Arial" panose="020B0604020202020204" pitchFamily="34" charset="0"/>
                <a:cs typeface="Arial" panose="020B0604020202020204" pitchFamily="34" charset="0"/>
              </a:rPr>
              <a:t>Rutin olarak önerilmez.</a:t>
            </a:r>
          </a:p>
          <a:p>
            <a:endParaRPr lang="tr-TR" dirty="0"/>
          </a:p>
        </p:txBody>
      </p:sp>
      <p:sp>
        <p:nvSpPr>
          <p:cNvPr id="12" name="Sağ Ayraç 11">
            <a:extLst>
              <a:ext uri="{FF2B5EF4-FFF2-40B4-BE49-F238E27FC236}">
                <a16:creationId xmlns:a16="http://schemas.microsoft.com/office/drawing/2014/main" id="{2850CC3D-4DA5-4891-A436-A10D9BEE4327}"/>
              </a:ext>
            </a:extLst>
          </p:cNvPr>
          <p:cNvSpPr/>
          <p:nvPr/>
        </p:nvSpPr>
        <p:spPr>
          <a:xfrm>
            <a:off x="3902926" y="2367092"/>
            <a:ext cx="78059" cy="691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7" name="İçerik Yer Tutucusu 15">
            <a:extLst>
              <a:ext uri="{FF2B5EF4-FFF2-40B4-BE49-F238E27FC236}">
                <a16:creationId xmlns:a16="http://schemas.microsoft.com/office/drawing/2014/main" id="{61560B35-F541-447C-8493-373FC73B4DAE}"/>
              </a:ext>
            </a:extLst>
          </p:cNvPr>
          <p:cNvSpPr txBox="1">
            <a:spLocks/>
          </p:cNvSpPr>
          <p:nvPr/>
        </p:nvSpPr>
        <p:spPr>
          <a:xfrm>
            <a:off x="4278351" y="3735659"/>
            <a:ext cx="6954558" cy="18503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pPr marL="0" indent="0">
              <a:buNone/>
            </a:pPr>
            <a:r>
              <a:rPr lang="tr-TR" sz="2400" dirty="0">
                <a:latin typeface="Arial" panose="020B0604020202020204" pitchFamily="34" charset="0"/>
                <a:cs typeface="Arial" panose="020B0604020202020204" pitchFamily="34" charset="0"/>
              </a:rPr>
              <a:t>Canlı aşı önerilmez.</a:t>
            </a:r>
          </a:p>
          <a:p>
            <a:pPr marL="0" indent="0">
              <a:buNone/>
            </a:pPr>
            <a:r>
              <a:rPr lang="tr-TR" sz="2400" dirty="0">
                <a:latin typeface="Arial" panose="020B0604020202020204" pitchFamily="34" charset="0"/>
                <a:cs typeface="Arial" panose="020B0604020202020204" pitchFamily="34" charset="0"/>
              </a:rPr>
              <a:t>Yapılmışsa 4 hafta gebe kalmaması önerilir.</a:t>
            </a:r>
          </a:p>
        </p:txBody>
      </p:sp>
      <p:sp>
        <p:nvSpPr>
          <p:cNvPr id="18" name="Sağ Ayraç 17">
            <a:extLst>
              <a:ext uri="{FF2B5EF4-FFF2-40B4-BE49-F238E27FC236}">
                <a16:creationId xmlns:a16="http://schemas.microsoft.com/office/drawing/2014/main" id="{6B1B25D1-FA18-4EFD-A80A-094A4E50F20B}"/>
              </a:ext>
            </a:extLst>
          </p:cNvPr>
          <p:cNvSpPr/>
          <p:nvPr/>
        </p:nvSpPr>
        <p:spPr>
          <a:xfrm>
            <a:off x="3746810" y="3764705"/>
            <a:ext cx="156116" cy="18213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4154326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AA9E5-516E-4264-A0F0-2A54ED90F0D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C5E248C-2547-448C-9EEB-EC054949A3FA}"/>
              </a:ext>
            </a:extLst>
          </p:cNvPr>
          <p:cNvSpPr>
            <a:spLocks noGrp="1"/>
          </p:cNvSpPr>
          <p:nvPr>
            <p:ph idx="1"/>
          </p:nvPr>
        </p:nvSpPr>
        <p:spPr/>
        <p:txBody>
          <a:bodyPr/>
          <a:lstStyle/>
          <a:p>
            <a:endParaRPr lang="tr-TR" dirty="0">
              <a:solidFill>
                <a:schemeClr val="accent1"/>
              </a:solidFill>
            </a:endParaRPr>
          </a:p>
          <a:p>
            <a:pPr marL="0" indent="0">
              <a:buNone/>
            </a:pPr>
            <a:r>
              <a:rPr lang="tr-TR" dirty="0">
                <a:solidFill>
                  <a:schemeClr val="accent1"/>
                </a:solidFill>
                <a:latin typeface="Arial" panose="020B0604020202020204" pitchFamily="34" charset="0"/>
                <a:cs typeface="Arial" panose="020B0604020202020204" pitchFamily="34" charset="0"/>
              </a:rPr>
              <a:t>Human </a:t>
            </a:r>
            <a:r>
              <a:rPr lang="tr-TR" dirty="0" err="1">
                <a:solidFill>
                  <a:schemeClr val="accent1"/>
                </a:solidFill>
                <a:latin typeface="Arial" panose="020B0604020202020204" pitchFamily="34" charset="0"/>
                <a:cs typeface="Arial" panose="020B0604020202020204" pitchFamily="34" charset="0"/>
              </a:rPr>
              <a:t>Papilloma</a:t>
            </a:r>
            <a:r>
              <a:rPr lang="tr-TR" dirty="0">
                <a:solidFill>
                  <a:schemeClr val="accent1"/>
                </a:solidFill>
                <a:latin typeface="Arial" panose="020B0604020202020204" pitchFamily="34" charset="0"/>
                <a:cs typeface="Arial" panose="020B0604020202020204" pitchFamily="34" charset="0"/>
              </a:rPr>
              <a:t> Virüs (HPV) : </a:t>
            </a:r>
            <a:endParaRPr lang="tr-TR" sz="2400" dirty="0">
              <a:solidFill>
                <a:schemeClr val="accent1"/>
              </a:solidFill>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Gebelerde yapılmış çalışma azdır. </a:t>
            </a:r>
          </a:p>
          <a:p>
            <a:pPr marL="0" indent="0">
              <a:buNone/>
            </a:pPr>
            <a:r>
              <a:rPr lang="tr-TR" sz="2400" dirty="0">
                <a:latin typeface="Arial" panose="020B0604020202020204" pitchFamily="34" charset="0"/>
                <a:cs typeface="Arial" panose="020B0604020202020204" pitchFamily="34" charset="0"/>
              </a:rPr>
              <a:t>   Güvenli olduğu görülmüş olmasına rağmen hamilelik döneminde önerilmez.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25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7FEF3-AAA1-4EEA-8CF2-98D831A381B2}"/>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Soğuk Zincir</a:t>
            </a:r>
          </a:p>
        </p:txBody>
      </p:sp>
      <p:sp>
        <p:nvSpPr>
          <p:cNvPr id="3" name="İçerik Yer Tutucusu 2">
            <a:extLst>
              <a:ext uri="{FF2B5EF4-FFF2-40B4-BE49-F238E27FC236}">
                <a16:creationId xmlns:a16="http://schemas.microsoft.com/office/drawing/2014/main" id="{133F9CAB-8359-41D5-8540-E42D0EF00681}"/>
              </a:ext>
            </a:extLst>
          </p:cNvPr>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Bir aşının üretiminden kişiye uygulanana kadar olan aşamada ışık, ısı ve donmaktan korunarak saklanması ve taşınması gerekir.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Tüm aşılar için ideal soğuk zincir aralığı </a:t>
            </a:r>
            <a:r>
              <a:rPr lang="tr-TR" sz="2400" dirty="0">
                <a:solidFill>
                  <a:schemeClr val="accent1"/>
                </a:solidFill>
                <a:latin typeface="Arial" panose="020B0604020202020204" pitchFamily="34" charset="0"/>
                <a:cs typeface="Arial" panose="020B0604020202020204" pitchFamily="34" charset="0"/>
              </a:rPr>
              <a:t>(+) 2°C ile (+) 8°C</a:t>
            </a:r>
            <a:r>
              <a:rPr lang="tr-TR" sz="2400" dirty="0">
                <a:latin typeface="Arial" panose="020B0604020202020204" pitchFamily="34" charset="0"/>
                <a:cs typeface="Arial" panose="020B0604020202020204" pitchFamily="34" charset="0"/>
              </a:rPr>
              <a:t>’dir.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Bu aralık dışındaki sıcaklıklara </a:t>
            </a:r>
            <a:r>
              <a:rPr lang="tr-TR" sz="2400" dirty="0" err="1">
                <a:latin typeface="Arial" panose="020B0604020202020204" pitchFamily="34" charset="0"/>
                <a:cs typeface="Arial" panose="020B0604020202020204" pitchFamily="34" charset="0"/>
              </a:rPr>
              <a:t>maruziyet</a:t>
            </a:r>
            <a:r>
              <a:rPr lang="tr-TR" sz="2400" dirty="0">
                <a:latin typeface="Arial" panose="020B0604020202020204" pitchFamily="34" charset="0"/>
                <a:cs typeface="Arial" panose="020B0604020202020204" pitchFamily="34" charset="0"/>
              </a:rPr>
              <a:t> soğuk zincir kırılması olarak değerlendirilmelidir. </a:t>
            </a:r>
          </a:p>
        </p:txBody>
      </p:sp>
    </p:spTree>
    <p:extLst>
      <p:ext uri="{BB962C8B-B14F-4D97-AF65-F5344CB8AC3E}">
        <p14:creationId xmlns:p14="http://schemas.microsoft.com/office/powerpoint/2010/main" val="360651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9504A-A4E0-46B9-8623-02A8164B7C55}"/>
              </a:ext>
            </a:extLst>
          </p:cNvPr>
          <p:cNvSpPr>
            <a:spLocks noGrp="1"/>
          </p:cNvSpPr>
          <p:nvPr>
            <p:ph type="title"/>
          </p:nvPr>
        </p:nvSpPr>
        <p:spPr>
          <a:xfrm>
            <a:off x="838200" y="309368"/>
            <a:ext cx="10515600" cy="5098973"/>
          </a:xfrm>
        </p:spPr>
        <p:txBody>
          <a:bodyPr/>
          <a:lstStyle/>
          <a:p>
            <a:r>
              <a:rPr lang="tr-TR" dirty="0">
                <a:solidFill>
                  <a:schemeClr val="accent1"/>
                </a:solidFill>
                <a:latin typeface="Arial" panose="020B0604020202020204" pitchFamily="34" charset="0"/>
                <a:cs typeface="Arial" panose="020B0604020202020204" pitchFamily="34" charset="0"/>
              </a:rPr>
              <a:t>       Sağlık Çalışanlarında Aşılama</a:t>
            </a:r>
            <a:endParaRPr lang="tr-TR" dirty="0">
              <a:solidFill>
                <a:schemeClr val="accent1"/>
              </a:solidFill>
            </a:endParaRPr>
          </a:p>
        </p:txBody>
      </p:sp>
    </p:spTree>
    <p:extLst>
      <p:ext uri="{BB962C8B-B14F-4D97-AF65-F5344CB8AC3E}">
        <p14:creationId xmlns:p14="http://schemas.microsoft.com/office/powerpoint/2010/main" val="21198821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96336B-A5CE-4006-9178-9180B4FFEF84}"/>
              </a:ext>
            </a:extLst>
          </p:cNvPr>
          <p:cNvSpPr>
            <a:spLocks noGrp="1"/>
          </p:cNvSpPr>
          <p:nvPr>
            <p:ph type="title"/>
          </p:nvPr>
        </p:nvSpPr>
        <p:spPr/>
        <p:txBody>
          <a:bodyPr>
            <a:normAutofit/>
          </a:bodyPr>
          <a:lstStyle/>
          <a:p>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A5FC84C-7F67-4D34-BB8A-D184D6E30C1D}"/>
              </a:ext>
            </a:extLst>
          </p:cNvPr>
          <p:cNvSpPr>
            <a:spLocks noGrp="1"/>
          </p:cNvSpPr>
          <p:nvPr>
            <p:ph idx="1"/>
          </p:nvPr>
        </p:nvSpPr>
        <p:spPr/>
        <p:txBody>
          <a:bodyPr/>
          <a:lstStyle/>
          <a:p>
            <a:pPr marL="0" indent="0">
              <a:buNone/>
            </a:pPr>
            <a:r>
              <a:rPr lang="tr-TR" dirty="0" err="1">
                <a:solidFill>
                  <a:schemeClr val="accent1"/>
                </a:solidFill>
                <a:latin typeface="Arial" panose="020B0604020202020204" pitchFamily="34" charset="0"/>
                <a:cs typeface="Arial" panose="020B0604020202020204" pitchFamily="34" charset="0"/>
              </a:rPr>
              <a:t>İnfluenza</a:t>
            </a:r>
            <a:r>
              <a:rPr lang="tr-TR" dirty="0">
                <a:solidFill>
                  <a:schemeClr val="accent1"/>
                </a:solidFill>
                <a:latin typeface="Arial" panose="020B0604020202020204" pitchFamily="34" charset="0"/>
                <a:cs typeface="Arial" panose="020B0604020202020204" pitchFamily="34" charset="0"/>
              </a:rPr>
              <a:t> aşısı:</a:t>
            </a:r>
          </a:p>
          <a:p>
            <a:pPr marL="0" indent="0">
              <a:buNone/>
            </a:pPr>
            <a:endParaRPr lang="tr-TR"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Kontrendikasyonları</a:t>
            </a:r>
            <a:r>
              <a:rPr lang="tr-TR" sz="2400" dirty="0">
                <a:latin typeface="Arial" panose="020B0604020202020204" pitchFamily="34" charset="0"/>
                <a:cs typeface="Arial" panose="020B0604020202020204" pitchFamily="34" charset="0"/>
              </a:rPr>
              <a:t> olmayan tüm sağlık çalışanları yıllık olarak aşılanmalıdır.</a:t>
            </a:r>
          </a:p>
          <a:p>
            <a:pPr marL="0" indent="0">
              <a:buNone/>
            </a:pP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Riskli teması olan sağlık çalışanına </a:t>
            </a:r>
            <a:r>
              <a:rPr lang="tr-TR" sz="2400" dirty="0" err="1">
                <a:latin typeface="Arial" panose="020B0604020202020204" pitchFamily="34" charset="0"/>
                <a:cs typeface="Arial" panose="020B0604020202020204" pitchFamily="34" charset="0"/>
              </a:rPr>
              <a:t>kemoprofilaksi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antiviral</a:t>
            </a:r>
            <a:r>
              <a:rPr lang="tr-TR" sz="2400" dirty="0">
                <a:latin typeface="Arial" panose="020B0604020202020204" pitchFamily="34" charset="0"/>
                <a:cs typeface="Arial" panose="020B0604020202020204" pitchFamily="34" charset="0"/>
              </a:rPr>
              <a:t> ilaçlar) ile eş zamanlı olarak </a:t>
            </a:r>
            <a:r>
              <a:rPr lang="tr-TR" sz="2400" dirty="0" err="1">
                <a:latin typeface="Arial" panose="020B0604020202020204" pitchFamily="34" charset="0"/>
                <a:cs typeface="Arial" panose="020B0604020202020204" pitchFamily="34" charset="0"/>
              </a:rPr>
              <a:t>inaktive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influenza</a:t>
            </a:r>
            <a:r>
              <a:rPr lang="tr-TR" sz="2400" dirty="0">
                <a:latin typeface="Arial" panose="020B0604020202020204" pitchFamily="34" charset="0"/>
                <a:cs typeface="Arial" panose="020B0604020202020204" pitchFamily="34" charset="0"/>
              </a:rPr>
              <a:t> aşısı uygulanabilir. </a:t>
            </a: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dirty="0"/>
          </a:p>
          <a:p>
            <a:endParaRPr lang="tr-TR" dirty="0"/>
          </a:p>
          <a:p>
            <a:endParaRPr lang="tr-TR" dirty="0"/>
          </a:p>
        </p:txBody>
      </p:sp>
    </p:spTree>
    <p:extLst>
      <p:ext uri="{BB962C8B-B14F-4D97-AF65-F5344CB8AC3E}">
        <p14:creationId xmlns:p14="http://schemas.microsoft.com/office/powerpoint/2010/main" val="42765927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F44AF-7BED-464D-B1B1-D01A2B4A0207}"/>
              </a:ext>
            </a:extLst>
          </p:cNvPr>
          <p:cNvSpPr>
            <a:spLocks noGrp="1"/>
          </p:cNvSpPr>
          <p:nvPr>
            <p:ph type="title"/>
          </p:nvPr>
        </p:nvSpPr>
        <p:spPr>
          <a:xfrm>
            <a:off x="838200" y="363226"/>
            <a:ext cx="10515600" cy="662685"/>
          </a:xfrm>
        </p:spPr>
        <p:txBody>
          <a:bodyPr>
            <a:normAutofit fontScale="90000"/>
          </a:bodyPr>
          <a:lstStyle/>
          <a:p>
            <a:br>
              <a:rPr lang="tr-TR" sz="2800" dirty="0">
                <a:solidFill>
                  <a:schemeClr val="accent1"/>
                </a:solidFill>
                <a:latin typeface="Arial" panose="020B0604020202020204" pitchFamily="34" charset="0"/>
                <a:cs typeface="Arial" panose="020B0604020202020204" pitchFamily="34" charset="0"/>
              </a:rPr>
            </a:br>
            <a:r>
              <a:rPr lang="tr-TR" sz="2800" dirty="0">
                <a:solidFill>
                  <a:schemeClr val="accent1"/>
                </a:solidFill>
                <a:latin typeface="Arial" panose="020B0604020202020204" pitchFamily="34" charset="0"/>
                <a:cs typeface="Arial" panose="020B0604020202020204" pitchFamily="34" charset="0"/>
              </a:rPr>
              <a:t>Hepatit B Aşısı:</a:t>
            </a:r>
            <a:r>
              <a:rPr lang="tr-TR" sz="2800" dirty="0">
                <a:latin typeface="Arial" panose="020B0604020202020204" pitchFamily="34" charset="0"/>
                <a:cs typeface="Arial" panose="020B0604020202020204" pitchFamily="34" charset="0"/>
              </a:rPr>
              <a:t>    </a:t>
            </a:r>
            <a:br>
              <a:rPr lang="tr-TR" dirty="0"/>
            </a:br>
            <a:endParaRPr lang="tr-TR" dirty="0"/>
          </a:p>
        </p:txBody>
      </p:sp>
      <p:sp>
        <p:nvSpPr>
          <p:cNvPr id="3" name="İçerik Yer Tutucusu 2">
            <a:extLst>
              <a:ext uri="{FF2B5EF4-FFF2-40B4-BE49-F238E27FC236}">
                <a16:creationId xmlns:a16="http://schemas.microsoft.com/office/drawing/2014/main" id="{1AA7A3C6-C787-419E-98DC-A1065987AE78}"/>
              </a:ext>
            </a:extLst>
          </p:cNvPr>
          <p:cNvSpPr>
            <a:spLocks noGrp="1"/>
          </p:cNvSpPr>
          <p:nvPr>
            <p:ph idx="1"/>
          </p:nvPr>
        </p:nvSpPr>
        <p:spPr>
          <a:xfrm>
            <a:off x="838200" y="1159726"/>
            <a:ext cx="10515600" cy="5335047"/>
          </a:xfrm>
        </p:spPr>
        <p:txBody>
          <a:bodyPr>
            <a:normAutofit/>
          </a:bodyPr>
          <a:lstStyle/>
          <a:p>
            <a:r>
              <a:rPr lang="tr-TR" sz="2400" dirty="0">
                <a:latin typeface="Arial" panose="020B0604020202020204" pitchFamily="34" charset="0"/>
                <a:cs typeface="Arial" panose="020B0604020202020204" pitchFamily="34" charset="0"/>
              </a:rPr>
              <a:t>Bağışık olmayan tüm sağlık çalışanları için </a:t>
            </a:r>
            <a:r>
              <a:rPr lang="tr-TR" sz="2400" dirty="0" err="1">
                <a:latin typeface="Arial" panose="020B0604020202020204" pitchFamily="34" charset="0"/>
                <a:cs typeface="Arial" panose="020B0604020202020204" pitchFamily="34" charset="0"/>
              </a:rPr>
              <a:t>endike</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Aşılama öncesinde </a:t>
            </a:r>
            <a:r>
              <a:rPr lang="tr-TR" sz="2400" dirty="0" err="1">
                <a:latin typeface="Arial" panose="020B0604020202020204" pitchFamily="34" charset="0"/>
                <a:cs typeface="Arial" panose="020B0604020202020204" pitchFamily="34" charset="0"/>
              </a:rPr>
              <a:t>seroloji</a:t>
            </a:r>
            <a:r>
              <a:rPr lang="tr-TR" sz="2400" dirty="0">
                <a:latin typeface="Arial" panose="020B0604020202020204" pitchFamily="34" charset="0"/>
                <a:cs typeface="Arial" panose="020B0604020202020204" pitchFamily="34" charset="0"/>
              </a:rPr>
              <a:t> bakılmalı</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Primer</a:t>
            </a:r>
            <a:r>
              <a:rPr lang="tr-TR" sz="2400" dirty="0">
                <a:latin typeface="Arial" panose="020B0604020202020204" pitchFamily="34" charset="0"/>
                <a:cs typeface="Arial" panose="020B0604020202020204" pitchFamily="34" charset="0"/>
              </a:rPr>
              <a:t> üç doz aşılama sonrası yeterli düzeyde </a:t>
            </a:r>
            <a:r>
              <a:rPr lang="tr-TR" sz="2400" dirty="0">
                <a:solidFill>
                  <a:schemeClr val="accent1"/>
                </a:solidFill>
                <a:latin typeface="Arial" panose="020B0604020202020204" pitchFamily="34" charset="0"/>
                <a:cs typeface="Arial" panose="020B0604020202020204" pitchFamily="34" charset="0"/>
              </a:rPr>
              <a:t>(anti HBS≥10 </a:t>
            </a:r>
            <a:r>
              <a:rPr lang="tr-TR" sz="2400" dirty="0" err="1">
                <a:solidFill>
                  <a:schemeClr val="accent1"/>
                </a:solidFill>
                <a:latin typeface="Arial" panose="020B0604020202020204" pitchFamily="34" charset="0"/>
                <a:cs typeface="Arial" panose="020B0604020202020204" pitchFamily="34" charset="0"/>
              </a:rPr>
              <a:t>mIU</a:t>
            </a:r>
            <a:r>
              <a:rPr lang="tr-TR" sz="2400" dirty="0">
                <a:solidFill>
                  <a:schemeClr val="accent1"/>
                </a:solidFill>
                <a:latin typeface="Arial" panose="020B0604020202020204" pitchFamily="34" charset="0"/>
                <a:cs typeface="Arial" panose="020B0604020202020204" pitchFamily="34" charset="0"/>
              </a:rPr>
              <a:t>/ml) </a:t>
            </a:r>
            <a:r>
              <a:rPr lang="tr-TR" sz="2400" dirty="0">
                <a:latin typeface="Arial" panose="020B0604020202020204" pitchFamily="34" charset="0"/>
                <a:cs typeface="Arial" panose="020B0604020202020204" pitchFamily="34" charset="0"/>
              </a:rPr>
              <a:t>antikor oluşmayan kişilere ikinci aşı serisi (üç doz) uygulanmalı</a:t>
            </a:r>
          </a:p>
          <a:p>
            <a:pPr marL="0" indent="0">
              <a:buNone/>
            </a:pP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önce tek doz hatırlatma yapılır, yanıt olmazsa 2. ve 3. doz ile seri tamamlanır</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İkinci aşı serisi sonunda anti-</a:t>
            </a:r>
            <a:r>
              <a:rPr lang="tr-TR" sz="2400" dirty="0" err="1">
                <a:latin typeface="Arial" panose="020B0604020202020204" pitchFamily="34" charset="0"/>
                <a:cs typeface="Arial" panose="020B0604020202020204" pitchFamily="34" charset="0"/>
              </a:rPr>
              <a:t>HBs</a:t>
            </a:r>
            <a:r>
              <a:rPr lang="tr-TR" sz="2400" dirty="0">
                <a:latin typeface="Arial" panose="020B0604020202020204" pitchFamily="34" charset="0"/>
                <a:cs typeface="Arial" panose="020B0604020202020204" pitchFamily="34" charset="0"/>
              </a:rPr>
              <a:t> tekrar negatif bulunursa riskli temas durumunda </a:t>
            </a:r>
            <a:r>
              <a:rPr lang="tr-TR" sz="2400" dirty="0">
                <a:solidFill>
                  <a:schemeClr val="accent1"/>
                </a:solidFill>
                <a:latin typeface="Arial" panose="020B0604020202020204" pitchFamily="34" charset="0"/>
                <a:cs typeface="Arial" panose="020B0604020202020204" pitchFamily="34" charset="0"/>
              </a:rPr>
              <a:t>HBIG</a:t>
            </a:r>
            <a:r>
              <a:rPr lang="tr-TR" sz="2400" dirty="0">
                <a:latin typeface="Arial" panose="020B0604020202020204" pitchFamily="34" charset="0"/>
                <a:cs typeface="Arial" panose="020B0604020202020204" pitchFamily="34" charset="0"/>
              </a:rPr>
              <a:t> ile </a:t>
            </a:r>
            <a:r>
              <a:rPr lang="tr-TR" sz="2400" dirty="0" err="1">
                <a:latin typeface="Arial" panose="020B0604020202020204" pitchFamily="34" charset="0"/>
                <a:cs typeface="Arial" panose="020B0604020202020204" pitchFamily="34" charset="0"/>
              </a:rPr>
              <a:t>profilaksi</a:t>
            </a:r>
            <a:r>
              <a:rPr lang="tr-TR" sz="2400" dirty="0">
                <a:latin typeface="Arial" panose="020B0604020202020204" pitchFamily="34" charset="0"/>
                <a:cs typeface="Arial" panose="020B0604020202020204" pitchFamily="34" charset="0"/>
              </a:rPr>
              <a:t> önerilmeli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Normal bağışıklığı olanlarda </a:t>
            </a:r>
            <a:r>
              <a:rPr lang="tr-TR" sz="2400" dirty="0" err="1">
                <a:latin typeface="Arial" panose="020B0604020202020204" pitchFamily="34" charset="0"/>
                <a:cs typeface="Arial" panose="020B0604020202020204" pitchFamily="34" charset="0"/>
              </a:rPr>
              <a:t>rapel</a:t>
            </a:r>
            <a:r>
              <a:rPr lang="tr-TR" sz="2400" dirty="0">
                <a:latin typeface="Arial" panose="020B0604020202020204" pitchFamily="34" charset="0"/>
                <a:cs typeface="Arial" panose="020B0604020202020204" pitchFamily="34" charset="0"/>
              </a:rPr>
              <a:t> dozu önerilmemekte</a:t>
            </a: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7322846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8E713D4-E2E2-44E4-A0DD-855B1C0D8BAD}"/>
              </a:ext>
            </a:extLst>
          </p:cNvPr>
          <p:cNvPicPr>
            <a:picLocks noGrp="1" noChangeAspect="1"/>
          </p:cNvPicPr>
          <p:nvPr>
            <p:ph idx="1"/>
          </p:nvPr>
        </p:nvPicPr>
        <p:blipFill>
          <a:blip r:embed="rId3"/>
          <a:stretch>
            <a:fillRect/>
          </a:stretch>
        </p:blipFill>
        <p:spPr>
          <a:xfrm>
            <a:off x="724829" y="245327"/>
            <a:ext cx="10727473" cy="6456556"/>
          </a:xfrm>
          <a:prstGeom prst="rect">
            <a:avLst/>
          </a:prstGeom>
        </p:spPr>
      </p:pic>
    </p:spTree>
    <p:extLst>
      <p:ext uri="{BB962C8B-B14F-4D97-AF65-F5344CB8AC3E}">
        <p14:creationId xmlns:p14="http://schemas.microsoft.com/office/powerpoint/2010/main" val="36365682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5C88F-19C9-4823-8FD4-F27B83B5916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5A2A762-5753-446D-B76C-A53FB4D72183}"/>
              </a:ext>
            </a:extLst>
          </p:cNvPr>
          <p:cNvSpPr>
            <a:spLocks noGrp="1"/>
          </p:cNvSpPr>
          <p:nvPr>
            <p:ph idx="1"/>
          </p:nvPr>
        </p:nvSpPr>
        <p:spPr/>
        <p:txBody>
          <a:bodyPr>
            <a:normAutofit/>
          </a:bodyPr>
          <a:lstStyle/>
          <a:p>
            <a:pPr marL="0" indent="0">
              <a:buNone/>
            </a:pPr>
            <a:r>
              <a:rPr lang="tr-TR" dirty="0">
                <a:solidFill>
                  <a:schemeClr val="accent1"/>
                </a:solidFill>
                <a:latin typeface="Arial" panose="020B0604020202020204" pitchFamily="34" charset="0"/>
                <a:cs typeface="Arial" panose="020B0604020202020204" pitchFamily="34" charset="0"/>
              </a:rPr>
              <a:t>Kızamık-kızamıkçık-kabakulak (KKK) aşısı:</a:t>
            </a:r>
          </a:p>
          <a:p>
            <a:r>
              <a:rPr lang="tr-TR" sz="2400" dirty="0">
                <a:latin typeface="Arial" panose="020B0604020202020204" pitchFamily="34" charset="0"/>
                <a:cs typeface="Arial" panose="020B0604020202020204" pitchFamily="34" charset="0"/>
              </a:rPr>
              <a:t>Bağışıklık kanıtı olmayan tüm sağlık personeli</a:t>
            </a:r>
          </a:p>
          <a:p>
            <a:pPr marL="0" indent="0">
              <a:buNone/>
            </a:pPr>
            <a:r>
              <a:rPr lang="tr-TR" sz="2400" dirty="0">
                <a:latin typeface="Arial" panose="020B0604020202020204" pitchFamily="34" charset="0"/>
                <a:cs typeface="Arial" panose="020B0604020202020204" pitchFamily="34" charset="0"/>
              </a:rPr>
              <a:t>              en az 28 gün ara ile </a:t>
            </a:r>
            <a:r>
              <a:rPr lang="tr-TR" sz="2400" dirty="0">
                <a:solidFill>
                  <a:schemeClr val="accent1"/>
                </a:solidFill>
                <a:latin typeface="Arial" panose="020B0604020202020204" pitchFamily="34" charset="0"/>
                <a:cs typeface="Arial" panose="020B0604020202020204" pitchFamily="34" charset="0"/>
              </a:rPr>
              <a:t>2 doz</a:t>
            </a:r>
            <a:r>
              <a:rPr lang="tr-TR" sz="2400" dirty="0">
                <a:latin typeface="Arial" panose="020B0604020202020204" pitchFamily="34" charset="0"/>
                <a:cs typeface="Arial" panose="020B0604020202020204" pitchFamily="34" charset="0"/>
              </a:rPr>
              <a:t> KKK aşısı yapılmalı</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r>
              <a:rPr lang="tr-TR" dirty="0">
                <a:solidFill>
                  <a:schemeClr val="accent1"/>
                </a:solidFill>
                <a:latin typeface="Arial" panose="020B0604020202020204" pitchFamily="34" charset="0"/>
                <a:cs typeface="Arial" panose="020B0604020202020204" pitchFamily="34" charset="0"/>
              </a:rPr>
              <a:t>Suçiçeği aşısı: </a:t>
            </a:r>
          </a:p>
          <a:p>
            <a:pPr marL="0" indent="0">
              <a:buNone/>
            </a:pPr>
            <a:r>
              <a:rPr lang="tr-TR" sz="2400" dirty="0">
                <a:latin typeface="Arial" panose="020B0604020202020204" pitchFamily="34" charset="0"/>
                <a:cs typeface="Arial" panose="020B0604020202020204" pitchFamily="34" charset="0"/>
              </a:rPr>
              <a:t>Bağışıklığı olmayan tüm sağlık personeli 4-8 hafta arayla </a:t>
            </a:r>
            <a:r>
              <a:rPr lang="tr-TR" sz="2400" dirty="0">
                <a:solidFill>
                  <a:schemeClr val="accent1"/>
                </a:solidFill>
                <a:latin typeface="Arial" panose="020B0604020202020204" pitchFamily="34" charset="0"/>
                <a:cs typeface="Arial" panose="020B0604020202020204" pitchFamily="34" charset="0"/>
              </a:rPr>
              <a:t>iki kez </a:t>
            </a:r>
            <a:r>
              <a:rPr lang="tr-TR" sz="2400" dirty="0">
                <a:latin typeface="Arial" panose="020B0604020202020204" pitchFamily="34" charset="0"/>
                <a:cs typeface="Arial" panose="020B0604020202020204" pitchFamily="34" charset="0"/>
              </a:rPr>
              <a:t>aşılanmalıdır. </a:t>
            </a:r>
          </a:p>
        </p:txBody>
      </p:sp>
    </p:spTree>
    <p:extLst>
      <p:ext uri="{BB962C8B-B14F-4D97-AF65-F5344CB8AC3E}">
        <p14:creationId xmlns:p14="http://schemas.microsoft.com/office/powerpoint/2010/main" val="1710490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92B572-5F20-44B5-BB1D-3D4C207EF93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4AEE2F9-B12D-42E6-B413-2F8157B4D8DD}"/>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tr-TR" dirty="0" err="1">
                <a:solidFill>
                  <a:schemeClr val="accent1"/>
                </a:solidFill>
                <a:latin typeface="Arial" panose="020B0604020202020204" pitchFamily="34" charset="0"/>
                <a:cs typeface="Arial" panose="020B0604020202020204" pitchFamily="34" charset="0"/>
              </a:rPr>
              <a:t>Tetanoz</a:t>
            </a:r>
            <a:r>
              <a:rPr lang="tr-TR" dirty="0">
                <a:solidFill>
                  <a:schemeClr val="accent1"/>
                </a:solidFill>
                <a:latin typeface="Arial" panose="020B0604020202020204" pitchFamily="34" charset="0"/>
                <a:cs typeface="Arial" panose="020B0604020202020204" pitchFamily="34" charset="0"/>
              </a:rPr>
              <a:t>-difteri aşısı (</a:t>
            </a:r>
            <a:r>
              <a:rPr lang="tr-TR" dirty="0" err="1">
                <a:solidFill>
                  <a:schemeClr val="accent1"/>
                </a:solidFill>
                <a:latin typeface="Arial" panose="020B0604020202020204" pitchFamily="34" charset="0"/>
                <a:cs typeface="Arial" panose="020B0604020202020204" pitchFamily="34" charset="0"/>
              </a:rPr>
              <a:t>Td</a:t>
            </a:r>
            <a:r>
              <a:rPr lang="tr-TR" dirty="0">
                <a:solidFill>
                  <a:schemeClr val="accent1"/>
                </a:solidFill>
                <a:latin typeface="Arial" panose="020B0604020202020204" pitchFamily="34" charset="0"/>
                <a:cs typeface="Arial" panose="020B0604020202020204" pitchFamily="34" charset="0"/>
              </a:rPr>
              <a:t>/</a:t>
            </a:r>
            <a:r>
              <a:rPr lang="tr-TR" dirty="0" err="1">
                <a:solidFill>
                  <a:schemeClr val="accent1"/>
                </a:solidFill>
                <a:latin typeface="Arial" panose="020B0604020202020204" pitchFamily="34" charset="0"/>
                <a:cs typeface="Arial" panose="020B0604020202020204" pitchFamily="34" charset="0"/>
              </a:rPr>
              <a:t>Tdap</a:t>
            </a:r>
            <a:r>
              <a:rPr lang="tr-TR" dirty="0">
                <a:solidFill>
                  <a:schemeClr val="accent1"/>
                </a:solidFill>
                <a:latin typeface="Arial" panose="020B0604020202020204" pitchFamily="34" charset="0"/>
                <a:cs typeface="Arial" panose="020B0604020202020204" pitchFamily="34" charset="0"/>
              </a:rPr>
              <a:t>): </a:t>
            </a:r>
          </a:p>
          <a:p>
            <a:pPr marL="0" indent="0">
              <a:buNone/>
            </a:pPr>
            <a:endParaRPr lang="tr-TR" dirty="0">
              <a:solidFill>
                <a:schemeClr val="accent1"/>
              </a:solidFill>
              <a:latin typeface="Arial" panose="020B0604020202020204" pitchFamily="34" charset="0"/>
              <a:cs typeface="Arial" panose="020B0604020202020204" pitchFamily="34" charset="0"/>
            </a:endParaRPr>
          </a:p>
          <a:p>
            <a:pPr marL="0" indent="0">
              <a:buNone/>
            </a:pPr>
            <a:r>
              <a:rPr lang="tr-TR" sz="2600" dirty="0">
                <a:latin typeface="Arial" panose="020B0604020202020204" pitchFamily="34" charset="0"/>
                <a:cs typeface="Arial" panose="020B0604020202020204" pitchFamily="34" charset="0"/>
              </a:rPr>
              <a:t>Güncel erişkin aşılama önerileri geçerlidir. </a:t>
            </a:r>
          </a:p>
          <a:p>
            <a:pPr marL="0" indent="0">
              <a:buNone/>
            </a:pPr>
            <a:r>
              <a:rPr lang="tr-TR" sz="2600" dirty="0">
                <a:latin typeface="Arial" panose="020B0604020202020204" pitchFamily="34" charset="0"/>
                <a:cs typeface="Arial" panose="020B0604020202020204" pitchFamily="34" charset="0"/>
              </a:rPr>
              <a:t>10 yılda bir </a:t>
            </a:r>
            <a:r>
              <a:rPr lang="tr-TR" sz="2600" dirty="0" err="1">
                <a:latin typeface="Arial" panose="020B0604020202020204" pitchFamily="34" charset="0"/>
                <a:cs typeface="Arial" panose="020B0604020202020204" pitchFamily="34" charset="0"/>
              </a:rPr>
              <a:t>Td</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rapeli</a:t>
            </a:r>
            <a:r>
              <a:rPr lang="tr-TR" sz="2600" dirty="0">
                <a:latin typeface="Arial" panose="020B0604020202020204" pitchFamily="34" charset="0"/>
                <a:cs typeface="Arial" panose="020B0604020202020204" pitchFamily="34" charset="0"/>
              </a:rPr>
              <a:t> önerilir. Bunlardan birinin </a:t>
            </a:r>
            <a:r>
              <a:rPr lang="tr-TR" sz="2600" dirty="0" err="1">
                <a:latin typeface="Arial" panose="020B0604020202020204" pitchFamily="34" charset="0"/>
                <a:cs typeface="Arial" panose="020B0604020202020204" pitchFamily="34" charset="0"/>
              </a:rPr>
              <a:t>Tdap</a:t>
            </a:r>
            <a:r>
              <a:rPr lang="tr-TR" sz="2600" dirty="0">
                <a:latin typeface="Arial" panose="020B0604020202020204" pitchFamily="34" charset="0"/>
                <a:cs typeface="Arial" panose="020B0604020202020204" pitchFamily="34" charset="0"/>
              </a:rPr>
              <a:t> olması önerilir.</a:t>
            </a:r>
          </a:p>
          <a:p>
            <a:pPr marL="0" indent="0">
              <a:buNone/>
            </a:pPr>
            <a:endParaRPr lang="tr-TR" sz="3000" dirty="0">
              <a:solidFill>
                <a:schemeClr val="accent1"/>
              </a:solidFill>
              <a:latin typeface="Arial" panose="020B0604020202020204" pitchFamily="34" charset="0"/>
              <a:cs typeface="Arial" panose="020B0604020202020204" pitchFamily="34" charset="0"/>
            </a:endParaRPr>
          </a:p>
          <a:p>
            <a:pPr marL="0" indent="0">
              <a:buNone/>
            </a:pPr>
            <a:endParaRPr lang="tr-TR" sz="3000" dirty="0">
              <a:solidFill>
                <a:schemeClr val="accent1"/>
              </a:solidFill>
              <a:latin typeface="Arial" panose="020B0604020202020204" pitchFamily="34" charset="0"/>
              <a:cs typeface="Arial" panose="020B0604020202020204" pitchFamily="34" charset="0"/>
            </a:endParaRPr>
          </a:p>
          <a:p>
            <a:pPr marL="0" indent="0">
              <a:buNone/>
            </a:pPr>
            <a:r>
              <a:rPr lang="tr-TR" sz="3000" dirty="0">
                <a:solidFill>
                  <a:schemeClr val="accent1"/>
                </a:solidFill>
                <a:latin typeface="Arial" panose="020B0604020202020204" pitchFamily="34" charset="0"/>
                <a:cs typeface="Arial" panose="020B0604020202020204" pitchFamily="34" charset="0"/>
              </a:rPr>
              <a:t>Hepatit A aşısı : </a:t>
            </a:r>
          </a:p>
          <a:p>
            <a:pPr marL="0" indent="0">
              <a:buNone/>
            </a:pPr>
            <a:r>
              <a:rPr lang="tr-TR" sz="2600" dirty="0">
                <a:latin typeface="Arial" panose="020B0604020202020204" pitchFamily="34" charset="0"/>
                <a:cs typeface="Arial" panose="020B0604020202020204" pitchFamily="34" charset="0"/>
              </a:rPr>
              <a:t>0. ve 6. ayda 2 doz aşı önerilir.</a:t>
            </a:r>
          </a:p>
          <a:p>
            <a:endParaRPr lang="tr-TR" dirty="0"/>
          </a:p>
          <a:p>
            <a:pPr marL="0" indent="0">
              <a:buNone/>
            </a:pPr>
            <a:r>
              <a:rPr lang="tr-TR" dirty="0"/>
              <a:t>  </a:t>
            </a:r>
          </a:p>
        </p:txBody>
      </p:sp>
    </p:spTree>
    <p:extLst>
      <p:ext uri="{BB962C8B-B14F-4D97-AF65-F5344CB8AC3E}">
        <p14:creationId xmlns:p14="http://schemas.microsoft.com/office/powerpoint/2010/main" val="7123223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66346E-7A71-44D0-9EDF-9D1C221D24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3FFCAF1-87BA-42DB-8133-E51889D0F691}"/>
              </a:ext>
            </a:extLst>
          </p:cNvPr>
          <p:cNvSpPr>
            <a:spLocks noGrp="1"/>
          </p:cNvSpPr>
          <p:nvPr>
            <p:ph idx="1"/>
          </p:nvPr>
        </p:nvSpPr>
        <p:spPr/>
        <p:txBody>
          <a:bodyPr/>
          <a:lstStyle/>
          <a:p>
            <a:pPr marL="0" indent="0">
              <a:buNone/>
            </a:pPr>
            <a:r>
              <a:rPr lang="tr-TR" dirty="0">
                <a:solidFill>
                  <a:schemeClr val="accent1"/>
                </a:solidFill>
              </a:rPr>
              <a:t>  </a:t>
            </a:r>
          </a:p>
          <a:p>
            <a:pPr marL="0" indent="0">
              <a:buNone/>
            </a:pPr>
            <a:r>
              <a:rPr lang="tr-TR" dirty="0">
                <a:solidFill>
                  <a:schemeClr val="accent1"/>
                </a:solidFill>
              </a:rPr>
              <a:t>  </a:t>
            </a:r>
            <a:r>
              <a:rPr lang="tr-TR" dirty="0" err="1">
                <a:solidFill>
                  <a:schemeClr val="accent1"/>
                </a:solidFill>
              </a:rPr>
              <a:t>Polio</a:t>
            </a:r>
            <a:endParaRPr lang="tr-TR" dirty="0">
              <a:solidFill>
                <a:schemeClr val="accent1"/>
              </a:solidFill>
            </a:endParaRPr>
          </a:p>
          <a:p>
            <a:pPr marL="0" indent="0">
              <a:buNone/>
            </a:pPr>
            <a:r>
              <a:rPr lang="tr-TR" dirty="0">
                <a:solidFill>
                  <a:schemeClr val="accent1"/>
                </a:solidFill>
              </a:rPr>
              <a:t>  </a:t>
            </a:r>
            <a:r>
              <a:rPr lang="tr-TR" dirty="0" err="1">
                <a:solidFill>
                  <a:schemeClr val="accent1"/>
                </a:solidFill>
              </a:rPr>
              <a:t>Meningokok</a:t>
            </a:r>
            <a:endParaRPr lang="tr-TR" dirty="0">
              <a:solidFill>
                <a:schemeClr val="accent1"/>
              </a:solidFill>
            </a:endParaRPr>
          </a:p>
          <a:p>
            <a:pPr marL="0" indent="0">
              <a:buNone/>
            </a:pPr>
            <a:r>
              <a:rPr lang="tr-TR" dirty="0">
                <a:solidFill>
                  <a:schemeClr val="accent1"/>
                </a:solidFill>
              </a:rPr>
              <a:t>  Tifo</a:t>
            </a:r>
          </a:p>
          <a:p>
            <a:pPr marL="0" indent="0">
              <a:buNone/>
            </a:pPr>
            <a:r>
              <a:rPr lang="tr-TR" dirty="0">
                <a:solidFill>
                  <a:schemeClr val="accent1"/>
                </a:solidFill>
              </a:rPr>
              <a:t>  Kuduz aşıları</a:t>
            </a:r>
            <a:endParaRPr lang="tr-TR" dirty="0"/>
          </a:p>
        </p:txBody>
      </p:sp>
      <p:sp>
        <p:nvSpPr>
          <p:cNvPr id="5" name="Sağ Ayraç 4">
            <a:extLst>
              <a:ext uri="{FF2B5EF4-FFF2-40B4-BE49-F238E27FC236}">
                <a16:creationId xmlns:a16="http://schemas.microsoft.com/office/drawing/2014/main" id="{1AAD4989-BFB7-4BD0-903B-4407F10B3D03}"/>
              </a:ext>
            </a:extLst>
          </p:cNvPr>
          <p:cNvSpPr/>
          <p:nvPr/>
        </p:nvSpPr>
        <p:spPr>
          <a:xfrm>
            <a:off x="3724507" y="2486722"/>
            <a:ext cx="45719" cy="1650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Dikdörtgen 7">
            <a:extLst>
              <a:ext uri="{FF2B5EF4-FFF2-40B4-BE49-F238E27FC236}">
                <a16:creationId xmlns:a16="http://schemas.microsoft.com/office/drawing/2014/main" id="{216A3D2E-1805-4476-8BC1-522E3AF8CF2C}"/>
              </a:ext>
            </a:extLst>
          </p:cNvPr>
          <p:cNvSpPr/>
          <p:nvPr/>
        </p:nvSpPr>
        <p:spPr>
          <a:xfrm>
            <a:off x="4229285" y="2834411"/>
            <a:ext cx="7124515" cy="769441"/>
          </a:xfrm>
          <a:prstGeom prst="rect">
            <a:avLst/>
          </a:prstGeom>
        </p:spPr>
        <p:txBody>
          <a:bodyPr wrap="square">
            <a:spAutoFit/>
          </a:bodyPr>
          <a:lstStyle/>
          <a:p>
            <a:r>
              <a:rPr lang="tr-TR" sz="2200" dirty="0">
                <a:latin typeface="Arial" panose="020B0604020202020204" pitchFamily="34" charset="0"/>
                <a:cs typeface="Arial" panose="020B0604020202020204" pitchFamily="34" charset="0"/>
              </a:rPr>
              <a:t>sadece mikroorganizma ile temas riski olan mikrobiyolog gibi laboratuvar çalışanlarına önerilmekte</a:t>
            </a:r>
          </a:p>
        </p:txBody>
      </p:sp>
    </p:spTree>
    <p:extLst>
      <p:ext uri="{BB962C8B-B14F-4D97-AF65-F5344CB8AC3E}">
        <p14:creationId xmlns:p14="http://schemas.microsoft.com/office/powerpoint/2010/main" val="737980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EB2CD1-FAC9-4EA0-A75B-FFBCAB330159}"/>
              </a:ext>
            </a:extLst>
          </p:cNvPr>
          <p:cNvSpPr>
            <a:spLocks noGrp="1"/>
          </p:cNvSpPr>
          <p:nvPr>
            <p:ph type="title"/>
          </p:nvPr>
        </p:nvSpPr>
        <p:spPr>
          <a:xfrm>
            <a:off x="838200" y="309369"/>
            <a:ext cx="10515600" cy="5846104"/>
          </a:xfrm>
        </p:spPr>
        <p:txBody>
          <a:bodyPr/>
          <a:lstStyle/>
          <a:p>
            <a:r>
              <a:rPr lang="tr-TR" dirty="0">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Seyahat Aşılaması</a:t>
            </a:r>
            <a:endParaRPr lang="tr-TR" dirty="0">
              <a:solidFill>
                <a:schemeClr val="accent1"/>
              </a:solidFill>
            </a:endParaRPr>
          </a:p>
        </p:txBody>
      </p:sp>
    </p:spTree>
    <p:extLst>
      <p:ext uri="{BB962C8B-B14F-4D97-AF65-F5344CB8AC3E}">
        <p14:creationId xmlns:p14="http://schemas.microsoft.com/office/powerpoint/2010/main" val="29565542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238D2-0B1D-4107-ADFD-498643129954}"/>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Seyahat Aşılaması</a:t>
            </a:r>
          </a:p>
        </p:txBody>
      </p:sp>
      <p:sp>
        <p:nvSpPr>
          <p:cNvPr id="3" name="İçerik Yer Tutucusu 2">
            <a:extLst>
              <a:ext uri="{FF2B5EF4-FFF2-40B4-BE49-F238E27FC236}">
                <a16:creationId xmlns:a16="http://schemas.microsoft.com/office/drawing/2014/main" id="{02A6E71C-8059-4D42-83B2-79A4E504FFDF}"/>
              </a:ext>
            </a:extLst>
          </p:cNvPr>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Yurtdışına seyahat eden yolcular kendi ülkelerinde görülmeyen birçok bulaşıcı hastalık riskiyle karşı karşıya kalmakta</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Seyahat öncesinde gidilecek ülkelerdeki hastalık riskleri ve koruyucu önlemler hakkında bilgilendirilmeli ve gerekli aşılar yapılmalı</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Seyahat aşılarında temel amaç:</a:t>
            </a:r>
          </a:p>
          <a:p>
            <a:pPr marL="0" indent="0">
              <a:buNone/>
            </a:pPr>
            <a:r>
              <a:rPr lang="tr-TR" sz="2400" dirty="0">
                <a:latin typeface="Arial" panose="020B0604020202020204" pitchFamily="34" charset="0"/>
                <a:cs typeface="Arial" panose="020B0604020202020204" pitchFamily="34" charset="0"/>
              </a:rPr>
              <a:t>       - kişiyi enfeksiyonlardan korumak</a:t>
            </a:r>
          </a:p>
          <a:p>
            <a:pPr marL="0" indent="0">
              <a:buNone/>
            </a:pPr>
            <a:r>
              <a:rPr lang="tr-TR" sz="2400" dirty="0">
                <a:latin typeface="Arial" panose="020B0604020202020204" pitchFamily="34" charset="0"/>
                <a:cs typeface="Arial" panose="020B0604020202020204" pitchFamily="34" charset="0"/>
              </a:rPr>
              <a:t>       - enfeksiyonu ülkesine taşımasını engellemek</a:t>
            </a:r>
          </a:p>
          <a:p>
            <a:pPr marL="0" indent="0">
              <a:buNone/>
            </a:pPr>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2207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9E5517-D5B0-4579-B324-C172E2DA5008}"/>
              </a:ext>
            </a:extLst>
          </p:cNvPr>
          <p:cNvSpPr>
            <a:spLocks noGrp="1"/>
          </p:cNvSpPr>
          <p:nvPr>
            <p:ph type="title"/>
          </p:nvPr>
        </p:nvSpPr>
        <p:spPr/>
        <p:txBody>
          <a:bodyPr>
            <a:normAutofit/>
          </a:bodyPr>
          <a:lstStyle/>
          <a:p>
            <a:br>
              <a:rPr lang="tr-TR" b="1" dirty="0"/>
            </a:br>
            <a:endParaRPr lang="tr-TR" dirty="0"/>
          </a:p>
        </p:txBody>
      </p:sp>
      <p:sp>
        <p:nvSpPr>
          <p:cNvPr id="3" name="İçerik Yer Tutucusu 2">
            <a:extLst>
              <a:ext uri="{FF2B5EF4-FFF2-40B4-BE49-F238E27FC236}">
                <a16:creationId xmlns:a16="http://schemas.microsoft.com/office/drawing/2014/main" id="{892D676E-3568-40DC-9B1F-0FF654EA4E57}"/>
              </a:ext>
            </a:extLst>
          </p:cNvPr>
          <p:cNvSpPr>
            <a:spLocks noGrp="1"/>
          </p:cNvSpPr>
          <p:nvPr>
            <p:ph idx="1"/>
          </p:nvPr>
        </p:nvSpPr>
        <p:spPr/>
        <p:txBody>
          <a:bodyPr>
            <a:normAutofit/>
          </a:bodyPr>
          <a:lstStyle/>
          <a:p>
            <a:pPr marL="0" indent="0" fontAlgn="ctr">
              <a:buNone/>
            </a:pPr>
            <a:r>
              <a:rPr lang="tr-TR" b="1" dirty="0">
                <a:solidFill>
                  <a:schemeClr val="accent1"/>
                </a:solidFill>
                <a:latin typeface="Arial" panose="020B0604020202020204" pitchFamily="34" charset="0"/>
                <a:cs typeface="Arial" panose="020B0604020202020204" pitchFamily="34" charset="0"/>
              </a:rPr>
              <a:t>Kişiye ait özellikler: </a:t>
            </a:r>
          </a:p>
          <a:p>
            <a:pPr marL="0" indent="0" fontAlgn="ctr">
              <a:buNone/>
            </a:pPr>
            <a:endParaRPr lang="tr-TR" b="1" dirty="0">
              <a:solidFill>
                <a:schemeClr val="accent1"/>
              </a:solidFill>
              <a:latin typeface="Arial" panose="020B0604020202020204" pitchFamily="34" charset="0"/>
              <a:cs typeface="Arial" panose="020B0604020202020204" pitchFamily="34" charset="0"/>
            </a:endParaRPr>
          </a:p>
          <a:p>
            <a:pPr fontAlgn="ctr"/>
            <a:r>
              <a:rPr lang="tr-TR" sz="2400" dirty="0">
                <a:latin typeface="Arial" panose="020B0604020202020204" pitchFamily="34" charset="0"/>
                <a:cs typeface="Arial" panose="020B0604020202020204" pitchFamily="34" charset="0"/>
              </a:rPr>
              <a:t>Yaş </a:t>
            </a:r>
          </a:p>
          <a:p>
            <a:pPr fontAlgn="ctr"/>
            <a:r>
              <a:rPr lang="tr-TR" sz="2400" dirty="0">
                <a:latin typeface="Arial" panose="020B0604020202020204" pitchFamily="34" charset="0"/>
                <a:cs typeface="Arial" panose="020B0604020202020204" pitchFamily="34" charset="0"/>
              </a:rPr>
              <a:t>Aşı için </a:t>
            </a:r>
            <a:r>
              <a:rPr lang="tr-TR" sz="2400" dirty="0" err="1">
                <a:latin typeface="Arial" panose="020B0604020202020204" pitchFamily="34" charset="0"/>
                <a:cs typeface="Arial" panose="020B0604020202020204" pitchFamily="34" charset="0"/>
              </a:rPr>
              <a:t>kontrendike</a:t>
            </a:r>
            <a:r>
              <a:rPr lang="tr-TR" sz="2400" dirty="0">
                <a:latin typeface="Arial" panose="020B0604020202020204" pitchFamily="34" charset="0"/>
                <a:cs typeface="Arial" panose="020B0604020202020204" pitchFamily="34" charset="0"/>
              </a:rPr>
              <a:t> durum varlığı</a:t>
            </a:r>
          </a:p>
          <a:p>
            <a:pPr fontAlgn="ctr"/>
            <a:r>
              <a:rPr lang="tr-TR" sz="2400" dirty="0">
                <a:latin typeface="Arial" panose="020B0604020202020204" pitchFamily="34" charset="0"/>
                <a:cs typeface="Arial" panose="020B0604020202020204" pitchFamily="34" charset="0"/>
              </a:rPr>
              <a:t>Hamilelik ve emzirme durumu</a:t>
            </a:r>
          </a:p>
          <a:p>
            <a:pPr fontAlgn="ctr"/>
            <a:r>
              <a:rPr lang="tr-TR" sz="2400" dirty="0" err="1">
                <a:latin typeface="Arial" panose="020B0604020202020204" pitchFamily="34" charset="0"/>
                <a:cs typeface="Arial" panose="020B0604020202020204" pitchFamily="34" charset="0"/>
              </a:rPr>
              <a:t>İmmün</a:t>
            </a:r>
            <a:r>
              <a:rPr lang="tr-TR" sz="2400" dirty="0">
                <a:latin typeface="Arial" panose="020B0604020202020204" pitchFamily="34" charset="0"/>
                <a:cs typeface="Arial" panose="020B0604020202020204" pitchFamily="34" charset="0"/>
              </a:rPr>
              <a:t> sistem yetmezliği </a:t>
            </a:r>
          </a:p>
          <a:p>
            <a:pPr fontAlgn="ctr"/>
            <a:r>
              <a:rPr lang="tr-TR" sz="2400" dirty="0">
                <a:latin typeface="Arial" panose="020B0604020202020204" pitchFamily="34" charset="0"/>
                <a:cs typeface="Arial" panose="020B0604020202020204" pitchFamily="34" charset="0"/>
              </a:rPr>
              <a:t>Alerji öyküsü</a:t>
            </a:r>
          </a:p>
          <a:p>
            <a:pPr fontAlgn="ctr"/>
            <a:r>
              <a:rPr lang="tr-TR" sz="2400" dirty="0">
                <a:latin typeface="Arial" panose="020B0604020202020204" pitchFamily="34" charset="0"/>
                <a:cs typeface="Arial" panose="020B0604020202020204" pitchFamily="34" charset="0"/>
              </a:rPr>
              <a:t>Aşılama geçmişi</a:t>
            </a:r>
          </a:p>
          <a:p>
            <a:endParaRPr lang="tr-TR" dirty="0"/>
          </a:p>
        </p:txBody>
      </p:sp>
    </p:spTree>
    <p:extLst>
      <p:ext uri="{BB962C8B-B14F-4D97-AF65-F5344CB8AC3E}">
        <p14:creationId xmlns:p14="http://schemas.microsoft.com/office/powerpoint/2010/main" val="41422797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5079</Words>
  <Application>Microsoft Office PowerPoint</Application>
  <PresentationFormat>Geniş ekran</PresentationFormat>
  <Paragraphs>943</Paragraphs>
  <Slides>120</Slides>
  <Notes>58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120</vt:i4>
      </vt:variant>
    </vt:vector>
  </HeadingPairs>
  <TitlesOfParts>
    <vt:vector size="125" baseType="lpstr">
      <vt:lpstr>Arial</vt:lpstr>
      <vt:lpstr>Calibri</vt:lpstr>
      <vt:lpstr>Calibri Light</vt:lpstr>
      <vt:lpstr>Serif sans</vt:lpstr>
      <vt:lpstr>Office Teması</vt:lpstr>
      <vt:lpstr>ERİŞKİN BAĞIŞIKLAMA</vt:lpstr>
      <vt:lpstr>Amaç</vt:lpstr>
      <vt:lpstr>Öğrenim Hedefleri</vt:lpstr>
      <vt:lpstr>PowerPoint Sunusu</vt:lpstr>
      <vt:lpstr>Aşıların Eş Zamanlı Uygulanması </vt:lpstr>
      <vt:lpstr>Aşıların Farklı Zamanlı Uygulanması</vt:lpstr>
      <vt:lpstr> Aşılamaya Kalınan Yerden Devam Edilmesi  </vt:lpstr>
      <vt:lpstr>Aşı - Antikor Etkileşimi</vt:lpstr>
      <vt:lpstr>Soğuk Zincir</vt:lpstr>
      <vt:lpstr>      Erişkin Dönemde Yapılması Önerilen Aşılar</vt:lpstr>
      <vt:lpstr>Difteri </vt:lpstr>
      <vt:lpstr>Difteri </vt:lpstr>
      <vt:lpstr>Boğmaca </vt:lpstr>
      <vt:lpstr>Tetanoz </vt:lpstr>
      <vt:lpstr>Endikasyonları</vt:lpstr>
      <vt:lpstr> Tetanoz ve Difteri Toksoid Aşıları </vt:lpstr>
      <vt:lpstr>PowerPoint Sunusu</vt:lpstr>
      <vt:lpstr>Kontrendikasyonları </vt:lpstr>
      <vt:lpstr>PowerPoint Sunusu</vt:lpstr>
      <vt:lpstr>İnfluenza Aşısı</vt:lpstr>
      <vt:lpstr>Endikasyonları</vt:lpstr>
      <vt:lpstr>PowerPoint Sunusu</vt:lpstr>
      <vt:lpstr>İnfluenza Aşısı Uygulama Zamanı </vt:lpstr>
      <vt:lpstr>Kontrendikasyonları </vt:lpstr>
      <vt:lpstr>Temas Sonrası Profilaksi</vt:lpstr>
      <vt:lpstr>Pnömokok Aşısı</vt:lpstr>
      <vt:lpstr>PowerPoint Sunusu</vt:lpstr>
      <vt:lpstr>Endikasyonları </vt:lpstr>
      <vt:lpstr> </vt:lpstr>
      <vt:lpstr>Pnömok Aşılamasında Temel Özet Program</vt:lpstr>
      <vt:lpstr>Pnömokok Aşılama Algoritması</vt:lpstr>
      <vt:lpstr>Hepatit A Aşısı  </vt:lpstr>
      <vt:lpstr>Endikasyonları </vt:lpstr>
      <vt:lpstr>PowerPoint Sunusu</vt:lpstr>
      <vt:lpstr>Hepatit A</vt:lpstr>
      <vt:lpstr>Hepatit B Aşısı</vt:lpstr>
      <vt:lpstr>Endikasyonları </vt:lpstr>
      <vt:lpstr>PowerPoint Sunusu</vt:lpstr>
      <vt:lpstr>PowerPoint Sunusu</vt:lpstr>
      <vt:lpstr>Uygulama Şekli ve Zamanı</vt:lpstr>
      <vt:lpstr>Koruyuculuk </vt:lpstr>
      <vt:lpstr>PowerPoint Sunusu</vt:lpstr>
      <vt:lpstr>Temas Sonrası Profilaksi</vt:lpstr>
      <vt:lpstr>Suçiçeği (Varicella Zoster) Aşısı </vt:lpstr>
      <vt:lpstr>Endikasyonları</vt:lpstr>
      <vt:lpstr>PowerPoint Sunusu</vt:lpstr>
      <vt:lpstr>Kontrendikasyonları</vt:lpstr>
      <vt:lpstr>PowerPoint Sunusu</vt:lpstr>
      <vt:lpstr>PowerPoint Sunusu</vt:lpstr>
      <vt:lpstr>VZIG</vt:lpstr>
      <vt:lpstr>Herpes Zoster (Zona) Aşısı</vt:lpstr>
      <vt:lpstr> Endikasyonları </vt:lpstr>
      <vt:lpstr>Kontrendikasyonları</vt:lpstr>
      <vt:lpstr>Kızamık – Kızamıkçık - Kabakulak</vt:lpstr>
      <vt:lpstr>PowerPoint Sunusu</vt:lpstr>
      <vt:lpstr>Kontrendikasyonları</vt:lpstr>
      <vt:lpstr>Yan Etkiler</vt:lpstr>
      <vt:lpstr>Temas Sonrası Profilaksi</vt:lpstr>
      <vt:lpstr>Meningokok Aşısı </vt:lpstr>
      <vt:lpstr>PowerPoint Sunusu</vt:lpstr>
      <vt:lpstr>PowerPoint Sunusu</vt:lpstr>
      <vt:lpstr>PowerPoint Sunusu</vt:lpstr>
      <vt:lpstr>PowerPoint Sunusu</vt:lpstr>
      <vt:lpstr>Human Papilloma Virüs Aşısı</vt:lpstr>
      <vt:lpstr>PowerPoint Sunusu</vt:lpstr>
      <vt:lpstr>Uygulama Şekli ve Zamanı</vt:lpstr>
      <vt:lpstr>PowerPoint Sunusu</vt:lpstr>
      <vt:lpstr>PowerPoint Sunusu</vt:lpstr>
      <vt:lpstr>H. İnfluenza Tip b Aşısı</vt:lpstr>
      <vt:lpstr>PowerPoint Sunusu</vt:lpstr>
      <vt:lpstr>Kuduz Aşısı</vt:lpstr>
      <vt:lpstr>Temas Öncesi Profilaksi</vt:lpstr>
      <vt:lpstr>Temas Öncesi Profilaksi</vt:lpstr>
      <vt:lpstr>Temas Öncesi Profilaksi</vt:lpstr>
      <vt:lpstr>Temas Sonrası Profilaksi</vt:lpstr>
      <vt:lpstr>PowerPoint Sunusu</vt:lpstr>
      <vt:lpstr>PowerPoint Sunusu</vt:lpstr>
      <vt:lpstr>PowerPoint Sunusu</vt:lpstr>
      <vt:lpstr>Temas sonrası pasif bağışıklama</vt:lpstr>
      <vt:lpstr>PowerPoint Sunusu</vt:lpstr>
      <vt:lpstr>Polio Aşısı</vt:lpstr>
      <vt:lpstr>PowerPoint Sunusu</vt:lpstr>
      <vt:lpstr>                  Gebelikte Aşılama</vt:lpstr>
      <vt:lpstr>PowerPoint Sunusu</vt:lpstr>
      <vt:lpstr>PowerPoint Sunusu</vt:lpstr>
      <vt:lpstr>PowerPoint Sunusu</vt:lpstr>
      <vt:lpstr>PowerPoint Sunusu</vt:lpstr>
      <vt:lpstr>PowerPoint Sunusu</vt:lpstr>
      <vt:lpstr>PowerPoint Sunusu</vt:lpstr>
      <vt:lpstr>       Sağlık Çalışanlarında Aşılama</vt:lpstr>
      <vt:lpstr>PowerPoint Sunusu</vt:lpstr>
      <vt:lpstr> Hepatit B Aşısı:     </vt:lpstr>
      <vt:lpstr>PowerPoint Sunusu</vt:lpstr>
      <vt:lpstr>PowerPoint Sunusu</vt:lpstr>
      <vt:lpstr>PowerPoint Sunusu</vt:lpstr>
      <vt:lpstr>PowerPoint Sunusu</vt:lpstr>
      <vt:lpstr>                Seyahat Aşılaması</vt:lpstr>
      <vt:lpstr>Seyahat Aşılaması</vt:lpstr>
      <vt:lpstr> </vt:lpstr>
      <vt:lpstr>PowerPoint Sunusu</vt:lpstr>
      <vt:lpstr>PowerPoint Sunusu</vt:lpstr>
      <vt:lpstr>Seyahat Aşıları</vt:lpstr>
      <vt:lpstr>Rutin Aşılar (Fırsat!!!)</vt:lpstr>
      <vt:lpstr>Önerilen Aşılar</vt:lpstr>
      <vt:lpstr>Zorunlu aşılar</vt:lpstr>
      <vt:lpstr>PowerPoint Sunusu</vt:lpstr>
      <vt:lpstr>PowerPoint Sunusu</vt:lpstr>
      <vt:lpstr>PowerPoint Sunusu</vt:lpstr>
      <vt:lpstr>PowerPoint Sunusu</vt:lpstr>
      <vt:lpstr>Vaka</vt:lpstr>
      <vt:lpstr>Rutin aşılar</vt:lpstr>
      <vt:lpstr>Önerilen aşılar</vt:lpstr>
      <vt:lpstr>PowerPoint Sunusu</vt:lpstr>
      <vt:lpstr>PowerPoint Sunusu</vt:lpstr>
      <vt:lpstr>PowerPoint Sunusu</vt:lpstr>
      <vt:lpstr>PowerPoint Sunusu</vt:lpstr>
      <vt:lpstr>PowerPoint Sunusu</vt:lpstr>
      <vt:lpstr>PowerPoint Sunusu</vt:lpstr>
      <vt:lpstr>PowerPoint Sunusu</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ERİŞKİN BAĞIŞIKLAMA</dc:title>
  <dc:creator>Ayşegül  Özsalih</dc:creator>
  <cp:lastModifiedBy>Ayşegül  Özsalih</cp:lastModifiedBy>
  <cp:revision>34</cp:revision>
  <dcterms:created xsi:type="dcterms:W3CDTF">2019-12-02T19:35:26Z</dcterms:created>
  <dcterms:modified xsi:type="dcterms:W3CDTF">2019-12-09T12:07:52Z</dcterms:modified>
</cp:coreProperties>
</file>