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327" r:id="rId3"/>
    <p:sldId id="328" r:id="rId4"/>
    <p:sldId id="324" r:id="rId5"/>
    <p:sldId id="258" r:id="rId6"/>
    <p:sldId id="259" r:id="rId7"/>
    <p:sldId id="262" r:id="rId8"/>
    <p:sldId id="263" r:id="rId9"/>
    <p:sldId id="266" r:id="rId10"/>
    <p:sldId id="270" r:id="rId11"/>
    <p:sldId id="272" r:id="rId12"/>
    <p:sldId id="330" r:id="rId13"/>
    <p:sldId id="333" r:id="rId14"/>
    <p:sldId id="273" r:id="rId15"/>
    <p:sldId id="334" r:id="rId16"/>
    <p:sldId id="286" r:id="rId17"/>
    <p:sldId id="288" r:id="rId18"/>
    <p:sldId id="289" r:id="rId19"/>
    <p:sldId id="290" r:id="rId20"/>
    <p:sldId id="291" r:id="rId21"/>
    <p:sldId id="293" r:id="rId22"/>
    <p:sldId id="294" r:id="rId23"/>
    <p:sldId id="296" r:id="rId24"/>
    <p:sldId id="335" r:id="rId25"/>
    <p:sldId id="336" r:id="rId26"/>
    <p:sldId id="277" r:id="rId27"/>
    <p:sldId id="298" r:id="rId28"/>
    <p:sldId id="299" r:id="rId29"/>
    <p:sldId id="297" r:id="rId30"/>
    <p:sldId id="338" r:id="rId31"/>
    <p:sldId id="339" r:id="rId32"/>
    <p:sldId id="318" r:id="rId33"/>
    <p:sldId id="319" r:id="rId34"/>
    <p:sldId id="306" r:id="rId35"/>
    <p:sldId id="340" r:id="rId36"/>
    <p:sldId id="323" r:id="rId37"/>
    <p:sldId id="341" r:id="rId38"/>
    <p:sldId id="342" r:id="rId39"/>
    <p:sldId id="33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49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00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686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168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693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21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999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88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560BF-5374-4E54-970A-30178AA7F8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66865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3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13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63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6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16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47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51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08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1C45-9C43-473F-9D86-8C0C68D0E0DF}" type="datetimeFigureOut">
              <a:rPr lang="tr-TR" smtClean="0"/>
              <a:t>07.02.2017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761293-6381-4723-BC28-F88AD1C33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08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67183" y="556847"/>
            <a:ext cx="7258172" cy="2262781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Çocuklarda İdrar Yolu Enfeksiyonu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67182" y="3546456"/>
            <a:ext cx="7258173" cy="1564806"/>
          </a:xfrm>
        </p:spPr>
        <p:txBody>
          <a:bodyPr>
            <a:no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KTÜ TIP FAKÜLTESİ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AİLE HEKİMLİĞİ ABD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Arş. Gör. Dr. Hatice ÇAVUŞ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07.02.2017</a:t>
            </a:r>
          </a:p>
        </p:txBody>
      </p:sp>
    </p:spTree>
    <p:extLst>
      <p:ext uri="{BB962C8B-B14F-4D97-AF65-F5344CB8AC3E}">
        <p14:creationId xmlns:p14="http://schemas.microsoft.com/office/powerpoint/2010/main" val="361121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8769" y="624110"/>
            <a:ext cx="2168769" cy="970228"/>
          </a:xfrm>
        </p:spPr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dirty="0"/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39815" y="1840524"/>
            <a:ext cx="9464797" cy="2567354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sırayı almaktadır,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İYE’lerin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%90’ından, tekrarlayan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İYE’lerin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%75-90’ından E.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sorumludur.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az sıklıkla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Proteus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Enterekok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yenidoğanda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grubu streptokok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da etken olabilir.</a:t>
            </a:r>
          </a:p>
        </p:txBody>
      </p:sp>
    </p:spTree>
    <p:extLst>
      <p:ext uri="{BB962C8B-B14F-4D97-AF65-F5344CB8AC3E}">
        <p14:creationId xmlns:p14="http://schemas.microsoft.com/office/powerpoint/2010/main" val="147990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41234" y="471710"/>
            <a:ext cx="3925106" cy="1280890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faktörleri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41234" y="1629508"/>
            <a:ext cx="7864762" cy="48003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 çocuk</a:t>
            </a: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adezyon</a:t>
            </a: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Fimozis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Prepisyum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Konstipasyon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Arkadan öne temizleme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Dışkı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kontaminasyonu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Dolu küvette/uzun/köpük banyosu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 kurdu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sütü almayan bebek</a:t>
            </a:r>
          </a:p>
        </p:txBody>
      </p:sp>
    </p:spTree>
    <p:extLst>
      <p:ext uri="{BB962C8B-B14F-4D97-AF65-F5344CB8AC3E}">
        <p14:creationId xmlns:p14="http://schemas.microsoft.com/office/powerpoint/2010/main" val="3760599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88834" y="518603"/>
            <a:ext cx="3925106" cy="1280890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faktörleri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88834" y="2180491"/>
            <a:ext cx="7864762" cy="4331459"/>
          </a:xfrm>
        </p:spPr>
        <p:txBody>
          <a:bodyPr>
            <a:normAutofit/>
          </a:bodyPr>
          <a:lstStyle/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aktivite-taciz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Sıkı elbise/iç giysi</a:t>
            </a: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Nörojenik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mesane/İşeme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disfonksiyonu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/İdrar tutma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Antibiyotik kullanımı ile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kolon florasının eradikasyonu</a:t>
            </a: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taş</a:t>
            </a: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Reflü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Obstrüksiyon</a:t>
            </a:r>
          </a:p>
        </p:txBody>
      </p:sp>
    </p:spTree>
    <p:extLst>
      <p:ext uri="{BB962C8B-B14F-4D97-AF65-F5344CB8AC3E}">
        <p14:creationId xmlns:p14="http://schemas.microsoft.com/office/powerpoint/2010/main" val="423256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3631" y="1664678"/>
            <a:ext cx="9722704" cy="4914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    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 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 Bulgular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0-3 ay                  Ateş, emmeme, beslenme güçlüğü, huzursuzluk, kötü kokulu idrar,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uzamış sarılık, ishal, kilo alımında yetersizlik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ay-2 yaş             Kusma, iştahsızlık, ateş, ishal, gelişme geriliği, kabızlık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2-5 yaş                  Karın ağrısı, ateş, kusma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yaş ve üstü       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Dizüri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sık idrara çıkma, acil idrar yapma hissi, karın ağrısı,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yan ağrısı,   ateş 	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2120288" y="518601"/>
            <a:ext cx="1478696" cy="946783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</a:p>
        </p:txBody>
      </p:sp>
    </p:spTree>
    <p:extLst>
      <p:ext uri="{BB962C8B-B14F-4D97-AF65-F5344CB8AC3E}">
        <p14:creationId xmlns:p14="http://schemas.microsoft.com/office/powerpoint/2010/main" val="304553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56931" y="457307"/>
            <a:ext cx="1659284" cy="890847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4746" y="1258278"/>
            <a:ext cx="7498080" cy="5427784"/>
          </a:xfrm>
        </p:spPr>
        <p:txBody>
          <a:bodyPr>
            <a:normAutofit lnSpcReduction="10000"/>
          </a:bodyPr>
          <a:lstStyle/>
          <a:p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Fizik Muayene:</a:t>
            </a:r>
          </a:p>
          <a:p>
            <a:pPr marL="807720" lvl="1" indent="-533400"/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</a:t>
            </a:r>
          </a:p>
          <a:p>
            <a:pPr marL="807720" lvl="1" indent="-533400"/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Batın muayenesi (hassasiyet?, genişlemiş mesane?)</a:t>
            </a:r>
          </a:p>
          <a:p>
            <a:pPr marL="807720" lvl="1" indent="-533400"/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Kostavertebral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açı hassasiyeti</a:t>
            </a:r>
          </a:p>
          <a:p>
            <a:pPr marL="807720" lvl="1" indent="-533400"/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Vertebral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kolonun değerlendirilmesi</a:t>
            </a:r>
          </a:p>
          <a:p>
            <a:pPr marL="807720" lvl="1" indent="-533400"/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Dış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organların muayenesi</a:t>
            </a:r>
          </a:p>
          <a:p>
            <a:pPr marL="1161288" lvl="2" indent="-457200"/>
            <a:r>
              <a:rPr lang="tr-TR" sz="1600" dirty="0">
                <a:latin typeface="Arial" charset="0"/>
              </a:rPr>
              <a:t>  </a:t>
            </a:r>
            <a:r>
              <a:rPr lang="tr-TR" sz="1600" dirty="0" err="1">
                <a:latin typeface="Arial" charset="0"/>
              </a:rPr>
              <a:t>Vajinit</a:t>
            </a:r>
            <a:endParaRPr lang="tr-TR" sz="1600" dirty="0">
              <a:latin typeface="Arial" charset="0"/>
            </a:endParaRPr>
          </a:p>
          <a:p>
            <a:pPr marL="1161288" lvl="2" indent="-457200"/>
            <a:r>
              <a:rPr lang="tr-TR" sz="1600" dirty="0">
                <a:latin typeface="Arial" charset="0"/>
              </a:rPr>
              <a:t>  </a:t>
            </a:r>
            <a:r>
              <a:rPr lang="tr-TR" sz="1600" dirty="0" err="1">
                <a:latin typeface="Arial" charset="0"/>
              </a:rPr>
              <a:t>Labial</a:t>
            </a:r>
            <a:r>
              <a:rPr lang="tr-TR" sz="1600" dirty="0">
                <a:latin typeface="Arial" charset="0"/>
              </a:rPr>
              <a:t> </a:t>
            </a:r>
            <a:r>
              <a:rPr lang="tr-TR" sz="1600" dirty="0" err="1">
                <a:latin typeface="Arial" charset="0"/>
              </a:rPr>
              <a:t>adhezyon</a:t>
            </a:r>
            <a:endParaRPr lang="tr-TR" sz="1600" dirty="0">
              <a:latin typeface="Arial" charset="0"/>
            </a:endParaRPr>
          </a:p>
          <a:p>
            <a:pPr marL="1161288" lvl="2" indent="-457200"/>
            <a:r>
              <a:rPr lang="tr-TR" sz="1600" dirty="0">
                <a:latin typeface="Arial" charset="0"/>
              </a:rPr>
              <a:t>  Lokal </a:t>
            </a:r>
            <a:r>
              <a:rPr lang="tr-TR" sz="1600" dirty="0" err="1">
                <a:latin typeface="Arial" charset="0"/>
              </a:rPr>
              <a:t>irritasyon</a:t>
            </a:r>
            <a:endParaRPr lang="tr-TR" sz="1600" dirty="0">
              <a:latin typeface="Arial" charset="0"/>
            </a:endParaRPr>
          </a:p>
          <a:p>
            <a:pPr marL="1161288" lvl="2" indent="-457200"/>
            <a:r>
              <a:rPr lang="tr-TR" sz="1600" dirty="0">
                <a:latin typeface="Arial" charset="0"/>
              </a:rPr>
              <a:t>  Erkeklerde idrar akımının incelenmesi ve sünnet durumu</a:t>
            </a:r>
          </a:p>
          <a:p>
            <a:pPr marL="807720" lvl="1" indent="-533400"/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Rektal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muayene</a:t>
            </a:r>
          </a:p>
          <a:p>
            <a:pPr marL="1161288" lvl="2" indent="-457200"/>
            <a:r>
              <a:rPr lang="tr-TR" sz="1600" dirty="0">
                <a:latin typeface="Arial" charset="0"/>
              </a:rPr>
              <a:t>Kitle</a:t>
            </a:r>
          </a:p>
          <a:p>
            <a:pPr marL="1161288" lvl="2" indent="-457200"/>
            <a:r>
              <a:rPr lang="tr-TR" sz="1600" dirty="0" err="1">
                <a:latin typeface="Arial" charset="0"/>
              </a:rPr>
              <a:t>Sfinkter</a:t>
            </a:r>
            <a:r>
              <a:rPr lang="tr-TR" sz="1600" dirty="0">
                <a:latin typeface="Arial" charset="0"/>
              </a:rPr>
              <a:t> </a:t>
            </a:r>
            <a:r>
              <a:rPr lang="tr-TR" sz="1600" dirty="0" err="1">
                <a:latin typeface="Arial" charset="0"/>
              </a:rPr>
              <a:t>tonusunun</a:t>
            </a:r>
            <a:r>
              <a:rPr lang="tr-TR" sz="1600" dirty="0">
                <a:latin typeface="Arial" charset="0"/>
              </a:rPr>
              <a:t> değerlendirilmesi</a:t>
            </a:r>
          </a:p>
          <a:p>
            <a:pPr marL="809625" lvl="2" indent="-53975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 geriliği</a:t>
            </a:r>
          </a:p>
          <a:p>
            <a:pPr marL="704088" lvl="2" indent="0">
              <a:buNone/>
            </a:pPr>
            <a:endParaRPr lang="tr-TR" sz="1600" dirty="0">
              <a:latin typeface="Arial" charset="0"/>
            </a:endParaRPr>
          </a:p>
          <a:p>
            <a:pPr marL="704088" lvl="2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177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47446"/>
            <a:ext cx="8915400" cy="4363776"/>
          </a:xfrm>
        </p:spPr>
        <p:txBody>
          <a:bodyPr>
            <a:normAutofit/>
          </a:bodyPr>
          <a:lstStyle/>
          <a:p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incelemesi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Dipstick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 (tam idrar tahlili-TİT;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İdrar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mikroskopisi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İdrar kültürü (ALTIN STANDART)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koşullarda alınmış idrar kültüründe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anlamlı sayıda bakteri görülmesi  ile tanı konur.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kan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(Beyaz küre yüksekliği)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Biyokimya (CRP yüksekliği)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Sedim 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procalcitonin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44973" y="1680621"/>
            <a:ext cx="9236900" cy="4277494"/>
          </a:xfrm>
        </p:spPr>
        <p:txBody>
          <a:bodyPr>
            <a:normAutofit/>
          </a:bodyPr>
          <a:lstStyle/>
          <a:p>
            <a:pPr marL="425196" lvl="1" indent="-342900">
              <a:spcBef>
                <a:spcPts val="600"/>
              </a:spcBef>
              <a:buSzPct val="80000"/>
            </a:pP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Dipstick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 (tam idrar tahlili-TİT;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strip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test):</a:t>
            </a:r>
          </a:p>
          <a:p>
            <a:pPr lvl="1">
              <a:buNone/>
            </a:pPr>
            <a:endParaRPr lang="tr-TR" sz="2000" dirty="0">
              <a:latin typeface="Verdana" pitchFamily="34" charset="0"/>
            </a:endParaRP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Lökosit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esteraz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(normal idrarda negatif)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piyüri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(normal idrarda negatif)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bakteriüri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lökosit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esteraz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 birlikte pozitif olduğunda İYE lehine oldukça güçlü </a:t>
            </a:r>
          </a:p>
          <a:p>
            <a:pPr marL="457200" lvl="1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bir bulgudur. 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İkisi birlikte negatif olduğunda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uzaklaşan güçlü bir bulgudur. </a:t>
            </a:r>
          </a:p>
          <a:p>
            <a:pPr lvl="1"/>
            <a:endParaRPr lang="tr-TR" sz="1400" dirty="0">
              <a:latin typeface="Verdana" pitchFamily="34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044973" y="673137"/>
            <a:ext cx="3277304" cy="8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10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1673" y="1548408"/>
            <a:ext cx="8770450" cy="4680520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Mikroskopisi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Piyüri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Santrifuj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edilmiş örnekte x40’lık büyütmede her alanda en az 5-10 lökosit varsa</a:t>
            </a:r>
          </a:p>
          <a:p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Bakteriüri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alanda bir bakteri görülmesi  &gt;100.000 koloni/ml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Piyüri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bakteriürinin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saptanması İYE lehine oldukça güçlü bir bulgudur.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İkisi birlikte negatif olması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uzaklaştıran güçlü bir bulgudur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061673" y="591077"/>
            <a:ext cx="2661139" cy="8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52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27917" y="2039815"/>
            <a:ext cx="10095159" cy="3777622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Mikroskopisi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Lökosit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silendirleri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Enfeksiyonun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parankim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ilişkisini gösterir.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003057" y="884154"/>
            <a:ext cx="2661139" cy="8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9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7956" y="386860"/>
            <a:ext cx="6703675" cy="55098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Analizinin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Sensitivite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Spesivite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Değerleri</a:t>
            </a:r>
          </a:p>
        </p:txBody>
      </p:sp>
      <p:graphicFrame>
        <p:nvGraphicFramePr>
          <p:cNvPr id="5" name="4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22187315"/>
              </p:ext>
            </p:extLst>
          </p:nvPr>
        </p:nvGraphicFramePr>
        <p:xfrm>
          <a:off x="1947955" y="1208029"/>
          <a:ext cx="7704855" cy="475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9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49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8933"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Duyarlılık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Özgüllük 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Lökosit </a:t>
                      </a:r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esteraz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pozitifliği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Nitrit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pozitifliği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Lökosit </a:t>
                      </a:r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esteraz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</a:t>
                      </a:r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nitrit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pozitifliği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Mikroskopta lökosit varlığı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Mikroskopta bakteri varlığı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Lökosit </a:t>
                      </a:r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esteraz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nitrit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veya </a:t>
                      </a:r>
                      <a:r>
                        <a:rPr lang="tr-T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mikroskobi</a:t>
                      </a: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pozitifliği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47955" y="6230745"/>
            <a:ext cx="6703675" cy="550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KAYNAK:TÜRKIYE MILLI PEDIATRI DERNEGI ÇOCUK NEFROLOJI DERNEGI ORTAK KILAVUZU</a:t>
            </a:r>
          </a:p>
        </p:txBody>
      </p:sp>
    </p:spTree>
    <p:extLst>
      <p:ext uri="{BB962C8B-B14F-4D97-AF65-F5344CB8AC3E}">
        <p14:creationId xmlns:p14="http://schemas.microsoft.com/office/powerpoint/2010/main" val="91562575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23294" y="647557"/>
            <a:ext cx="8911687" cy="1280890"/>
          </a:xfrm>
        </p:spPr>
        <p:txBody>
          <a:bodyPr/>
          <a:lstStyle/>
          <a:p>
            <a:r>
              <a:rPr lang="tr-TR" dirty="0"/>
              <a:t>Çocuklarda İYE Neden Önemli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23294" y="2098430"/>
            <a:ext cx="8915400" cy="3777622"/>
          </a:xfrm>
        </p:spPr>
        <p:txBody>
          <a:bodyPr/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bir akut hastalık nedeni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Altta yatan üriner sistem anomalisinin habercisi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süreli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morbiditeye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açan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2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14780" y="1969477"/>
            <a:ext cx="8915400" cy="3777622"/>
          </a:xfrm>
        </p:spPr>
        <p:txBody>
          <a:bodyPr/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Kültürü;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 standarttır.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düşünülen bütün çocuklarda alınmalıdır.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Mümkünse temiz orta akım idrar örneği alınmalıdır.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Yıkama-temizlik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kontaminasyonu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azaltır, antiseptik kullanımı yalancı negatif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sonuçlara yol açabilir</a:t>
            </a:r>
            <a:r>
              <a:rPr lang="tr-TR" dirty="0">
                <a:latin typeface="Verdana" pitchFamily="34" charset="0"/>
              </a:rPr>
              <a:t>.</a:t>
            </a:r>
          </a:p>
          <a:p>
            <a:pPr lvl="1"/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014780" y="790369"/>
            <a:ext cx="2661139" cy="8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93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79611" y="1481432"/>
            <a:ext cx="3905374" cy="501305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Kültürünün Yorumlanması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9611" y="2110154"/>
            <a:ext cx="8915400" cy="3777622"/>
          </a:xfrm>
        </p:spPr>
        <p:txBody>
          <a:bodyPr>
            <a:normAutofit/>
          </a:bodyPr>
          <a:lstStyle/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Suprapubik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aspirasyon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sayıda gram (-) basil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10</a:t>
            </a:r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gram (+) kok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%99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Kateterizasyon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tr-T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%95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79611" y="678401"/>
            <a:ext cx="2661139" cy="8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88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9611" y="2157046"/>
            <a:ext cx="8915400" cy="4044462"/>
          </a:xfrm>
        </p:spPr>
        <p:txBody>
          <a:bodyPr>
            <a:normAutofit/>
          </a:bodyPr>
          <a:lstStyle/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Temiz orta akımı;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Semptomatik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hastalarda;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tr-TR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cfu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(tek organizma)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%95</a:t>
            </a:r>
          </a:p>
          <a:p>
            <a:pPr marL="457200" lvl="1" indent="0">
              <a:buNone/>
            </a:pPr>
            <a:endParaRPr 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Asemptomatik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hastalarda; farklı günlerde elde edilen en az iki örnekte aynı </a:t>
            </a:r>
          </a:p>
          <a:p>
            <a:pPr marL="457200" lvl="1" indent="0">
              <a:buNone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organizmanın;</a:t>
            </a:r>
          </a:p>
          <a:p>
            <a:pPr marL="457200" lvl="1" indent="0">
              <a:buNone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10</a:t>
            </a:r>
            <a:r>
              <a:rPr lang="tr-TR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cfu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kadar üremesi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Asemptomatik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bakteriüri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&gt;tedavi edilmez.</a:t>
            </a:r>
          </a:p>
          <a:p>
            <a:pPr lvl="2"/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979611" y="678401"/>
            <a:ext cx="2661139" cy="8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1979611" y="1481432"/>
            <a:ext cx="3905374" cy="501305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Kültürünün Yorumlanması</a:t>
            </a:r>
          </a:p>
        </p:txBody>
      </p:sp>
    </p:spTree>
    <p:extLst>
      <p:ext uri="{BB962C8B-B14F-4D97-AF65-F5344CB8AC3E}">
        <p14:creationId xmlns:p14="http://schemas.microsoft.com/office/powerpoint/2010/main" val="963176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46285" y="339969"/>
            <a:ext cx="4032448" cy="629088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İDRAR YOLU </a:t>
            </a:r>
          </a:p>
          <a:p>
            <a:pPr eaLnBrk="1" hangingPunct="1">
              <a:buFontTx/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ENFEKSİYONLARI</a:t>
            </a:r>
          </a:p>
          <a:p>
            <a:pPr eaLnBrk="1" hangingPunct="1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 yüksekliği (+)</a:t>
            </a: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Karın ağrısı (+)</a:t>
            </a:r>
          </a:p>
          <a:p>
            <a:pPr eaLnBrk="1" hangingPunct="1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Dizüri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(+)</a:t>
            </a: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 idrar yapma (+)</a:t>
            </a:r>
          </a:p>
          <a:p>
            <a:pPr eaLnBrk="1" hangingPunct="1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dansitesi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düşüklüğü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(-) </a:t>
            </a:r>
          </a:p>
          <a:p>
            <a:pPr eaLnBrk="1" hangingPunct="1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Pyüri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bakteriüri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(+);  silendir 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  <a:p>
            <a:pPr eaLnBrk="1" hangingPunct="1"/>
            <a:endParaRPr lang="tr-TR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Beyaz küre yüksekliği 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Eritrosit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sedimentasyon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hızı yüksekliği 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  <a:p>
            <a:pPr eaLnBrk="1" hangingPunct="1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C-reaktif protein pozitifliği 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  <a:p>
            <a:pPr eaLnBrk="1" hangingPunct="1"/>
            <a:endParaRPr lang="tr-TR" sz="2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89039" y="339969"/>
            <a:ext cx="5334037" cy="629088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 İDRAR YOLU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ENFEKSİYONLARI</a:t>
            </a:r>
          </a:p>
          <a:p>
            <a:pPr eaLnBrk="1" hangingPunct="1">
              <a:lnSpc>
                <a:spcPct val="90000"/>
              </a:lnSpc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 yüksekliği(+)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Karın ağrısı / 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 ağrısı (+)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Dizüri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(+)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 idrar yapma (+)</a:t>
            </a:r>
          </a:p>
          <a:p>
            <a:pPr eaLnBrk="1" hangingPunct="1">
              <a:lnSpc>
                <a:spcPct val="90000"/>
              </a:lnSpc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İdrarın konsantre edilme kapasitesinde bozulma (+)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(idrar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dansitesi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düşüklüğü +)</a:t>
            </a:r>
            <a:endParaRPr lang="tr-TR" sz="2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Pyüri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bakteriüri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lökosit </a:t>
            </a:r>
            <a:r>
              <a:rPr lang="tr-TR" sz="2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silendirleri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(+)</a:t>
            </a:r>
          </a:p>
          <a:p>
            <a:pPr eaLnBrk="1" hangingPunct="1">
              <a:lnSpc>
                <a:spcPct val="90000"/>
              </a:lnSpc>
            </a:pPr>
            <a:endParaRPr lang="tr-TR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Beyaz küre yüksekliği (+)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Eritrosit </a:t>
            </a:r>
            <a:r>
              <a:rPr lang="tr-TR" sz="2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sedimentasyon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hızı yüksekliği (+)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C-reaktif protein pozitifliği (+)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Prokalsitonin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(+)’</a:t>
            </a:r>
            <a:r>
              <a:rPr lang="tr-TR" sz="2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liği</a:t>
            </a:r>
            <a:r>
              <a:rPr lang="tr-TR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daha değerli</a:t>
            </a:r>
          </a:p>
          <a:p>
            <a:pPr eaLnBrk="1" hangingPunct="1">
              <a:lnSpc>
                <a:spcPct val="90000"/>
              </a:lnSpc>
            </a:pPr>
            <a:endParaRPr lang="tr-TR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881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13366" y="1148862"/>
            <a:ext cx="8915400" cy="40238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Komplike olmayan İYE;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Ateşli ancak iyi görünüyor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Hafif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dehidratasyon</a:t>
            </a:r>
            <a:endParaRPr 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Tedaviye uyumlu</a:t>
            </a:r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Komplike İYE;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ateş(&gt;39 C ) ve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toksik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görünüm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Aşırı kusma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Orta- yüksek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dehidratasyon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Tedaviye uyum güçlüğü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İmmünsupresyon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0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412829" cy="806105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1538" y="1723292"/>
            <a:ext cx="9456787" cy="3777622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tedavisinde amaç akut enfeksiyonu düzeltmek,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pyelonefrit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oluşumunu,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gelişmesini ve ilişkili komplikasyonların ortaya çıkmasını önlemektir.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açıdan İYE tedavisi 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atak tedavisi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 tedavi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iki başlık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altında incelenir.</a:t>
            </a:r>
          </a:p>
        </p:txBody>
      </p:sp>
    </p:spTree>
    <p:extLst>
      <p:ext uri="{BB962C8B-B14F-4D97-AF65-F5344CB8AC3E}">
        <p14:creationId xmlns:p14="http://schemas.microsoft.com/office/powerpoint/2010/main" val="1804737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49242" y="624110"/>
            <a:ext cx="2072860" cy="817828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9242" y="1582616"/>
            <a:ext cx="8770450" cy="4712676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ampirik tedavi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kültür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antibiyogram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sonucuna göre tedavinin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düzenlenmesi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Ampirik tedavide hastanın yaşı,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toksik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bulguları olup olmadığı göz önüne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alınarak yapılmalıdır.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Ampirik tedavi 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– 48 saatte hastada beklenen iyileşme varsa kültüre gerek yok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1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78196" y="612387"/>
            <a:ext cx="2401106" cy="864721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70380" y="1645133"/>
            <a:ext cx="8915400" cy="3644761"/>
          </a:xfrm>
        </p:spPr>
        <p:txBody>
          <a:bodyPr>
            <a:normAutofit/>
          </a:bodyPr>
          <a:lstStyle/>
          <a:p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atak;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aydan büyük çocuklarda 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Komplike değil ise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pyelonefrit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 oral antibiyotikler ile yapılabilir.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 süresi 7-14 gündür.</a:t>
            </a:r>
          </a:p>
          <a:p>
            <a:pPr lvl="1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aydan büyük ve alt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 enfeksiyonu (sistit) düşünülen çocuklar </a:t>
            </a:r>
          </a:p>
          <a:p>
            <a:pPr marL="457200" lvl="1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oral antibiyotikler ile tedavi edilebilir.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 süresi en az 5 gün olmalıdır 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3147818" y="5235186"/>
            <a:ext cx="2127566" cy="391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200" b="1" dirty="0"/>
              <a:t>Kaynak: </a:t>
            </a:r>
            <a:r>
              <a:rPr lang="tr-TR" sz="1200" b="1" dirty="0" err="1"/>
              <a:t>Uptodate</a:t>
            </a:r>
            <a:r>
              <a:rPr lang="tr-TR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833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8863" y="582923"/>
            <a:ext cx="5929372" cy="114300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Ampirik Antibiyotik Tedavisi</a:t>
            </a:r>
          </a:p>
        </p:txBody>
      </p:sp>
      <p:pic>
        <p:nvPicPr>
          <p:cNvPr id="1026" name="Picture 2" descr="C:\Users\casper pc\Desktop\fdgdf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863" y="1374230"/>
            <a:ext cx="7632848" cy="4392488"/>
          </a:xfrm>
          <a:prstGeom prst="rect">
            <a:avLst/>
          </a:prstGeom>
          <a:noFill/>
        </p:spPr>
      </p:pic>
      <p:sp>
        <p:nvSpPr>
          <p:cNvPr id="3" name="Dikdörtgen 2"/>
          <p:cNvSpPr/>
          <p:nvPr/>
        </p:nvSpPr>
        <p:spPr>
          <a:xfrm>
            <a:off x="2138863" y="5872225"/>
            <a:ext cx="7632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KAYNAK:TÜRKIYE MILLI PEDIATRI DERNEGI ÇOCUK NEFROLOJI DERNEĞI ORTAK KILAVUZU</a:t>
            </a:r>
          </a:p>
        </p:txBody>
      </p:sp>
    </p:spTree>
    <p:extLst>
      <p:ext uri="{BB962C8B-B14F-4D97-AF65-F5344CB8AC3E}">
        <p14:creationId xmlns:p14="http://schemas.microsoft.com/office/powerpoint/2010/main" val="2022365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20290" y="624110"/>
            <a:ext cx="1748326" cy="712321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9613" y="1711569"/>
            <a:ext cx="9637956" cy="3777622"/>
          </a:xfrm>
        </p:spPr>
        <p:txBody>
          <a:bodyPr/>
          <a:lstStyle/>
          <a:p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atak;</a:t>
            </a: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Parenteral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gerektiren durumlar: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aydan küçük ve/veya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Komplike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İYE’li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(septik görünüm, sürekli kusma, orta-ağır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dehidratasyon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7200" lvl="1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immünsupresyon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Ayaktan tedaviye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yanıtsızlık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</a:t>
            </a:r>
          </a:p>
        </p:txBody>
      </p:sp>
    </p:spTree>
    <p:extLst>
      <p:ext uri="{BB962C8B-B14F-4D97-AF65-F5344CB8AC3E}">
        <p14:creationId xmlns:p14="http://schemas.microsoft.com/office/powerpoint/2010/main" val="236471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8769" y="730755"/>
            <a:ext cx="7151884" cy="52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50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01973" y="588941"/>
            <a:ext cx="3385844" cy="759213"/>
          </a:xfrm>
        </p:spPr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1973" y="1594339"/>
            <a:ext cx="8915400" cy="4161692"/>
          </a:xfrm>
        </p:spPr>
        <p:txBody>
          <a:bodyPr>
            <a:normAutofit/>
          </a:bodyPr>
          <a:lstStyle/>
          <a:p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 tedavi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 tekrarlayan İYE öyküsü (altı ayda ikiden, bir yılda üç veya daha fazla)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 sonuçlarında VUR veya önemli anatomik bozukluk saptanan hastalar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yaşın altında ateşli ilk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ileri incelemeler yapılana kadar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13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30218" y="624110"/>
            <a:ext cx="3643752" cy="770936"/>
          </a:xfrm>
        </p:spPr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0218" y="1395046"/>
            <a:ext cx="8915400" cy="5462954"/>
          </a:xfrm>
        </p:spPr>
        <p:txBody>
          <a:bodyPr>
            <a:normAutofit/>
          </a:bodyPr>
          <a:lstStyle/>
          <a:p>
            <a:pPr>
              <a:lnSpc>
                <a:spcPct val="260000"/>
              </a:lnSpc>
              <a:buNone/>
            </a:pP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İLAÇ 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DOZ(mg/kg/gün)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tr-T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Amoksisilin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10      tek doz</a:t>
            </a:r>
          </a:p>
          <a:p>
            <a:pPr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Ampisilin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20     tek doz  </a:t>
            </a:r>
          </a:p>
          <a:p>
            <a:pPr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Nitrofurantoin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1-2    tek doz                             </a:t>
            </a:r>
          </a:p>
          <a:p>
            <a:pPr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TMP-SXT                  2       tek doz                        </a:t>
            </a:r>
          </a:p>
          <a:p>
            <a:pPr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Cephalexin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10      tek doz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Profilaksi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süresi tekrarlayan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3-6 ay, VUR olan çocuklarda ortalama 1-2 yıldır.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2124003" y="5908430"/>
            <a:ext cx="2127566" cy="288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100" b="1" dirty="0"/>
              <a:t>Kaynak: </a:t>
            </a:r>
            <a:r>
              <a:rPr lang="tr-TR" sz="1100" b="1" dirty="0" err="1"/>
              <a:t>Uptodate</a:t>
            </a:r>
            <a:r>
              <a:rPr lang="tr-TR" sz="11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0016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756" y="671002"/>
            <a:ext cx="3069321" cy="747490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</a:t>
            </a:r>
            <a:r>
              <a:rPr lang="tr-TR" dirty="0"/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756" y="1570892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Obstrüktif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üropati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böbrek taş hastalığı için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ultrasonografi (USG) 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VUR için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voiding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sistoüretrografi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(VCUG)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inflamasyon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99mTc-DMSA sintigrafisi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Toplayıcı sistemin anatomik bozukluklarında 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İntravenöz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Piyelografi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(İVP)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VUR tespiti ve takibi için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Radyonüklid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sistografi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05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24710" y="272419"/>
            <a:ext cx="2940367" cy="677152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24710" y="949571"/>
            <a:ext cx="8915400" cy="5908429"/>
          </a:xfrm>
        </p:spPr>
        <p:txBody>
          <a:bodyPr>
            <a:no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enfeksiyon döneminde USG 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atipik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İYE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tekrarlayan İYE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tanısı alan hastalarda öneriliyor.</a:t>
            </a: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Atipik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İYE;</a:t>
            </a:r>
          </a:p>
          <a:p>
            <a:pPr lvl="1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hastalık,  Septisemi </a:t>
            </a:r>
          </a:p>
          <a:p>
            <a:pPr lvl="1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Zayıf idrar akımı</a:t>
            </a:r>
          </a:p>
          <a:p>
            <a:pPr lvl="1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Batında/mesanede kitle</a:t>
            </a:r>
          </a:p>
          <a:p>
            <a:pPr lvl="1"/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Kreatinin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artışı</a:t>
            </a:r>
          </a:p>
          <a:p>
            <a:pPr lvl="1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Tedaviye 48 saatte yanıt olmaması,</a:t>
            </a:r>
          </a:p>
          <a:p>
            <a:pPr lvl="1"/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E.Coli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dışı etkenler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Tekrarlayan İYE;</a:t>
            </a:r>
          </a:p>
          <a:p>
            <a:pPr lvl="1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2 sistit (6 ayda ), ≥3 sistit(1 yılda)</a:t>
            </a:r>
          </a:p>
          <a:p>
            <a:pPr lvl="1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≥2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pyelonefrit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 yılda)</a:t>
            </a:r>
          </a:p>
        </p:txBody>
      </p:sp>
    </p:spTree>
    <p:extLst>
      <p:ext uri="{BB962C8B-B14F-4D97-AF65-F5344CB8AC3E}">
        <p14:creationId xmlns:p14="http://schemas.microsoft.com/office/powerpoint/2010/main" val="2134495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3058" y="1348154"/>
            <a:ext cx="8915400" cy="3962400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Radyolojik görüntüleme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endikasyonları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enfeksiyon sonrası tüm erkek çocuklar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enfeksiyon sonrası &lt;5 yaş altındaki kız çocuklar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Ateşli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İYE’si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tüm kız çocuklar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Tekrarlayan idrar yolu enfeksiyonu olan tüm çocuklar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4723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1939" y="518602"/>
            <a:ext cx="3503075" cy="806105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Sevk Kriterleri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3355" y="1324707"/>
            <a:ext cx="8915400" cy="4736124"/>
          </a:xfrm>
        </p:spPr>
        <p:txBody>
          <a:bodyPr>
            <a:normAutofit/>
          </a:bodyPr>
          <a:lstStyle/>
          <a:p>
            <a:pPr lvl="1"/>
            <a:r>
              <a:rPr lang="tr-TR" sz="19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Parenteral</a:t>
            </a:r>
            <a:r>
              <a:rPr lang="tr-TR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tedavi :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aydan küçük ve/veya  Komplike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İYE’li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tedavi ile iyileşme sağlanamayan çocuklar </a:t>
            </a:r>
          </a:p>
          <a:p>
            <a:pPr lvl="1"/>
            <a:r>
              <a:rPr lang="tr-TR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Atipik</a:t>
            </a:r>
            <a:r>
              <a:rPr lang="tr-T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İYE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;(Ağır hastalık,  Septisemi, Zayıf idrar akımı, Batında/mesanede kitle</a:t>
            </a:r>
          </a:p>
          <a:p>
            <a:pPr marL="457200" lvl="1" indent="0">
              <a:buNone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Kreatinin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artışı, Tedaviye 48 saatte yanıt olmaması)</a:t>
            </a:r>
          </a:p>
          <a:p>
            <a:pPr lvl="1"/>
            <a:r>
              <a:rPr lang="tr-T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Ayaktan takip eksikliği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(yatış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endikasyonu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lvl="1"/>
            <a:r>
              <a:rPr lang="tr-T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Radyolojik görüntüleme gerektiren durumlar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enfeksiyon sonrası tüm erkek çocukları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İlk enfeksiyon sonrası &lt;5 yaş altındaki kız çocukları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Ateşli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İYE’si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tüm kız çocuklar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Tekrarlayan idrar yolu enfeksiyonu olan tüm kız çocuklar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19607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5839" y="627330"/>
            <a:ext cx="5037330" cy="762000"/>
          </a:xfrm>
        </p:spPr>
        <p:txBody>
          <a:bodyPr/>
          <a:lstStyle/>
          <a:p>
            <a:pPr algn="ctr" eaLnBrk="1" hangingPunct="1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Tekrarlayan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Korunma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984793" y="1524000"/>
            <a:ext cx="7575376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Barsak parazitleri giderilir.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Naylon ve dar pantolonlar vulva hijyenini olumsuzlaştırdıklarından kullanılmamalıdır.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Deodorant ve benzeri materyaller vulvada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irritasyona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açacağından bunlardan kaçınılmalıdır.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Perine temiz ve kuru olmalı yıkandıktan sonra dikkatli bir şekilde silinmelidir.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Tuvalet eğitimi verilirken silme ve kurulama önden arkaya doğru uygulanmalıdır.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Absorban özelliği olan tuvalet kağıtları kullanılmalıdır.</a:t>
            </a: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Konstipasyon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giderilmelidir.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Mesanenin tam boşalması tedavinin temel öğesidir.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4153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30925" y="600664"/>
            <a:ext cx="8911687" cy="1280890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446" y="1629508"/>
            <a:ext cx="9957166" cy="4281714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yolu enfeksiyonu (İYE), enfeksiyon belirtileriyle birlikte, idrarda bakteri bulunması durumudur.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Bulaş?</a:t>
            </a:r>
          </a:p>
          <a:p>
            <a:pPr marL="539750" indent="-176213">
              <a:buFont typeface="Arial" panose="020B0604020202020204" pitchFamily="34" charset="0"/>
              <a:buChar char="•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Asendan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yolla bulaşır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 sık etken ?</a:t>
            </a:r>
          </a:p>
          <a:p>
            <a:pPr marL="539750" indent="-176213"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Risk faktörleri ?</a:t>
            </a:r>
          </a:p>
          <a:p>
            <a:pPr marL="539750" lvl="1" indent="-176213">
              <a:buFont typeface="Arial" panose="020B0604020202020204" pitchFamily="34" charset="0"/>
              <a:buChar char="•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adezyon,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Fimozis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Prepisyum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Arkadan öne temizleme</a:t>
            </a:r>
          </a:p>
          <a:p>
            <a:pPr marL="539750" lvl="1" indent="-176213">
              <a:buFont typeface="Arial" panose="020B0604020202020204" pitchFamily="34" charset="0"/>
              <a:buChar char="•"/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taş,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Reflü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Obstrüksiyon</a:t>
            </a:r>
          </a:p>
          <a:p>
            <a:pPr marL="363538" lvl="1" indent="-363538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 bulgular ?</a:t>
            </a:r>
          </a:p>
          <a:p>
            <a:pPr marL="363538" lvl="1" indent="-363538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 muayene bulguları ?</a:t>
            </a:r>
          </a:p>
          <a:p>
            <a:pPr marL="363538" lvl="1" indent="-363538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1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9048" y="1699846"/>
            <a:ext cx="8915400" cy="4187930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TİT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dipstick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 )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lökosit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esteraz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 birlikte pozitif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İdrar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mikroskopisi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Piyürü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bakteriüri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birliktelikte pozitif olması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İdrar kültürü yorumu ?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Alt ve üst idrar yolu enfeksiyon ayrımı ?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Komplike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komplike İYE ?</a:t>
            </a:r>
          </a:p>
          <a:p>
            <a:pPr marL="539750" indent="-176213">
              <a:buFont typeface="Arial" panose="020B0604020202020204" pitchFamily="34" charset="0"/>
              <a:buChar char="•"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Komplike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İYE;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ateş(&gt;39 C ) ,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toksik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görünüm, Aşırı kusma, Tedaviye uyum güçlüğü,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İmmünsupresyon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orta-ağır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dehidratasyon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ayrımı ?</a:t>
            </a:r>
          </a:p>
          <a:p>
            <a:pPr marL="363538" indent="-363538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kimlere yapılır ?</a:t>
            </a:r>
          </a:p>
          <a:p>
            <a:pPr marL="363538" indent="-363538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Sevk? </a:t>
            </a:r>
          </a:p>
          <a:p>
            <a:pPr marL="363538" indent="-363538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869048" y="691661"/>
            <a:ext cx="3925106" cy="726831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</a:p>
        </p:txBody>
      </p:sp>
    </p:spTree>
    <p:extLst>
      <p:ext uri="{BB962C8B-B14F-4D97-AF65-F5344CB8AC3E}">
        <p14:creationId xmlns:p14="http://schemas.microsoft.com/office/powerpoint/2010/main" val="264721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24003" y="659279"/>
            <a:ext cx="4018890" cy="747490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KAYNAKLAR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4003" y="1582615"/>
            <a:ext cx="8915400" cy="3777622"/>
          </a:xfrm>
        </p:spPr>
        <p:txBody>
          <a:bodyPr>
            <a:normAutofit/>
          </a:bodyPr>
          <a:lstStyle/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Milli Pediatri Derneği Ve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Yandal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Dernekleri İşbirliği İle</a:t>
            </a:r>
          </a:p>
          <a:p>
            <a:pPr marL="0" indent="0"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Çocuk Sağlığı Ve Hastalıklarında Tanı Ve Tedavi Kılavuzları (2014)</a:t>
            </a: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Basamağa Yönelik Tanı Ve Tedavi Rehberleri (2012)</a:t>
            </a:r>
          </a:p>
          <a:p>
            <a:r>
              <a:rPr lang="nn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Arşiv 2009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Çocuklarda İdrar Yolu Enfeksiyonu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Yrd.Doç.Dr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Mustafa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Taşkesen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Doç.Dr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Aysun </a:t>
            </a:r>
          </a:p>
          <a:p>
            <a:pPr marL="0" indent="0"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Karabay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Bayazıt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Aytül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Noyan Başkent Üniversitesi Tıp Fakültesi Çocuk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Nefrolojisi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Bilim Dalı ; Çocuklarda İdrar </a:t>
            </a:r>
          </a:p>
          <a:p>
            <a:pPr marL="0" indent="0"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Yolu </a:t>
            </a:r>
            <a:r>
              <a:rPr lang="tr-TR" sz="1600">
                <a:latin typeface="Times New Roman" panose="02020603050405020304" pitchFamily="18" charset="0"/>
                <a:cs typeface="Times New Roman" panose="02020603050405020304" pitchFamily="18" charset="0"/>
              </a:rPr>
              <a:t>Enfeksiyonları Ders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Notu </a:t>
            </a:r>
          </a:p>
          <a:p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Uptodate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5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08566" y="612387"/>
            <a:ext cx="8911687" cy="1280890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8566" y="2110154"/>
            <a:ext cx="8915400" cy="3777622"/>
          </a:xfrm>
        </p:spPr>
        <p:txBody>
          <a:bodyPr/>
          <a:lstStyle/>
          <a:p>
            <a:endParaRPr lang="tr-TR" dirty="0"/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tanısı, tedavisi ve komplikasyonlarının önlenmesi hakkında bilgi vermek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899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88833" y="624110"/>
            <a:ext cx="8911687" cy="1280890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Öğrenim hedefleri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5120" y="2016369"/>
            <a:ext cx="8915400" cy="3071447"/>
          </a:xfrm>
        </p:spPr>
        <p:txBody>
          <a:bodyPr/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yolu enfeksiyonu (İYE) tanımını yapabilmek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klinik ve laboratuvar bulgularını sayabilmek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analizi ve kültür sonucunu değerlendirebilmek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basamakta İYE tedavisi yapabilmek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 gereken durumları sayabilmek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Sevk kriterlerini sayabilmek </a:t>
            </a:r>
          </a:p>
        </p:txBody>
      </p:sp>
    </p:spTree>
    <p:extLst>
      <p:ext uri="{BB962C8B-B14F-4D97-AF65-F5344CB8AC3E}">
        <p14:creationId xmlns:p14="http://schemas.microsoft.com/office/powerpoint/2010/main" val="415335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yolu enfeksiyonu (İYE), enfeksiyon belirtileriyle birlikte, idrarda bakteri bulunması durumudur.</a:t>
            </a:r>
          </a:p>
          <a:p>
            <a:pPr marL="731520" lvl="1" indent="-457200">
              <a:spcBef>
                <a:spcPct val="5000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Sistit</a:t>
            </a:r>
          </a:p>
          <a:p>
            <a:pPr marL="731520" lvl="1" indent="-457200">
              <a:spcBef>
                <a:spcPct val="50000"/>
              </a:spcBef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Üretrit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spcBef>
                <a:spcPct val="50000"/>
              </a:spcBef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Üreterit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spcBef>
                <a:spcPct val="50000"/>
              </a:spcBef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Piyelit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spcBef>
                <a:spcPct val="50000"/>
              </a:spcBef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Piyelonefrit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174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WINDOWS\Desktop\dg\14d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3178" y="982363"/>
            <a:ext cx="8100392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432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89212" y="635832"/>
            <a:ext cx="1642819" cy="923337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Sıklık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89919" y="1699846"/>
            <a:ext cx="8915400" cy="4548554"/>
          </a:xfrm>
        </p:spPr>
        <p:txBody>
          <a:bodyPr>
            <a:no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İYE sıklığı yaş ve cinsiyete göre farklılıklar gösterir;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Sıklık;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Kızlarda % 3-5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Erkeklerde %1’dir</a:t>
            </a:r>
          </a:p>
          <a:p>
            <a:pPr lvl="1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Sıklık yaşa göre değişir;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3 ayda E&gt;K</a:t>
            </a:r>
          </a:p>
          <a:p>
            <a:pPr lvl="1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3 aydan sonra kızlarda sık olup E/K:1/10’dur.</a:t>
            </a:r>
          </a:p>
          <a:p>
            <a:pPr lvl="1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86852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89212" y="612387"/>
            <a:ext cx="2006234" cy="1280890"/>
          </a:xfrm>
        </p:spPr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dirty="0"/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1758462"/>
            <a:ext cx="8915400" cy="4152760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Mikroorganizmaların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sisteme ulaşma yolları;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Asendan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Hematojen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yenidoğan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Lenfatik yollarla olur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yolu enfeksiyonları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periüretral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bölgeyi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kolonize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barsak   bakterilerinin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asendan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ile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sisteme ulaşmaları ile olur.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3776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919</TotalTime>
  <Words>1577</Words>
  <Application>Microsoft Office PowerPoint</Application>
  <PresentationFormat>Özel</PresentationFormat>
  <Paragraphs>361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Duman</vt:lpstr>
      <vt:lpstr>Çocuklarda İdrar Yolu Enfeksiyonu</vt:lpstr>
      <vt:lpstr>Çocuklarda İYE Neden Önemli ?</vt:lpstr>
      <vt:lpstr>PowerPoint Sunusu</vt:lpstr>
      <vt:lpstr> Amaç</vt:lpstr>
      <vt:lpstr>Öğrenim hedefleri </vt:lpstr>
      <vt:lpstr>Tanım </vt:lpstr>
      <vt:lpstr>PowerPoint Sunusu</vt:lpstr>
      <vt:lpstr>Sıklık </vt:lpstr>
      <vt:lpstr>Etyoloji </vt:lpstr>
      <vt:lpstr>Etyoloji </vt:lpstr>
      <vt:lpstr> Risk faktörleri </vt:lpstr>
      <vt:lpstr> Risk faktörleri </vt:lpstr>
      <vt:lpstr>Tanı</vt:lpstr>
      <vt:lpstr>Tanı</vt:lpstr>
      <vt:lpstr> Tanı </vt:lpstr>
      <vt:lpstr>PowerPoint Sunusu</vt:lpstr>
      <vt:lpstr>PowerPoint Sunusu</vt:lpstr>
      <vt:lpstr>PowerPoint Sunusu</vt:lpstr>
      <vt:lpstr>İdrar Analizinin Sensitivite ve Spesivite Değerleri</vt:lpstr>
      <vt:lpstr>PowerPoint Sunusu</vt:lpstr>
      <vt:lpstr>İdrar Kültürünün Yorumlanması</vt:lpstr>
      <vt:lpstr>İdrar Kültürünün Yorumlanması</vt:lpstr>
      <vt:lpstr>PowerPoint Sunusu</vt:lpstr>
      <vt:lpstr>PowerPoint Sunusu</vt:lpstr>
      <vt:lpstr>Tedavi</vt:lpstr>
      <vt:lpstr>Tedavi </vt:lpstr>
      <vt:lpstr>Tedavi</vt:lpstr>
      <vt:lpstr>Ampirik Antibiyotik Tedavisi</vt:lpstr>
      <vt:lpstr>Tedavi</vt:lpstr>
      <vt:lpstr>Profilaksi</vt:lpstr>
      <vt:lpstr>Profilaksi</vt:lpstr>
      <vt:lpstr>Görüntüleme </vt:lpstr>
      <vt:lpstr>Görüntüleme </vt:lpstr>
      <vt:lpstr>PowerPoint Sunusu</vt:lpstr>
      <vt:lpstr>Sevk Kriterleri  </vt:lpstr>
      <vt:lpstr>Tekrarlayan İYE’de Korunma</vt:lpstr>
      <vt:lpstr>Özet</vt:lpstr>
      <vt:lpstr>Özet</vt:lpstr>
      <vt:lpstr>   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İdrar Yolu Enfeksiyonu</dc:title>
  <dc:creator>USER</dc:creator>
  <cp:lastModifiedBy>Win7</cp:lastModifiedBy>
  <cp:revision>104</cp:revision>
  <dcterms:created xsi:type="dcterms:W3CDTF">2017-01-26T17:50:18Z</dcterms:created>
  <dcterms:modified xsi:type="dcterms:W3CDTF">2017-02-07T08:58:20Z</dcterms:modified>
</cp:coreProperties>
</file>