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306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DE89-1E03-4A1A-A599-2E5E8A7E4B75}" type="datetimeFigureOut">
              <a:rPr lang="tr-TR" smtClean="0"/>
              <a:t>07.12.2021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42-DA09-4014-97CB-63A4AB2DB9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662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DE89-1E03-4A1A-A599-2E5E8A7E4B75}" type="datetimeFigureOut">
              <a:rPr lang="tr-TR" smtClean="0"/>
              <a:t>07.12.2021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42-DA09-4014-97CB-63A4AB2DB9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105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DE89-1E03-4A1A-A599-2E5E8A7E4B75}" type="datetimeFigureOut">
              <a:rPr lang="tr-TR" smtClean="0"/>
              <a:t>07.12.2021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42-DA09-4014-97CB-63A4AB2DB9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450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DE89-1E03-4A1A-A599-2E5E8A7E4B75}" type="datetimeFigureOut">
              <a:rPr lang="tr-TR" smtClean="0"/>
              <a:t>07.12.2021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42-DA09-4014-97CB-63A4AB2DB9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043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DE89-1E03-4A1A-A599-2E5E8A7E4B75}" type="datetimeFigureOut">
              <a:rPr lang="tr-TR" smtClean="0"/>
              <a:t>07.12.2021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42-DA09-4014-97CB-63A4AB2DB9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71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DE89-1E03-4A1A-A599-2E5E8A7E4B75}" type="datetimeFigureOut">
              <a:rPr lang="tr-TR" smtClean="0"/>
              <a:t>07.12.2021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42-DA09-4014-97CB-63A4AB2DB9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603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DE89-1E03-4A1A-A599-2E5E8A7E4B75}" type="datetimeFigureOut">
              <a:rPr lang="tr-TR" smtClean="0"/>
              <a:t>07.12.2021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42-DA09-4014-97CB-63A4AB2DB9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998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DE89-1E03-4A1A-A599-2E5E8A7E4B75}" type="datetimeFigureOut">
              <a:rPr lang="tr-TR" smtClean="0"/>
              <a:t>07.12.2021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42-DA09-4014-97CB-63A4AB2DB9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73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DE89-1E03-4A1A-A599-2E5E8A7E4B75}" type="datetimeFigureOut">
              <a:rPr lang="tr-TR" smtClean="0"/>
              <a:t>07.12.2021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42-DA09-4014-97CB-63A4AB2DB9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606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DE89-1E03-4A1A-A599-2E5E8A7E4B75}" type="datetimeFigureOut">
              <a:rPr lang="tr-TR" smtClean="0"/>
              <a:t>07.12.2021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42-DA09-4014-97CB-63A4AB2DB9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383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DE89-1E03-4A1A-A599-2E5E8A7E4B75}" type="datetimeFigureOut">
              <a:rPr lang="tr-TR" smtClean="0"/>
              <a:t>07.12.2021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D42-DA09-4014-97CB-63A4AB2DB9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56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CDE89-1E03-4A1A-A599-2E5E8A7E4B75}" type="datetimeFigureOut">
              <a:rPr lang="tr-TR" smtClean="0"/>
              <a:t>07.12.2021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4AD42-DA09-4014-97CB-63A4AB2DB9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44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7" Type="http://schemas.openxmlformats.org/officeDocument/2006/relationships/image" Target="../media/image13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dmsjournal.biomedcentral.com/articles/10.1186/s13098-021-00640-9#Fig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KLİNİK </a:t>
            </a:r>
            <a:r>
              <a:rPr lang="tr-TR" dirty="0" smtClean="0"/>
              <a:t>ÇALIŞMALARIN </a:t>
            </a:r>
            <a:r>
              <a:rPr lang="tr-TR" dirty="0"/>
              <a:t>SİSTEMATİK BİR İNCELEMESİ VE META ANALİZİ</a:t>
            </a:r>
          </a:p>
          <a:p>
            <a:r>
              <a:rPr lang="tr-TR" dirty="0"/>
              <a:t>ÖNDER YILMAZ</a:t>
            </a:r>
          </a:p>
          <a:p>
            <a:r>
              <a:rPr lang="tr-TR" dirty="0"/>
              <a:t>KTÜ AİLE HEKİMLİĞİ ABD</a:t>
            </a:r>
          </a:p>
          <a:p>
            <a:r>
              <a:rPr lang="tr-TR" dirty="0"/>
              <a:t>07.12.2021</a:t>
            </a:r>
          </a:p>
          <a:p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C VİTAMİNİ TAKVİYESİNİN TİP 2 DİYABET HASTALARININ LİPİD PROFİLİ ÜZERİNDEKİ ETKİSİ</a:t>
            </a:r>
          </a:p>
        </p:txBody>
      </p:sp>
    </p:spTree>
    <p:extLst>
      <p:ext uri="{BB962C8B-B14F-4D97-AF65-F5344CB8AC3E}">
        <p14:creationId xmlns:p14="http://schemas.microsoft.com/office/powerpoint/2010/main" val="43963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Literatür aramaları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PubMed</a:t>
            </a:r>
            <a:r>
              <a:rPr lang="tr-TR" dirty="0"/>
              <a:t>, </a:t>
            </a:r>
            <a:r>
              <a:rPr lang="tr-TR" dirty="0" err="1"/>
              <a:t>ScienceDirect</a:t>
            </a:r>
            <a:r>
              <a:rPr lang="tr-TR" dirty="0"/>
              <a:t>, Google </a:t>
            </a:r>
            <a:r>
              <a:rPr lang="tr-TR" dirty="0" err="1"/>
              <a:t>Scholar</a:t>
            </a:r>
            <a:r>
              <a:rPr lang="tr-TR" dirty="0"/>
              <a:t> ve </a:t>
            </a:r>
            <a:r>
              <a:rPr lang="tr-TR" dirty="0" err="1"/>
              <a:t>Cochrane</a:t>
            </a:r>
            <a:r>
              <a:rPr lang="tr-TR" dirty="0"/>
              <a:t> Library veri tabanlarında kapsamlı bir arama yapıldı. </a:t>
            </a:r>
          </a:p>
          <a:p>
            <a:endParaRPr lang="tr-TR" dirty="0"/>
          </a:p>
          <a:p>
            <a:r>
              <a:rPr lang="tr-TR" dirty="0"/>
              <a:t>Raporlar, sistematik incelemeler ve meta-analiz (PRISMA) kılavuzu için tercih edilen raporlama öğelerine göre derlenmiştir</a:t>
            </a:r>
          </a:p>
          <a:p>
            <a:endParaRPr lang="tr-TR" dirty="0"/>
          </a:p>
          <a:p>
            <a:r>
              <a:rPr lang="tr-TR" dirty="0"/>
              <a:t>Yayınlanmamış makaleler, klinik araştırma kayıt platformlarından arandı.</a:t>
            </a:r>
          </a:p>
          <a:p>
            <a:endParaRPr lang="tr-TR" dirty="0"/>
          </a:p>
          <a:p>
            <a:r>
              <a:rPr lang="tr-TR" dirty="0"/>
              <a:t> Baskı öncesi makaleler de web sitelerinden alındı. </a:t>
            </a:r>
          </a:p>
        </p:txBody>
      </p:sp>
    </p:spTree>
    <p:extLst>
      <p:ext uri="{BB962C8B-B14F-4D97-AF65-F5344CB8AC3E}">
        <p14:creationId xmlns:p14="http://schemas.microsoft.com/office/powerpoint/2010/main" val="70399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853440" y="365125"/>
            <a:ext cx="10500360" cy="5608955"/>
          </a:xfrm>
        </p:spPr>
        <p:txBody>
          <a:bodyPr/>
          <a:lstStyle/>
          <a:p>
            <a:r>
              <a:rPr lang="tr-TR" dirty="0"/>
              <a:t>Çalışma seçimi ve sonuçları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0385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Dahil edilme kriterleri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 T2DM'li yetişkin hastalar arasında gerçekleştirilen klinik araştırmalar  kabul edildi;</a:t>
            </a:r>
          </a:p>
          <a:p>
            <a:endParaRPr lang="tr-TR" dirty="0"/>
          </a:p>
          <a:p>
            <a:r>
              <a:rPr lang="tr-TR" dirty="0"/>
              <a:t> C vitamini takviyesinin etkisinin değerlendirilmesi;</a:t>
            </a:r>
          </a:p>
          <a:p>
            <a:endParaRPr lang="tr-TR" dirty="0"/>
          </a:p>
          <a:p>
            <a:r>
              <a:rPr lang="tr-TR" dirty="0"/>
              <a:t>Ortalama ve standart sapmanın raporlanması </a:t>
            </a:r>
          </a:p>
          <a:p>
            <a:endParaRPr lang="tr-TR" dirty="0"/>
          </a:p>
          <a:p>
            <a:r>
              <a:rPr lang="tr-TR" dirty="0" err="1"/>
              <a:t>Median</a:t>
            </a:r>
            <a:r>
              <a:rPr lang="tr-TR" dirty="0"/>
              <a:t> değer veya müdahale ve kontrol gruplarının lipit profillerinin 1. ve 3. çeyreklerinin </a:t>
            </a:r>
            <a:r>
              <a:rPr lang="tr-TR" dirty="0" err="1"/>
              <a:t>median</a:t>
            </a:r>
            <a:r>
              <a:rPr lang="tr-TR" dirty="0"/>
              <a:t> değeri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238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 Müdahale süresi en az iki hafta olmalıdır.</a:t>
            </a:r>
          </a:p>
          <a:p>
            <a:endParaRPr lang="tr-TR" dirty="0"/>
          </a:p>
          <a:p>
            <a:r>
              <a:rPr lang="tr-TR" dirty="0"/>
              <a:t> Fizibilite nedeniyle İngilizce dilinde yayınlanan/İngilizce versiyonu olan makaleler dahil edilmiştir.</a:t>
            </a:r>
          </a:p>
          <a:p>
            <a:endParaRPr lang="tr-TR" dirty="0"/>
          </a:p>
          <a:p>
            <a:r>
              <a:rPr lang="tr-TR" dirty="0"/>
              <a:t> Yetişkinler üzerinde ve 1 Mayıs 2020'den önce yapılmış yukarıda bahsedilen tüm araştırmalar dahil edilmiştir.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7232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Dışlama Kriterleri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Kontrol grubu </a:t>
            </a:r>
            <a:r>
              <a:rPr lang="tr-TR" dirty="0" err="1"/>
              <a:t>plasebo</a:t>
            </a:r>
            <a:r>
              <a:rPr lang="tr-TR" dirty="0"/>
              <a:t> olmalı veya hiç tedavi verilmemelidir, </a:t>
            </a:r>
            <a:r>
              <a:rPr lang="tr-TR" dirty="0" err="1"/>
              <a:t>plasebo</a:t>
            </a:r>
            <a:r>
              <a:rPr lang="tr-TR" dirty="0"/>
              <a:t> olmayan kontrol grubu  içeren çalışmalar hariç tutulmuştur.</a:t>
            </a:r>
          </a:p>
          <a:p>
            <a:endParaRPr lang="tr-TR" dirty="0"/>
          </a:p>
          <a:p>
            <a:r>
              <a:rPr lang="tr-TR" dirty="0"/>
              <a:t>Çapraz denemeler bu meta-analizin dışında tutulmuştur</a:t>
            </a:r>
          </a:p>
          <a:p>
            <a:endParaRPr lang="tr-TR" dirty="0"/>
          </a:p>
          <a:p>
            <a:r>
              <a:rPr lang="tr-TR" dirty="0"/>
              <a:t>Kontrol grubu olmayan veya diyabetik olmayan kontrolü olan çalışmalar hariç tutulmuştur. </a:t>
            </a:r>
          </a:p>
          <a:p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meta-analiz, in </a:t>
            </a:r>
            <a:r>
              <a:rPr lang="tr-TR" dirty="0" err="1"/>
              <a:t>vitro</a:t>
            </a:r>
            <a:r>
              <a:rPr lang="tr-TR" dirty="0"/>
              <a:t> ve hayvan çalışmalarını, derleme makalelerini, </a:t>
            </a:r>
            <a:r>
              <a:rPr lang="tr-TR" dirty="0" err="1"/>
              <a:t>kohortlu</a:t>
            </a:r>
            <a:r>
              <a:rPr lang="tr-TR" dirty="0"/>
              <a:t> çalışmaları, vaka kontrollü veya </a:t>
            </a:r>
            <a:r>
              <a:rPr lang="tr-TR" dirty="0" err="1"/>
              <a:t>kesitsel</a:t>
            </a:r>
            <a:r>
              <a:rPr lang="tr-TR" dirty="0"/>
              <a:t> tasarımlı çalışmaları, kombinasyon tedavisi (C vitaminini diğer besinlerle birleştiren) içeren çalışmaları hariç tutmuştur.</a:t>
            </a:r>
          </a:p>
          <a:p>
            <a:endParaRPr lang="tr-TR" dirty="0"/>
          </a:p>
          <a:p>
            <a:r>
              <a:rPr lang="tr-TR" dirty="0"/>
              <a:t>Eksik makaleler, konferans bildirileri ve kopyalar hariç tutulmuştur.</a:t>
            </a:r>
          </a:p>
        </p:txBody>
      </p:sp>
    </p:spTree>
    <p:extLst>
      <p:ext uri="{BB962C8B-B14F-4D97-AF65-F5344CB8AC3E}">
        <p14:creationId xmlns:p14="http://schemas.microsoft.com/office/powerpoint/2010/main" val="673614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Dış Değişken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Mevcut çalışmanın birincil sonucu, tip 2 DM hastaları arasında C vitamini takviyesinin </a:t>
            </a:r>
            <a:r>
              <a:rPr lang="tr-TR" dirty="0" err="1"/>
              <a:t>lipid</a:t>
            </a:r>
            <a:r>
              <a:rPr lang="tr-TR" dirty="0"/>
              <a:t> profili [TC, TG, HDL ve LDL açısından ölçülen] üzerindeki etkisini değerlendirmekti.</a:t>
            </a:r>
          </a:p>
          <a:p>
            <a:endParaRPr lang="tr-TR" dirty="0"/>
          </a:p>
          <a:p>
            <a:r>
              <a:rPr lang="tr-TR" dirty="0"/>
              <a:t>İkincil sonuçlar olarak, bu hastalarda C vitamininin açlık kan şekeri ve </a:t>
            </a:r>
            <a:r>
              <a:rPr lang="tr-TR" dirty="0" smtClean="0"/>
              <a:t>HbA1C </a:t>
            </a:r>
            <a:r>
              <a:rPr lang="tr-TR" dirty="0"/>
              <a:t>üzerindeki etkisi de değerlendirildi.</a:t>
            </a:r>
          </a:p>
        </p:txBody>
      </p:sp>
    </p:spTree>
    <p:extLst>
      <p:ext uri="{BB962C8B-B14F-4D97-AF65-F5344CB8AC3E}">
        <p14:creationId xmlns:p14="http://schemas.microsoft.com/office/powerpoint/2010/main" val="1987219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Veri Çıkarma ve Kalite Değerlendirilmesi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Veri çıkarma, önceden tanımlanmış bir veri çıkarma formatı kullanılarak iki yazar tarafından bağımsız olarak gerçekleştirilmiştir.</a:t>
            </a:r>
          </a:p>
          <a:p>
            <a:endParaRPr lang="tr-TR" dirty="0"/>
          </a:p>
          <a:p>
            <a:r>
              <a:rPr lang="tr-TR" dirty="0"/>
              <a:t>Çıkarılan ilgili değişkenler, çalışma özellikleri, popülasyon özellikleri, müdahale özellikleri ve sonuçlardır (TC, TG, LDL, HDL, </a:t>
            </a:r>
            <a:r>
              <a:rPr lang="tr-TR" dirty="0" smtClean="0"/>
              <a:t>AKŞ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smtClean="0"/>
              <a:t>HbA1C</a:t>
            </a:r>
            <a:r>
              <a:rPr lang="tr-TR" dirty="0"/>
              <a:t>)</a:t>
            </a:r>
          </a:p>
          <a:p>
            <a:endParaRPr lang="tr-TR" dirty="0"/>
          </a:p>
          <a:p>
            <a:r>
              <a:rPr lang="tr-TR" dirty="0"/>
              <a:t> İki araştırmacı arasındaki veri çıkarma konusundaki anlaşmazlık, tartışma ve fikir birliği ile çözüldü. </a:t>
            </a:r>
          </a:p>
          <a:p>
            <a:endParaRPr lang="tr-TR" dirty="0"/>
          </a:p>
          <a:p>
            <a:r>
              <a:rPr lang="tr-TR" dirty="0"/>
              <a:t>Kapsayıcı çalışmaların sapma hatası riski, </a:t>
            </a:r>
            <a:r>
              <a:rPr lang="tr-TR" dirty="0" err="1"/>
              <a:t>Cochrane</a:t>
            </a:r>
            <a:r>
              <a:rPr lang="tr-TR" dirty="0"/>
              <a:t> Collaboration Risk of </a:t>
            </a:r>
            <a:r>
              <a:rPr lang="tr-TR" dirty="0" err="1"/>
              <a:t>Bias</a:t>
            </a:r>
            <a:r>
              <a:rPr lang="tr-TR" dirty="0"/>
              <a:t> </a:t>
            </a:r>
            <a:r>
              <a:rPr lang="tr-TR" dirty="0" err="1"/>
              <a:t>Tool'a</a:t>
            </a:r>
            <a:r>
              <a:rPr lang="tr-TR" dirty="0"/>
              <a:t> göre değerlendirildi </a:t>
            </a:r>
          </a:p>
          <a:p>
            <a:endParaRPr lang="tr-TR" dirty="0"/>
          </a:p>
          <a:p>
            <a:r>
              <a:rPr lang="tr-TR" dirty="0"/>
              <a:t>Bireysel çalışmanın sapma hatası riski düşük, orta veya yüksek olarak derecelendirildi.</a:t>
            </a:r>
          </a:p>
        </p:txBody>
      </p:sp>
    </p:spTree>
    <p:extLst>
      <p:ext uri="{BB962C8B-B14F-4D97-AF65-F5344CB8AC3E}">
        <p14:creationId xmlns:p14="http://schemas.microsoft.com/office/powerpoint/2010/main" val="2165050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İstatistiksel Analiz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Sonuç değişkenleri sürekli değişkenler olduğundan, %95 güven aralığı (CI) ile ağırlıklı ortalama fark (WMD), rastgele etkiler, ters </a:t>
            </a:r>
            <a:r>
              <a:rPr lang="tr-TR" dirty="0" err="1"/>
              <a:t>varyans</a:t>
            </a:r>
            <a:r>
              <a:rPr lang="tr-TR" dirty="0"/>
              <a:t> modeli kullanılarak hesaplandı. </a:t>
            </a:r>
          </a:p>
          <a:p>
            <a:endParaRPr lang="tr-TR" dirty="0"/>
          </a:p>
          <a:p>
            <a:r>
              <a:rPr lang="tr-TR" dirty="0"/>
              <a:t>I istatistik kare   ( I )ile </a:t>
            </a:r>
            <a:r>
              <a:rPr lang="tr-TR" dirty="0" err="1"/>
              <a:t>Heterojenliği</a:t>
            </a:r>
            <a:r>
              <a:rPr lang="tr-TR" dirty="0"/>
              <a:t>, I </a:t>
            </a:r>
            <a:r>
              <a:rPr lang="tr-TR" baseline="30000" dirty="0"/>
              <a:t>2</a:t>
            </a:r>
            <a:r>
              <a:rPr lang="tr-TR" dirty="0"/>
              <a:t>  &gt;% 50 temsil eden önemli </a:t>
            </a:r>
            <a:r>
              <a:rPr lang="tr-TR" dirty="0" err="1"/>
              <a:t>heterojenliği</a:t>
            </a:r>
            <a:r>
              <a:rPr lang="tr-TR" dirty="0"/>
              <a:t> ölçmek için kullanılmış.</a:t>
            </a:r>
          </a:p>
          <a:p>
            <a:endParaRPr lang="tr-TR" dirty="0"/>
          </a:p>
          <a:p>
            <a:r>
              <a:rPr lang="tr-TR" dirty="0"/>
              <a:t>Alt grup analizi, C vitamini dozuna, takviye süresine ve katılımcıların yaş ortalamasına göre yapıldı.</a:t>
            </a:r>
          </a:p>
        </p:txBody>
      </p:sp>
    </p:spTree>
    <p:extLst>
      <p:ext uri="{BB962C8B-B14F-4D97-AF65-F5344CB8AC3E}">
        <p14:creationId xmlns:p14="http://schemas.microsoft.com/office/powerpoint/2010/main" val="3274374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tr-TR" dirty="0"/>
              <a:t>İstatistiksel fizibilite için (her bir alt gruptaki çalışma sayısı dikkate alınarak) C vitamini dozu ikiye ayrıldı; (1) 1000 mg/</a:t>
            </a:r>
            <a:r>
              <a:rPr lang="tr-TR" dirty="0" err="1"/>
              <a:t>gün'den</a:t>
            </a:r>
            <a:r>
              <a:rPr lang="tr-TR" dirty="0"/>
              <a:t> az ve (2) 1000 mg/</a:t>
            </a:r>
            <a:r>
              <a:rPr lang="tr-TR" dirty="0" err="1"/>
              <a:t>gün'e</a:t>
            </a:r>
            <a:r>
              <a:rPr lang="tr-TR" dirty="0"/>
              <a:t> eşit veya daha fazla. </a:t>
            </a:r>
          </a:p>
          <a:p>
            <a:endParaRPr lang="tr-TR" dirty="0"/>
          </a:p>
          <a:p>
            <a:r>
              <a:rPr lang="tr-TR" dirty="0"/>
              <a:t>Takviye süresi, 12 haftadan az ve 12 haftadan fazla veya ona eşit olacak şekilde ikiye ayrıldı. </a:t>
            </a:r>
          </a:p>
          <a:p>
            <a:endParaRPr lang="tr-TR" dirty="0"/>
          </a:p>
          <a:p>
            <a:r>
              <a:rPr lang="tr-TR" dirty="0"/>
              <a:t>Katılımcıların yaş ortalaması  52,87  olarak hesaplandı.</a:t>
            </a:r>
          </a:p>
          <a:p>
            <a:endParaRPr lang="tr-TR" dirty="0"/>
          </a:p>
          <a:p>
            <a:r>
              <a:rPr lang="tr-TR" dirty="0"/>
              <a:t> Çalışmalar, </a:t>
            </a:r>
            <a:r>
              <a:rPr lang="tr-TR" dirty="0" err="1"/>
              <a:t>Wan</a:t>
            </a:r>
            <a:r>
              <a:rPr lang="tr-TR" dirty="0"/>
              <a:t> ve ark.'</a:t>
            </a:r>
            <a:r>
              <a:rPr lang="tr-TR" dirty="0" err="1"/>
              <a:t>na</a:t>
            </a:r>
            <a:r>
              <a:rPr lang="tr-TR" dirty="0"/>
              <a:t> göre ortalama ve standart sapmaya dönüştürülen müdahale ve kontrol gruplarının lipit profillerinin (TC, TG, LDL, HDL) ve AKŞ veya </a:t>
            </a:r>
            <a:r>
              <a:rPr lang="tr-TR" dirty="0" smtClean="0"/>
              <a:t>HbA1C'nin </a:t>
            </a:r>
            <a:r>
              <a:rPr lang="tr-TR" dirty="0"/>
              <a:t>maksimum ve minimum değerlerinin medyan veya 1. ve 3. çeyreklerinin medyan değeriyle yapıldı.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8944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Birden fazla deneysel kolu olan çalışmalarda, kontrol grubu örnekleminin deneysel kol sayısına bölünmesi ile kontrol grubunun örneklem büyüklüğü ayarlanır. </a:t>
            </a:r>
          </a:p>
          <a:p>
            <a:endParaRPr lang="tr-TR" dirty="0"/>
          </a:p>
          <a:p>
            <a:r>
              <a:rPr lang="tr-TR" dirty="0"/>
              <a:t>Olası ortak değişkenleri belirlemek için, çalışmanın her birincil ve ikincil sonucu için meta-regresyon analizi yapıldı.</a:t>
            </a:r>
          </a:p>
          <a:p>
            <a:endParaRPr lang="tr-TR" dirty="0"/>
          </a:p>
          <a:p>
            <a:r>
              <a:rPr lang="tr-TR" dirty="0"/>
              <a:t>Olası ortak değişkenler başlangıç ​​ölçümleri (TC, TG, HDL, LDL, </a:t>
            </a:r>
            <a:r>
              <a:rPr lang="tr-TR" dirty="0" smtClean="0"/>
              <a:t>AKŞ, HbA1C</a:t>
            </a:r>
            <a:r>
              <a:rPr lang="tr-TR" dirty="0"/>
              <a:t>, vücut kitle indeksi (BMI)), doz, süre ve yaştı. </a:t>
            </a:r>
          </a:p>
          <a:p>
            <a:endParaRPr lang="tr-TR" dirty="0"/>
          </a:p>
          <a:p>
            <a:r>
              <a:rPr lang="tr-TR" dirty="0"/>
              <a:t> Sonuçların sağlamlığının tespiti için, her bir çalışmanın havuzdan sıralı olarak çıkarılmasıyla duyarlılık analizi yapıldı.</a:t>
            </a:r>
          </a:p>
        </p:txBody>
      </p:sp>
    </p:spTree>
    <p:extLst>
      <p:ext uri="{BB962C8B-B14F-4D97-AF65-F5344CB8AC3E}">
        <p14:creationId xmlns:p14="http://schemas.microsoft.com/office/powerpoint/2010/main" val="156412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Mevcut bulguları özetlemek için diyabetik hastalarda C vitamini takviyesinin </a:t>
            </a:r>
            <a:r>
              <a:rPr lang="tr-TR" dirty="0" err="1"/>
              <a:t>lipid</a:t>
            </a:r>
            <a:r>
              <a:rPr lang="tr-TR" dirty="0"/>
              <a:t> profilleri üzerindeki rolünü değerlendiren klinik çalışmaların sistematik bir incelemesini ve meta analizi gerçekleştirildi.</a:t>
            </a:r>
          </a:p>
        </p:txBody>
      </p:sp>
    </p:spTree>
    <p:extLst>
      <p:ext uri="{BB962C8B-B14F-4D97-AF65-F5344CB8AC3E}">
        <p14:creationId xmlns:p14="http://schemas.microsoft.com/office/powerpoint/2010/main" val="4084297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Duyarlılık analizi, her bir birincil ve ikincil sonuç için yapılmıştır.</a:t>
            </a:r>
          </a:p>
          <a:p>
            <a:endParaRPr lang="tr-TR" dirty="0"/>
          </a:p>
          <a:p>
            <a:r>
              <a:rPr lang="tr-TR" dirty="0"/>
              <a:t>Potansiyel yayın yanlılığı, huni grafiğinin görsel olarak incelenmesiyle değerlendirildi ve yanlılık tespiti için </a:t>
            </a:r>
            <a:r>
              <a:rPr lang="tr-TR" dirty="0" err="1"/>
              <a:t>Egger'in</a:t>
            </a:r>
            <a:r>
              <a:rPr lang="tr-TR" dirty="0"/>
              <a:t> regresyon testi yapıldı.</a:t>
            </a:r>
          </a:p>
          <a:p>
            <a:endParaRPr lang="tr-TR" dirty="0"/>
          </a:p>
          <a:p>
            <a:r>
              <a:rPr lang="tr-TR" dirty="0"/>
              <a:t>Tüm istatistiksel analizler STATA yazılımı Sürüm 16. (</a:t>
            </a:r>
            <a:r>
              <a:rPr lang="tr-TR" dirty="0" err="1"/>
              <a:t>Statacorp</a:t>
            </a:r>
            <a:r>
              <a:rPr lang="tr-TR" dirty="0"/>
              <a:t>, Texas, ABD) kullanılarak yapıldı ve p değeri P &lt; 0.05, iki taraflı testin istatistiksel olarak anlamlı bir farkını gösterir.</a:t>
            </a:r>
          </a:p>
        </p:txBody>
      </p:sp>
    </p:spTree>
    <p:extLst>
      <p:ext uri="{BB962C8B-B14F-4D97-AF65-F5344CB8AC3E}">
        <p14:creationId xmlns:p14="http://schemas.microsoft.com/office/powerpoint/2010/main" val="438439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4840" y="365125"/>
            <a:ext cx="10728960" cy="5669915"/>
          </a:xfrm>
        </p:spPr>
        <p:txBody>
          <a:bodyPr/>
          <a:lstStyle/>
          <a:p>
            <a:r>
              <a:rPr lang="tr-TR" dirty="0"/>
              <a:t>Sonuçlar</a:t>
            </a:r>
          </a:p>
        </p:txBody>
      </p:sp>
    </p:spTree>
    <p:extLst>
      <p:ext uri="{BB962C8B-B14F-4D97-AF65-F5344CB8AC3E}">
        <p14:creationId xmlns:p14="http://schemas.microsoft.com/office/powerpoint/2010/main" val="3147750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Arama Sonuçları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Dört</a:t>
            </a:r>
            <a:r>
              <a:rPr lang="en-US" dirty="0"/>
              <a:t> </a:t>
            </a:r>
            <a:r>
              <a:rPr lang="en-US" dirty="0" err="1"/>
              <a:t>veritabanında</a:t>
            </a:r>
            <a:r>
              <a:rPr lang="en-US" dirty="0"/>
              <a:t> [PubMed (562), Google Scholar (1190), Cochrane Library (71)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ScienceDirect</a:t>
            </a:r>
            <a:r>
              <a:rPr lang="en-US" dirty="0"/>
              <a:t> (145)] </a:t>
            </a:r>
            <a:r>
              <a:rPr lang="en-US" dirty="0" err="1"/>
              <a:t>arandıktan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1968 </a:t>
            </a:r>
            <a:r>
              <a:rPr lang="en-US" dirty="0" err="1"/>
              <a:t>makalesi</a:t>
            </a:r>
            <a:r>
              <a:rPr lang="en-US" dirty="0"/>
              <a:t> </a:t>
            </a:r>
            <a:r>
              <a:rPr lang="en-US" dirty="0" err="1"/>
              <a:t>alındı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  <a:p>
            <a:r>
              <a:rPr lang="tr-TR" dirty="0"/>
              <a:t> Başlık ve özet tarandıktan sonra üç yüz doksan iki kopya çıkarıldı, diğer 1533 makale hariç tutuldu.</a:t>
            </a:r>
          </a:p>
          <a:p>
            <a:endParaRPr lang="tr-TR" dirty="0"/>
          </a:p>
          <a:p>
            <a:r>
              <a:rPr lang="tr-TR" dirty="0"/>
              <a:t> Tam metin taraması için kırk üç makale seçildi. </a:t>
            </a:r>
          </a:p>
          <a:p>
            <a:endParaRPr lang="tr-TR" dirty="0"/>
          </a:p>
          <a:p>
            <a:r>
              <a:rPr lang="tr-TR" dirty="0"/>
              <a:t>Çeşitli dışlamalarla, nihayet bu meta-analiz için 11 makale seçildi. </a:t>
            </a:r>
          </a:p>
        </p:txBody>
      </p:sp>
    </p:spTree>
    <p:extLst>
      <p:ext uri="{BB962C8B-B14F-4D97-AF65-F5344CB8AC3E}">
        <p14:creationId xmlns:p14="http://schemas.microsoft.com/office/powerpoint/2010/main" val="3407252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Dışlamalar </a:t>
            </a:r>
            <a:r>
              <a:rPr lang="tr-TR" dirty="0"/>
              <a:t>yanlış kontrol grubuydu; kontrol grubu yok (2 çalışma), diyabetik olmayan kontrol (1), sağlıklı kontrol (1). </a:t>
            </a:r>
          </a:p>
          <a:p>
            <a:endParaRPr lang="tr-TR" dirty="0"/>
          </a:p>
          <a:p>
            <a:r>
              <a:rPr lang="tr-TR" dirty="0" smtClean="0"/>
              <a:t>Ek </a:t>
            </a:r>
            <a:r>
              <a:rPr lang="tr-TR" dirty="0"/>
              <a:t>olarak verilen; E vitamini (5), çinko (1), </a:t>
            </a:r>
            <a:r>
              <a:rPr lang="tr-TR" dirty="0" err="1"/>
              <a:t>gemfibrozil</a:t>
            </a:r>
            <a:r>
              <a:rPr lang="tr-TR" dirty="0"/>
              <a:t> (1), yeşil çay ve nar özü (1).</a:t>
            </a:r>
          </a:p>
          <a:p>
            <a:endParaRPr lang="tr-TR" dirty="0"/>
          </a:p>
          <a:p>
            <a:r>
              <a:rPr lang="tr-TR" dirty="0" smtClean="0"/>
              <a:t>Diğerleri </a:t>
            </a:r>
            <a:r>
              <a:rPr lang="tr-TR" dirty="0"/>
              <a:t>çapraz geçişli denemeler (6), sonucu bildirmeyen (6), hayvan çalışması (1), diğer hastalar üzerinde yürütülen [hipertansiyon (1), </a:t>
            </a:r>
            <a:r>
              <a:rPr lang="tr-TR" dirty="0" err="1"/>
              <a:t>metabolik</a:t>
            </a:r>
            <a:r>
              <a:rPr lang="tr-TR" dirty="0"/>
              <a:t> sendrom (1)], tamamlanmamış makaleler; özet (1), sadece medyan ve IQR (1), standart sapma yok (1) ve inceleme (2) </a:t>
            </a:r>
          </a:p>
        </p:txBody>
      </p:sp>
    </p:spTree>
    <p:extLst>
      <p:ext uri="{BB962C8B-B14F-4D97-AF65-F5344CB8AC3E}">
        <p14:creationId xmlns:p14="http://schemas.microsoft.com/office/powerpoint/2010/main" val="4046366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00" y="532996"/>
            <a:ext cx="6439799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65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Dahil edilen çalışmaların özellikleri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2003 ve 2020 yılları arasında yürütülen on bir çalışmaya toplam 606 T2 DM hastası dahil edildi ve bu çalışmalara katılanların ortalama yaşı 37.8– 60 yıldı.</a:t>
            </a:r>
          </a:p>
          <a:p>
            <a:endParaRPr lang="tr-TR" dirty="0"/>
          </a:p>
          <a:p>
            <a:r>
              <a:rPr lang="tr-TR" dirty="0"/>
              <a:t>C vitamini takviyesi dozu 200 mg/gün ile 2000 mg/gün arasında değişmektedir. </a:t>
            </a:r>
          </a:p>
          <a:p>
            <a:endParaRPr lang="tr-TR" dirty="0"/>
          </a:p>
          <a:p>
            <a:r>
              <a:rPr lang="tr-TR" dirty="0"/>
              <a:t>Asgari takviye süresi 4 hafta ve azami 52 hafta idi</a:t>
            </a:r>
            <a:r>
              <a:rPr lang="tr-TR"/>
              <a:t>. </a:t>
            </a:r>
          </a:p>
          <a:p>
            <a:endParaRPr lang="tr-TR" dirty="0"/>
          </a:p>
          <a:p>
            <a:r>
              <a:rPr lang="tr-TR" dirty="0"/>
              <a:t>11 çalışmanın tamamı TC, LDL, HDL ve FBS ve 10 çalışma TG ve HgA1C bildirdi.</a:t>
            </a:r>
          </a:p>
        </p:txBody>
      </p:sp>
    </p:spTree>
    <p:extLst>
      <p:ext uri="{BB962C8B-B14F-4D97-AF65-F5344CB8AC3E}">
        <p14:creationId xmlns:p14="http://schemas.microsoft.com/office/powerpoint/2010/main" val="720904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0" y="1492568"/>
            <a:ext cx="10113116" cy="4125372"/>
          </a:xfrm>
        </p:spPr>
      </p:pic>
    </p:spTree>
    <p:extLst>
      <p:ext uri="{BB962C8B-B14F-4D97-AF65-F5344CB8AC3E}">
        <p14:creationId xmlns:p14="http://schemas.microsoft.com/office/powerpoint/2010/main" val="2181915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41315"/>
          </a:xfrm>
        </p:spPr>
        <p:txBody>
          <a:bodyPr/>
          <a:lstStyle/>
          <a:p>
            <a:r>
              <a:rPr lang="tr-TR" dirty="0"/>
              <a:t>Meta analiz</a:t>
            </a:r>
          </a:p>
        </p:txBody>
      </p:sp>
    </p:spTree>
    <p:extLst>
      <p:ext uri="{BB962C8B-B14F-4D97-AF65-F5344CB8AC3E}">
        <p14:creationId xmlns:p14="http://schemas.microsoft.com/office/powerpoint/2010/main" val="57268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 vitamini ve TC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C vitamini takviyesi serum TC'sini düşürmede başarısız oldu, WMD = − 4.36 mg/dl (%95 GA − 10.24, 1.52) p-değeri = 0.146, orta derecede </a:t>
            </a:r>
            <a:r>
              <a:rPr lang="tr-TR" dirty="0" err="1"/>
              <a:t>heterojenlik</a:t>
            </a:r>
            <a:r>
              <a:rPr lang="tr-TR" dirty="0"/>
              <a:t>, I </a:t>
            </a:r>
            <a:r>
              <a:rPr lang="tr-TR" baseline="30000" dirty="0"/>
              <a:t>2</a:t>
            </a:r>
            <a:r>
              <a:rPr lang="tr-TR" dirty="0"/>
              <a:t>  = %71.5 </a:t>
            </a:r>
            <a:endParaRPr lang="tr-TR" dirty="0" smtClean="0"/>
          </a:p>
          <a:p>
            <a:endParaRPr lang="tr-TR" dirty="0"/>
          </a:p>
          <a:p>
            <a:r>
              <a:rPr lang="tr-TR" dirty="0"/>
              <a:t>Alt grup analizi, C vitamini takviyesinin daha genç T2DM hastalarında faydalı etkiye sahip olabileceğini gösterdi WMD = − 11.54 (%95 GA − 21.32, −1.75) p-değeri = </a:t>
            </a:r>
            <a:r>
              <a:rPr lang="tr-TR" dirty="0" smtClean="0"/>
              <a:t>0.021</a:t>
            </a:r>
          </a:p>
          <a:p>
            <a:endParaRPr lang="tr-TR" dirty="0"/>
          </a:p>
          <a:p>
            <a:r>
              <a:rPr lang="tr-TR" dirty="0"/>
              <a:t> Daha uzun tedavi periyotlarında (&gt; 12 hafta), C vitamini serum TC WMD = − 14.41 mg/dl (%95 GA − 22.65, − 5.97) p-değeri = 0.001'i önemli ölçüde azalttı. </a:t>
            </a:r>
          </a:p>
        </p:txBody>
      </p:sp>
    </p:spTree>
    <p:extLst>
      <p:ext uri="{BB962C8B-B14F-4D97-AF65-F5344CB8AC3E}">
        <p14:creationId xmlns:p14="http://schemas.microsoft.com/office/powerpoint/2010/main" val="702447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Ayrıca, meta-regresyon analizi, ortalama yaş, tedavi süresi ve temel </a:t>
            </a:r>
            <a:r>
              <a:rPr lang="tr-TR" dirty="0" err="1"/>
              <a:t>BMI'nin</a:t>
            </a:r>
            <a:r>
              <a:rPr lang="tr-TR" dirty="0"/>
              <a:t> WMD üzerinde etkisi olduğunu gösterdi.</a:t>
            </a:r>
          </a:p>
          <a:p>
            <a:endParaRPr lang="tr-TR" dirty="0"/>
          </a:p>
          <a:p>
            <a:r>
              <a:rPr lang="tr-TR" dirty="0" smtClean="0"/>
              <a:t>Oysa </a:t>
            </a:r>
            <a:r>
              <a:rPr lang="tr-TR" dirty="0"/>
              <a:t>başlangıç ​​FBS, TC, TG, LDL, HDL ve HgA1C'nin ortalama TC farkı üzerinde hiçbir etkisi yoktu </a:t>
            </a:r>
          </a:p>
          <a:p>
            <a:endParaRPr lang="tr-TR" dirty="0"/>
          </a:p>
          <a:p>
            <a:r>
              <a:rPr lang="tr-TR" dirty="0" smtClean="0"/>
              <a:t>C </a:t>
            </a:r>
            <a:r>
              <a:rPr lang="tr-TR" dirty="0"/>
              <a:t>vitamini takviyesi daha genç hastalarda daha fazla yarar sağlar (</a:t>
            </a:r>
            <a:r>
              <a:rPr lang="el-GR" dirty="0"/>
              <a:t>β = 2.63, </a:t>
            </a:r>
            <a:r>
              <a:rPr lang="tr-TR" dirty="0"/>
              <a:t>CI 0.22–5.04, p-değeri = 0.036), daha uzun tedavi süresi (</a:t>
            </a:r>
            <a:r>
              <a:rPr lang="el-GR" dirty="0"/>
              <a:t>β = − 1.42, </a:t>
            </a:r>
            <a:r>
              <a:rPr lang="tr-TR" dirty="0"/>
              <a:t>CI − 2.48, − 0.36, p-değeri = 0.014), ve daha düşük BMI (p = 6.92, CI 1.02-12.82, p-değeri = 0.028) </a:t>
            </a:r>
          </a:p>
        </p:txBody>
      </p:sp>
    </p:spTree>
    <p:extLst>
      <p:ext uri="{BB962C8B-B14F-4D97-AF65-F5344CB8AC3E}">
        <p14:creationId xmlns:p14="http://schemas.microsoft.com/office/powerpoint/2010/main" val="402352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Yöntemler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PubMed,ScienceDirect,Google</a:t>
            </a:r>
            <a:r>
              <a:rPr lang="tr-TR" dirty="0"/>
              <a:t> </a:t>
            </a:r>
            <a:r>
              <a:rPr lang="tr-TR" dirty="0" err="1"/>
              <a:t>Scholar</a:t>
            </a:r>
            <a:r>
              <a:rPr lang="tr-TR" dirty="0"/>
              <a:t> ve </a:t>
            </a:r>
            <a:r>
              <a:rPr lang="tr-TR" dirty="0" err="1"/>
              <a:t>Cochrane</a:t>
            </a:r>
            <a:r>
              <a:rPr lang="tr-TR" dirty="0"/>
              <a:t> Library veri tabanlarında kapsamlı bir arama yapıldı.</a:t>
            </a:r>
          </a:p>
          <a:p>
            <a:endParaRPr lang="tr-TR" dirty="0"/>
          </a:p>
          <a:p>
            <a:r>
              <a:rPr lang="tr-TR" dirty="0"/>
              <a:t>C vitamini takviyesinin etkisini değerlendiren yetişkin Tip 2 diyabetik hastalar üzerinde yürütülen klinik deneyler ve rapor edilen </a:t>
            </a:r>
            <a:r>
              <a:rPr lang="tr-TR" dirty="0" err="1"/>
              <a:t>lipid</a:t>
            </a:r>
            <a:r>
              <a:rPr lang="tr-TR" dirty="0"/>
              <a:t> profilleri dahil edildi.</a:t>
            </a:r>
          </a:p>
          <a:p>
            <a:endParaRPr lang="tr-TR" dirty="0"/>
          </a:p>
          <a:p>
            <a:r>
              <a:rPr lang="tr-TR" dirty="0"/>
              <a:t>Ağırlıklı ortalama fark(WMD) hesaplandı.</a:t>
            </a:r>
          </a:p>
        </p:txBody>
      </p:sp>
    </p:spTree>
    <p:extLst>
      <p:ext uri="{BB962C8B-B14F-4D97-AF65-F5344CB8AC3E}">
        <p14:creationId xmlns:p14="http://schemas.microsoft.com/office/powerpoint/2010/main" val="1614227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12" y="198120"/>
            <a:ext cx="8651401" cy="5856923"/>
          </a:xfrm>
        </p:spPr>
      </p:pic>
    </p:spTree>
    <p:extLst>
      <p:ext uri="{BB962C8B-B14F-4D97-AF65-F5344CB8AC3E}">
        <p14:creationId xmlns:p14="http://schemas.microsoft.com/office/powerpoint/2010/main" val="979889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82" y="3991767"/>
            <a:ext cx="2943636" cy="19053"/>
          </a:xfrm>
        </p:spPr>
      </p:pic>
      <p:pic>
        <p:nvPicPr>
          <p:cNvPr id="5" name="Resim 4" descr="Ekran Kırpm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6" name="Resim 5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" y="124201"/>
            <a:ext cx="7875714" cy="5800676"/>
          </a:xfrm>
          <a:prstGeom prst="rect">
            <a:avLst/>
          </a:prstGeom>
        </p:spPr>
      </p:pic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716280" y="6309360"/>
            <a:ext cx="10500360" cy="548640"/>
          </a:xfrm>
        </p:spPr>
        <p:txBody>
          <a:bodyPr>
            <a:normAutofit fontScale="90000"/>
          </a:bodyPr>
          <a:lstStyle/>
          <a:p>
            <a:r>
              <a:rPr lang="tr-TR" dirty="0"/>
              <a:t>WMD </a:t>
            </a:r>
            <a:r>
              <a:rPr lang="tr-TR" dirty="0" err="1"/>
              <a:t>yaş,BMI</a:t>
            </a:r>
            <a:r>
              <a:rPr lang="tr-TR" dirty="0"/>
              <a:t> ve tedavi süresinin azalmasıyla artar</a:t>
            </a:r>
          </a:p>
        </p:txBody>
      </p:sp>
    </p:spTree>
    <p:extLst>
      <p:ext uri="{BB962C8B-B14F-4D97-AF65-F5344CB8AC3E}">
        <p14:creationId xmlns:p14="http://schemas.microsoft.com/office/powerpoint/2010/main" val="2908870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Vitamin C ve TG</a:t>
            </a:r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T2DM hastalarına C vitamini takviyesi, belirgin </a:t>
            </a:r>
            <a:r>
              <a:rPr lang="tr-TR" dirty="0" err="1"/>
              <a:t>heterojenite</a:t>
            </a:r>
            <a:r>
              <a:rPr lang="tr-TR" dirty="0"/>
              <a:t> ile serum </a:t>
            </a:r>
            <a:r>
              <a:rPr lang="tr-TR" dirty="0" err="1"/>
              <a:t>TG'yi</a:t>
            </a:r>
            <a:r>
              <a:rPr lang="tr-TR" dirty="0"/>
              <a:t> önemli ölçüde azaltır, WMD = - 11.15 mg/dl (%95 GA - 21.58, - 0.71) p-değeri = 0.036 ve I </a:t>
            </a:r>
            <a:r>
              <a:rPr lang="tr-TR" baseline="30000" dirty="0"/>
              <a:t>2</a:t>
            </a:r>
            <a:r>
              <a:rPr lang="tr-TR" dirty="0"/>
              <a:t>  = </a:t>
            </a:r>
            <a:r>
              <a:rPr lang="tr-TR" dirty="0" smtClean="0"/>
              <a:t>85,7</a:t>
            </a:r>
          </a:p>
          <a:p>
            <a:endParaRPr lang="tr-TR" dirty="0"/>
          </a:p>
          <a:p>
            <a:r>
              <a:rPr lang="tr-TR" dirty="0"/>
              <a:t>Alt grup analizi ayrıca azalmanın daha uzun süre, daha yüksek günlük doz ve daha genç hastalarda daha yüksek olduğuna işaret etti. Süre &gt; 12 hafta WMD = - 30.19 mg/dl (GA - 44.02, - 16.36), p-değeri = 0.000, C vitamini günlük dozu ≥ 1000 mg WMD = - 15.55 mg/dl (GA - 29.38, - 1.71) p- değer = 0.028 ve ortalama yaş &lt; 52,8 KİS = - 39,66 mg/dl (GA - 58,38, - 20,95) p-değeri = 0,000</a:t>
            </a:r>
          </a:p>
        </p:txBody>
      </p:sp>
    </p:spTree>
    <p:extLst>
      <p:ext uri="{BB962C8B-B14F-4D97-AF65-F5344CB8AC3E}">
        <p14:creationId xmlns:p14="http://schemas.microsoft.com/office/powerpoint/2010/main" val="1789149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Meta-regresyon analizi  başlangıçtaki AKŞ, TC, TG, LDL, HgA1C, yaş, doz ve takviye süresinin </a:t>
            </a:r>
            <a:r>
              <a:rPr lang="tr-TR" dirty="0" err="1"/>
              <a:t>TG'yi</a:t>
            </a:r>
            <a:r>
              <a:rPr lang="tr-TR" dirty="0"/>
              <a:t> etkilemediğini gösterdi.</a:t>
            </a:r>
          </a:p>
          <a:p>
            <a:endParaRPr lang="tr-TR" dirty="0"/>
          </a:p>
          <a:p>
            <a:r>
              <a:rPr lang="tr-TR" dirty="0"/>
              <a:t>Oysa HDL (p = 3.36 CI 0.09, 6.63: p-değeri = 0.045) ve BMI (p = 18.35 CI 6.83, 29.88 p-değeri = 0.007), etki büyüklüğünü etkileyen ortak değişkenlerdi </a:t>
            </a:r>
          </a:p>
          <a:p>
            <a:endParaRPr lang="tr-TR" dirty="0"/>
          </a:p>
          <a:p>
            <a:r>
              <a:rPr lang="tr-TR" dirty="0"/>
              <a:t>TG için duyarlılık analizi, tek bir çalışmanın sonuç üzerinde anlamlı bir etkisi olmadığını gösterdi </a:t>
            </a:r>
          </a:p>
        </p:txBody>
      </p:sp>
    </p:spTree>
    <p:extLst>
      <p:ext uri="{BB962C8B-B14F-4D97-AF65-F5344CB8AC3E}">
        <p14:creationId xmlns:p14="http://schemas.microsoft.com/office/powerpoint/2010/main" val="2109654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 Oysa HDL (p = 3.36 CI 0.09, 6.63: p-değeri = 0.045) ve BMI (p = 18.35 CI 6.83, 29.88 p-değeri = 0.007), etki büyüklüğünü etkileyen ortak değişkenlerdi</a:t>
            </a:r>
          </a:p>
          <a:p>
            <a:endParaRPr lang="tr-TR" dirty="0"/>
          </a:p>
          <a:p>
            <a:r>
              <a:rPr lang="tr-TR" dirty="0"/>
              <a:t>TG için duyarlılık analizi, tek bir çalışmanın sonuç üzerinde anlamlı bir etkisi olmadığını gösterdi </a:t>
            </a:r>
          </a:p>
          <a:p>
            <a:endParaRPr lang="tr-TR" dirty="0"/>
          </a:p>
          <a:p>
            <a:r>
              <a:rPr lang="tr-TR" dirty="0"/>
              <a:t>Sonuç olarak C vitamini TG düzeyini önemli ölçüde azaltmıştır.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 WMD -11.15 mg/dl CI − 21.58, − 0.71 ve p-değeri = 0.036 idi.</a:t>
            </a:r>
          </a:p>
        </p:txBody>
      </p:sp>
    </p:spTree>
    <p:extLst>
      <p:ext uri="{BB962C8B-B14F-4D97-AF65-F5344CB8AC3E}">
        <p14:creationId xmlns:p14="http://schemas.microsoft.com/office/powerpoint/2010/main" val="3751578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1" y="546558"/>
            <a:ext cx="8318624" cy="5579107"/>
          </a:xfrm>
        </p:spPr>
      </p:pic>
    </p:spTree>
    <p:extLst>
      <p:ext uri="{BB962C8B-B14F-4D97-AF65-F5344CB8AC3E}">
        <p14:creationId xmlns:p14="http://schemas.microsoft.com/office/powerpoint/2010/main" val="3190147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2" y="762000"/>
            <a:ext cx="10048324" cy="4744454"/>
          </a:xfrm>
        </p:spPr>
      </p:pic>
    </p:spTree>
    <p:extLst>
      <p:ext uri="{BB962C8B-B14F-4D97-AF65-F5344CB8AC3E}">
        <p14:creationId xmlns:p14="http://schemas.microsoft.com/office/powerpoint/2010/main" val="3686518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 Vitamini ve LDL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/>
              <a:t>Genel olarak, diyabetik hastalara C vitamini takviyesi LDL seviyesini düşürmedi .</a:t>
            </a:r>
          </a:p>
          <a:p>
            <a:endParaRPr lang="tr-TR" dirty="0"/>
          </a:p>
          <a:p>
            <a:r>
              <a:rPr lang="tr-TR" dirty="0"/>
              <a:t> Ancak alt grup analizinden elde edilen bulgular zıt etkiler gösterdi; C vitamini dozu ne kadar düşükse, takviye süresi o kadar uzundur veya hastalar ne kadar gençse LDL düzeyinde önemli bir azalma olmuştur. </a:t>
            </a:r>
          </a:p>
          <a:p>
            <a:endParaRPr lang="tr-TR" dirty="0"/>
          </a:p>
          <a:p>
            <a:r>
              <a:rPr lang="tr-TR" dirty="0"/>
              <a:t>Daha yüksek doz, daha kısa süre ve daha büyük yaşta C vitamini takviyesi LDL seviyesini önemli ölçüde artırdı </a:t>
            </a:r>
          </a:p>
          <a:p>
            <a:endParaRPr lang="tr-TR" dirty="0"/>
          </a:p>
          <a:p>
            <a:r>
              <a:rPr lang="tr-TR" dirty="0"/>
              <a:t> LDL ve ortak değişkenlerin meta-regresyon analizi, ortalama yaş, C vitamini dozu, takviye süresi ve </a:t>
            </a:r>
            <a:r>
              <a:rPr lang="tr-TR" dirty="0" smtClean="0"/>
              <a:t>HbA1C'nin </a:t>
            </a:r>
            <a:r>
              <a:rPr lang="tr-TR" dirty="0"/>
              <a:t>anlamlı ortak değişkenler olduğunu gösterdi.</a:t>
            </a:r>
          </a:p>
          <a:p>
            <a:endParaRPr lang="tr-TR" dirty="0"/>
          </a:p>
          <a:p>
            <a:r>
              <a:rPr lang="tr-TR" dirty="0"/>
              <a:t> Daha küçük doz, daha uzun tedavi süresi ve daha yüksek </a:t>
            </a:r>
            <a:r>
              <a:rPr lang="tr-TR" dirty="0" smtClean="0"/>
              <a:t>HbA1C </a:t>
            </a:r>
            <a:r>
              <a:rPr lang="tr-TR" dirty="0"/>
              <a:t>seviyesi ile C vitamini takviyesi daha genç hastalarda daha iyi sonuç verir</a:t>
            </a:r>
          </a:p>
        </p:txBody>
      </p:sp>
    </p:spTree>
    <p:extLst>
      <p:ext uri="{BB962C8B-B14F-4D97-AF65-F5344CB8AC3E}">
        <p14:creationId xmlns:p14="http://schemas.microsoft.com/office/powerpoint/2010/main" val="1178222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1237" y="3996531"/>
            <a:ext cx="9526" cy="9526"/>
          </a:xfrm>
        </p:spPr>
      </p:pic>
      <p:pic>
        <p:nvPicPr>
          <p:cNvPr id="7" name="Resim 6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68" y="3386131"/>
            <a:ext cx="95263" cy="85737"/>
          </a:xfrm>
          <a:prstGeom prst="rect">
            <a:avLst/>
          </a:prstGeom>
        </p:spPr>
      </p:pic>
      <p:pic>
        <p:nvPicPr>
          <p:cNvPr id="8" name="Resim 7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31" y="3276578"/>
            <a:ext cx="266737" cy="304843"/>
          </a:xfrm>
          <a:prstGeom prst="rect">
            <a:avLst/>
          </a:prstGeom>
        </p:spPr>
      </p:pic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31" y="3357552"/>
            <a:ext cx="85737" cy="142895"/>
          </a:xfrm>
          <a:prstGeom prst="rect">
            <a:avLst/>
          </a:prstGeom>
        </p:spPr>
      </p:pic>
      <p:pic>
        <p:nvPicPr>
          <p:cNvPr id="11" name="Resim 10" descr="Ekran Kırpm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0" y="3376605"/>
            <a:ext cx="28579" cy="104790"/>
          </a:xfrm>
          <a:prstGeom prst="rect">
            <a:avLst/>
          </a:prstGeom>
        </p:spPr>
      </p:pic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6" y="335280"/>
            <a:ext cx="9645172" cy="566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85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 Vitamini ve HDL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Genel olarak, C vitamini serum HDL seviyesini artırmada başarısız oldu WMD = 0.91 mg/dl (CI − 0.45, 2.27) p-değeri = 0.191 ve I2 = %71.5 </a:t>
            </a:r>
          </a:p>
          <a:p>
            <a:endParaRPr lang="tr-TR" dirty="0"/>
          </a:p>
          <a:p>
            <a:r>
              <a:rPr lang="tr-TR" dirty="0"/>
              <a:t> Daha fazla alt grup analizi, daha uzun takviye süresi  (WMD = 2,06 mg/dl, GA 0,45, 3,67 ve p-değeri = 0,012) ve daha genç hastalarda (WMD = 3,53 mg/dl, GA 1,18, 5,88 ve p-değeri = 0,003) HDL düzeyinin artabileceğini gösterdi.</a:t>
            </a:r>
          </a:p>
          <a:p>
            <a:endParaRPr lang="tr-TR" dirty="0"/>
          </a:p>
          <a:p>
            <a:r>
              <a:rPr lang="tr-TR" dirty="0"/>
              <a:t> Ayrıca meta-regresyon analizi sonuçları, başlangıç ​​değişkenleri ve  dozun, hastaların HDL yanıtı üzerinde hiçbir etkisi olmadığını gösterdi. </a:t>
            </a:r>
          </a:p>
          <a:p>
            <a:endParaRPr lang="tr-TR" dirty="0"/>
          </a:p>
          <a:p>
            <a:r>
              <a:rPr lang="tr-TR" dirty="0"/>
              <a:t>Daha genç yaş ve daha uzun takviye süresi daha iyi yanıtlar verdi; (</a:t>
            </a:r>
            <a:r>
              <a:rPr lang="el-GR" dirty="0"/>
              <a:t>β = − 1.03, </a:t>
            </a:r>
            <a:r>
              <a:rPr lang="tr-TR" dirty="0"/>
              <a:t>GA − 1.63, − 0.42 p-değeri = 0.004) ve (</a:t>
            </a:r>
            <a:r>
              <a:rPr lang="el-GR" dirty="0"/>
              <a:t>β = 0.59 </a:t>
            </a:r>
            <a:r>
              <a:rPr lang="tr-TR" dirty="0"/>
              <a:t>CI 0.29, 0.89 p-değeri = 0.001) (Şekil  </a:t>
            </a:r>
            <a:r>
              <a:rPr lang="tr-TR" dirty="0">
                <a:hlinkClick r:id="rId2"/>
              </a:rPr>
              <a:t>9</a:t>
            </a:r>
            <a:r>
              <a:rPr lang="tr-TR" dirty="0"/>
              <a:t>). 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598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Arka Plan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İnsülin direncinin yüksek TG ve düşük  HDL düzeyiyle ilişkisi birçok çalışmada kanıtlanmıştır.</a:t>
            </a:r>
          </a:p>
          <a:p>
            <a:endParaRPr lang="tr-TR" dirty="0"/>
          </a:p>
          <a:p>
            <a:r>
              <a:rPr lang="tr-TR" dirty="0"/>
              <a:t>LDL ve TG yüksekliği insülin direncine bağlanmıştır.</a:t>
            </a:r>
          </a:p>
          <a:p>
            <a:endParaRPr lang="tr-TR" dirty="0"/>
          </a:p>
          <a:p>
            <a:r>
              <a:rPr lang="tr-TR" dirty="0"/>
              <a:t>Tip 2 DM hastalarında insülin direnci etkisiyle </a:t>
            </a:r>
            <a:r>
              <a:rPr lang="tr-TR" dirty="0" err="1"/>
              <a:t>dislipidemi</a:t>
            </a:r>
            <a:r>
              <a:rPr lang="tr-TR" dirty="0"/>
              <a:t> sık görülen sorundur.</a:t>
            </a:r>
          </a:p>
          <a:p>
            <a:endParaRPr lang="tr-TR" dirty="0"/>
          </a:p>
          <a:p>
            <a:r>
              <a:rPr lang="tr-TR" dirty="0"/>
              <a:t>Tip 2 </a:t>
            </a:r>
            <a:r>
              <a:rPr lang="tr-TR" dirty="0" err="1"/>
              <a:t>DM’de</a:t>
            </a:r>
            <a:r>
              <a:rPr lang="tr-TR" dirty="0"/>
              <a:t> </a:t>
            </a:r>
            <a:r>
              <a:rPr lang="tr-TR" dirty="0" err="1"/>
              <a:t>dislipidemi</a:t>
            </a:r>
            <a:r>
              <a:rPr lang="tr-TR" dirty="0"/>
              <a:t> ve </a:t>
            </a:r>
            <a:r>
              <a:rPr lang="tr-TR" dirty="0" err="1"/>
              <a:t>inflamasyon</a:t>
            </a:r>
            <a:r>
              <a:rPr lang="tr-TR" dirty="0"/>
              <a:t> erken </a:t>
            </a:r>
            <a:r>
              <a:rPr lang="tr-TR" dirty="0" err="1"/>
              <a:t>ateroskleroza</a:t>
            </a:r>
            <a:r>
              <a:rPr lang="tr-TR" dirty="0"/>
              <a:t> yol açar.</a:t>
            </a:r>
          </a:p>
        </p:txBody>
      </p:sp>
    </p:spTree>
    <p:extLst>
      <p:ext uri="{BB962C8B-B14F-4D97-AF65-F5344CB8AC3E}">
        <p14:creationId xmlns:p14="http://schemas.microsoft.com/office/powerpoint/2010/main" val="1072401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3" y="335280"/>
            <a:ext cx="8944046" cy="5841683"/>
          </a:xfrm>
        </p:spPr>
      </p:pic>
    </p:spTree>
    <p:extLst>
      <p:ext uri="{BB962C8B-B14F-4D97-AF65-F5344CB8AC3E}">
        <p14:creationId xmlns:p14="http://schemas.microsoft.com/office/powerpoint/2010/main" val="4107657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İkincil Sonuçlar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AKŞ ve HbA1C seviyesinde önemli bir azalma vardı.</a:t>
            </a:r>
            <a:r>
              <a:rPr lang="en-US" dirty="0"/>
              <a:t> (WMD = − 16.94 mg/dl CI − 21.84, − 12.04, p-value = 0.000 and I</a:t>
            </a:r>
            <a:r>
              <a:rPr lang="en-US" baseline="30000" dirty="0"/>
              <a:t>2</a:t>
            </a:r>
            <a:r>
              <a:rPr lang="en-US" dirty="0"/>
              <a:t> = 80.3%), and (WMD = − 1.01% CI − 1.18, − 0.83, p-value = 0.001 and I</a:t>
            </a:r>
            <a:r>
              <a:rPr lang="en-US" baseline="30000" dirty="0"/>
              <a:t>2</a:t>
            </a:r>
            <a:r>
              <a:rPr lang="en-US" dirty="0"/>
              <a:t> = 89.5%)</a:t>
            </a:r>
            <a:endParaRPr lang="tr-TR" dirty="0"/>
          </a:p>
          <a:p>
            <a:endParaRPr lang="tr-TR" dirty="0"/>
          </a:p>
          <a:p>
            <a:r>
              <a:rPr lang="tr-TR" dirty="0"/>
              <a:t>İkincil sonuçlar için alt grup analizi, hem AKŞ hem de HgA1C'nin hem düşük hem de yüksek dozlarda önemli ölçüde azaldığını ortaya koydu.</a:t>
            </a:r>
          </a:p>
          <a:p>
            <a:endParaRPr lang="tr-TR" dirty="0"/>
          </a:p>
          <a:p>
            <a:r>
              <a:rPr lang="tr-TR" dirty="0"/>
              <a:t> Yaş ve süre kategorisine bakılmaksızın </a:t>
            </a:r>
            <a:r>
              <a:rPr lang="tr-TR" dirty="0" smtClean="0"/>
              <a:t>HbA1C'de </a:t>
            </a:r>
            <a:r>
              <a:rPr lang="tr-TR" dirty="0"/>
              <a:t>önemli bir düşüş gözlemlesek de, AKŞ düşüşü daha uzun takviye süresi ve daha genç hastalarda görülmüştür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3539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215091"/>
            <a:ext cx="8351086" cy="5961872"/>
          </a:xfrm>
        </p:spPr>
      </p:pic>
    </p:spTree>
    <p:extLst>
      <p:ext uri="{BB962C8B-B14F-4D97-AF65-F5344CB8AC3E}">
        <p14:creationId xmlns:p14="http://schemas.microsoft.com/office/powerpoint/2010/main" val="15063881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07" y="1825625"/>
            <a:ext cx="4326185" cy="4351338"/>
          </a:xfrm>
        </p:spPr>
      </p:pic>
      <p:pic>
        <p:nvPicPr>
          <p:cNvPr id="5" name="Resim 4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53" y="474940"/>
            <a:ext cx="9152147" cy="62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03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C vitamini takviyesinin TC, LDL ve HDL üzerinde anlamlı bir etkisi olmamıştır.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Ancak, TG ve ikincil sonuçları (AKŞ ve </a:t>
            </a:r>
            <a:r>
              <a:rPr lang="tr-TR" dirty="0" smtClean="0"/>
              <a:t>HbA1C</a:t>
            </a:r>
            <a:r>
              <a:rPr lang="tr-TR" dirty="0"/>
              <a:t>) azalttı. </a:t>
            </a:r>
          </a:p>
          <a:p>
            <a:endParaRPr lang="tr-TR" dirty="0"/>
          </a:p>
          <a:p>
            <a:r>
              <a:rPr lang="tr-TR" dirty="0"/>
              <a:t>Genç </a:t>
            </a:r>
            <a:r>
              <a:rPr lang="tr-TR" dirty="0" err="1"/>
              <a:t>hasta,yüksek</a:t>
            </a:r>
            <a:r>
              <a:rPr lang="tr-TR" dirty="0"/>
              <a:t> </a:t>
            </a:r>
            <a:r>
              <a:rPr lang="tr-TR" dirty="0" err="1"/>
              <a:t>doz,uzun</a:t>
            </a:r>
            <a:r>
              <a:rPr lang="tr-TR" dirty="0"/>
              <a:t> süreli tedavi sonuçları etkileyen önemli faktörlerdi.</a:t>
            </a:r>
          </a:p>
        </p:txBody>
      </p:sp>
    </p:spTree>
    <p:extLst>
      <p:ext uri="{BB962C8B-B14F-4D97-AF65-F5344CB8AC3E}">
        <p14:creationId xmlns:p14="http://schemas.microsoft.com/office/powerpoint/2010/main" val="2339184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T2DM hastalarında C vitamini takviyesinin </a:t>
            </a:r>
            <a:r>
              <a:rPr lang="tr-TR" dirty="0" err="1"/>
              <a:t>lipid</a:t>
            </a:r>
            <a:r>
              <a:rPr lang="tr-TR" dirty="0"/>
              <a:t> düşürme kapasitesi için yeterli kanıt olmamasına rağmen, bu meta-analiz, bu vitaminden yararlanabilecek belirli bir popülasyon grubu hakkında bir ipucu verdi.</a:t>
            </a:r>
          </a:p>
          <a:p>
            <a:endParaRPr lang="tr-TR" dirty="0"/>
          </a:p>
          <a:p>
            <a:r>
              <a:rPr lang="tr-TR" dirty="0"/>
              <a:t> Spesifik olarak, daha genç diyabetik hastalar takviyeye duyarlıydı ve muhtemelen bundan fayda göreceklerdi. </a:t>
            </a:r>
          </a:p>
          <a:p>
            <a:endParaRPr lang="tr-TR" dirty="0"/>
          </a:p>
          <a:p>
            <a:r>
              <a:rPr lang="tr-TR" dirty="0"/>
              <a:t>Ek olarak, meta-regresyon analizi, hasta yaşı, tedavi süresi, takviye dozu, BMI ve diğer temel değişkenlerin önemli rolünü gösterdi.</a:t>
            </a:r>
          </a:p>
        </p:txBody>
      </p:sp>
    </p:spTree>
    <p:extLst>
      <p:ext uri="{BB962C8B-B14F-4D97-AF65-F5344CB8AC3E}">
        <p14:creationId xmlns:p14="http://schemas.microsoft.com/office/powerpoint/2010/main" val="7822439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Sistematik bir gözden geçirme ve meta-analiz, daha önce diyabetik ve genel olarak sağlıklı bireyler dahil olmak üzere hastaların </a:t>
            </a:r>
            <a:r>
              <a:rPr lang="tr-TR" dirty="0" err="1"/>
              <a:t>lipid</a:t>
            </a:r>
            <a:r>
              <a:rPr lang="tr-TR" dirty="0"/>
              <a:t> profili üzerinde C vitamininin önemsiz bir rolü olduğunu göstermiştir </a:t>
            </a:r>
          </a:p>
          <a:p>
            <a:endParaRPr lang="tr-TR" dirty="0"/>
          </a:p>
          <a:p>
            <a:r>
              <a:rPr lang="tr-TR" dirty="0"/>
              <a:t>2008'de </a:t>
            </a:r>
            <a:r>
              <a:rPr lang="tr-TR" dirty="0" err="1"/>
              <a:t>McRae</a:t>
            </a:r>
            <a:r>
              <a:rPr lang="tr-TR" dirty="0"/>
              <a:t>, </a:t>
            </a:r>
            <a:r>
              <a:rPr lang="tr-TR" dirty="0" err="1"/>
              <a:t>HDL'de</a:t>
            </a:r>
            <a:r>
              <a:rPr lang="tr-TR" dirty="0"/>
              <a:t> istatistiksel olarak anlamlı bir artış olmaksızın serum LDL ve </a:t>
            </a:r>
            <a:r>
              <a:rPr lang="tr-TR" dirty="0" err="1"/>
              <a:t>TG'de</a:t>
            </a:r>
            <a:r>
              <a:rPr lang="tr-TR" dirty="0"/>
              <a:t> anlamlı bir azalma kaydetti</a:t>
            </a:r>
          </a:p>
          <a:p>
            <a:endParaRPr lang="tr-TR" dirty="0"/>
          </a:p>
          <a:p>
            <a:r>
              <a:rPr lang="tr-TR" dirty="0"/>
              <a:t>Çalışma popülasyonlarında farklılıklar olmasına rağmen, </a:t>
            </a:r>
            <a:r>
              <a:rPr lang="tr-TR" dirty="0" err="1"/>
              <a:t>lipid</a:t>
            </a:r>
            <a:r>
              <a:rPr lang="tr-TR" dirty="0"/>
              <a:t> anormalliklerinin yönetiminde C vitamininin rolünü hem destekleyen hem de dışlayan somut bir kanıt yoktur.</a:t>
            </a:r>
          </a:p>
        </p:txBody>
      </p:sp>
    </p:spTree>
    <p:extLst>
      <p:ext uri="{BB962C8B-B14F-4D97-AF65-F5344CB8AC3E}">
        <p14:creationId xmlns:p14="http://schemas.microsoft.com/office/powerpoint/2010/main" val="40920812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Dört birincil sonucun hepsinde, daha genç hastalarda C vitamini takviyesinin olumlu etkilerine tanık olunmuştur.</a:t>
            </a:r>
          </a:p>
          <a:p>
            <a:endParaRPr lang="tr-TR" dirty="0"/>
          </a:p>
          <a:p>
            <a:r>
              <a:rPr lang="tr-TR" dirty="0"/>
              <a:t>Diyabetik hastaların daha yüksek dozda C vitaminine verdiği yanıt, bağırsakta bulunabilirlik ve normal plazma konsantrasyonu ile ilişkili görünmektedir. </a:t>
            </a:r>
          </a:p>
          <a:p>
            <a:endParaRPr lang="tr-TR" dirty="0"/>
          </a:p>
          <a:p>
            <a:r>
              <a:rPr lang="tr-TR" dirty="0"/>
              <a:t>Bu meta-analizin, C vitamininin plazma konsantrasyonunu dikkate almadaki eksikliğine rağmen, önceki araştırmalar, plazma C vitamini konsantrasyonunun fizyolojik etkisindeki çok önemli etkisini öne sürdü </a:t>
            </a:r>
          </a:p>
        </p:txBody>
      </p:sp>
    </p:spTree>
    <p:extLst>
      <p:ext uri="{BB962C8B-B14F-4D97-AF65-F5344CB8AC3E}">
        <p14:creationId xmlns:p14="http://schemas.microsoft.com/office/powerpoint/2010/main" val="2069592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C vitamini takviyesinin AKŞ ve </a:t>
            </a:r>
            <a:r>
              <a:rPr lang="tr-TR" dirty="0" smtClean="0"/>
              <a:t>HbA1C'yi </a:t>
            </a:r>
            <a:r>
              <a:rPr lang="tr-TR" dirty="0"/>
              <a:t>azalttığı iyi bilinse de, TG üzerindeki azalma etkisi kesinleşmemiştir. </a:t>
            </a:r>
          </a:p>
          <a:p>
            <a:endParaRPr lang="tr-TR" dirty="0"/>
          </a:p>
          <a:p>
            <a:r>
              <a:rPr lang="tr-TR" dirty="0"/>
              <a:t>Sistematik inceleme ve meta-analizde , C vitamininin özellikle diyabetli hastalarda </a:t>
            </a:r>
            <a:r>
              <a:rPr lang="tr-TR" dirty="0" err="1"/>
              <a:t>glisemik</a:t>
            </a:r>
            <a:r>
              <a:rPr lang="tr-TR" dirty="0"/>
              <a:t> kontrol için çok önemli bir rolü vardı.</a:t>
            </a:r>
          </a:p>
        </p:txBody>
      </p:sp>
    </p:spTree>
    <p:extLst>
      <p:ext uri="{BB962C8B-B14F-4D97-AF65-F5344CB8AC3E}">
        <p14:creationId xmlns:p14="http://schemas.microsoft.com/office/powerpoint/2010/main" val="33695398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T2DM hastalarında </a:t>
            </a:r>
            <a:r>
              <a:rPr lang="tr-TR" dirty="0" err="1"/>
              <a:t>dislipidemiler</a:t>
            </a:r>
            <a:r>
              <a:rPr lang="tr-TR" dirty="0"/>
              <a:t> için C vitamini takviyesini destekleyecek yeterli kanıt yoktur.</a:t>
            </a:r>
          </a:p>
          <a:p>
            <a:endParaRPr lang="tr-TR" dirty="0"/>
          </a:p>
          <a:p>
            <a:r>
              <a:rPr lang="tr-TR" dirty="0"/>
              <a:t> Daha genç diyabetik hastalar da dahil olmak üzere belirli bir hasta grubu fayda görmüş olabilir.</a:t>
            </a:r>
          </a:p>
          <a:p>
            <a:endParaRPr lang="tr-TR" dirty="0"/>
          </a:p>
          <a:p>
            <a:r>
              <a:rPr lang="tr-TR" dirty="0"/>
              <a:t> Gelecekteki araştırmalar, tedavi süresi, C vitamini dozu ve başlangıç ​​değerleri üzerinde durmalıdır.</a:t>
            </a:r>
          </a:p>
        </p:txBody>
      </p:sp>
    </p:spTree>
    <p:extLst>
      <p:ext uri="{BB962C8B-B14F-4D97-AF65-F5344CB8AC3E}">
        <p14:creationId xmlns:p14="http://schemas.microsoft.com/office/powerpoint/2010/main" val="250975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İnsülin direnciyle karaciğere serbest yağ asidi akışının artması yüksek TG ve LDL, düşük HDL düzeylerine sebep olur.</a:t>
            </a:r>
          </a:p>
          <a:p>
            <a:endParaRPr lang="tr-TR" dirty="0"/>
          </a:p>
          <a:p>
            <a:r>
              <a:rPr lang="tr-TR" dirty="0"/>
              <a:t>Diyabetik </a:t>
            </a:r>
            <a:r>
              <a:rPr lang="tr-TR" dirty="0" err="1"/>
              <a:t>dislipideminin</a:t>
            </a:r>
            <a:r>
              <a:rPr lang="tr-TR" dirty="0"/>
              <a:t> diğer bir </a:t>
            </a:r>
            <a:r>
              <a:rPr lang="tr-TR" dirty="0" err="1"/>
              <a:t>patojenik</a:t>
            </a:r>
            <a:r>
              <a:rPr lang="tr-TR" dirty="0"/>
              <a:t> mekanizması TNF-a gibi </a:t>
            </a:r>
            <a:r>
              <a:rPr lang="tr-TR" dirty="0" err="1"/>
              <a:t>inflamatuar</a:t>
            </a:r>
            <a:r>
              <a:rPr lang="tr-TR" dirty="0"/>
              <a:t> </a:t>
            </a:r>
            <a:r>
              <a:rPr lang="tr-TR" dirty="0" err="1"/>
              <a:t>sitokinlerin</a:t>
            </a:r>
            <a:r>
              <a:rPr lang="tr-TR" dirty="0"/>
              <a:t> artmasıdır.</a:t>
            </a:r>
          </a:p>
          <a:p>
            <a:endParaRPr lang="tr-TR" dirty="0"/>
          </a:p>
          <a:p>
            <a:r>
              <a:rPr lang="tr-TR" dirty="0"/>
              <a:t>Bu </a:t>
            </a:r>
            <a:r>
              <a:rPr lang="tr-TR" dirty="0" err="1"/>
              <a:t>sitokinler</a:t>
            </a:r>
            <a:r>
              <a:rPr lang="tr-TR" dirty="0"/>
              <a:t> </a:t>
            </a:r>
            <a:r>
              <a:rPr lang="tr-TR" dirty="0" err="1"/>
              <a:t>hipertrigliseridemiyi</a:t>
            </a:r>
            <a:r>
              <a:rPr lang="tr-TR" dirty="0"/>
              <a:t> destekleyen anahtar enzimlerin aktivitesini artırırken insülin direncini artırır ve </a:t>
            </a:r>
            <a:r>
              <a:rPr lang="tr-TR" dirty="0" err="1"/>
              <a:t>HDL’yi</a:t>
            </a:r>
            <a:r>
              <a:rPr lang="tr-TR" dirty="0"/>
              <a:t> azaltır.</a:t>
            </a:r>
          </a:p>
        </p:txBody>
      </p:sp>
    </p:spTree>
    <p:extLst>
      <p:ext uri="{BB962C8B-B14F-4D97-AF65-F5344CB8AC3E}">
        <p14:creationId xmlns:p14="http://schemas.microsoft.com/office/powerpoint/2010/main" val="187418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Diyabetik hastalarda </a:t>
            </a:r>
            <a:r>
              <a:rPr lang="tr-TR" dirty="0" err="1"/>
              <a:t>dislipidemi</a:t>
            </a:r>
            <a:r>
              <a:rPr lang="tr-TR" dirty="0"/>
              <a:t> </a:t>
            </a:r>
            <a:r>
              <a:rPr lang="tr-TR" dirty="0" err="1"/>
              <a:t>prevalansı</a:t>
            </a:r>
            <a:r>
              <a:rPr lang="tr-TR" dirty="0"/>
              <a:t> özellikle </a:t>
            </a:r>
            <a:r>
              <a:rPr lang="tr-TR" dirty="0" err="1"/>
              <a:t>glisemik</a:t>
            </a:r>
            <a:r>
              <a:rPr lang="tr-TR" dirty="0"/>
              <a:t> kontrolü zayıf hastalarda %90’a kadar çıkmaktadır.</a:t>
            </a:r>
          </a:p>
          <a:p>
            <a:endParaRPr lang="tr-TR" dirty="0"/>
          </a:p>
          <a:p>
            <a:r>
              <a:rPr lang="tr-TR" dirty="0"/>
              <a:t>Yüksek total kolesterol ve TG düzeyleri böbrekler için zararlı olup </a:t>
            </a:r>
            <a:r>
              <a:rPr lang="tr-TR" dirty="0" err="1"/>
              <a:t>nefropati</a:t>
            </a:r>
            <a:r>
              <a:rPr lang="tr-TR" dirty="0"/>
              <a:t> ile sonuçlanmaktadır.</a:t>
            </a:r>
          </a:p>
          <a:p>
            <a:endParaRPr lang="tr-TR" dirty="0"/>
          </a:p>
          <a:p>
            <a:r>
              <a:rPr lang="tr-TR" dirty="0"/>
              <a:t>HDL artışının böbrek hasarından koruyucu olduğu öne sürülmektedir.</a:t>
            </a:r>
          </a:p>
          <a:p>
            <a:endParaRPr lang="tr-TR" dirty="0"/>
          </a:p>
          <a:p>
            <a:r>
              <a:rPr lang="tr-TR" dirty="0"/>
              <a:t>Diyabetik </a:t>
            </a:r>
            <a:r>
              <a:rPr lang="tr-TR" dirty="0" err="1"/>
              <a:t>maküler</a:t>
            </a:r>
            <a:r>
              <a:rPr lang="tr-TR" dirty="0"/>
              <a:t> ödemle birlikte </a:t>
            </a:r>
            <a:r>
              <a:rPr lang="tr-TR" dirty="0" err="1"/>
              <a:t>retinal</a:t>
            </a:r>
            <a:r>
              <a:rPr lang="tr-TR" dirty="0"/>
              <a:t> sert </a:t>
            </a:r>
            <a:r>
              <a:rPr lang="tr-TR" dirty="0" err="1"/>
              <a:t>eksuda</a:t>
            </a:r>
            <a:r>
              <a:rPr lang="tr-TR" dirty="0"/>
              <a:t> gelişimi yüksek serum lipitleriyle ilişkilidir.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097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Dislipidemi</a:t>
            </a:r>
            <a:r>
              <a:rPr lang="tr-TR" dirty="0"/>
              <a:t> </a:t>
            </a:r>
            <a:r>
              <a:rPr lang="tr-TR" dirty="0" err="1"/>
              <a:t>vasküler</a:t>
            </a:r>
            <a:r>
              <a:rPr lang="tr-TR" dirty="0"/>
              <a:t> etiyolojiye bağlı diyabetik </a:t>
            </a:r>
            <a:r>
              <a:rPr lang="tr-TR" dirty="0" err="1"/>
              <a:t>nöropatiye</a:t>
            </a:r>
            <a:r>
              <a:rPr lang="tr-TR" dirty="0"/>
              <a:t> sebep olmaktadır.</a:t>
            </a:r>
          </a:p>
          <a:p>
            <a:endParaRPr lang="tr-TR" dirty="0"/>
          </a:p>
          <a:p>
            <a:r>
              <a:rPr lang="tr-TR" dirty="0" err="1"/>
              <a:t>Lipid</a:t>
            </a:r>
            <a:r>
              <a:rPr lang="tr-TR" dirty="0"/>
              <a:t> düşürücü ilaç alan diyabet hastalarının oranı </a:t>
            </a:r>
            <a:r>
              <a:rPr lang="tr-TR" dirty="0" err="1"/>
              <a:t>artmaktadır;bu</a:t>
            </a:r>
            <a:r>
              <a:rPr lang="tr-TR" dirty="0"/>
              <a:t> durum bu hastalarda </a:t>
            </a:r>
            <a:r>
              <a:rPr lang="tr-TR" dirty="0" err="1"/>
              <a:t>lipid</a:t>
            </a:r>
            <a:r>
              <a:rPr lang="tr-TR" dirty="0"/>
              <a:t> düşürme dürtüsüne dikkat çekmektedir.</a:t>
            </a:r>
          </a:p>
          <a:p>
            <a:endParaRPr lang="tr-TR" dirty="0"/>
          </a:p>
          <a:p>
            <a:r>
              <a:rPr lang="tr-TR" dirty="0" err="1"/>
              <a:t>Askorbik</a:t>
            </a:r>
            <a:r>
              <a:rPr lang="tr-TR" dirty="0"/>
              <a:t> asit E vitamini gibi diğer antioksidanları da </a:t>
            </a:r>
            <a:r>
              <a:rPr lang="tr-TR" dirty="0" err="1"/>
              <a:t>yenileyebilen,antiaoksidan</a:t>
            </a:r>
            <a:r>
              <a:rPr lang="tr-TR" dirty="0"/>
              <a:t> </a:t>
            </a:r>
            <a:r>
              <a:rPr lang="tr-TR" dirty="0" err="1"/>
              <a:t>aktiviye</a:t>
            </a:r>
            <a:r>
              <a:rPr lang="tr-TR" dirty="0"/>
              <a:t> sahip ,suda çözünen vitamindir.</a:t>
            </a:r>
          </a:p>
          <a:p>
            <a:endParaRPr lang="tr-TR" dirty="0"/>
          </a:p>
          <a:p>
            <a:r>
              <a:rPr lang="tr-TR" dirty="0"/>
              <a:t>Bununla birlikte bazı in </a:t>
            </a:r>
            <a:r>
              <a:rPr lang="tr-TR" dirty="0" err="1"/>
              <a:t>vivo</a:t>
            </a:r>
            <a:r>
              <a:rPr lang="tr-TR" dirty="0"/>
              <a:t> çalışmalar bu vitaminin potansiyel </a:t>
            </a:r>
            <a:r>
              <a:rPr lang="tr-TR" dirty="0" err="1"/>
              <a:t>pro-oksidatif</a:t>
            </a:r>
            <a:r>
              <a:rPr lang="tr-TR" dirty="0"/>
              <a:t> etkilerine işaret etmektedir.</a:t>
            </a:r>
          </a:p>
        </p:txBody>
      </p:sp>
    </p:spTree>
    <p:extLst>
      <p:ext uri="{BB962C8B-B14F-4D97-AF65-F5344CB8AC3E}">
        <p14:creationId xmlns:p14="http://schemas.microsoft.com/office/powerpoint/2010/main" val="2378580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Diyabetli hastalarda düşük C vitamini ve yüksek </a:t>
            </a:r>
            <a:r>
              <a:rPr lang="tr-TR" dirty="0" err="1"/>
              <a:t>lipid</a:t>
            </a:r>
            <a:r>
              <a:rPr lang="tr-TR" dirty="0"/>
              <a:t> </a:t>
            </a:r>
            <a:r>
              <a:rPr lang="tr-TR" dirty="0" err="1"/>
              <a:t>peroksid</a:t>
            </a:r>
            <a:r>
              <a:rPr lang="tr-TR" dirty="0"/>
              <a:t> düzeylerinin insülin </a:t>
            </a:r>
            <a:r>
              <a:rPr lang="tr-TR" dirty="0" err="1"/>
              <a:t>etkisinde,glisemik</a:t>
            </a:r>
            <a:r>
              <a:rPr lang="tr-TR" dirty="0"/>
              <a:t> kontrolde ve </a:t>
            </a:r>
            <a:r>
              <a:rPr lang="tr-TR" dirty="0" err="1"/>
              <a:t>endotel</a:t>
            </a:r>
            <a:r>
              <a:rPr lang="tr-TR" dirty="0"/>
              <a:t> fonksiyonunda iyileşme olduğunu öne sürmektedir.</a:t>
            </a:r>
          </a:p>
          <a:p>
            <a:endParaRPr lang="tr-TR" dirty="0"/>
          </a:p>
          <a:p>
            <a:r>
              <a:rPr lang="tr-TR" dirty="0"/>
              <a:t>Yüksek doz C vitamini </a:t>
            </a:r>
            <a:r>
              <a:rPr lang="tr-TR" dirty="0" err="1"/>
              <a:t>postmenopozal</a:t>
            </a:r>
            <a:r>
              <a:rPr lang="tr-TR" dirty="0"/>
              <a:t> kadınlarda </a:t>
            </a:r>
            <a:r>
              <a:rPr lang="tr-TR" dirty="0" err="1"/>
              <a:t>kardiyovasküler</a:t>
            </a:r>
            <a:r>
              <a:rPr lang="tr-TR" dirty="0"/>
              <a:t> komplikasyon oranını artırabilir.</a:t>
            </a:r>
          </a:p>
          <a:p>
            <a:endParaRPr lang="tr-TR" dirty="0"/>
          </a:p>
          <a:p>
            <a:r>
              <a:rPr lang="tr-TR" dirty="0"/>
              <a:t>Bu tür bulgular bilimsel kanıtları sentezlemek için yetersizdir.</a:t>
            </a:r>
          </a:p>
        </p:txBody>
      </p:sp>
    </p:spTree>
    <p:extLst>
      <p:ext uri="{BB962C8B-B14F-4D97-AF65-F5344CB8AC3E}">
        <p14:creationId xmlns:p14="http://schemas.microsoft.com/office/powerpoint/2010/main" val="170926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6280" y="2621281"/>
            <a:ext cx="10637520" cy="1736408"/>
          </a:xfrm>
        </p:spPr>
        <p:txBody>
          <a:bodyPr/>
          <a:lstStyle/>
          <a:p>
            <a:r>
              <a:rPr lang="tr-TR" dirty="0"/>
              <a:t>Yöntemler</a:t>
            </a:r>
          </a:p>
        </p:txBody>
      </p:sp>
    </p:spTree>
    <p:extLst>
      <p:ext uri="{BB962C8B-B14F-4D97-AF65-F5344CB8AC3E}">
        <p14:creationId xmlns:p14="http://schemas.microsoft.com/office/powerpoint/2010/main" val="3846186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1082</Words>
  <Application>Microsoft Office PowerPoint</Application>
  <PresentationFormat>Özel</PresentationFormat>
  <Paragraphs>242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0" baseType="lpstr">
      <vt:lpstr>Office Teması</vt:lpstr>
      <vt:lpstr>C VİTAMİNİ TAKVİYESİNİN TİP 2 DİYABET HASTALARININ LİPİD PROFİLİ ÜZERİNDEKİ ETKİSİ</vt:lpstr>
      <vt:lpstr>Özet</vt:lpstr>
      <vt:lpstr>Yöntemler</vt:lpstr>
      <vt:lpstr>Arka Plan</vt:lpstr>
      <vt:lpstr>PowerPoint Sunusu</vt:lpstr>
      <vt:lpstr>PowerPoint Sunusu</vt:lpstr>
      <vt:lpstr>PowerPoint Sunusu</vt:lpstr>
      <vt:lpstr>PowerPoint Sunusu</vt:lpstr>
      <vt:lpstr>Yöntemler</vt:lpstr>
      <vt:lpstr>Literatür aramaları </vt:lpstr>
      <vt:lpstr>Çalışma seçimi ve sonuçları </vt:lpstr>
      <vt:lpstr>Dahil edilme kriterleri</vt:lpstr>
      <vt:lpstr>PowerPoint Sunusu</vt:lpstr>
      <vt:lpstr>Dışlama Kriterleri</vt:lpstr>
      <vt:lpstr>Dış Değişken</vt:lpstr>
      <vt:lpstr>Veri Çıkarma ve Kalite Değerlendirilmesi</vt:lpstr>
      <vt:lpstr>İstatistiksel Analiz</vt:lpstr>
      <vt:lpstr>PowerPoint Sunusu</vt:lpstr>
      <vt:lpstr>PowerPoint Sunusu</vt:lpstr>
      <vt:lpstr>PowerPoint Sunusu</vt:lpstr>
      <vt:lpstr>Sonuçlar</vt:lpstr>
      <vt:lpstr>Arama Sonuçları</vt:lpstr>
      <vt:lpstr>PowerPoint Sunusu</vt:lpstr>
      <vt:lpstr>PowerPoint Sunusu</vt:lpstr>
      <vt:lpstr>Dahil edilen çalışmaların özellikleri</vt:lpstr>
      <vt:lpstr>PowerPoint Sunusu</vt:lpstr>
      <vt:lpstr>Meta analiz</vt:lpstr>
      <vt:lpstr>C vitamini ve TC</vt:lpstr>
      <vt:lpstr>PowerPoint Sunusu</vt:lpstr>
      <vt:lpstr>PowerPoint Sunusu</vt:lpstr>
      <vt:lpstr>WMD yaş,BMI ve tedavi süresinin azalmasıyla artar</vt:lpstr>
      <vt:lpstr>Vitamin C ve TG</vt:lpstr>
      <vt:lpstr>PowerPoint Sunusu</vt:lpstr>
      <vt:lpstr>PowerPoint Sunusu</vt:lpstr>
      <vt:lpstr>PowerPoint Sunusu</vt:lpstr>
      <vt:lpstr>PowerPoint Sunusu</vt:lpstr>
      <vt:lpstr>C Vitamini ve LDL</vt:lpstr>
      <vt:lpstr>PowerPoint Sunusu</vt:lpstr>
      <vt:lpstr>C Vitamini ve HDL</vt:lpstr>
      <vt:lpstr>PowerPoint Sunusu</vt:lpstr>
      <vt:lpstr>İkincil Sonuçlar</vt:lpstr>
      <vt:lpstr>PowerPoint Sunusu</vt:lpstr>
      <vt:lpstr>PowerPoint Sunusu</vt:lpstr>
      <vt:lpstr>Tartışma</vt:lpstr>
      <vt:lpstr>PowerPoint Sunusu</vt:lpstr>
      <vt:lpstr>PowerPoint Sunusu</vt:lpstr>
      <vt:lpstr>PowerPoint Sunusu</vt:lpstr>
      <vt:lpstr>PowerPoint Sunusu</vt:lpstr>
      <vt:lpstr>Sonuç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VİTAMİNİ TAKVİYESİNİN TİP 2 DİYABET HASTALARININ LİPİD PROFİLİ ÜZERİNDEKİ ETKİSİ</dc:title>
  <dc:creator>Toshiba</dc:creator>
  <cp:lastModifiedBy>Win7</cp:lastModifiedBy>
  <cp:revision>99</cp:revision>
  <dcterms:created xsi:type="dcterms:W3CDTF">2021-12-04T20:07:54Z</dcterms:created>
  <dcterms:modified xsi:type="dcterms:W3CDTF">2021-12-07T11:41:57Z</dcterms:modified>
</cp:coreProperties>
</file>