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335" r:id="rId17"/>
    <p:sldId id="311" r:id="rId18"/>
    <p:sldId id="320" r:id="rId19"/>
    <p:sldId id="313" r:id="rId20"/>
    <p:sldId id="314" r:id="rId21"/>
    <p:sldId id="315" r:id="rId22"/>
    <p:sldId id="316" r:id="rId23"/>
    <p:sldId id="270" r:id="rId24"/>
    <p:sldId id="279" r:id="rId25"/>
    <p:sldId id="274" r:id="rId26"/>
    <p:sldId id="276" r:id="rId27"/>
    <p:sldId id="323" r:id="rId28"/>
    <p:sldId id="277" r:id="rId29"/>
    <p:sldId id="278" r:id="rId30"/>
    <p:sldId id="280" r:id="rId31"/>
    <p:sldId id="281" r:id="rId32"/>
    <p:sldId id="286" r:id="rId33"/>
    <p:sldId id="304" r:id="rId34"/>
    <p:sldId id="283" r:id="rId35"/>
    <p:sldId id="307" r:id="rId36"/>
    <p:sldId id="321" r:id="rId37"/>
    <p:sldId id="308" r:id="rId38"/>
    <p:sldId id="306" r:id="rId39"/>
    <p:sldId id="309" r:id="rId40"/>
    <p:sldId id="310" r:id="rId41"/>
    <p:sldId id="324" r:id="rId42"/>
    <p:sldId id="326" r:id="rId43"/>
    <p:sldId id="334" r:id="rId44"/>
    <p:sldId id="328" r:id="rId45"/>
    <p:sldId id="329" r:id="rId46"/>
    <p:sldId id="330" r:id="rId47"/>
    <p:sldId id="331" r:id="rId48"/>
    <p:sldId id="332" r:id="rId49"/>
    <p:sldId id="333" r:id="rId50"/>
    <p:sldId id="322" r:id="rId5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80328" autoAdjust="0"/>
  </p:normalViewPr>
  <p:slideViewPr>
    <p:cSldViewPr snapToGrid="0">
      <p:cViewPr varScale="1">
        <p:scale>
          <a:sx n="93" d="100"/>
          <a:sy n="93" d="100"/>
        </p:scale>
        <p:origin x="-11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9B37C-32B3-4097-8333-7361387AF54B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119BF-C212-4892-857C-893A62EA28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87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1,3 cm den 1,5 cm e çıkarılmış. (2019)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067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866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755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Tiroid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nodülünün sitolojisi,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Bethesda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Sistemi’nde belirtilen tanı gruplarına göre raporlanmalıdır. 2007 yılında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tiroid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sitopatoloji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raporlamasında tanımlanmasından sonra,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Bethesda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Sistemi geniş serilerde uygulanmış ve uyumlu sonuçlar elde edildiği tespit edilmiştir. Uygulayıcıların ortak bir dil kullanması, takip ve tedavi önerilerinin standardize edilmesi açısından önemlidir. Nodülün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sitolojik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tanı kategorisine göre takip ve tedavi stratejisi Tablo 6’da gösterilmiştir.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191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Gec</a:t>
            </a:r>
            <a:r>
              <a:rPr lang="tr-TR" dirty="0"/>
              <a:t>-s veya </a:t>
            </a:r>
            <a:r>
              <a:rPr lang="tr-TR" dirty="0" err="1"/>
              <a:t>gec</a:t>
            </a:r>
            <a:r>
              <a:rPr lang="tr-TR" dirty="0"/>
              <a:t>-b </a:t>
            </a:r>
          </a:p>
          <a:p>
            <a:r>
              <a:rPr lang="tr-TR" dirty="0" err="1"/>
              <a:t>İiab</a:t>
            </a:r>
            <a:r>
              <a:rPr lang="tr-TR" dirty="0"/>
              <a:t> materyalinde 100 den fazla genin aktivite seviyelerini ölçerek </a:t>
            </a:r>
            <a:r>
              <a:rPr lang="tr-TR" dirty="0" err="1"/>
              <a:t>şüphelimalign</a:t>
            </a:r>
            <a:r>
              <a:rPr lang="tr-TR" dirty="0"/>
              <a:t>/ muhtemel </a:t>
            </a:r>
            <a:r>
              <a:rPr lang="tr-TR" dirty="0" err="1"/>
              <a:t>benign</a:t>
            </a:r>
            <a:r>
              <a:rPr lang="tr-TR" dirty="0"/>
              <a:t> olarak sonuç verir.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684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6603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Benign</a:t>
            </a:r>
            <a:r>
              <a:rPr lang="tr-TR" dirty="0"/>
              <a:t> </a:t>
            </a:r>
            <a:r>
              <a:rPr lang="tr-TR" dirty="0" err="1"/>
              <a:t>sitolojili</a:t>
            </a:r>
            <a:r>
              <a:rPr lang="tr-TR" dirty="0"/>
              <a:t> hastalarda atlanmış </a:t>
            </a:r>
            <a:r>
              <a:rPr lang="tr-TR" dirty="0" err="1"/>
              <a:t>malignitelerin</a:t>
            </a:r>
            <a:r>
              <a:rPr lang="tr-TR" dirty="0"/>
              <a:t> yakalanmasında “</a:t>
            </a:r>
            <a:r>
              <a:rPr lang="tr-TR" dirty="0" err="1"/>
              <a:t>sonografik</a:t>
            </a:r>
            <a:r>
              <a:rPr lang="tr-TR" dirty="0"/>
              <a:t> </a:t>
            </a:r>
            <a:r>
              <a:rPr lang="tr-TR" dirty="0" err="1"/>
              <a:t>patern</a:t>
            </a:r>
            <a:r>
              <a:rPr lang="tr-TR" dirty="0"/>
              <a:t>”, “nodül boyut artışından” daha önemlidir.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244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581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397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>
                <a:solidFill>
                  <a:srgbClr val="000000"/>
                </a:solidFill>
              </a:rPr>
              <a:t>31 çalışma 2952 hasta (2083 LT4, 607 PEI, 192 LP , 70 RP)</a:t>
            </a:r>
          </a:p>
          <a:p>
            <a:r>
              <a:rPr lang="tr-TR" sz="1200" dirty="0">
                <a:solidFill>
                  <a:srgbClr val="000000"/>
                </a:solidFill>
              </a:rPr>
              <a:t>6-24 aylık takiplerde, LT4 tedavisi %16 hastanın nodülünde %50 ve üzeri küçülme </a:t>
            </a:r>
          </a:p>
          <a:p>
            <a:r>
              <a:rPr lang="tr-TR" sz="1200" dirty="0">
                <a:solidFill>
                  <a:srgbClr val="000000"/>
                </a:solidFill>
              </a:rPr>
              <a:t>sadece 3 çalışmada %7 </a:t>
            </a:r>
            <a:r>
              <a:rPr lang="tr-TR" sz="1200" dirty="0" err="1">
                <a:solidFill>
                  <a:srgbClr val="000000"/>
                </a:solidFill>
              </a:rPr>
              <a:t>plasebo</a:t>
            </a:r>
            <a:r>
              <a:rPr lang="tr-TR" sz="1200" dirty="0">
                <a:solidFill>
                  <a:srgbClr val="000000"/>
                </a:solidFill>
              </a:rPr>
              <a:t> ,%25 LT4 alan hastada </a:t>
            </a:r>
            <a:r>
              <a:rPr lang="tr-TR" sz="1200" dirty="0" err="1">
                <a:solidFill>
                  <a:srgbClr val="000000"/>
                </a:solidFill>
              </a:rPr>
              <a:t>hipertiroidi</a:t>
            </a:r>
            <a:r>
              <a:rPr lang="tr-TR" sz="1200" dirty="0">
                <a:solidFill>
                  <a:srgbClr val="000000"/>
                </a:solidFill>
              </a:rPr>
              <a:t> semptomlarına rastlanmış. LP'yi LT4 ile karşılaştıran bir çalışmada, LP katılımcılarının% 33'ünde LT4 katılımcılarının% 0'ında nodül hacminde% 50 veya daha fazla LP lehine azalma olduğu gösterilmiştir.</a:t>
            </a:r>
          </a:p>
          <a:p>
            <a:r>
              <a:rPr lang="tr-TR" sz="1200" dirty="0">
                <a:solidFill>
                  <a:srgbClr val="000000"/>
                </a:solidFill>
              </a:rPr>
              <a:t>Nodül hacim azalması, PEI, LP ve RF ile ve daha az bir ölçüde LT4 ile gerçekleştirildi</a:t>
            </a:r>
          </a:p>
          <a:p>
            <a:r>
              <a:rPr lang="tr-TR" sz="1200" dirty="0">
                <a:solidFill>
                  <a:srgbClr val="000000"/>
                </a:solidFill>
              </a:rPr>
              <a:t>PEI, LP ve RF, basınç semptomlarında ve kozmetik şikayetlerde iyileşmelere neden olmuştur. PEI, LP ve RF sonrası hafif-orta derecede </a:t>
            </a:r>
            <a:r>
              <a:rPr lang="tr-TR" sz="1200" dirty="0" err="1">
                <a:solidFill>
                  <a:srgbClr val="000000"/>
                </a:solidFill>
              </a:rPr>
              <a:t>periprocedural</a:t>
            </a:r>
            <a:r>
              <a:rPr lang="tr-TR" sz="1200" dirty="0">
                <a:solidFill>
                  <a:srgbClr val="000000"/>
                </a:solidFill>
              </a:rPr>
              <a:t> ağrı gibi </a:t>
            </a:r>
            <a:r>
              <a:rPr lang="tr-TR" sz="1200" dirty="0" err="1">
                <a:solidFill>
                  <a:srgbClr val="000000"/>
                </a:solidFill>
              </a:rPr>
              <a:t>advers</a:t>
            </a:r>
            <a:r>
              <a:rPr lang="tr-TR" sz="1200" dirty="0">
                <a:solidFill>
                  <a:srgbClr val="000000"/>
                </a:solidFill>
              </a:rPr>
              <a:t> olaylar görüldü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119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Tiroid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nodüllerinin takip ve tedavisinde en önemli önceliklerden biri hastayı lüzumsuz cerrahiden korumaktır. Risk/yarar ilişkisi iyi değerlendirilmeli, uygun hastalarda cerrahi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endikasyon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konulmalıdır (Tablo 8).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Tiroid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cerrahisinin deneyimli merkezlerde, deneyimli cerrahlar</a:t>
            </a:r>
            <a:b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tarafından yapılması en uygun olanıdır.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Tiroid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kanserinde tedavi başarısı ilk yapılan cerrahinin</a:t>
            </a:r>
            <a:b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yeterliliği ile yakından ilişkilidir.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3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 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189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High-intensity focused ultrasound ablation therapy</a:t>
            </a:r>
            <a:r>
              <a:rPr lang="en-US" dirty="0"/>
              <a:t> </a:t>
            </a:r>
            <a:br>
              <a:rPr lang="en-US" dirty="0"/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486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419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063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989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296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894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98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Bir </a:t>
            </a:r>
            <a:r>
              <a:rPr lang="tr-TR" dirty="0" err="1"/>
              <a:t>tiroid</a:t>
            </a:r>
            <a:r>
              <a:rPr lang="tr-TR" dirty="0"/>
              <a:t> nodülünü </a:t>
            </a:r>
            <a:r>
              <a:rPr lang="tr-TR" dirty="0" err="1"/>
              <a:t>USG’de</a:t>
            </a:r>
            <a:r>
              <a:rPr lang="tr-TR" dirty="0"/>
              <a:t> değerlendirirken,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32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Avrupa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Tiroid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Birliği (ETA)’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geliştirmiş olduğu “EU-TIRAD” sisteminde ise; düzensiz şekil,</a:t>
            </a:r>
            <a:b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kenarlar,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mikrokalsifikasyonlar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belirgin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hipoekojenite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yüksek risk kriteri olarak verilmiş ve</a:t>
            </a:r>
            <a:b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öneriler Tablo 3’te özetlenmiştir.</a:t>
            </a:r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9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095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77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1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1388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Nodülün US ile değerlendirilmesinin temel nedeni;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malignite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riskini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öngördürebilecek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özelliklerin araştırılmasıdır</a:t>
            </a:r>
            <a:r>
              <a:rPr lang="tr-TR" dirty="0"/>
              <a:t> </a:t>
            </a:r>
            <a:br>
              <a:rPr lang="tr-TR" dirty="0"/>
            </a:b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Belirli US özelliklerinin bulunması hâlinde nodülün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malignite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riskinin</a:t>
            </a:r>
            <a:b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arttığı bilinmektedir.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119BF-C212-4892-857C-893A62EA2835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84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3DFB3E5-6831-4E56-888E-37497F024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8E186EFB-5500-4EEB-BEB9-5900E1986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6A1FAE9-80E4-48FC-9901-52ED10D7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289C-45FC-45B9-9B66-39BE08F81280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6A96EBC-050C-4508-9CA4-33ADA955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7AAB5C5-742A-45E5-8F35-C4FC95A5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4B5C-E32A-426C-BA1B-E4F85A7763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2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242DA0B-7D8F-4E44-9A11-25F4B94A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B1C76854-27D2-473A-B304-5A6BC58D2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52A0FA4-8ED2-4489-AB32-FF21C41B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289C-45FC-45B9-9B66-39BE08F81280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56DEDE4-1954-48AD-9B8A-726A54CC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565D38A-994F-4BA8-AB11-C8C72512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4B5C-E32A-426C-BA1B-E4F85A7763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75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2C194D8E-08FF-4A65-AED5-BC3DFF069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9A50357B-421E-49D5-8C52-8101836C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316AC7D-C7A3-4A9C-8256-8A56C88C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289C-45FC-45B9-9B66-39BE08F81280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5B5F5AF-0AD7-43E9-B74B-F04E2CD6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0F2DF57-BD15-4373-A61B-3FB9EE45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4B5C-E32A-426C-BA1B-E4F85A7763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60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76609FB-4677-4B8F-9BF7-CABEE441F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1563D6B-EB80-4F44-B3DC-A073132AD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C2699B2-6FFB-4846-AD91-0ADE6E23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289C-45FC-45B9-9B66-39BE08F81280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EF9AF95-E11A-4248-9DF0-7C084C54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71CF52B-C996-4E33-87E0-84218E6F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4B5C-E32A-426C-BA1B-E4F85A7763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57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65FD753-B5BA-49E1-B0D3-0F24675A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530A8997-43BE-45E0-A739-1BC91B497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12DFFF5-20C9-4621-85A6-15E7F353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289C-45FC-45B9-9B66-39BE08F81280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DDD4C68-A198-435C-B169-24D96777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9F548A6-B276-43A8-AF2F-EA64783D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4B5C-E32A-426C-BA1B-E4F85A7763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37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3422056-CC1D-4FDF-B2B8-830D7695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100E7F9-11BE-49C2-BCE7-C69D387F9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5BE5667D-5DA1-4869-885A-E5C4BCF96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07DD45C6-B431-4A8F-91AC-EE635B7E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289C-45FC-45B9-9B66-39BE08F81280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435A830-1DDF-42C8-B8FD-9E915C5C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E816E26-41A1-4AD0-8352-9C3BC586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4B5C-E32A-426C-BA1B-E4F85A7763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98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5069D0C-BE9F-4783-BD6E-1561F05B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7A378B27-C336-4F3B-8C9B-4802F0724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51B51DE0-87C6-439E-91CF-35896031E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D825B8D6-EA5C-41C0-B3BA-DBB154339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53DE5D8D-7AFC-4E90-9FE7-FED9007D7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656FD159-33CB-46AC-BE39-BFD1F450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289C-45FC-45B9-9B66-39BE08F81280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0FE493FA-C8E8-41F7-9FB5-42D8BF28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351B4F94-F425-47D5-A155-98675D6D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4B5C-E32A-426C-BA1B-E4F85A7763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5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1DE17D7-C2F7-4206-BD31-BBA88584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3EAE9CDD-47B5-4568-9A26-E888EEF2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289C-45FC-45B9-9B66-39BE08F81280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75E7C2B-F902-4EBA-A47E-C03300B3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60C9254D-90E6-4C06-9240-B8E7B1DB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4B5C-E32A-426C-BA1B-E4F85A7763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96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7AD3069F-F4C9-448C-87F8-1B194E4A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289C-45FC-45B9-9B66-39BE08F81280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A132FA51-D2EF-4FFD-A2B5-86A29945B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B6DA71DA-F691-4AF3-A628-C6223806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4B5C-E32A-426C-BA1B-E4F85A7763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62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0E53522-8136-4DD4-96D8-813C5C10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867171-243C-4BEA-89CA-D37A1171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910F27ED-7C80-43B3-BF05-2D8202EAC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B08E6E36-ED3E-4403-A23F-B05DC5EF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289C-45FC-45B9-9B66-39BE08F81280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DADED32-DD9C-4F88-839A-7A709A7C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0C1377F4-EACA-41F4-B627-18DD8A0F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4B5C-E32A-426C-BA1B-E4F85A7763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86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666797D-4252-4B1C-8F09-D5996CC1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F2995C0E-9CF6-426C-A923-FC0FB8E7C0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2B5B5729-3BCD-43C7-B168-E14341532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999874B7-659B-40EA-9BEB-4D8D6DC8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289C-45FC-45B9-9B66-39BE08F81280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6475EC26-5133-4284-A4D9-DBD8C306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111C189F-79C6-4E71-BEA9-B02AD04D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74B5C-E32A-426C-BA1B-E4F85A7763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43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DB3D2577-A47E-4D2D-925E-87430774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53A1FEA-D255-4877-BA0A-3BE73FF60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F6721492-1815-4AFE-B497-3372BF023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B289C-45FC-45B9-9B66-39BE08F81280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5229865-2355-4026-842C-8733C2F10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052CC69-A290-4B31-8944-33372F4C4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74B5C-E32A-426C-BA1B-E4F85A7763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36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eference.medscape.com/medline/abstract/2740981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diagnostic-approach-to-and-treatment-of-thyroid-nodules?search=schintigraphy%20in%20thyroid%20nodules&amp;source=search_result&amp;selectedTitle=1~150&amp;usage_type=default&amp;display_rank=1#H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diagnostic-approach-to-and-treatment-of-thyroid-nodules?search=schintigraphy%20in%20thyroid%20nodules&amp;source=search_result&amp;selectedTitle=1~150&amp;usage_type=default&amp;display_rank=1#H158569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hranelibrary.com/" TargetMode="External"/><Relationship Id="rId2" Type="http://schemas.openxmlformats.org/officeDocument/2006/relationships/hyperlink" Target="https://www.uptodate.com/contents/diagnostic-approach-to-and-treatment-of-thyroid-nodules/abstract/8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ptodate.com/contents/diagnostic-approach-to-and-treatment-of-thyroid-nodules?search=schintigraphy%20in%20thyroid%20nodules&amp;source=search_result&amp;selectedTitle=1~150&amp;usage_type=default&amp;display_rank=1#H6" TargetMode="External"/><Relationship Id="rId4" Type="http://schemas.openxmlformats.org/officeDocument/2006/relationships/hyperlink" Target="https://reference.medscape.com/medline/abstract/274098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374ED1C-731A-466D-BA34-3DDC5E6D7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TİROİD NODÜLÜNE YAKLAŞIM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4D9FE3E0-FAAC-4928-ABF7-1A702A5D9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27965"/>
            <a:ext cx="9144000" cy="1655762"/>
          </a:xfrm>
        </p:spPr>
        <p:txBody>
          <a:bodyPr/>
          <a:lstStyle/>
          <a:p>
            <a:endParaRPr lang="tr-TR" dirty="0"/>
          </a:p>
          <a:p>
            <a:r>
              <a:rPr lang="tr-TR" dirty="0" err="1"/>
              <a:t>Araş</a:t>
            </a:r>
            <a:r>
              <a:rPr lang="tr-TR" dirty="0"/>
              <a:t>. Gör. Dr. Merve BULUT ADAŞ</a:t>
            </a:r>
          </a:p>
          <a:p>
            <a:r>
              <a:rPr lang="tr-TR" dirty="0"/>
              <a:t>19/11/2019</a:t>
            </a:r>
          </a:p>
        </p:txBody>
      </p:sp>
    </p:spTree>
    <p:extLst>
      <p:ext uri="{BB962C8B-B14F-4D97-AF65-F5344CB8AC3E}">
        <p14:creationId xmlns:p14="http://schemas.microsoft.com/office/powerpoint/2010/main" val="410110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018C663-8907-4621-BCA3-8FC8F8F3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61"/>
            <a:ext cx="10515600" cy="1325563"/>
          </a:xfrm>
        </p:spPr>
        <p:txBody>
          <a:bodyPr/>
          <a:lstStyle/>
          <a:p>
            <a:r>
              <a:rPr lang="tr-TR" dirty="0"/>
              <a:t>1.Anamnez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9458A44-622B-4911-9FD6-30C4E2B2D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7688" lvl="1" indent="-273050">
              <a:lnSpc>
                <a:spcPct val="80000"/>
              </a:lnSpc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Cinsiyet( erkek)</a:t>
            </a:r>
          </a:p>
          <a:p>
            <a:pPr marL="274638" lvl="1" indent="0">
              <a:lnSpc>
                <a:spcPct val="80000"/>
              </a:lnSpc>
              <a:buNone/>
            </a:pPr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Yaş( &lt;20, &gt;50)</a:t>
            </a:r>
          </a:p>
          <a:p>
            <a:pPr marL="547688" lvl="1" indent="-273050">
              <a:lnSpc>
                <a:spcPct val="80000"/>
              </a:lnSpc>
            </a:pPr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Ailede 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</a:rPr>
              <a:t>tiroid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 kanser öyküsü </a:t>
            </a:r>
          </a:p>
          <a:p>
            <a:pPr marL="547688" lvl="1" indent="-273050">
              <a:lnSpc>
                <a:spcPct val="80000"/>
              </a:lnSpc>
            </a:pPr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Baş-boyun bölgesine radyoterapi öyküsü </a:t>
            </a:r>
          </a:p>
          <a:p>
            <a:pPr marL="547688" lvl="1" indent="-273050">
              <a:lnSpc>
                <a:spcPct val="80000"/>
              </a:lnSpc>
            </a:pPr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İyonize radyasyona maruz kalma (nükleer kazalar 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</a:rPr>
              <a:t>vb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 marL="274638" lvl="1" indent="0">
              <a:lnSpc>
                <a:spcPct val="80000"/>
              </a:lnSpc>
              <a:buNone/>
            </a:pPr>
            <a:endParaRPr lang="tr-TR" dirty="0">
              <a:solidFill>
                <a:schemeClr val="tx1"/>
              </a:solidFill>
              <a:latin typeface="Times New Roman" pitchFamily="18" charset="0"/>
            </a:endParaRPr>
          </a:p>
          <a:p>
            <a:pPr marL="547688" lvl="1" indent="-273050">
              <a:lnSpc>
                <a:spcPct val="80000"/>
              </a:lnSpc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Bası bulguları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</a:rPr>
              <a:t> ses kısıklığı, nefes darlığı, yutma güçlüğü ve öksürük</a:t>
            </a:r>
          </a:p>
          <a:p>
            <a:pPr marL="547688" lvl="1" indent="-273050">
              <a:lnSpc>
                <a:spcPct val="80000"/>
              </a:lnSpc>
            </a:pPr>
            <a:endParaRPr lang="tr-TR" sz="190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233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6BEEA4A-68F5-4278-A05D-02920299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Fizik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66A991E-483B-4904-9B10-2409552A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929"/>
            <a:ext cx="10515600" cy="46540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latin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</a:rPr>
              <a:t>Sert, çevre dokulara </a:t>
            </a:r>
            <a:r>
              <a:rPr lang="tr-TR" dirty="0" err="1">
                <a:latin typeface="Times New Roman" pitchFamily="18" charset="0"/>
              </a:rPr>
              <a:t>fikse</a:t>
            </a:r>
            <a:r>
              <a:rPr lang="tr-TR">
                <a:latin typeface="Times New Roman" pitchFamily="18" charset="0"/>
              </a:rPr>
              <a:t>  nodül</a:t>
            </a:r>
            <a:endParaRPr lang="tr-TR" dirty="0">
              <a:latin typeface="Times New Roman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</a:rPr>
              <a:t>Nodül veya </a:t>
            </a:r>
            <a:r>
              <a:rPr lang="tr-TR" dirty="0" err="1">
                <a:latin typeface="Times New Roman" pitchFamily="18" charset="0"/>
              </a:rPr>
              <a:t>tiroidde</a:t>
            </a:r>
            <a:r>
              <a:rPr lang="tr-TR" dirty="0">
                <a:latin typeface="Times New Roman" pitchFamily="18" charset="0"/>
              </a:rPr>
              <a:t> ağrı </a:t>
            </a:r>
          </a:p>
          <a:p>
            <a:pPr marL="0" indent="0">
              <a:buNone/>
            </a:pPr>
            <a:endParaRPr lang="tr-TR" dirty="0">
              <a:latin typeface="Times New Roman" pitchFamily="18" charset="0"/>
            </a:endParaRPr>
          </a:p>
          <a:p>
            <a:r>
              <a:rPr lang="tr-TR" dirty="0" err="1">
                <a:latin typeface="Times New Roman" pitchFamily="18" charset="0"/>
              </a:rPr>
              <a:t>Servikal</a:t>
            </a:r>
            <a:r>
              <a:rPr lang="tr-TR" dirty="0">
                <a:latin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</a:rPr>
              <a:t>lenfadenopatiler</a:t>
            </a:r>
            <a:endParaRPr lang="tr-TR" dirty="0">
              <a:latin typeface="Times New Roman" pitchFamily="18" charset="0"/>
            </a:endParaRPr>
          </a:p>
          <a:p>
            <a:endParaRPr lang="tr-TR" dirty="0">
              <a:latin typeface="Times New Roman" pitchFamily="18" charset="0"/>
            </a:endParaRPr>
          </a:p>
          <a:p>
            <a:r>
              <a:rPr lang="tr-TR" dirty="0" err="1">
                <a:latin typeface="Times New Roman" pitchFamily="18" charset="0"/>
              </a:rPr>
              <a:t>Mukozal</a:t>
            </a:r>
            <a:r>
              <a:rPr lang="tr-TR" dirty="0">
                <a:latin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</a:rPr>
              <a:t>nörinomlar</a:t>
            </a:r>
            <a:r>
              <a:rPr lang="tr-TR" dirty="0">
                <a:latin typeface="Times New Roman" pitchFamily="18" charset="0"/>
              </a:rPr>
              <a:t> ve </a:t>
            </a:r>
            <a:r>
              <a:rPr lang="tr-TR" dirty="0" err="1">
                <a:latin typeface="Times New Roman" pitchFamily="18" charset="0"/>
              </a:rPr>
              <a:t>marfanoid</a:t>
            </a:r>
            <a:r>
              <a:rPr lang="tr-TR" dirty="0">
                <a:latin typeface="Times New Roman" pitchFamily="18" charset="0"/>
              </a:rPr>
              <a:t> yapı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685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CF8FC93-AEC0-4507-BA69-64E3E971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D3F6D1D-FBAE-49EF-B292-B2253CC4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</a:rPr>
              <a:t>İlk bakılacak TSH </a:t>
            </a:r>
          </a:p>
          <a:p>
            <a:pPr marL="0" indent="0">
              <a:buNone/>
            </a:pPr>
            <a:endParaRPr lang="tr-TR" dirty="0">
              <a:latin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sym typeface="Wingdings" pitchFamily="2" charset="2"/>
              </a:rPr>
              <a:t>TSH düşük ,özellikle </a:t>
            </a:r>
            <a:r>
              <a:rPr lang="tr-TR" dirty="0"/>
              <a:t>nodül &gt;</a:t>
            </a:r>
            <a:r>
              <a:rPr lang="tr-TR" b="1" dirty="0"/>
              <a:t>1,5 cm </a:t>
            </a:r>
            <a:r>
              <a:rPr lang="tr-TR" dirty="0">
                <a:latin typeface="Times New Roman" pitchFamily="18" charset="0"/>
                <a:sym typeface="Wingdings" pitchFamily="2" charset="2"/>
              </a:rPr>
              <a:t>Sintigrafi</a:t>
            </a:r>
          </a:p>
          <a:p>
            <a:pPr marL="0" indent="0">
              <a:buNone/>
            </a:pPr>
            <a:endParaRPr lang="tr-TR" dirty="0">
              <a:latin typeface="Times New Roman" pitchFamily="18" charset="0"/>
              <a:sym typeface="Wingdings" pitchFamily="2" charset="2"/>
            </a:endParaRPr>
          </a:p>
          <a:p>
            <a:r>
              <a:rPr lang="tr-TR" dirty="0">
                <a:latin typeface="Times New Roman" pitchFamily="18" charset="0"/>
                <a:sym typeface="Wingdings" pitchFamily="2" charset="2"/>
              </a:rPr>
              <a:t>TSH normal veya yüksek </a:t>
            </a:r>
            <a:r>
              <a:rPr lang="tr-TR" dirty="0" err="1">
                <a:latin typeface="Times New Roman" pitchFamily="18" charset="0"/>
                <a:sym typeface="Wingdings" pitchFamily="2" charset="2"/>
              </a:rPr>
              <a:t>ultrasonografik</a:t>
            </a:r>
            <a:r>
              <a:rPr lang="tr-TR" dirty="0">
                <a:latin typeface="Times New Roman" pitchFamily="18" charset="0"/>
                <a:sym typeface="Wingdings" pitchFamily="2" charset="2"/>
              </a:rPr>
              <a:t> kriterleri karşılarsa TİİAB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Tg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tümör belirteci olarak kullanılmamalı</a:t>
            </a:r>
          </a:p>
          <a:p>
            <a:pPr marL="273050" indent="-273050"/>
            <a:endParaRPr lang="tr-TR" dirty="0">
              <a:latin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5729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667F868-936D-42EC-B569-2C5B0C9F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0C07077-F2E9-4ECC-A320-4AA15B64C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Tiroid</a:t>
            </a:r>
            <a:r>
              <a:rPr lang="tr-TR" dirty="0"/>
              <a:t> nodüllerinin takibinde </a:t>
            </a:r>
            <a:r>
              <a:rPr lang="tr-TR" dirty="0" err="1"/>
              <a:t>kalsitonin</a:t>
            </a:r>
            <a:r>
              <a:rPr lang="tr-TR" dirty="0"/>
              <a:t> ölçümü </a:t>
            </a:r>
          </a:p>
          <a:p>
            <a:pPr lvl="1"/>
            <a:r>
              <a:rPr lang="tr-TR" dirty="0"/>
              <a:t>şüpheli biyopsilerde </a:t>
            </a:r>
          </a:p>
          <a:p>
            <a:pPr lvl="1"/>
            <a:r>
              <a:rPr lang="tr-TR" dirty="0"/>
              <a:t>tekrarlayan yetersiz biyopsilerde </a:t>
            </a:r>
          </a:p>
          <a:p>
            <a:pPr lvl="1"/>
            <a:r>
              <a:rPr lang="tr-TR" dirty="0" err="1"/>
              <a:t>tiroid</a:t>
            </a:r>
            <a:r>
              <a:rPr lang="tr-TR" dirty="0"/>
              <a:t> cerrahisi öncesinde  </a:t>
            </a:r>
            <a:r>
              <a:rPr lang="tr-TR" dirty="0" err="1"/>
              <a:t>sitolojik</a:t>
            </a:r>
            <a:r>
              <a:rPr lang="tr-TR" dirty="0"/>
              <a:t> tanı bilinmiyorsa yararlı</a:t>
            </a:r>
          </a:p>
          <a:p>
            <a:pPr lvl="1"/>
            <a:endParaRPr lang="tr-TR" dirty="0"/>
          </a:p>
          <a:p>
            <a:r>
              <a:rPr lang="tr-TR" dirty="0"/>
              <a:t>MTK veya MEN2 şüphesi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</a:t>
            </a:r>
            <a:r>
              <a:rPr lang="tr-TR" dirty="0" err="1"/>
              <a:t>Kalsitonin</a:t>
            </a:r>
            <a:r>
              <a:rPr lang="tr-TR" dirty="0"/>
              <a:t> ölçümü mutlaka yapılmalı</a:t>
            </a:r>
          </a:p>
          <a:p>
            <a:endParaRPr lang="tr-TR" dirty="0"/>
          </a:p>
          <a:p>
            <a:r>
              <a:rPr lang="tr-TR" dirty="0" err="1"/>
              <a:t>Kalsitonin</a:t>
            </a:r>
            <a:r>
              <a:rPr lang="tr-TR" dirty="0"/>
              <a:t> düzeyi yüksek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tekrarlanmalı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102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AA9A4DC-C720-46D7-9EDE-7C6646F5D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791723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tr-TR" sz="4400" dirty="0"/>
              <a:t>4. USG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C885ED6-4AF5-4A2D-B2B4-D3882E054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2433712"/>
            <a:ext cx="6066118" cy="3679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1500" dirty="0"/>
          </a:p>
          <a:p>
            <a:pPr lvl="1"/>
            <a:r>
              <a:rPr lang="tr-TR" dirty="0"/>
              <a:t>Tarama aracı değil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 err="1"/>
              <a:t>Tiroid</a:t>
            </a:r>
            <a:r>
              <a:rPr lang="tr-TR" dirty="0"/>
              <a:t> nodülünden şüphelenilen 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 err="1"/>
              <a:t>Nodüler</a:t>
            </a:r>
            <a:r>
              <a:rPr lang="tr-TR" dirty="0"/>
              <a:t> guatrı veya 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Radyolojik bulgusu (BT, MRG veya 18 FDG </a:t>
            </a:r>
            <a:r>
              <a:rPr lang="tr-TR" dirty="0" err="1"/>
              <a:t>PET’de</a:t>
            </a:r>
            <a:r>
              <a:rPr lang="tr-TR" dirty="0"/>
              <a:t> saptanan </a:t>
            </a:r>
            <a:r>
              <a:rPr lang="tr-TR" dirty="0" err="1"/>
              <a:t>insidental</a:t>
            </a:r>
            <a:r>
              <a:rPr lang="tr-TR" dirty="0"/>
              <a:t> nodülleri) olanlar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A9616D99-AEFB-4C95-84EF-5DEC698D92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xmlns="" id="{D0F97023-F626-4FC5-8C2D-753B5C7F4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BBDDC536-B3C0-4C00-808D-FF9E22651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42" y="2534143"/>
            <a:ext cx="2542433" cy="19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6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B111442-BA54-4F26-AC9A-DCAE20F5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USG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35D947F-62BC-41B9-95B9-FAC1AC8F6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Nodülün bez içerisinde lokalizasyonu, 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Boyutu (üç boyutlu),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Eko yapısı (</a:t>
            </a:r>
            <a:r>
              <a:rPr lang="tr-TR" dirty="0" err="1"/>
              <a:t>solid</a:t>
            </a:r>
            <a:r>
              <a:rPr lang="tr-TR" dirty="0"/>
              <a:t>, </a:t>
            </a:r>
            <a:r>
              <a:rPr lang="tr-TR" dirty="0" err="1"/>
              <a:t>kistik</a:t>
            </a:r>
            <a:r>
              <a:rPr lang="tr-TR" dirty="0"/>
              <a:t>, kompleks), 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Nodül şekli, 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LAP varlığı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Görüntü özellikleri (</a:t>
            </a:r>
            <a:r>
              <a:rPr lang="tr-TR" dirty="0" err="1"/>
              <a:t>ekojenite</a:t>
            </a:r>
            <a:r>
              <a:rPr lang="tr-TR" dirty="0"/>
              <a:t>, kalsifikasyonlar, kenar düzeni, </a:t>
            </a:r>
            <a:r>
              <a:rPr lang="tr-TR" dirty="0" err="1"/>
              <a:t>halo</a:t>
            </a:r>
            <a:r>
              <a:rPr lang="tr-TR" dirty="0"/>
              <a:t> varlığı, kan akımı, </a:t>
            </a:r>
            <a:r>
              <a:rPr lang="tr-TR" dirty="0" err="1"/>
              <a:t>ekstratiroidal</a:t>
            </a:r>
            <a:r>
              <a:rPr lang="tr-TR" dirty="0"/>
              <a:t> yayılım varlığı),</a:t>
            </a:r>
          </a:p>
          <a:p>
            <a:pPr marL="457200" lvl="1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786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89BA0A3-A04F-4EC5-9BEC-4D111C16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Tiroid</a:t>
            </a:r>
            <a:r>
              <a:rPr lang="tr-TR" b="1" dirty="0"/>
              <a:t> Nodüllerinin </a:t>
            </a:r>
            <a:r>
              <a:rPr lang="tr-TR" b="1" dirty="0" err="1"/>
              <a:t>Ultrasonografik</a:t>
            </a:r>
            <a:r>
              <a:rPr lang="tr-TR" b="1" dirty="0"/>
              <a:t> Olarak Risk Sınıflandırması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C254109D-7F02-4565-A186-5D049FD65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77786"/>
            <a:ext cx="10515600" cy="46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4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59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3751DC1-C8B4-4A17-A45F-96681467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1600" b="1" dirty="0" err="1">
                <a:solidFill>
                  <a:srgbClr val="FFFFFF"/>
                </a:solidFill>
              </a:rPr>
              <a:t>Tiroid</a:t>
            </a:r>
            <a:r>
              <a:rPr lang="tr-TR" sz="1600" b="1" dirty="0">
                <a:solidFill>
                  <a:srgbClr val="FFFFFF"/>
                </a:solidFill>
              </a:rPr>
              <a:t> Ultrasonografisinde Nodül Terminolojisi</a:t>
            </a:r>
            <a:r>
              <a:rPr lang="tr-TR" sz="1600" dirty="0">
                <a:solidFill>
                  <a:srgbClr val="FFFFFF"/>
                </a:solidFill>
              </a:rPr>
              <a:t> </a:t>
            </a:r>
            <a:br>
              <a:rPr lang="tr-TR" sz="1600" dirty="0">
                <a:solidFill>
                  <a:srgbClr val="FFFFFF"/>
                </a:solidFill>
              </a:rPr>
            </a:br>
            <a:endParaRPr lang="tr-TR" sz="1600" dirty="0">
              <a:solidFill>
                <a:srgbClr val="FFFFFF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F2F9777-F535-4B2A-A2D4-8243FB328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98" y="792089"/>
            <a:ext cx="7188199" cy="2839338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0F20CF4-5B54-4106-A9AB-D975A137B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599" y="3631428"/>
            <a:ext cx="7188199" cy="309293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tr-TR" sz="2900" b="1" dirty="0"/>
          </a:p>
          <a:p>
            <a:pPr marL="0" indent="0">
              <a:buNone/>
            </a:pPr>
            <a:r>
              <a:rPr lang="tr-TR" sz="5500" b="1" dirty="0" err="1"/>
              <a:t>Hiperekojen</a:t>
            </a:r>
            <a:r>
              <a:rPr lang="tr-TR" sz="5500" b="1" dirty="0"/>
              <a:t> (</a:t>
            </a:r>
            <a:r>
              <a:rPr lang="tr-TR" sz="5500" b="1" dirty="0" err="1"/>
              <a:t>ekojenik</a:t>
            </a:r>
            <a:r>
              <a:rPr lang="tr-TR" sz="5500" b="1" dirty="0"/>
              <a:t>): </a:t>
            </a:r>
            <a:r>
              <a:rPr lang="tr-TR" sz="5500" dirty="0"/>
              <a:t>Sesi yansıtabilen yapılar. Tiroide göre beyaz, parlak, açık tonlar.</a:t>
            </a:r>
          </a:p>
          <a:p>
            <a:pPr marL="0" indent="0">
              <a:buNone/>
            </a:pPr>
            <a:endParaRPr lang="tr-TR" sz="5500" b="1" dirty="0"/>
          </a:p>
          <a:p>
            <a:pPr marL="0" indent="0">
              <a:buNone/>
            </a:pPr>
            <a:r>
              <a:rPr lang="tr-TR" sz="5500" b="1" dirty="0" err="1"/>
              <a:t>Hipoekoik</a:t>
            </a:r>
            <a:r>
              <a:rPr lang="tr-TR" sz="5500" b="1" dirty="0"/>
              <a:t> (</a:t>
            </a:r>
            <a:r>
              <a:rPr lang="tr-TR" sz="5500" b="1" dirty="0" err="1"/>
              <a:t>ekopenik</a:t>
            </a:r>
            <a:r>
              <a:rPr lang="tr-TR" sz="5500" b="1" dirty="0" smtClean="0"/>
              <a:t>)*: </a:t>
            </a:r>
            <a:r>
              <a:rPr lang="tr-TR" sz="5500" dirty="0"/>
              <a:t>Sesi az yansıtabilen yapılar. Tiroide göre siyah, koyu tonlar.</a:t>
            </a:r>
          </a:p>
          <a:p>
            <a:pPr marL="0" indent="0">
              <a:buNone/>
            </a:pPr>
            <a:r>
              <a:rPr lang="tr-TR" sz="5500" dirty="0"/>
              <a:t/>
            </a:r>
            <a:br>
              <a:rPr lang="tr-TR" sz="5500" dirty="0"/>
            </a:br>
            <a:r>
              <a:rPr lang="tr-TR" sz="5500" b="1" dirty="0"/>
              <a:t>Belirgin </a:t>
            </a:r>
            <a:r>
              <a:rPr lang="tr-TR" sz="5500" b="1" dirty="0" err="1" smtClean="0"/>
              <a:t>hipoekoik</a:t>
            </a:r>
            <a:r>
              <a:rPr lang="tr-TR" sz="5500" b="1" dirty="0" smtClean="0"/>
              <a:t>*: </a:t>
            </a:r>
            <a:r>
              <a:rPr lang="tr-TR" sz="5500" dirty="0"/>
              <a:t>Boyun önü kaslara göre daha siyah, koyu tonlar.</a:t>
            </a:r>
          </a:p>
          <a:p>
            <a:pPr marL="0" indent="0">
              <a:buNone/>
            </a:pPr>
            <a:r>
              <a:rPr lang="tr-TR" sz="5500" dirty="0"/>
              <a:t/>
            </a:r>
            <a:br>
              <a:rPr lang="tr-TR" sz="5500" dirty="0"/>
            </a:br>
            <a:r>
              <a:rPr lang="tr-TR" sz="5500" b="1" dirty="0" err="1"/>
              <a:t>İzoekoik</a:t>
            </a:r>
            <a:r>
              <a:rPr lang="tr-TR" sz="5500" b="1" dirty="0"/>
              <a:t>: </a:t>
            </a:r>
            <a:r>
              <a:rPr lang="tr-TR" sz="5500" dirty="0"/>
              <a:t>Çevre </a:t>
            </a:r>
            <a:r>
              <a:rPr lang="tr-TR" sz="5500" dirty="0" err="1"/>
              <a:t>tiroid</a:t>
            </a:r>
            <a:r>
              <a:rPr lang="tr-TR" sz="5500" dirty="0"/>
              <a:t> dokusu ile benzer eko yoğunluğuna sahip yapı. </a:t>
            </a:r>
            <a:br>
              <a:rPr lang="tr-TR" sz="5500" dirty="0"/>
            </a:br>
            <a:r>
              <a:rPr lang="tr-TR" sz="5500" dirty="0"/>
              <a:t/>
            </a:r>
            <a:br>
              <a:rPr lang="tr-TR" sz="5500" dirty="0"/>
            </a:br>
            <a:endParaRPr lang="tr-TR" sz="5500" dirty="0"/>
          </a:p>
        </p:txBody>
      </p:sp>
    </p:spTree>
    <p:extLst>
      <p:ext uri="{BB962C8B-B14F-4D97-AF65-F5344CB8AC3E}">
        <p14:creationId xmlns:p14="http://schemas.microsoft.com/office/powerpoint/2010/main" val="2070264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FE637DF-1306-49E4-A85B-994D534A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1600" dirty="0" err="1">
                <a:solidFill>
                  <a:srgbClr val="FFFFFF"/>
                </a:solidFill>
              </a:rPr>
              <a:t>Tiroid</a:t>
            </a:r>
            <a:r>
              <a:rPr lang="tr-TR" sz="1600" dirty="0">
                <a:solidFill>
                  <a:srgbClr val="FFFFFF"/>
                </a:solidFill>
              </a:rPr>
              <a:t> Ultrasonografisinde Nodül Terminolojisi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C543AF71-5AAF-461C-A359-80DE3C531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00818"/>
            <a:ext cx="7188199" cy="2201706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D009E5D-2A66-4606-9364-FB36CF79E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2602524"/>
            <a:ext cx="7188199" cy="3953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/>
              <a:t>Kalsifikasyonlar</a:t>
            </a:r>
            <a:r>
              <a:rPr lang="tr-TR" sz="2000" dirty="0"/>
              <a:t>: Dokuda kalsiyum çökmesine bağlı ,koyu </a:t>
            </a:r>
            <a:r>
              <a:rPr lang="tr-TR" sz="2000" dirty="0" err="1"/>
              <a:t>sonik</a:t>
            </a:r>
            <a:r>
              <a:rPr lang="tr-TR" sz="2000" dirty="0"/>
              <a:t> kuyrukları olan parlak beyaz yapılar </a:t>
            </a:r>
          </a:p>
          <a:p>
            <a:pPr marL="0" indent="0">
              <a:buNone/>
            </a:pP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	■ </a:t>
            </a:r>
            <a:r>
              <a:rPr lang="tr-TR" sz="2000" b="1" dirty="0" err="1"/>
              <a:t>Makrokalsifikasyon</a:t>
            </a:r>
            <a:r>
              <a:rPr lang="tr-TR" sz="2000" b="1" dirty="0"/>
              <a:t>: </a:t>
            </a:r>
            <a:r>
              <a:rPr lang="tr-TR" sz="2000" dirty="0"/>
              <a:t>&gt;1 mm geniş, </a:t>
            </a:r>
            <a:r>
              <a:rPr lang="tr-TR" sz="2000" dirty="0" err="1"/>
              <a:t>posterior</a:t>
            </a:r>
            <a:r>
              <a:rPr lang="tr-TR" sz="2000" dirty="0"/>
              <a:t> akustik gölgelenmesi olan kaba kalsifikasyon.</a:t>
            </a:r>
          </a:p>
          <a:p>
            <a:pPr marL="0" indent="0">
              <a:buNone/>
            </a:pP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	■ </a:t>
            </a:r>
            <a:r>
              <a:rPr lang="tr-TR" sz="2000" b="1" dirty="0" err="1"/>
              <a:t>Mikrokalsifikasyon</a:t>
            </a:r>
            <a:r>
              <a:rPr lang="tr-TR" sz="2000" b="1" dirty="0"/>
              <a:t>*: </a:t>
            </a:r>
            <a:r>
              <a:rPr lang="tr-TR" sz="2000" dirty="0"/>
              <a:t>&lt;1 mm küçük yuvarlak kalsifikasyon.</a:t>
            </a:r>
          </a:p>
          <a:p>
            <a:pPr marL="0" indent="0">
              <a:buNone/>
            </a:pP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	■ </a:t>
            </a:r>
            <a:r>
              <a:rPr lang="tr-TR" sz="2000" b="1" dirty="0"/>
              <a:t>Yumurta kabuğu-çizgisel kalsifikasyonlar: </a:t>
            </a:r>
            <a:r>
              <a:rPr lang="tr-TR" sz="2000" dirty="0"/>
              <a:t>Nodülü çepeçevre veya kesikli çizgiler şeklinde çevreleyen ince bir hat görünümünde olan </a:t>
            </a:r>
            <a:r>
              <a:rPr lang="tr-TR" sz="2000" dirty="0" err="1"/>
              <a:t>ekojenik</a:t>
            </a:r>
            <a:r>
              <a:rPr lang="tr-TR" sz="2000" dirty="0"/>
              <a:t> çizgiler.</a:t>
            </a:r>
            <a:br>
              <a:rPr lang="tr-TR" sz="2000" dirty="0"/>
            </a:br>
            <a:r>
              <a:rPr lang="tr-TR" sz="1800" dirty="0"/>
              <a:t/>
            </a:r>
            <a:br>
              <a:rPr lang="tr-TR" sz="1800" dirty="0"/>
            </a:b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572084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83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0C91432-788B-4098-9CCD-ECA9E2DD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1600" dirty="0" err="1">
                <a:solidFill>
                  <a:schemeClr val="bg1"/>
                </a:solidFill>
              </a:rPr>
              <a:t>Tiroid</a:t>
            </a:r>
            <a:r>
              <a:rPr lang="tr-TR" sz="1600" dirty="0">
                <a:solidFill>
                  <a:schemeClr val="bg1"/>
                </a:solidFill>
              </a:rPr>
              <a:t> Ultrasonografisinde Nodül Terminolojisi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E671A8D-7DC2-45C8-8091-203E4EC30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220" y="647312"/>
            <a:ext cx="7188199" cy="2659633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8DCE69-9D72-413A-B741-96A61B446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3429001"/>
            <a:ext cx="7188199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800" b="1" dirty="0"/>
          </a:p>
          <a:p>
            <a:pPr marL="0" indent="0">
              <a:buNone/>
            </a:pPr>
            <a:r>
              <a:rPr lang="tr-TR" sz="2400" b="1" dirty="0"/>
              <a:t>Yapısı: </a:t>
            </a:r>
            <a:r>
              <a:rPr lang="tr-TR" sz="2400" dirty="0"/>
              <a:t>Nodül içindeki yumuşak doku ya da sıvının oranı</a:t>
            </a:r>
          </a:p>
          <a:p>
            <a:pPr marL="0" indent="0">
              <a:buNone/>
            </a:pP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	■ </a:t>
            </a:r>
            <a:r>
              <a:rPr lang="tr-TR" sz="2400" b="1" dirty="0"/>
              <a:t>Solid: </a:t>
            </a:r>
            <a:r>
              <a:rPr lang="tr-TR" sz="2400" dirty="0"/>
              <a:t>Nodülün tama yakınının yumuşak dokudan oluşması, sıvı &lt; %10</a:t>
            </a:r>
            <a:br>
              <a:rPr lang="tr-TR" sz="2400" dirty="0"/>
            </a:br>
            <a:r>
              <a:rPr lang="tr-TR" sz="2400" dirty="0"/>
              <a:t>	■ </a:t>
            </a:r>
            <a:r>
              <a:rPr lang="tr-TR" sz="2400" b="1" dirty="0" err="1"/>
              <a:t>Mikst</a:t>
            </a:r>
            <a:r>
              <a:rPr lang="tr-TR" sz="2400" b="1" dirty="0"/>
              <a:t> (karışık) baskın olarak </a:t>
            </a:r>
            <a:r>
              <a:rPr lang="tr-TR" sz="2400" b="1" dirty="0" err="1"/>
              <a:t>solid</a:t>
            </a:r>
            <a:r>
              <a:rPr lang="tr-TR" sz="2400" b="1" dirty="0"/>
              <a:t>:  </a:t>
            </a:r>
            <a:r>
              <a:rPr lang="tr-TR" sz="2400" dirty="0"/>
              <a:t>%10-%50</a:t>
            </a:r>
            <a:br>
              <a:rPr lang="tr-TR" sz="2400" dirty="0"/>
            </a:br>
            <a:r>
              <a:rPr lang="tr-TR" sz="2400" dirty="0"/>
              <a:t>	■ </a:t>
            </a:r>
            <a:r>
              <a:rPr lang="tr-TR" sz="2400" b="1" dirty="0" err="1"/>
              <a:t>Mikst</a:t>
            </a:r>
            <a:r>
              <a:rPr lang="tr-TR" sz="2400" b="1" dirty="0"/>
              <a:t> baskın olarak </a:t>
            </a:r>
            <a:r>
              <a:rPr lang="tr-TR" sz="2400" b="1" dirty="0" err="1"/>
              <a:t>kistik</a:t>
            </a:r>
            <a:r>
              <a:rPr lang="tr-TR" sz="2400" b="1" dirty="0"/>
              <a:t>:</a:t>
            </a:r>
            <a:r>
              <a:rPr lang="tr-TR" sz="2400" dirty="0"/>
              <a:t>%50 -% 90</a:t>
            </a:r>
            <a:br>
              <a:rPr lang="tr-TR" sz="2400" dirty="0"/>
            </a:br>
            <a:r>
              <a:rPr lang="tr-TR" sz="2400" dirty="0"/>
              <a:t>	■ </a:t>
            </a:r>
            <a:r>
              <a:rPr lang="tr-TR" sz="2400" b="1" dirty="0" err="1"/>
              <a:t>Kistik</a:t>
            </a:r>
            <a:r>
              <a:rPr lang="tr-TR" sz="2400" b="1" dirty="0"/>
              <a:t>: </a:t>
            </a:r>
            <a:r>
              <a:rPr lang="tr-TR" sz="2400" dirty="0"/>
              <a:t>Tamamen sıvı olması.</a:t>
            </a:r>
            <a:br>
              <a:rPr lang="tr-TR" sz="2400" dirty="0"/>
            </a:b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0463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3194644-77AF-48DD-A8B9-752F6237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9D1DE86-3644-45BA-A4DA-8FA7CCC0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nodülüne yaklaşım hakkında bilgi vermek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7573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E98C3C3-0A70-416D-B222-58204582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Ultrasonografisinde Nodül Terminolojisi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0093C00-3133-40DB-8C92-B75F25381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82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Kenar düzeni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dirty="0"/>
              <a:t>	■ </a:t>
            </a:r>
            <a:r>
              <a:rPr lang="tr-TR" b="1" dirty="0"/>
              <a:t>İyi sınırlanmış: </a:t>
            </a:r>
            <a:r>
              <a:rPr lang="tr-TR" dirty="0" err="1"/>
              <a:t>Tiroid</a:t>
            </a:r>
            <a:r>
              <a:rPr lang="tr-TR" dirty="0"/>
              <a:t> dokusundan keskin olarak ayrılabilen nodül.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dirty="0"/>
              <a:t>	■ </a:t>
            </a:r>
            <a:r>
              <a:rPr lang="tr-TR" b="1" dirty="0"/>
              <a:t>Düzgün sınırlı: </a:t>
            </a:r>
            <a:r>
              <a:rPr lang="tr-TR" dirty="0" err="1"/>
              <a:t>Tiroid</a:t>
            </a:r>
            <a:r>
              <a:rPr lang="tr-TR" dirty="0"/>
              <a:t> dokusundan ayrılabilen nodül.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dirty="0"/>
              <a:t>	■ </a:t>
            </a:r>
            <a:r>
              <a:rPr lang="tr-TR" b="1" dirty="0"/>
              <a:t>Belirsiz sınırlı: </a:t>
            </a:r>
            <a:r>
              <a:rPr lang="tr-TR" dirty="0" err="1"/>
              <a:t>Tiroid</a:t>
            </a:r>
            <a:r>
              <a:rPr lang="tr-TR" dirty="0"/>
              <a:t> dokusundan tam olarak ayrılamayan nodül.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	■ </a:t>
            </a:r>
            <a:r>
              <a:rPr lang="tr-TR" b="1" dirty="0"/>
              <a:t>Düzensiz sınırlı*: </a:t>
            </a:r>
            <a:r>
              <a:rPr lang="tr-TR" dirty="0" err="1"/>
              <a:t>Tiroid</a:t>
            </a:r>
            <a:r>
              <a:rPr lang="tr-TR" dirty="0"/>
              <a:t> dokusundan ayrılabilen fakat kenar girinti, çıkıntıları olan nodül.</a:t>
            </a:r>
            <a:br>
              <a:rPr lang="tr-TR" dirty="0"/>
            </a:br>
            <a:r>
              <a:rPr lang="tr-TR" dirty="0"/>
              <a:t>		</a:t>
            </a:r>
            <a:r>
              <a:rPr lang="tr-TR" sz="1900" dirty="0"/>
              <a:t>● </a:t>
            </a:r>
            <a:r>
              <a:rPr lang="tr-TR" sz="1900" dirty="0" err="1"/>
              <a:t>Spiküle</a:t>
            </a:r>
            <a:r>
              <a:rPr lang="tr-TR" sz="1900" dirty="0"/>
              <a:t>: Birden fazla keskin girinti.</a:t>
            </a:r>
            <a:br>
              <a:rPr lang="tr-TR" sz="1900" dirty="0"/>
            </a:br>
            <a:r>
              <a:rPr lang="tr-TR" sz="1900" dirty="0"/>
              <a:t>		● </a:t>
            </a:r>
            <a:r>
              <a:rPr lang="tr-TR" sz="1900" dirty="0" err="1"/>
              <a:t>Mikrolubüle</a:t>
            </a:r>
            <a:r>
              <a:rPr lang="tr-TR" sz="1900" dirty="0"/>
              <a:t>: Birden fazla keskin olmayan girinti </a:t>
            </a:r>
            <a:br>
              <a:rPr lang="tr-TR" sz="1900" dirty="0"/>
            </a:br>
            <a:endParaRPr lang="tr-TR" sz="19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019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5A2941A-1AC0-4D70-B9D6-E2778633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057"/>
            <a:ext cx="10515600" cy="1325563"/>
          </a:xfrm>
        </p:spPr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Ultrasonografisinde Nodül Terminolojisi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AA568B5-E6C4-43FC-BB90-6EC703862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b="1" dirty="0"/>
              <a:t>Biçim</a:t>
            </a:r>
            <a:br>
              <a:rPr lang="tr-TR" sz="2400" b="1" dirty="0"/>
            </a:br>
            <a:r>
              <a:rPr lang="tr-TR" sz="2400" b="1" dirty="0"/>
              <a:t>	</a:t>
            </a:r>
            <a:r>
              <a:rPr lang="tr-TR" sz="2400" dirty="0"/>
              <a:t>■ </a:t>
            </a:r>
            <a:r>
              <a:rPr lang="tr-TR" sz="2400" b="1" dirty="0" err="1"/>
              <a:t>İrregüler</a:t>
            </a:r>
            <a:r>
              <a:rPr lang="tr-TR" sz="2400" b="1" dirty="0"/>
              <a:t>: </a:t>
            </a:r>
            <a:r>
              <a:rPr lang="tr-TR" sz="2400" dirty="0" err="1"/>
              <a:t>Ovoid</a:t>
            </a:r>
            <a:r>
              <a:rPr lang="tr-TR" sz="2400" dirty="0"/>
              <a:t> veya yuvarlak dışında düzensiz şekilli nodüller.</a:t>
            </a:r>
          </a:p>
          <a:p>
            <a:pPr marL="0" indent="0">
              <a:buNone/>
            </a:pP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	■ </a:t>
            </a:r>
            <a:r>
              <a:rPr lang="tr-TR" sz="2400" b="1" dirty="0"/>
              <a:t>Oval: </a:t>
            </a:r>
            <a:r>
              <a:rPr lang="tr-TR" sz="2400" dirty="0"/>
              <a:t>Ön-arka çapı, </a:t>
            </a:r>
            <a:r>
              <a:rPr lang="tr-TR" sz="2400" dirty="0" err="1"/>
              <a:t>transvers</a:t>
            </a:r>
            <a:r>
              <a:rPr lang="tr-TR" sz="2400" dirty="0"/>
              <a:t> çapından küçük olan nodüller.</a:t>
            </a:r>
          </a:p>
          <a:p>
            <a:pPr marL="0" indent="0">
              <a:buNone/>
            </a:pP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	■ </a:t>
            </a:r>
            <a:r>
              <a:rPr lang="tr-TR" sz="2400" b="1" dirty="0"/>
              <a:t>Yuvarlak: </a:t>
            </a:r>
            <a:r>
              <a:rPr lang="tr-TR" sz="2400" dirty="0"/>
              <a:t>Ön-arka çapı, </a:t>
            </a:r>
            <a:r>
              <a:rPr lang="tr-TR" sz="2400" dirty="0" err="1"/>
              <a:t>transvers</a:t>
            </a:r>
            <a:r>
              <a:rPr lang="tr-TR" sz="2400" dirty="0"/>
              <a:t> çapına eşit olan nodüller.</a:t>
            </a:r>
          </a:p>
          <a:p>
            <a:pPr marL="0" indent="0">
              <a:buNone/>
            </a:pP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	</a:t>
            </a:r>
            <a:r>
              <a:rPr lang="tr-TR" sz="2400" b="1" dirty="0"/>
              <a:t>Genişliğinden </a:t>
            </a:r>
            <a:r>
              <a:rPr lang="tr-TR" sz="2400" b="1" dirty="0" smtClean="0"/>
              <a:t>uzun*: </a:t>
            </a:r>
            <a:r>
              <a:rPr lang="tr-TR" sz="2400" dirty="0"/>
              <a:t>Ön-arka (AP) çapı, </a:t>
            </a:r>
            <a:r>
              <a:rPr lang="tr-TR" sz="2400" dirty="0" err="1"/>
              <a:t>transvers</a:t>
            </a:r>
            <a:r>
              <a:rPr lang="tr-TR" sz="2400" dirty="0"/>
              <a:t> (T) çapından büyük olan nodül(AP/T &gt;1)</a:t>
            </a:r>
          </a:p>
          <a:p>
            <a:pPr marL="0" indent="0">
              <a:buNone/>
            </a:pPr>
            <a:r>
              <a:rPr lang="tr-TR" sz="2400" b="1" dirty="0"/>
              <a:t>	Süngerimsi görünüm: </a:t>
            </a:r>
            <a:r>
              <a:rPr lang="tr-TR" sz="2400" dirty="0"/>
              <a:t>Solid doku içerisinde küçük </a:t>
            </a:r>
            <a:r>
              <a:rPr lang="tr-TR" sz="2400" dirty="0" err="1"/>
              <a:t>kistik</a:t>
            </a:r>
            <a:r>
              <a:rPr lang="tr-TR" sz="2400" dirty="0"/>
              <a:t> alanların </a:t>
            </a:r>
            <a:r>
              <a:rPr lang="tr-TR" sz="2400" dirty="0" err="1"/>
              <a:t>septalarla</a:t>
            </a:r>
            <a:r>
              <a:rPr lang="tr-TR" sz="2400" dirty="0"/>
              <a:t> ayrıldığı ve nodül hacminin yarısından fazlasının bu şekilde olduğu nodüller</a:t>
            </a:r>
            <a:br>
              <a:rPr lang="tr-TR" sz="2400" dirty="0"/>
            </a:b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33522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A33FD51-4AAA-4CB1-840C-AE87AB87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Ultrasonografisinde Nodül Terminolojisi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63B8F09-D6D6-4877-8756-837C12110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5084298" cy="4802187"/>
          </a:xfrm>
        </p:spPr>
        <p:txBody>
          <a:bodyPr>
            <a:normAutofit fontScale="92500" lnSpcReduction="20000"/>
          </a:bodyPr>
          <a:lstStyle/>
          <a:p>
            <a:endParaRPr lang="tr-TR" b="1" dirty="0"/>
          </a:p>
          <a:p>
            <a:r>
              <a:rPr lang="tr-TR" b="1" dirty="0" err="1"/>
              <a:t>Vaskülarite</a:t>
            </a:r>
            <a:endParaRPr lang="tr-TR" b="1" dirty="0"/>
          </a:p>
          <a:p>
            <a:pPr marL="0" indent="0">
              <a:buNone/>
            </a:pP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	</a:t>
            </a:r>
            <a:r>
              <a:rPr lang="tr-TR" dirty="0"/>
              <a:t>■ Tip I: </a:t>
            </a:r>
            <a:r>
              <a:rPr lang="tr-TR" dirty="0" err="1"/>
              <a:t>İntranodüler</a:t>
            </a:r>
            <a:r>
              <a:rPr lang="tr-TR" dirty="0"/>
              <a:t> veya </a:t>
            </a:r>
            <a:r>
              <a:rPr lang="tr-TR" dirty="0" err="1"/>
              <a:t>perinodüler</a:t>
            </a:r>
            <a:r>
              <a:rPr lang="tr-TR" dirty="0"/>
              <a:t> akım olmaması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	■ Tip II: Hafif </a:t>
            </a:r>
            <a:r>
              <a:rPr lang="tr-TR" dirty="0" err="1"/>
              <a:t>intranodüler</a:t>
            </a:r>
            <a:r>
              <a:rPr lang="tr-TR" dirty="0"/>
              <a:t> ve belirgin </a:t>
            </a:r>
            <a:r>
              <a:rPr lang="tr-TR" dirty="0" err="1"/>
              <a:t>perinodüler</a:t>
            </a:r>
            <a:r>
              <a:rPr lang="tr-TR" dirty="0"/>
              <a:t> akım olması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dirty="0"/>
              <a:t>	■ Tip III*: Belirgin </a:t>
            </a:r>
            <a:r>
              <a:rPr lang="tr-TR" dirty="0" err="1"/>
              <a:t>intranodüler</a:t>
            </a:r>
            <a:r>
              <a:rPr lang="tr-TR" dirty="0"/>
              <a:t> ve hafif </a:t>
            </a:r>
            <a:r>
              <a:rPr lang="tr-TR" dirty="0" err="1"/>
              <a:t>perinodüler</a:t>
            </a:r>
            <a:r>
              <a:rPr lang="tr-TR" dirty="0"/>
              <a:t> akım olması. </a:t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31C1642-A935-437C-9101-C734409E1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732" y="2419643"/>
            <a:ext cx="5570806" cy="33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5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3A8DDB5-CF99-45BB-ACEE-971AA06F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70635612-0D7B-4811-B594-4B7D56954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126" t="31127" r="23207" b="17272"/>
          <a:stretch/>
        </p:blipFill>
        <p:spPr>
          <a:xfrm>
            <a:off x="838200" y="221673"/>
            <a:ext cx="10037618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82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314C26D-A87A-43FA-B329-9637704F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65125"/>
            <a:ext cx="10882312" cy="1325563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5.İnce İğne </a:t>
            </a:r>
            <a:r>
              <a:rPr lang="tr-TR" dirty="0" err="1"/>
              <a:t>Aspirasyon</a:t>
            </a:r>
            <a:r>
              <a:rPr lang="tr-TR" dirty="0"/>
              <a:t> </a:t>
            </a:r>
            <a:r>
              <a:rPr lang="tr-TR" dirty="0" err="1"/>
              <a:t>Biyopsisİ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3A6BE5F-C939-4376-9189-9CC5628C2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9" y="1253331"/>
            <a:ext cx="7785295" cy="4351338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 err="1"/>
              <a:t>Benign-malign</a:t>
            </a:r>
            <a:r>
              <a:rPr lang="tr-TR" dirty="0"/>
              <a:t> ayrımında altın standart test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 TİİAB </a:t>
            </a:r>
            <a:r>
              <a:rPr lang="tr-TR" dirty="0" err="1"/>
              <a:t>endikasyonu</a:t>
            </a:r>
            <a:r>
              <a:rPr lang="tr-TR" dirty="0"/>
              <a:t> temel olarak nodülün USG özellikleri</a:t>
            </a:r>
          </a:p>
          <a:p>
            <a:endParaRPr lang="tr-TR" dirty="0"/>
          </a:p>
          <a:p>
            <a:r>
              <a:rPr lang="tr-TR" dirty="0"/>
              <a:t>Boyut kriteri, göreceli </a:t>
            </a:r>
            <a:r>
              <a:rPr lang="tr-TR" dirty="0" err="1"/>
              <a:t>endikasyon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BCE7AC18-E37F-48D9-90D6-5237A975C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177" y="2753540"/>
            <a:ext cx="3040940" cy="22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22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E15996CD-CB24-4F5D-B9CB-DF572136F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843" y="302070"/>
            <a:ext cx="11103427" cy="63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82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EFF0D0B-22F2-4F0F-9504-C2DD9E0C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18E041C8-F51C-4DAD-B13B-1DFD145EF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16139"/>
            <a:ext cx="10515599" cy="59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36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E9FE070-4483-490D-9F42-209E75F8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UTILITY OF ULTRASOUND VERSUS GENE EXPRESSION CLASSIFIER IN THYROID NODULES WITH ATYPIA OF UNDETERMINED SIGNIFICANCE.</a:t>
            </a:r>
            <a:br>
              <a:rPr lang="en-US" sz="2400" b="1" dirty="0"/>
            </a:br>
            <a:endParaRPr lang="tr-TR" sz="2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51458F8-B75C-4973-80AC-A60F0A791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Cleveland </a:t>
            </a:r>
            <a:r>
              <a:rPr lang="tr-TR" dirty="0" err="1"/>
              <a:t>Clinic</a:t>
            </a:r>
            <a:r>
              <a:rPr lang="tr-TR" dirty="0"/>
              <a:t> Florida Ocak 2012-Ocak 2014,  1 cm'den büyük AUS   nodüller , 119 </a:t>
            </a:r>
            <a:r>
              <a:rPr lang="tr-TR" dirty="0" err="1"/>
              <a:t>olguluk</a:t>
            </a:r>
            <a:r>
              <a:rPr lang="tr-TR" dirty="0"/>
              <a:t> </a:t>
            </a:r>
            <a:r>
              <a:rPr lang="tr-TR" dirty="0" err="1"/>
              <a:t>Kohort</a:t>
            </a:r>
            <a:r>
              <a:rPr lang="tr-TR" dirty="0"/>
              <a:t>   çalışması</a:t>
            </a:r>
          </a:p>
          <a:p>
            <a:r>
              <a:rPr lang="tr-TR" dirty="0"/>
              <a:t> AUS-1 nodüller için GEC ile </a:t>
            </a:r>
            <a:r>
              <a:rPr lang="tr-TR" dirty="0" err="1"/>
              <a:t>maligniteyi</a:t>
            </a:r>
            <a:r>
              <a:rPr lang="tr-TR" dirty="0"/>
              <a:t> öngörmede tanısal doğruluk zayıf (PPV,% 66.6)</a:t>
            </a:r>
          </a:p>
          <a:p>
            <a:r>
              <a:rPr lang="tr-TR" dirty="0"/>
              <a:t> GEC testinin </a:t>
            </a:r>
            <a:r>
              <a:rPr lang="tr-TR" dirty="0" err="1"/>
              <a:t>PPV'si</a:t>
            </a:r>
            <a:r>
              <a:rPr lang="tr-TR" dirty="0"/>
              <a:t> ardışık iki AUS sitolojisinden sonra% 91.4 oranında belirgin şekilde daha yüksek</a:t>
            </a:r>
          </a:p>
          <a:p>
            <a:r>
              <a:rPr lang="tr-TR" dirty="0"/>
              <a:t>Doğrudan GEC testine devam etmek yerine, AUS-1 nodüllerinde tekrar İİAB daha faydalı bulunmuş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174E72B8-E3F4-43F5-AE52-4C3D314DE48E}"/>
              </a:ext>
            </a:extLst>
          </p:cNvPr>
          <p:cNvSpPr txBox="1"/>
          <p:nvPr/>
        </p:nvSpPr>
        <p:spPr>
          <a:xfrm>
            <a:off x="838200" y="6176963"/>
            <a:ext cx="1121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3"/>
              </a:rPr>
              <a:t>https://reference.medscape.com/medline/abstract/27409819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173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C36109E-2D91-430E-A014-9ADD3188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6.</a:t>
            </a:r>
            <a:r>
              <a:rPr lang="en-US" sz="24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Tiroid Sintigraﬁsi ve Radyoaktif İyot Yakalama Testi (RAIU)</a:t>
            </a:r>
            <a:r>
              <a:rPr lang="en-US" sz="2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2400" kern="12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xmlns="" id="{379AD1D9-006F-4D7F-827A-FDC342BA0E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2624152"/>
            <a:ext cx="3661831" cy="1629895"/>
          </a:xfrm>
          <a:prstGeom prst="rect">
            <a:avLst/>
          </a:prstGeom>
        </p:spPr>
      </p:pic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xmlns="" id="{5532878C-12A8-4B3C-959E-638B0A175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2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131 I, 123 I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da 99m Tc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kullanılır</a:t>
            </a:r>
            <a:endParaRPr lang="en-US" sz="2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457200" lvl="1"/>
            <a:endParaRPr lang="en-US" sz="2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Rutinde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yeri</a:t>
            </a:r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yok </a:t>
            </a:r>
          </a:p>
          <a:p>
            <a:pPr marL="457200" lvl="1"/>
            <a:endParaRPr lang="en-US" sz="2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518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C68A2D4-9922-44FD-8F45-BBDB74DC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935"/>
            <a:ext cx="10515600" cy="1467753"/>
          </a:xfrm>
        </p:spPr>
        <p:txBody>
          <a:bodyPr>
            <a:normAutofit/>
          </a:bodyPr>
          <a:lstStyle/>
          <a:p>
            <a:r>
              <a:rPr lang="tr-TR" sz="3200" b="1" dirty="0"/>
              <a:t>6.Tiroid </a:t>
            </a:r>
            <a:r>
              <a:rPr lang="tr-TR" sz="3200" b="1" dirty="0" err="1"/>
              <a:t>Sintigraﬁsi</a:t>
            </a:r>
            <a:r>
              <a:rPr lang="tr-TR" sz="3200" b="1" dirty="0"/>
              <a:t> ve Radyoaktif İyot Yakalama Testi (RAIU)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3D1A2FF-3F94-4CB9-A693-5F095A82D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9587"/>
          </a:xfrm>
        </p:spPr>
        <p:txBody>
          <a:bodyPr/>
          <a:lstStyle/>
          <a:p>
            <a:endParaRPr lang="tr-TR" dirty="0"/>
          </a:p>
          <a:p>
            <a:pPr lvl="1"/>
            <a:r>
              <a:rPr lang="tr-TR" dirty="0" err="1"/>
              <a:t>Malign</a:t>
            </a:r>
            <a:r>
              <a:rPr lang="tr-TR" dirty="0"/>
              <a:t> nodüllerin hemen hemen hepsi, </a:t>
            </a:r>
            <a:r>
              <a:rPr lang="tr-TR" dirty="0" err="1"/>
              <a:t>benign</a:t>
            </a:r>
            <a:r>
              <a:rPr lang="tr-TR" dirty="0"/>
              <a:t> nodüllerin çoğu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hipoaktif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 err="1"/>
              <a:t>Multinodüler</a:t>
            </a:r>
            <a:r>
              <a:rPr lang="tr-TR" dirty="0"/>
              <a:t> tiroidi olan hastalarda TİİAB gerektiren </a:t>
            </a:r>
            <a:r>
              <a:rPr lang="tr-TR" dirty="0" err="1"/>
              <a:t>hipofonksiyonel</a:t>
            </a:r>
            <a:r>
              <a:rPr lang="tr-TR" dirty="0"/>
              <a:t> nodülleri seçmek için yararlı olabilir.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59596" y="6102849"/>
            <a:ext cx="1142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hlinkClick r:id="rId3"/>
              </a:rPr>
              <a:t>https://www.uptodate.com/contents/diagnostic-approach-to-and-treatment-of-thyroid-nodules?search=schintigraphy%20in%20thyroid%20nodules&amp;source=search_result&amp;selectedTitle=1~150&amp;usage_type=default&amp;display_rank=1#H6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18342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B969282-C1CF-4E3D-8318-7D274FA5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F9DCCDC-B7EC-4A6C-87EC-CBC33209C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nodülünde </a:t>
            </a:r>
            <a:r>
              <a:rPr lang="tr-TR" dirty="0" err="1"/>
              <a:t>malignite</a:t>
            </a:r>
            <a:r>
              <a:rPr lang="tr-TR" dirty="0"/>
              <a:t> düşündürebilecek </a:t>
            </a:r>
            <a:r>
              <a:rPr lang="tr-TR" dirty="0" err="1"/>
              <a:t>anamnez</a:t>
            </a:r>
            <a:r>
              <a:rPr lang="tr-TR" dirty="0"/>
              <a:t> ve fizik muayene bulgularını sayabilmek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Tiroid</a:t>
            </a:r>
            <a:r>
              <a:rPr lang="tr-TR" dirty="0"/>
              <a:t> nodüllerinin </a:t>
            </a:r>
            <a:r>
              <a:rPr lang="tr-TR" dirty="0" err="1"/>
              <a:t>ultrasonografik</a:t>
            </a:r>
            <a:r>
              <a:rPr lang="tr-TR" dirty="0"/>
              <a:t> karakterlerine göre </a:t>
            </a:r>
            <a:r>
              <a:rPr lang="tr-TR" dirty="0" err="1"/>
              <a:t>malignite</a:t>
            </a:r>
            <a:r>
              <a:rPr lang="tr-TR" dirty="0"/>
              <a:t> belirteçlerini sayabilmek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Tiroid</a:t>
            </a:r>
            <a:r>
              <a:rPr lang="tr-TR" dirty="0"/>
              <a:t> nodülünün cerrahi tedavi edilmesi gereken durumları sayabilmek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360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858B746-4F88-4605-8098-E85B891D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92"/>
            <a:ext cx="10515600" cy="1535943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>6.Tiroid </a:t>
            </a:r>
            <a:r>
              <a:rPr lang="tr-TR" sz="3600" b="1" dirty="0" err="1"/>
              <a:t>Sintigraﬁsi</a:t>
            </a:r>
            <a:r>
              <a:rPr lang="tr-TR" sz="3600" b="1" dirty="0"/>
              <a:t> ve Radyoaktif İyot Yakalama Testi (RAIU)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A042987-101F-4C10-9426-5F21E948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/>
              <a:t>Sintigrafinin </a:t>
            </a:r>
            <a:r>
              <a:rPr lang="tr-TR" dirty="0" err="1"/>
              <a:t>maligniteyi</a:t>
            </a:r>
            <a:r>
              <a:rPr lang="tr-TR" dirty="0"/>
              <a:t> ekarte edebildiği tek durum </a:t>
            </a:r>
            <a:r>
              <a:rPr lang="tr-TR" dirty="0" err="1"/>
              <a:t>toksik</a:t>
            </a:r>
            <a:r>
              <a:rPr lang="tr-TR" dirty="0"/>
              <a:t> adenomlar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 err="1"/>
              <a:t>Toksik</a:t>
            </a:r>
            <a:r>
              <a:rPr lang="tr-TR" dirty="0"/>
              <a:t> adenomlarda nodülde anlamlı derecede artmış tutulum ve kalan dokuda belirgin </a:t>
            </a:r>
            <a:r>
              <a:rPr lang="tr-TR" dirty="0" err="1"/>
              <a:t>supresyon</a:t>
            </a:r>
            <a:r>
              <a:rPr lang="tr-TR" dirty="0"/>
              <a:t> izlenir. 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 err="1"/>
              <a:t>Toksik</a:t>
            </a:r>
            <a:r>
              <a:rPr lang="tr-TR" dirty="0"/>
              <a:t> adenomlar</a:t>
            </a:r>
          </a:p>
          <a:p>
            <a:pPr lvl="2"/>
            <a:r>
              <a:rPr lang="tr-TR" dirty="0" err="1"/>
              <a:t>tiroid</a:t>
            </a:r>
            <a:r>
              <a:rPr lang="tr-TR" dirty="0"/>
              <a:t> nodüllerinin %3’ünden daha azı</a:t>
            </a:r>
          </a:p>
          <a:p>
            <a:pPr lvl="2"/>
            <a:r>
              <a:rPr lang="tr-TR" dirty="0"/>
              <a:t>hemen daima </a:t>
            </a:r>
            <a:r>
              <a:rPr lang="tr-TR" dirty="0" err="1"/>
              <a:t>benign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8398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1FB2F7E-A808-4EEA-B8DA-EAEE6AE7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74" y="2807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b="1" dirty="0"/>
              <a:t>7.MRG ve BT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84A0114-9468-4AAD-BB08-ACAA6ADAF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lvl="1"/>
            <a:r>
              <a:rPr lang="tr-TR" dirty="0" err="1"/>
              <a:t>Tiroid</a:t>
            </a:r>
            <a:r>
              <a:rPr lang="tr-TR" dirty="0"/>
              <a:t> nodülü değerlendirmesinde genellikle kullanılmaz. 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Hava yolu basısı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Çevreye </a:t>
            </a:r>
            <a:r>
              <a:rPr lang="tr-TR" dirty="0" err="1"/>
              <a:t>invazyon</a:t>
            </a:r>
            <a:r>
              <a:rPr lang="tr-TR" dirty="0"/>
              <a:t> derecesinin değerlendirilmesi </a:t>
            </a:r>
          </a:p>
          <a:p>
            <a:pPr lvl="1"/>
            <a:endParaRPr lang="tr-TR" dirty="0"/>
          </a:p>
          <a:p>
            <a:pPr lvl="1"/>
            <a:r>
              <a:rPr lang="tr-TR" dirty="0" err="1"/>
              <a:t>Retrosternal</a:t>
            </a:r>
            <a:r>
              <a:rPr lang="tr-TR" dirty="0"/>
              <a:t> uzanım gösteren </a:t>
            </a:r>
            <a:r>
              <a:rPr lang="tr-TR" dirty="0" err="1"/>
              <a:t>tiroid</a:t>
            </a:r>
            <a:r>
              <a:rPr lang="tr-TR" dirty="0"/>
              <a:t> dokularının tanısında </a:t>
            </a:r>
          </a:p>
          <a:p>
            <a:pPr lvl="1"/>
            <a:endParaRPr lang="tr-TR" dirty="0"/>
          </a:p>
          <a:p>
            <a:pPr lvl="1"/>
            <a:r>
              <a:rPr lang="tr-TR" dirty="0" err="1"/>
              <a:t>Metastatik</a:t>
            </a:r>
            <a:r>
              <a:rPr lang="tr-TR" dirty="0"/>
              <a:t> </a:t>
            </a:r>
            <a:r>
              <a:rPr lang="tr-TR" dirty="0" err="1"/>
              <a:t>tiroid</a:t>
            </a:r>
            <a:r>
              <a:rPr lang="tr-TR" dirty="0"/>
              <a:t> kanser takibinde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9519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AF84E07-6D21-4208-B741-669BA62E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99" y="827830"/>
            <a:ext cx="10515600" cy="935355"/>
          </a:xfrm>
        </p:spPr>
        <p:txBody>
          <a:bodyPr/>
          <a:lstStyle/>
          <a:p>
            <a:r>
              <a:rPr lang="tr-TR" dirty="0"/>
              <a:t>TAKİP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0E4E53B3-E4EF-4EF0-86D8-C765AA278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30" t="53075" b="7698"/>
          <a:stretch/>
        </p:blipFill>
        <p:spPr>
          <a:xfrm>
            <a:off x="970399" y="3132966"/>
            <a:ext cx="9718041" cy="207288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245F54E0-57F0-43AD-B487-46A8C66A95B0}"/>
              </a:ext>
            </a:extLst>
          </p:cNvPr>
          <p:cNvSpPr txBox="1"/>
          <p:nvPr/>
        </p:nvSpPr>
        <p:spPr>
          <a:xfrm>
            <a:off x="5607494" y="5325202"/>
            <a:ext cx="469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En az iki boyutta ve en az 2 mm olmak üzere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Büyüme  ve volümde %50’den fazla artış </a:t>
            </a:r>
          </a:p>
          <a:p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1E51A71E-C982-4E76-97E9-21452C369410}"/>
              </a:ext>
            </a:extLst>
          </p:cNvPr>
          <p:cNvSpPr txBox="1"/>
          <p:nvPr/>
        </p:nvSpPr>
        <p:spPr>
          <a:xfrm>
            <a:off x="1054218" y="1636607"/>
            <a:ext cx="95504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sz="2000" dirty="0"/>
              <a:t>5 yıllık izlemde 1/3’ünün boyutunun sabit kaldığı,1/3’ünün boyutunun azaldığı ve 1/3’ünün boyutunun artış gösterdiği izlenmiştir.</a:t>
            </a:r>
          </a:p>
          <a:p>
            <a:r>
              <a:rPr lang="tr-TR" sz="2000" dirty="0"/>
              <a:t/>
            </a:r>
            <a:br>
              <a:rPr lang="tr-TR" sz="2000" dirty="0"/>
            </a:br>
            <a:endParaRPr lang="tr-TR" sz="2000" dirty="0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xmlns="" id="{6E2CD3E0-D8FE-489D-8B4A-1E414935742A}"/>
              </a:ext>
            </a:extLst>
          </p:cNvPr>
          <p:cNvSpPr/>
          <p:nvPr/>
        </p:nvSpPr>
        <p:spPr>
          <a:xfrm>
            <a:off x="8328990" y="4486327"/>
            <a:ext cx="1779105" cy="34787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xmlns="" id="{2CCDABF9-5EF3-44E5-9369-D3B5192A31F2}"/>
              </a:ext>
            </a:extLst>
          </p:cNvPr>
          <p:cNvSpPr/>
          <p:nvPr/>
        </p:nvSpPr>
        <p:spPr>
          <a:xfrm>
            <a:off x="5458977" y="5325202"/>
            <a:ext cx="4649118" cy="710212"/>
          </a:xfrm>
          <a:prstGeom prst="roundRect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22" name="Grafik 21" descr="Çizgi Ok: Hafif eğri">
            <a:extLst>
              <a:ext uri="{FF2B5EF4-FFF2-40B4-BE49-F238E27FC236}">
                <a16:creationId xmlns:a16="http://schemas.microsoft.com/office/drawing/2014/main" xmlns="" id="{D20A6BFE-9889-4BEF-88E6-750592D9B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8813950" y="4680466"/>
            <a:ext cx="576904" cy="759103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BFB7DD67-75B0-4BC8-92B6-67AF76AB43B9}"/>
              </a:ext>
            </a:extLst>
          </p:cNvPr>
          <p:cNvSpPr/>
          <p:nvPr/>
        </p:nvSpPr>
        <p:spPr>
          <a:xfrm>
            <a:off x="1090670" y="3227942"/>
            <a:ext cx="870332" cy="297456"/>
          </a:xfrm>
          <a:prstGeom prst="rect">
            <a:avLst/>
          </a:prstGeom>
          <a:solidFill>
            <a:srgbClr val="089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5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8D3A623-F3FD-44C9-98F7-FCC6F88B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6607"/>
          </a:xfrm>
        </p:spPr>
        <p:txBody>
          <a:bodyPr>
            <a:normAutofit/>
          </a:bodyPr>
          <a:lstStyle/>
          <a:p>
            <a:r>
              <a:rPr lang="tr-TR" sz="3600" dirty="0"/>
              <a:t>TİİAB kriterlerine uymayan nodüllerin izlenmesi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C302EA9-CC8D-4A30-8F70-BDBD36EE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11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TİİAB için </a:t>
            </a:r>
            <a:r>
              <a:rPr lang="tr-TR" dirty="0" err="1"/>
              <a:t>sonografik</a:t>
            </a:r>
            <a:r>
              <a:rPr lang="tr-TR" dirty="0"/>
              <a:t> kriterleri karşılamayan nodüller izlenmelidir.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Değerlendirme sıklığı nodüllerin </a:t>
            </a:r>
            <a:r>
              <a:rPr lang="tr-TR" dirty="0" err="1"/>
              <a:t>sonografik</a:t>
            </a:r>
            <a:r>
              <a:rPr lang="tr-TR" dirty="0"/>
              <a:t> özelliklerine bağlıdır. </a:t>
            </a:r>
          </a:p>
          <a:p>
            <a:endParaRPr lang="tr-TR" dirty="0"/>
          </a:p>
          <a:p>
            <a:pPr lvl="1"/>
            <a:r>
              <a:rPr lang="tr-TR" dirty="0"/>
              <a:t> Şüpheli özelliklere sahip &lt;1 cm nodüller için 6 ile 12 ay</a:t>
            </a:r>
          </a:p>
          <a:p>
            <a:endParaRPr lang="tr-TR" dirty="0"/>
          </a:p>
          <a:p>
            <a:pPr lvl="1"/>
            <a:r>
              <a:rPr lang="tr-TR" dirty="0"/>
              <a:t> Ultrasonda düşük ile orta şüphe olan nodüller için 12 ile 24 ay 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 Çok düşük riskli nodüller için 2 ile 3 yıl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80144" y="5917915"/>
            <a:ext cx="11465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>
                <a:hlinkClick r:id="rId3"/>
              </a:rPr>
              <a:t>https://www.uptodate.com/contents/diagnostic-approach-to-and-treatment-of-thyroid-nodules?search=schintigraphy%20in%20thyroid%20nodules&amp;source=search_result&amp;selectedTitle=1~150&amp;usage_type=default&amp;display_rank=1#H1585697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1722862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7C2ADEC-C2A6-4360-B64F-8B68ED90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2C1E50-84B8-4C61-A217-5B7F9351A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Levotiroks</a:t>
            </a:r>
            <a:r>
              <a:rPr lang="tr-TR" dirty="0" err="1" smtClean="0"/>
              <a:t>in</a:t>
            </a:r>
            <a:r>
              <a:rPr lang="tr-TR" dirty="0" smtClean="0"/>
              <a:t>(LT4) </a:t>
            </a:r>
            <a:r>
              <a:rPr lang="tr-TR" dirty="0" err="1" smtClean="0"/>
              <a:t>supresyon</a:t>
            </a:r>
            <a:r>
              <a:rPr lang="tr-TR" dirty="0" smtClean="0"/>
              <a:t> tedavisi</a:t>
            </a:r>
            <a:endParaRPr lang="tr-TR" dirty="0"/>
          </a:p>
          <a:p>
            <a:r>
              <a:rPr lang="tr-TR" dirty="0"/>
              <a:t>Cerrahi</a:t>
            </a:r>
          </a:p>
          <a:p>
            <a:r>
              <a:rPr lang="tr-TR" dirty="0"/>
              <a:t>Girişimsel tedaviler</a:t>
            </a:r>
          </a:p>
          <a:p>
            <a:pPr lvl="2"/>
            <a:endParaRPr lang="tr-TR" dirty="0"/>
          </a:p>
          <a:p>
            <a:pPr lvl="2"/>
            <a:r>
              <a:rPr lang="tr-TR" dirty="0" err="1"/>
              <a:t>P</a:t>
            </a:r>
            <a:r>
              <a:rPr lang="tr-TR" dirty="0" err="1" smtClean="0"/>
              <a:t>erkutan</a:t>
            </a:r>
            <a:r>
              <a:rPr lang="tr-TR" dirty="0" smtClean="0"/>
              <a:t> etanol enjeksiyonu (PEE)</a:t>
            </a:r>
          </a:p>
          <a:p>
            <a:pPr lvl="2"/>
            <a:r>
              <a:rPr lang="tr-TR" dirty="0" smtClean="0"/>
              <a:t>Radyoaktif iyot (RAİ )</a:t>
            </a:r>
            <a:endParaRPr lang="tr-TR" dirty="0" smtClean="0"/>
          </a:p>
          <a:p>
            <a:pPr lvl="2"/>
            <a:r>
              <a:rPr lang="tr-TR" dirty="0" err="1" smtClean="0"/>
              <a:t>Radyofrekans</a:t>
            </a:r>
            <a:r>
              <a:rPr lang="tr-TR" dirty="0" smtClean="0"/>
              <a:t> </a:t>
            </a:r>
            <a:r>
              <a:rPr lang="tr-TR" dirty="0" err="1"/>
              <a:t>ablasyon</a:t>
            </a:r>
            <a:r>
              <a:rPr lang="tr-TR" dirty="0"/>
              <a:t>  , </a:t>
            </a:r>
            <a:r>
              <a:rPr lang="tr-TR" dirty="0" err="1"/>
              <a:t>laser</a:t>
            </a:r>
            <a:r>
              <a:rPr lang="tr-TR" dirty="0"/>
              <a:t> </a:t>
            </a:r>
            <a:r>
              <a:rPr lang="tr-TR" dirty="0" err="1"/>
              <a:t>ablasyon</a:t>
            </a:r>
            <a:endParaRPr lang="tr-TR" dirty="0"/>
          </a:p>
          <a:p>
            <a:pPr marL="914400" lvl="2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69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861A591-FE49-4806-8D52-F9B568A9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Levotiroksin</a:t>
            </a:r>
            <a:r>
              <a:rPr lang="tr-TR" dirty="0"/>
              <a:t> </a:t>
            </a:r>
            <a:r>
              <a:rPr lang="tr-TR" dirty="0" err="1" smtClean="0"/>
              <a:t>supresyon</a:t>
            </a:r>
            <a:r>
              <a:rPr lang="tr-TR" dirty="0" smtClean="0"/>
              <a:t> </a:t>
            </a:r>
            <a:r>
              <a:rPr lang="tr-TR" dirty="0"/>
              <a:t>tedavisi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0C7972E-3844-49EB-907E-155772BA6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000" dirty="0"/>
          </a:p>
          <a:p>
            <a:pPr lvl="1"/>
            <a:r>
              <a:rPr lang="tr-TR" sz="2000" dirty="0"/>
              <a:t>LT4 ile TSH baskılama tedavisi önerilmemektedir.</a:t>
            </a:r>
          </a:p>
          <a:p>
            <a:pPr marL="457200" lvl="1" indent="0">
              <a:buNone/>
            </a:pPr>
            <a:endParaRPr lang="tr-TR" sz="2000" dirty="0"/>
          </a:p>
          <a:p>
            <a:pPr lvl="2"/>
            <a:r>
              <a:rPr lang="tr-TR" dirty="0"/>
              <a:t>genç,</a:t>
            </a:r>
          </a:p>
          <a:p>
            <a:pPr lvl="2"/>
            <a:r>
              <a:rPr lang="tr-TR" dirty="0" smtClean="0"/>
              <a:t>iyot </a:t>
            </a:r>
            <a:r>
              <a:rPr lang="tr-TR" dirty="0"/>
              <a:t>eksikliği bölgesinde yaşayan,</a:t>
            </a:r>
          </a:p>
          <a:p>
            <a:pPr lvl="2"/>
            <a:r>
              <a:rPr lang="tr-TR" dirty="0" smtClean="0"/>
              <a:t>küçük-orta </a:t>
            </a:r>
            <a:r>
              <a:rPr lang="tr-TR" dirty="0"/>
              <a:t>boy </a:t>
            </a:r>
            <a:r>
              <a:rPr lang="tr-TR" dirty="0" err="1"/>
              <a:t>diffüz</a:t>
            </a:r>
            <a:r>
              <a:rPr lang="tr-TR" dirty="0"/>
              <a:t> </a:t>
            </a:r>
            <a:r>
              <a:rPr lang="tr-TR" dirty="0" err="1"/>
              <a:t>nodüler</a:t>
            </a:r>
            <a:r>
              <a:rPr lang="tr-TR" dirty="0"/>
              <a:t> guatrı olan </a:t>
            </a:r>
            <a:r>
              <a:rPr lang="tr-TR" dirty="0" err="1"/>
              <a:t>ötiroid</a:t>
            </a:r>
            <a:r>
              <a:rPr lang="tr-TR" dirty="0"/>
              <a:t>  hastalarda </a:t>
            </a:r>
            <a:endParaRPr lang="tr-TR" dirty="0" smtClean="0"/>
          </a:p>
          <a:p>
            <a:pPr marL="914400" lvl="2" indent="0">
              <a:buNone/>
            </a:pPr>
            <a:r>
              <a:rPr lang="tr-TR" dirty="0" smtClean="0"/>
              <a:t>LT4 </a:t>
            </a:r>
            <a:r>
              <a:rPr lang="tr-TR" dirty="0"/>
              <a:t>ile TSH </a:t>
            </a:r>
            <a:r>
              <a:rPr lang="tr-TR" dirty="0" err="1" smtClean="0"/>
              <a:t>supresyon</a:t>
            </a: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 smtClean="0"/>
              <a:t>tedavisi </a:t>
            </a:r>
            <a:r>
              <a:rPr lang="tr-TR" dirty="0"/>
              <a:t>etkili ise birkaç yıl denenebilir. 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0651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928D28F-D24A-41A9-922E-40C83FCB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7" y="-587829"/>
            <a:ext cx="6233069" cy="7217229"/>
          </a:xfrm>
        </p:spPr>
        <p:txBody>
          <a:bodyPr anchor="ctr">
            <a:normAutofit/>
          </a:bodyPr>
          <a:lstStyle/>
          <a:p>
            <a:r>
              <a:rPr lang="tr-TR" sz="2000" dirty="0">
                <a:solidFill>
                  <a:srgbClr val="000000"/>
                </a:solidFill>
              </a:rPr>
              <a:t>31 çalışma 2952 hasta (2083 LT4, 607 PEI, 192 LP, 70 RP)</a:t>
            </a:r>
          </a:p>
          <a:p>
            <a:pPr marL="0" indent="0">
              <a:buNone/>
            </a:pPr>
            <a:endParaRPr lang="tr-TR" sz="2000" dirty="0">
              <a:solidFill>
                <a:srgbClr val="000000"/>
              </a:solidFill>
            </a:endParaRPr>
          </a:p>
          <a:p>
            <a:r>
              <a:rPr lang="tr-TR" sz="2000" dirty="0">
                <a:solidFill>
                  <a:srgbClr val="000000"/>
                </a:solidFill>
              </a:rPr>
              <a:t>6-24 aylık takiplerde, LT4  %16 hastanın nodülünde %50 ve üzeri küçülme </a:t>
            </a:r>
          </a:p>
          <a:p>
            <a:pPr marL="0" indent="0">
              <a:buNone/>
            </a:pPr>
            <a:endParaRPr lang="tr-TR" sz="2000" dirty="0">
              <a:solidFill>
                <a:srgbClr val="000000"/>
              </a:solidFill>
            </a:endParaRPr>
          </a:p>
          <a:p>
            <a:r>
              <a:rPr lang="tr-TR" sz="2000" dirty="0">
                <a:solidFill>
                  <a:srgbClr val="000000"/>
                </a:solidFill>
              </a:rPr>
              <a:t>Sadece 3 çalışmada %7 </a:t>
            </a:r>
            <a:r>
              <a:rPr lang="tr-TR" sz="2000" dirty="0" err="1">
                <a:solidFill>
                  <a:srgbClr val="000000"/>
                </a:solidFill>
              </a:rPr>
              <a:t>plasebo</a:t>
            </a:r>
            <a:r>
              <a:rPr lang="tr-TR" sz="2000" dirty="0">
                <a:solidFill>
                  <a:srgbClr val="000000"/>
                </a:solidFill>
              </a:rPr>
              <a:t> , %25 LT4 alan hastada </a:t>
            </a:r>
            <a:r>
              <a:rPr lang="tr-TR" sz="2000" dirty="0" err="1">
                <a:solidFill>
                  <a:srgbClr val="000000"/>
                </a:solidFill>
              </a:rPr>
              <a:t>hipertiroidi</a:t>
            </a:r>
            <a:r>
              <a:rPr lang="tr-TR" sz="2000" dirty="0">
                <a:solidFill>
                  <a:srgbClr val="000000"/>
                </a:solidFill>
              </a:rPr>
              <a:t> semptomları</a:t>
            </a:r>
          </a:p>
          <a:p>
            <a:endParaRPr lang="tr-TR" sz="2000" dirty="0">
              <a:solidFill>
                <a:srgbClr val="000000"/>
              </a:solidFill>
            </a:endParaRPr>
          </a:p>
          <a:p>
            <a:r>
              <a:rPr lang="tr-TR" sz="2000" dirty="0">
                <a:solidFill>
                  <a:srgbClr val="000000"/>
                </a:solidFill>
              </a:rPr>
              <a:t> LP - LT4 karşılaştıran bir çalışmada, LP de % 33,  </a:t>
            </a:r>
            <a:r>
              <a:rPr lang="tr-TR" sz="2000" dirty="0" err="1">
                <a:solidFill>
                  <a:srgbClr val="000000"/>
                </a:solidFill>
              </a:rPr>
              <a:t>Ltde</a:t>
            </a:r>
            <a:r>
              <a:rPr lang="tr-TR" sz="2000" dirty="0">
                <a:solidFill>
                  <a:srgbClr val="000000"/>
                </a:solidFill>
              </a:rPr>
              <a:t> % 0 nodül hacminde % 50 ve üzeri küçülme</a:t>
            </a:r>
          </a:p>
          <a:p>
            <a:pPr marL="0" indent="0">
              <a:buNone/>
            </a:pPr>
            <a:endParaRPr lang="tr-TR" sz="2000" dirty="0">
              <a:solidFill>
                <a:srgbClr val="000000"/>
              </a:solidFill>
            </a:endParaRPr>
          </a:p>
          <a:p>
            <a:r>
              <a:rPr lang="tr-TR" sz="2000" dirty="0">
                <a:solidFill>
                  <a:srgbClr val="000000"/>
                </a:solidFill>
              </a:rPr>
              <a:t>Nodül hacim azalması, PEI, LP ve RF ile ve daha az bir ölçüde LT4 ile gerçekleşmiş</a:t>
            </a:r>
          </a:p>
          <a:p>
            <a:pPr marL="0" indent="0">
              <a:buNone/>
            </a:pPr>
            <a:endParaRPr lang="tr-TR" sz="2000" dirty="0">
              <a:solidFill>
                <a:srgbClr val="000000"/>
              </a:solidFill>
            </a:endParaRPr>
          </a:p>
        </p:txBody>
      </p:sp>
      <p:sp>
        <p:nvSpPr>
          <p:cNvPr id="29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İçerik Yer Tutucusu 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xmlns="" id="{51A8276E-7ECA-4C6D-A167-959D3E22C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1812471"/>
            <a:ext cx="4011386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7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4D8E566-6E85-4A64-92B9-3CFD8C93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Cerrahi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FF46296D-A792-4963-A138-A753B23CD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75" t="26621" r="4167" b="33036"/>
          <a:stretch/>
        </p:blipFill>
        <p:spPr>
          <a:xfrm>
            <a:off x="707572" y="1690689"/>
            <a:ext cx="10515600" cy="431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81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53E8662-E651-4D39-BD82-185B74F3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0062"/>
            <a:ext cx="10515600" cy="1325563"/>
          </a:xfrm>
        </p:spPr>
        <p:txBody>
          <a:bodyPr/>
          <a:lstStyle/>
          <a:p>
            <a:r>
              <a:rPr lang="tr-TR" dirty="0"/>
              <a:t>Girişimsel tedaviler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8EDE9EC-58F2-4F83-8F3B-54994A61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PEE (</a:t>
            </a:r>
            <a:r>
              <a:rPr lang="tr-TR" b="1" dirty="0" err="1"/>
              <a:t>perkutan</a:t>
            </a:r>
            <a:r>
              <a:rPr lang="tr-TR" b="1" dirty="0"/>
              <a:t> etanol enjeksiyonu):</a:t>
            </a:r>
          </a:p>
          <a:p>
            <a:pPr lvl="1"/>
            <a:r>
              <a:rPr lang="tr-TR" dirty="0"/>
              <a:t>Etanol uygulandığı nodüllerde </a:t>
            </a:r>
            <a:r>
              <a:rPr lang="tr-TR" dirty="0" err="1"/>
              <a:t>koagülasyon</a:t>
            </a:r>
            <a:r>
              <a:rPr lang="tr-TR" dirty="0"/>
              <a:t> nekrozu ile küçülme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Tekrarlayan </a:t>
            </a:r>
            <a:r>
              <a:rPr lang="tr-TR" dirty="0" err="1"/>
              <a:t>kistik</a:t>
            </a:r>
            <a:r>
              <a:rPr lang="tr-TR" dirty="0"/>
              <a:t> nodüllerde uygulanabilir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Bu tedavi için aranan koşullar;</a:t>
            </a:r>
          </a:p>
          <a:p>
            <a:pPr lvl="2"/>
            <a:r>
              <a:rPr lang="tr-TR" dirty="0"/>
              <a:t>Nodülden en az iki yeterli </a:t>
            </a:r>
            <a:r>
              <a:rPr lang="tr-TR" dirty="0" err="1"/>
              <a:t>benign</a:t>
            </a:r>
            <a:r>
              <a:rPr lang="tr-TR" dirty="0"/>
              <a:t> biyopsi </a:t>
            </a:r>
          </a:p>
          <a:p>
            <a:pPr lvl="2"/>
            <a:r>
              <a:rPr lang="tr-TR" dirty="0"/>
              <a:t>Hasta uyumu</a:t>
            </a:r>
          </a:p>
          <a:p>
            <a:pPr lvl="2"/>
            <a:r>
              <a:rPr lang="tr-TR" dirty="0"/>
              <a:t>Nodülün alkolü tutacak yapıda olması </a:t>
            </a:r>
          </a:p>
          <a:p>
            <a:pPr lvl="2"/>
            <a:r>
              <a:rPr lang="tr-TR" dirty="0" err="1"/>
              <a:t>Posteriorda</a:t>
            </a:r>
            <a:r>
              <a:rPr lang="tr-TR" dirty="0"/>
              <a:t> sızıntıyı engelleyecek yeterli </a:t>
            </a:r>
            <a:r>
              <a:rPr lang="tr-TR" dirty="0" err="1"/>
              <a:t>tiroid</a:t>
            </a:r>
            <a:r>
              <a:rPr lang="tr-TR" dirty="0"/>
              <a:t> dokusu bulunmasıdır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610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561352B-7A2D-4A16-A686-4ECF96BB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Girişimsel Tedaviler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3529082-728E-48E1-A552-66BBA26BD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Laser</a:t>
            </a:r>
            <a:r>
              <a:rPr lang="tr-TR" b="1" dirty="0"/>
              <a:t> </a:t>
            </a:r>
            <a:r>
              <a:rPr lang="tr-TR" b="1" dirty="0" err="1"/>
              <a:t>ablasyon</a:t>
            </a:r>
            <a:r>
              <a:rPr lang="tr-TR" b="1" dirty="0"/>
              <a:t>, </a:t>
            </a:r>
            <a:r>
              <a:rPr lang="tr-TR" b="1" dirty="0" err="1"/>
              <a:t>radyofrekans</a:t>
            </a:r>
            <a:r>
              <a:rPr lang="tr-TR" b="1" dirty="0"/>
              <a:t> </a:t>
            </a:r>
            <a:r>
              <a:rPr lang="tr-TR" b="1" dirty="0" err="1"/>
              <a:t>ablasyon</a:t>
            </a:r>
            <a:r>
              <a:rPr lang="tr-TR" b="1" dirty="0"/>
              <a:t>, HIFU: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/>
              <a:t>Enerjinin nodül içerisinde ısıya dönüşmesi ile ağrı lifleri içermeyen nodüllerde kapsülle sınırlanmak üzere bir nekroz oluşturur.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Seçilmiş vakalarda kitle küçültmek amacıyla başarı ile kullanılabilir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9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C3DF113-2EA7-4BC8-8C98-606AC110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Nodülü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E46500D-2DA7-48E1-8925-5F4F638A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7818" cy="4490769"/>
          </a:xfrm>
        </p:spPr>
        <p:txBody>
          <a:bodyPr/>
          <a:lstStyle/>
          <a:p>
            <a:pPr lvl="1"/>
            <a:endParaRPr lang="tr-TR" dirty="0"/>
          </a:p>
          <a:p>
            <a:pPr lvl="1"/>
            <a:r>
              <a:rPr lang="tr-TR" dirty="0" err="1"/>
              <a:t>Tiroid</a:t>
            </a:r>
            <a:r>
              <a:rPr lang="tr-TR" dirty="0"/>
              <a:t> bezinde yer kaplayan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Çevresindeki normal </a:t>
            </a:r>
            <a:r>
              <a:rPr lang="tr-TR" dirty="0" err="1"/>
              <a:t>tiroid</a:t>
            </a:r>
            <a:r>
              <a:rPr lang="tr-TR" dirty="0"/>
              <a:t> dokusundan kıvam olarak farklı 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Radyolojik olarak sınırları ayrılabilen</a:t>
            </a:r>
          </a:p>
          <a:p>
            <a:pPr marL="457200" lvl="1" indent="0">
              <a:buNone/>
            </a:pPr>
            <a:endParaRPr lang="tr-TR" dirty="0"/>
          </a:p>
          <a:p>
            <a:pPr lvl="1"/>
            <a:r>
              <a:rPr lang="tr-TR" dirty="0"/>
              <a:t>Küresel veya </a:t>
            </a:r>
            <a:r>
              <a:rPr lang="tr-TR" dirty="0" err="1"/>
              <a:t>ovoid</a:t>
            </a:r>
            <a:r>
              <a:rPr lang="tr-TR" dirty="0"/>
              <a:t> şekilli lezyonlar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7495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79A57BE-642F-4009-A6F6-F093199AF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Girişimsel tedaviler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D95F9AB-E160-48AB-A2FD-0A258FA38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RAİ tedavisi:</a:t>
            </a:r>
          </a:p>
          <a:p>
            <a:endParaRPr lang="tr-TR" dirty="0"/>
          </a:p>
          <a:p>
            <a:pPr lvl="1"/>
            <a:r>
              <a:rPr lang="tr-TR" dirty="0"/>
              <a:t>Tek sıcak nodülü olan hastalarda seçilebilecek tedavi yöntemi</a:t>
            </a:r>
          </a:p>
          <a:p>
            <a:pPr marL="457200" lvl="1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  <a:p>
            <a:pPr lvl="1"/>
            <a:r>
              <a:rPr lang="tr-TR" dirty="0" err="1"/>
              <a:t>Multinodüler</a:t>
            </a:r>
            <a:r>
              <a:rPr lang="tr-TR" dirty="0"/>
              <a:t> vakalarda da hasta özellikle </a:t>
            </a:r>
            <a:r>
              <a:rPr lang="tr-TR" dirty="0" err="1"/>
              <a:t>toksik</a:t>
            </a:r>
            <a:r>
              <a:rPr lang="tr-TR" dirty="0"/>
              <a:t> ise RAİ ile başarıyla tedavi edilebilmekte ve anlamlı volüm küçülmeleri ile bası bulguları da kısmen giderilebilmektedir.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9036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113538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27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9230422E-82A0-433B-A89C-FA70EA03C6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30" y="212272"/>
            <a:ext cx="10499270" cy="61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78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A9363FC9-9E8B-4028-8563-B19FC986D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560" y="1119868"/>
            <a:ext cx="4985204" cy="1133475"/>
          </a:xfrm>
        </p:spPr>
        <p:txBody>
          <a:bodyPr>
            <a:normAutofit/>
          </a:bodyPr>
          <a:lstStyle/>
          <a:p>
            <a:r>
              <a:rPr lang="tr-TR" sz="4800" dirty="0"/>
              <a:t>sol lob 5x3 mm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F5F90B96-4EDB-43DF-886C-74BCD42D4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860" y="2798989"/>
            <a:ext cx="5157787" cy="3684588"/>
          </a:xfrm>
        </p:spPr>
        <p:txBody>
          <a:bodyPr/>
          <a:lstStyle/>
          <a:p>
            <a:r>
              <a:rPr lang="tr-TR" dirty="0" err="1"/>
              <a:t>hipoekoik</a:t>
            </a:r>
            <a:r>
              <a:rPr lang="tr-TR" dirty="0"/>
              <a:t>_</a:t>
            </a:r>
            <a:r>
              <a:rPr lang="tr-TR" dirty="0">
                <a:sym typeface="Wingdings" panose="05000000000000000000" pitchFamily="2" charset="2"/>
              </a:rPr>
              <a:t> orta risk</a:t>
            </a:r>
          </a:p>
          <a:p>
            <a:r>
              <a:rPr lang="tr-TR" dirty="0" err="1">
                <a:sym typeface="Wingdings" panose="05000000000000000000" pitchFamily="2" charset="2"/>
              </a:rPr>
              <a:t>Periferal</a:t>
            </a:r>
            <a:r>
              <a:rPr lang="tr-TR" dirty="0">
                <a:sym typeface="Wingdings" panose="05000000000000000000" pitchFamily="2" charset="2"/>
              </a:rPr>
              <a:t> kanlanma(tip2) 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r>
              <a:rPr lang="tr-TR" dirty="0"/>
              <a:t>&lt;15mm takip</a:t>
            </a:r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xmlns="" id="{4A43C220-EEEF-44EC-8DD9-95D4608B8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endParaRPr lang="tr-TR" dirty="0">
              <a:sym typeface="Wingdings" panose="05000000000000000000" pitchFamily="2" charset="2"/>
            </a:endParaRPr>
          </a:p>
          <a:p>
            <a:endParaRPr lang="tr-TR" dirty="0">
              <a:sym typeface="Wingdings" panose="05000000000000000000" pitchFamily="2" charset="2"/>
            </a:endParaRPr>
          </a:p>
          <a:p>
            <a:r>
              <a:rPr lang="tr-TR" sz="4400" dirty="0">
                <a:sym typeface="Wingdings" panose="05000000000000000000" pitchFamily="2" charset="2"/>
              </a:rPr>
              <a:t>Sol lob 14x13x12mm</a:t>
            </a:r>
          </a:p>
          <a:p>
            <a:endParaRPr lang="tr-TR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E8127C29-DA04-4586-BB0C-604C51006B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err="1"/>
              <a:t>hipoekoik</a:t>
            </a:r>
            <a:r>
              <a:rPr lang="tr-TR" dirty="0"/>
              <a:t>_</a:t>
            </a:r>
            <a:r>
              <a:rPr lang="tr-TR" dirty="0">
                <a:sym typeface="Wingdings" panose="05000000000000000000" pitchFamily="2" charset="2"/>
              </a:rPr>
              <a:t> orta risk</a:t>
            </a:r>
          </a:p>
          <a:p>
            <a:r>
              <a:rPr lang="tr-TR" dirty="0" err="1">
                <a:sym typeface="Wingdings" panose="05000000000000000000" pitchFamily="2" charset="2"/>
              </a:rPr>
              <a:t>Mikrokalsifikasyon</a:t>
            </a:r>
            <a:r>
              <a:rPr lang="tr-TR" dirty="0">
                <a:sym typeface="Wingdings" panose="05000000000000000000" pitchFamily="2" charset="2"/>
              </a:rPr>
              <a:t>  yüksek risk</a:t>
            </a:r>
          </a:p>
          <a:p>
            <a:r>
              <a:rPr lang="tr-TR" dirty="0">
                <a:sym typeface="Wingdings" panose="05000000000000000000" pitchFamily="2" charset="2"/>
              </a:rPr>
              <a:t>Düzensiz sınırlı yüksek risk </a:t>
            </a:r>
          </a:p>
          <a:p>
            <a:r>
              <a:rPr lang="tr-TR" dirty="0">
                <a:sym typeface="Wingdings" panose="05000000000000000000" pitchFamily="2" charset="2"/>
              </a:rPr>
              <a:t>&gt;10mm  </a:t>
            </a:r>
          </a:p>
          <a:p>
            <a:r>
              <a:rPr lang="tr-TR" dirty="0">
                <a:sym typeface="Wingdings" panose="05000000000000000000" pitchFamily="2" charset="2"/>
              </a:rPr>
              <a:t>TİİAB</a:t>
            </a:r>
          </a:p>
          <a:p>
            <a:endParaRPr lang="tr-TR" dirty="0">
              <a:sym typeface="Wingdings" panose="05000000000000000000" pitchFamily="2" charset="2"/>
            </a:endParaRPr>
          </a:p>
          <a:p>
            <a:endParaRPr lang="tr-TR" dirty="0">
              <a:sym typeface="Wingdings" panose="05000000000000000000" pitchFamily="2" charset="2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9397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F14061F-8A18-48BB-BBBD-D2A7A192F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7A6A233-F8F7-4DFD-BA71-1C305C088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424543"/>
            <a:ext cx="11054442" cy="607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26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xmlns="" id="{58C1E226-B94C-42E2-BC6F-2625ACADB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8071"/>
            <a:ext cx="5181600" cy="5278892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7x4 mm </a:t>
            </a:r>
            <a:r>
              <a:rPr lang="tr-TR" dirty="0" err="1"/>
              <a:t>spongioform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endParaRPr lang="tr-T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r>
              <a:rPr lang="tr-TR" dirty="0"/>
              <a:t> Sağ lob 6x5 mm</a:t>
            </a:r>
          </a:p>
          <a:p>
            <a:pPr lvl="1"/>
            <a:r>
              <a:rPr lang="tr-TR" dirty="0" err="1"/>
              <a:t>Hipoekoik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orta risk</a:t>
            </a:r>
            <a:endParaRPr lang="tr-TR" dirty="0"/>
          </a:p>
          <a:p>
            <a:pPr lvl="1"/>
            <a:r>
              <a:rPr lang="tr-TR" dirty="0" err="1"/>
              <a:t>Periferik</a:t>
            </a:r>
            <a:r>
              <a:rPr lang="tr-TR" dirty="0"/>
              <a:t> kanlanan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tr-TR" dirty="0">
                <a:sym typeface="Wingdings" panose="05000000000000000000" pitchFamily="2" charset="2"/>
              </a:rPr>
              <a:t>&lt;15mm ,takip</a:t>
            </a:r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xmlns="" id="{D94FC6DE-F0C1-489C-9BB6-3307D51F5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12371"/>
            <a:ext cx="5181600" cy="5164592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Sağ lob </a:t>
            </a:r>
            <a:r>
              <a:rPr lang="tr-TR" dirty="0" err="1"/>
              <a:t>inferior</a:t>
            </a:r>
            <a:r>
              <a:rPr lang="tr-TR" dirty="0"/>
              <a:t>  21x13mm</a:t>
            </a:r>
          </a:p>
          <a:p>
            <a:pPr lvl="2"/>
            <a:r>
              <a:rPr lang="tr-TR" dirty="0" err="1"/>
              <a:t>Hipoekoik</a:t>
            </a:r>
            <a:r>
              <a:rPr lang="tr-TR" dirty="0"/>
              <a:t> </a:t>
            </a:r>
            <a:r>
              <a:rPr lang="tr-TR" dirty="0">
                <a:sym typeface="Wingdings" panose="05000000000000000000" pitchFamily="2" charset="2"/>
              </a:rPr>
              <a:t>orta risk</a:t>
            </a:r>
          </a:p>
          <a:p>
            <a:pPr lvl="2"/>
            <a:r>
              <a:rPr lang="tr-TR" dirty="0" err="1"/>
              <a:t>Periferik</a:t>
            </a:r>
            <a:r>
              <a:rPr lang="tr-TR" dirty="0"/>
              <a:t> kanlanan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tr-TR" dirty="0">
                <a:sym typeface="Wingdings" panose="05000000000000000000" pitchFamily="2" charset="2"/>
              </a:rPr>
              <a:t>&gt;15 mm TİİAB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Sol lob 3mm </a:t>
            </a:r>
          </a:p>
          <a:p>
            <a:pPr lvl="2"/>
            <a:r>
              <a:rPr lang="tr-TR" dirty="0" err="1"/>
              <a:t>İzoekoik</a:t>
            </a:r>
            <a:r>
              <a:rPr lang="tr-TR" dirty="0">
                <a:sym typeface="Wingdings" panose="05000000000000000000" pitchFamily="2" charset="2"/>
              </a:rPr>
              <a:t> düşük risk</a:t>
            </a:r>
          </a:p>
          <a:p>
            <a:pPr lvl="2"/>
            <a:r>
              <a:rPr lang="tr-TR" dirty="0">
                <a:sym typeface="Wingdings" panose="05000000000000000000" pitchFamily="2" charset="2"/>
              </a:rPr>
              <a:t>&lt; 20 mm , takip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4019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7BC921B-E3D4-464F-9203-3FCEADF7A3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2" y="261258"/>
            <a:ext cx="11038114" cy="58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20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>
            <a:extLst>
              <a:ext uri="{FF2B5EF4-FFF2-40B4-BE49-F238E27FC236}">
                <a16:creationId xmlns:a16="http://schemas.microsoft.com/office/drawing/2014/main" xmlns="" id="{1DF5A682-CEC6-4EE9-ABD7-0CE6EAA65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Sağ lob 28x34 mm</a:t>
            </a: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xmlns="" id="{E785E80E-7EA0-4B51-8A4E-0ED34171CA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Düzgün sınırlı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endParaRPr lang="tr-TR" dirty="0"/>
          </a:p>
          <a:p>
            <a:r>
              <a:rPr lang="tr-TR" dirty="0" err="1"/>
              <a:t>Periferal</a:t>
            </a:r>
            <a:r>
              <a:rPr lang="tr-TR" dirty="0"/>
              <a:t> kanlanma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r>
              <a:rPr lang="tr-TR" dirty="0" err="1">
                <a:sym typeface="Wingdings" panose="05000000000000000000" pitchFamily="2" charset="2"/>
              </a:rPr>
              <a:t>Hiperekoik</a:t>
            </a:r>
            <a:r>
              <a:rPr lang="tr-TR" dirty="0">
                <a:sym typeface="Wingdings" panose="05000000000000000000" pitchFamily="2" charset="2"/>
              </a:rPr>
              <a:t>  düşük risk ? </a:t>
            </a:r>
            <a:r>
              <a:rPr lang="tr-TR" dirty="0"/>
              <a:t> </a:t>
            </a:r>
          </a:p>
          <a:p>
            <a:r>
              <a:rPr lang="tr-TR" dirty="0"/>
              <a:t>&gt;</a:t>
            </a:r>
            <a:r>
              <a:rPr lang="tr-TR" dirty="0" smtClean="0"/>
              <a:t>20 </a:t>
            </a:r>
            <a:r>
              <a:rPr lang="tr-TR" dirty="0"/>
              <a:t>mm </a:t>
            </a:r>
          </a:p>
        </p:txBody>
      </p:sp>
      <p:sp>
        <p:nvSpPr>
          <p:cNvPr id="10" name="Metin Yer Tutucusu 9">
            <a:extLst>
              <a:ext uri="{FF2B5EF4-FFF2-40B4-BE49-F238E27FC236}">
                <a16:creationId xmlns:a16="http://schemas.microsoft.com/office/drawing/2014/main" xmlns="" id="{EEF703AD-2F31-4172-81A4-D94106147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Sol lob 19x10 mm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xmlns="" id="{00CBFAE6-8A65-4EA3-BE2F-0284B141F55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Düzgün sınırlı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endParaRPr lang="tr-TR" dirty="0"/>
          </a:p>
          <a:p>
            <a:r>
              <a:rPr lang="tr-TR" dirty="0" err="1"/>
              <a:t>Periferal</a:t>
            </a:r>
            <a:r>
              <a:rPr lang="tr-TR" dirty="0"/>
              <a:t> kanlanma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r>
              <a:rPr lang="tr-TR" dirty="0" err="1">
                <a:sym typeface="Wingdings" panose="05000000000000000000" pitchFamily="2" charset="2"/>
              </a:rPr>
              <a:t>Hiperekoik</a:t>
            </a:r>
            <a:r>
              <a:rPr lang="tr-TR" dirty="0">
                <a:sym typeface="Wingdings" panose="05000000000000000000" pitchFamily="2" charset="2"/>
              </a:rPr>
              <a:t>  düşük risk </a:t>
            </a:r>
            <a:r>
              <a:rPr lang="tr-TR" dirty="0"/>
              <a:t> ?</a:t>
            </a:r>
          </a:p>
          <a:p>
            <a:r>
              <a:rPr lang="tr-TR" dirty="0"/>
              <a:t>=</a:t>
            </a:r>
            <a:r>
              <a:rPr lang="tr-TR" dirty="0" smtClean="0"/>
              <a:t>20 </a:t>
            </a:r>
            <a:r>
              <a:rPr lang="tr-TR" dirty="0"/>
              <a:t>mm 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4300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5604D0F-16ED-48D2-924C-0FFD7FF610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57" y="669471"/>
            <a:ext cx="10564586" cy="58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95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xmlns="" id="{2798DC49-9310-4BFA-8931-C2852C1E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A0F16235-0D76-49F8-A4A9-91DF75EE2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13x14 mm / 19 x12 mm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84C9833C-0C40-4BB2-802E-0624C5F65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57787" cy="3684588"/>
          </a:xfrm>
        </p:spPr>
        <p:txBody>
          <a:bodyPr/>
          <a:lstStyle/>
          <a:p>
            <a:r>
              <a:rPr lang="tr-TR" dirty="0" err="1"/>
              <a:t>Hipoekoik</a:t>
            </a:r>
            <a:r>
              <a:rPr lang="tr-TR" dirty="0">
                <a:sym typeface="Wingdings" panose="05000000000000000000" pitchFamily="2" charset="2"/>
              </a:rPr>
              <a:t> orta risk</a:t>
            </a:r>
          </a:p>
          <a:p>
            <a:r>
              <a:rPr lang="tr-TR" dirty="0">
                <a:sym typeface="Wingdings" panose="05000000000000000000" pitchFamily="2" charset="2"/>
              </a:rPr>
              <a:t>Halo 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r>
              <a:rPr lang="tr-TR" dirty="0" err="1">
                <a:sym typeface="Wingdings" panose="05000000000000000000" pitchFamily="2" charset="2"/>
              </a:rPr>
              <a:t>Periferal</a:t>
            </a:r>
            <a:r>
              <a:rPr lang="tr-TR" dirty="0">
                <a:sym typeface="Wingdings" panose="05000000000000000000" pitchFamily="2" charset="2"/>
              </a:rPr>
              <a:t> kanlanma 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r>
              <a:rPr lang="tr-TR" dirty="0">
                <a:sym typeface="Wingdings" panose="05000000000000000000" pitchFamily="2" charset="2"/>
              </a:rPr>
              <a:t>&lt; 15 mm, takip</a:t>
            </a:r>
          </a:p>
          <a:p>
            <a:r>
              <a:rPr lang="tr-TR" dirty="0">
                <a:sym typeface="Wingdings" panose="05000000000000000000" pitchFamily="2" charset="2"/>
              </a:rPr>
              <a:t>&gt; 15 mm TİİAB</a:t>
            </a:r>
          </a:p>
          <a:p>
            <a:endParaRPr lang="tr-TR" dirty="0"/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xmlns="" id="{7EACE1A9-5359-4052-8FE5-7EA756667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Sağ lob 5x4 mm  / 4x3mm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D3A0920A-F5CC-4971-866C-722131E932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Düzensiz sınırlı </a:t>
            </a:r>
            <a:r>
              <a:rPr lang="tr-TR" dirty="0">
                <a:sym typeface="Wingdings" panose="05000000000000000000" pitchFamily="2" charset="2"/>
              </a:rPr>
              <a:t> yüksek risk</a:t>
            </a:r>
          </a:p>
          <a:p>
            <a:r>
              <a:rPr lang="tr-TR" dirty="0" err="1">
                <a:sym typeface="Wingdings" panose="05000000000000000000" pitchFamily="2" charset="2"/>
              </a:rPr>
              <a:t>makrokalsifikasyon</a:t>
            </a:r>
            <a:r>
              <a:rPr lang="tr-TR" dirty="0">
                <a:sym typeface="Wingdings" panose="05000000000000000000" pitchFamily="2" charset="2"/>
              </a:rPr>
              <a:t> 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endParaRPr lang="tr-TR" dirty="0">
              <a:sym typeface="Wingdings" panose="05000000000000000000" pitchFamily="2" charset="2"/>
            </a:endParaRPr>
          </a:p>
          <a:p>
            <a:r>
              <a:rPr lang="tr-TR" dirty="0" err="1">
                <a:sym typeface="Wingdings" panose="05000000000000000000" pitchFamily="2" charset="2"/>
              </a:rPr>
              <a:t>Periferal</a:t>
            </a:r>
            <a:r>
              <a:rPr lang="tr-TR" dirty="0">
                <a:sym typeface="Wingdings" panose="05000000000000000000" pitchFamily="2" charset="2"/>
              </a:rPr>
              <a:t> kanlanma  </a:t>
            </a:r>
            <a:r>
              <a:rPr lang="tr-TR" dirty="0" err="1">
                <a:sym typeface="Wingdings" panose="05000000000000000000" pitchFamily="2" charset="2"/>
              </a:rPr>
              <a:t>benign</a:t>
            </a:r>
            <a:r>
              <a:rPr lang="tr-TR" dirty="0">
                <a:sym typeface="Wingdings" panose="05000000000000000000" pitchFamily="2" charset="2"/>
              </a:rPr>
              <a:t> </a:t>
            </a:r>
          </a:p>
          <a:p>
            <a:r>
              <a:rPr lang="tr-TR" dirty="0">
                <a:sym typeface="Wingdings" panose="05000000000000000000" pitchFamily="2" charset="2"/>
              </a:rPr>
              <a:t> &lt;10  mm ,takip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297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6C09927-48C0-4410-9991-E7A34DE3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Nodülü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A536D6E-D492-4749-A957-46BCB14AC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err="1"/>
              <a:t>Tiroid</a:t>
            </a:r>
            <a:r>
              <a:rPr lang="tr-TR" dirty="0"/>
              <a:t> bezinin en sık hastalığı</a:t>
            </a:r>
          </a:p>
          <a:p>
            <a:endParaRPr lang="tr-TR" dirty="0"/>
          </a:p>
          <a:p>
            <a:r>
              <a:rPr lang="tr-TR" dirty="0"/>
              <a:t>En sık neden: iyot eksikliği</a:t>
            </a:r>
          </a:p>
          <a:p>
            <a:endParaRPr lang="tr-TR" dirty="0"/>
          </a:p>
          <a:p>
            <a:r>
              <a:rPr lang="tr-TR" dirty="0" err="1"/>
              <a:t>Malignite</a:t>
            </a:r>
            <a:r>
              <a:rPr lang="tr-TR" dirty="0"/>
              <a:t> riski % 5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7650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8D6E59F-805D-498F-AC01-2C003745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tr-TR" dirty="0"/>
              <a:t> 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D313D46-FA4F-413B-9E48-540914412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Türkiye Endokrinoloji ve Metabolizma Derneği-</a:t>
            </a:r>
            <a:r>
              <a:rPr lang="tr-TR" dirty="0" err="1"/>
              <a:t>Tiroid</a:t>
            </a:r>
            <a:r>
              <a:rPr lang="tr-TR" dirty="0"/>
              <a:t> Hastalıkları Tanı ve Tedavi Kılavuzu-2019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>
                <a:solidFill>
                  <a:schemeClr val="accent1"/>
                </a:solidFill>
                <a:hlinkClick r:id="rId2"/>
              </a:rPr>
              <a:t>Erdoğan MF, </a:t>
            </a:r>
            <a:r>
              <a:rPr lang="tr-TR" dirty="0" err="1">
                <a:solidFill>
                  <a:schemeClr val="accent1"/>
                </a:solidFill>
                <a:hlinkClick r:id="rId2"/>
              </a:rPr>
              <a:t>Kamel</a:t>
            </a:r>
            <a:r>
              <a:rPr lang="tr-TR" dirty="0">
                <a:solidFill>
                  <a:schemeClr val="accent1"/>
                </a:solidFill>
                <a:hlinkClick r:id="rId2"/>
              </a:rPr>
              <a:t> N, Aras D, et al. Value of re-</a:t>
            </a:r>
            <a:r>
              <a:rPr lang="tr-TR" dirty="0" err="1">
                <a:solidFill>
                  <a:schemeClr val="accent1"/>
                </a:solidFill>
                <a:hlinkClick r:id="rId2"/>
              </a:rPr>
              <a:t>aspirations</a:t>
            </a:r>
            <a:r>
              <a:rPr lang="tr-TR" dirty="0">
                <a:solidFill>
                  <a:schemeClr val="accent1"/>
                </a:solidFill>
                <a:hlinkClick r:id="rId2"/>
              </a:rPr>
              <a:t> in </a:t>
            </a:r>
            <a:r>
              <a:rPr lang="tr-TR" dirty="0" err="1">
                <a:solidFill>
                  <a:schemeClr val="accent1"/>
                </a:solidFill>
                <a:hlinkClick r:id="rId2"/>
              </a:rPr>
              <a:t>benign</a:t>
            </a:r>
            <a:r>
              <a:rPr lang="tr-TR" dirty="0">
                <a:solidFill>
                  <a:schemeClr val="accent1"/>
                </a:solidFill>
                <a:hlinkClick r:id="rId2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2"/>
              </a:rPr>
              <a:t>nodular</a:t>
            </a:r>
            <a:r>
              <a:rPr lang="tr-TR" dirty="0">
                <a:solidFill>
                  <a:schemeClr val="accent1"/>
                </a:solidFill>
                <a:hlinkClick r:id="rId2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2"/>
              </a:rPr>
              <a:t>thyroid</a:t>
            </a:r>
            <a:r>
              <a:rPr lang="tr-TR" dirty="0">
                <a:solidFill>
                  <a:schemeClr val="accent1"/>
                </a:solidFill>
                <a:hlinkClick r:id="rId2"/>
              </a:rPr>
              <a:t> </a:t>
            </a:r>
            <a:r>
              <a:rPr lang="tr-TR" dirty="0" err="1">
                <a:solidFill>
                  <a:schemeClr val="accent1"/>
                </a:solidFill>
                <a:hlinkClick r:id="rId2"/>
              </a:rPr>
              <a:t>disease</a:t>
            </a:r>
            <a:r>
              <a:rPr lang="tr-TR" dirty="0">
                <a:solidFill>
                  <a:schemeClr val="accent1"/>
                </a:solidFill>
                <a:hlinkClick r:id="rId2"/>
              </a:rPr>
              <a:t>. </a:t>
            </a:r>
            <a:r>
              <a:rPr lang="tr-TR" dirty="0" err="1">
                <a:solidFill>
                  <a:schemeClr val="accent1"/>
                </a:solidFill>
                <a:hlinkClick r:id="rId2"/>
              </a:rPr>
              <a:t>Thyroid</a:t>
            </a:r>
            <a:r>
              <a:rPr lang="tr-TR" dirty="0">
                <a:solidFill>
                  <a:schemeClr val="accent1"/>
                </a:solidFill>
                <a:hlinkClick r:id="rId2"/>
              </a:rPr>
              <a:t> 1998; 8:1087.</a:t>
            </a:r>
            <a:endParaRPr lang="tr-T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tr-TR" dirty="0"/>
          </a:p>
          <a:p>
            <a:r>
              <a:rPr lang="tr-TR" dirty="0">
                <a:hlinkClick r:id="rId3"/>
              </a:rPr>
              <a:t>https://www.cochranelibrary.com</a:t>
            </a:r>
            <a:endParaRPr lang="tr-TR" dirty="0"/>
          </a:p>
          <a:p>
            <a:endParaRPr lang="tr-TR" dirty="0"/>
          </a:p>
          <a:p>
            <a:r>
              <a:rPr lang="tr-TR" dirty="0">
                <a:hlinkClick r:id="rId4"/>
              </a:rPr>
              <a:t>https://reference.medscape.com/medline/abstract/27409819</a:t>
            </a:r>
            <a:endParaRPr lang="tr-TR" dirty="0"/>
          </a:p>
          <a:p>
            <a:endParaRPr lang="tr-TR" dirty="0"/>
          </a:p>
          <a:p>
            <a:r>
              <a:rPr lang="tr-TR" dirty="0">
                <a:hlinkClick r:id="rId5"/>
              </a:rPr>
              <a:t>https://www.uptodate.com/contents/diagnostic-approach-to-and-treatment-of-thyroid </a:t>
            </a:r>
            <a:r>
              <a:rPr lang="tr-TR" dirty="0" err="1">
                <a:hlinkClick r:id="rId5"/>
              </a:rPr>
              <a:t>nodules?search</a:t>
            </a:r>
            <a:r>
              <a:rPr lang="tr-TR" dirty="0">
                <a:hlinkClick r:id="rId5"/>
              </a:rPr>
              <a:t>=schintigraphy%20in%20thyroid%20nodules&amp;source=</a:t>
            </a:r>
            <a:r>
              <a:rPr lang="tr-TR" dirty="0" err="1">
                <a:hlinkClick r:id="rId5"/>
              </a:rPr>
              <a:t>search_result&amp;selectedTitle</a:t>
            </a:r>
            <a:r>
              <a:rPr lang="tr-TR" dirty="0">
                <a:hlinkClick r:id="rId5"/>
              </a:rPr>
              <a:t>=1~150&amp;usage_type=</a:t>
            </a:r>
            <a:r>
              <a:rPr lang="tr-TR" dirty="0" err="1">
                <a:hlinkClick r:id="rId5"/>
              </a:rPr>
              <a:t>default&amp;display_rank</a:t>
            </a:r>
            <a:r>
              <a:rPr lang="tr-TR" dirty="0">
                <a:hlinkClick r:id="rId5"/>
              </a:rPr>
              <a:t>=1#H6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823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CD8F6E3-CBE0-4DBC-8E13-F7AB494F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sz="4400">
                <a:solidFill>
                  <a:srgbClr val="000000"/>
                </a:solidFill>
              </a:rPr>
              <a:t>Prevelans</a:t>
            </a:r>
            <a:br>
              <a:rPr lang="tr-TR" sz="4400">
                <a:solidFill>
                  <a:srgbClr val="000000"/>
                </a:solidFill>
              </a:rPr>
            </a:br>
            <a:endParaRPr lang="tr-TR" sz="4400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03FC0700-91D3-49D4-9464-16C874C27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236" r="16960" b="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32E852E-0EEA-468C-A1FD-881C1AAB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 err="1">
                <a:solidFill>
                  <a:srgbClr val="000000"/>
                </a:solidFill>
              </a:rPr>
              <a:t>Sonografik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prevelans</a:t>
            </a:r>
            <a:endParaRPr lang="tr-T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sz="2000" dirty="0">
                <a:solidFill>
                  <a:srgbClr val="000000"/>
                </a:solidFill>
              </a:rPr>
              <a:t>	50 yaş üzeri %50</a:t>
            </a:r>
          </a:p>
          <a:p>
            <a:pPr marL="0" indent="0">
              <a:buNone/>
            </a:pPr>
            <a:endParaRPr lang="tr-T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sz="2000" dirty="0">
                <a:solidFill>
                  <a:srgbClr val="000000"/>
                </a:solidFill>
              </a:rPr>
              <a:t>	18-65 yaş %23,5</a:t>
            </a:r>
          </a:p>
          <a:p>
            <a:pPr marL="0" indent="0">
              <a:buNone/>
            </a:pPr>
            <a:endParaRPr lang="tr-T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tr-TR" sz="2000" dirty="0">
                <a:solidFill>
                  <a:srgbClr val="000000"/>
                </a:solidFill>
              </a:rPr>
              <a:t>	65 yaşın üzeri  %37,4</a:t>
            </a:r>
          </a:p>
          <a:p>
            <a:pPr marL="0" indent="0">
              <a:buNone/>
            </a:pPr>
            <a:endParaRPr lang="tr-T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7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1A1E2A1-708D-4D43-8BDC-36D9B4E3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41E1FB8A-B228-4019-A7BE-8CD38C014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30" t="43472" r="27944" b="18154"/>
          <a:stretch/>
        </p:blipFill>
        <p:spPr>
          <a:xfrm>
            <a:off x="407963" y="154746"/>
            <a:ext cx="11310425" cy="65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8620048-5007-4524-A159-6B4314E1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Yaklaşım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1563C99-2BF2-4276-A25A-7FA5E7ED5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1. Nodülde </a:t>
            </a:r>
            <a:r>
              <a:rPr lang="tr-TR" dirty="0" err="1"/>
              <a:t>hiperfonksiyon</a:t>
            </a:r>
            <a:r>
              <a:rPr lang="tr-TR" dirty="0"/>
              <a:t> -</a:t>
            </a:r>
            <a:r>
              <a:rPr lang="tr-TR" dirty="0" err="1"/>
              <a:t>hipofonksiyon</a:t>
            </a:r>
            <a:r>
              <a:rPr lang="tr-TR" dirty="0"/>
              <a:t> var mı?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2. Kanser riski var mı?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3. Bası semptom ve bulguları var mı?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613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D2EF621-F6EC-4978-BF70-ED954E00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Klinik Yaklaşım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CDD76D5-D1DB-44FE-82BA-4AB0084EF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70"/>
            <a:ext cx="10515600" cy="4351338"/>
          </a:xfrm>
        </p:spPr>
        <p:txBody>
          <a:bodyPr/>
          <a:lstStyle/>
          <a:p>
            <a:r>
              <a:rPr lang="tr-TR" dirty="0" err="1"/>
              <a:t>Anamnez</a:t>
            </a:r>
            <a:r>
              <a:rPr lang="tr-TR" dirty="0"/>
              <a:t> </a:t>
            </a:r>
          </a:p>
          <a:p>
            <a:r>
              <a:rPr lang="tr-TR" dirty="0"/>
              <a:t>Fizik muayene</a:t>
            </a:r>
          </a:p>
          <a:p>
            <a:r>
              <a:rPr lang="tr-TR" dirty="0"/>
              <a:t>Laboratuvar</a:t>
            </a:r>
          </a:p>
          <a:p>
            <a:r>
              <a:rPr lang="tr-TR" dirty="0"/>
              <a:t>Ultrasonografi</a:t>
            </a:r>
          </a:p>
          <a:p>
            <a:r>
              <a:rPr lang="tr-TR" dirty="0" err="1"/>
              <a:t>Tiroid</a:t>
            </a:r>
            <a:r>
              <a:rPr lang="tr-TR" dirty="0"/>
              <a:t> ince iğne </a:t>
            </a:r>
            <a:r>
              <a:rPr lang="tr-TR" dirty="0" err="1"/>
              <a:t>aspirasyon</a:t>
            </a:r>
            <a:r>
              <a:rPr lang="tr-TR" dirty="0"/>
              <a:t> </a:t>
            </a:r>
            <a:r>
              <a:rPr lang="tr-TR" dirty="0" err="1"/>
              <a:t>biopsisi</a:t>
            </a:r>
            <a:r>
              <a:rPr lang="tr-TR" dirty="0"/>
              <a:t> (TİİAB) </a:t>
            </a:r>
          </a:p>
          <a:p>
            <a:r>
              <a:rPr lang="tr-TR" dirty="0" err="1"/>
              <a:t>Tiroid</a:t>
            </a:r>
            <a:r>
              <a:rPr lang="tr-TR" dirty="0"/>
              <a:t> sintigrafisi </a:t>
            </a:r>
          </a:p>
        </p:txBody>
      </p:sp>
    </p:spTree>
    <p:extLst>
      <p:ext uri="{BB962C8B-B14F-4D97-AF65-F5344CB8AC3E}">
        <p14:creationId xmlns:p14="http://schemas.microsoft.com/office/powerpoint/2010/main" val="3713852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1542</Words>
  <Application>Microsoft Office PowerPoint</Application>
  <PresentationFormat>Özel</PresentationFormat>
  <Paragraphs>368</Paragraphs>
  <Slides>50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1" baseType="lpstr">
      <vt:lpstr>Office Teması</vt:lpstr>
      <vt:lpstr>TİROİD NODÜLÜNE YAKLAŞIM </vt:lpstr>
      <vt:lpstr>Amaç</vt:lpstr>
      <vt:lpstr>Hedefler</vt:lpstr>
      <vt:lpstr>Tiroid Nodülü</vt:lpstr>
      <vt:lpstr>Tiroid Nodülü</vt:lpstr>
      <vt:lpstr>Prevelans </vt:lpstr>
      <vt:lpstr>PowerPoint Sunusu</vt:lpstr>
      <vt:lpstr>Klinik Yaklaşım</vt:lpstr>
      <vt:lpstr>Klinik Yaklaşım</vt:lpstr>
      <vt:lpstr>1.Anamnez</vt:lpstr>
      <vt:lpstr>2. Fizik Muayene</vt:lpstr>
      <vt:lpstr>3. Laboratuvar</vt:lpstr>
      <vt:lpstr>3. Laboratuvar</vt:lpstr>
      <vt:lpstr>4. USG</vt:lpstr>
      <vt:lpstr>4. USG</vt:lpstr>
      <vt:lpstr>Tiroid Nodüllerinin Ultrasonografik Olarak Risk Sınıflandırması</vt:lpstr>
      <vt:lpstr>Tiroid Ultrasonografisinde Nodül Terminolojisi  </vt:lpstr>
      <vt:lpstr>Tiroid Ultrasonografisinde Nodül Terminolojisi</vt:lpstr>
      <vt:lpstr>Tiroid Ultrasonografisinde Nodül Terminolojisi</vt:lpstr>
      <vt:lpstr>Tiroid Ultrasonografisinde Nodül Terminolojisi</vt:lpstr>
      <vt:lpstr>Tiroid Ultrasonografisinde Nodül Terminolojisi</vt:lpstr>
      <vt:lpstr>Tiroid Ultrasonografisinde Nodül Terminolojisi</vt:lpstr>
      <vt:lpstr>PowerPoint Sunusu</vt:lpstr>
      <vt:lpstr>  5.İnce İğne Aspirasyon Biyopsisİ</vt:lpstr>
      <vt:lpstr>PowerPoint Sunusu</vt:lpstr>
      <vt:lpstr>PowerPoint Sunusu</vt:lpstr>
      <vt:lpstr>UTILITY OF ULTRASOUND VERSUS GENE EXPRESSION CLASSIFIER IN THYROID NODULES WITH ATYPIA OF UNDETERMINED SIGNIFICANCE. </vt:lpstr>
      <vt:lpstr>  6.Tiroid Sintigraﬁsi ve Radyoaktif İyot Yakalama Testi (RAIU) </vt:lpstr>
      <vt:lpstr>6.Tiroid Sintigraﬁsi ve Radyoaktif İyot Yakalama Testi (RAIU) </vt:lpstr>
      <vt:lpstr>6.Tiroid Sintigraﬁsi ve Radyoaktif İyot Yakalama Testi (RAIU) </vt:lpstr>
      <vt:lpstr>  7.MRG ve BT </vt:lpstr>
      <vt:lpstr>TAKİP</vt:lpstr>
      <vt:lpstr>TİİAB kriterlerine uymayan nodüllerin izlenmesi</vt:lpstr>
      <vt:lpstr>TEDAVİ</vt:lpstr>
      <vt:lpstr>Levotiroksin supresyon tedavisi </vt:lpstr>
      <vt:lpstr>PowerPoint Sunusu</vt:lpstr>
      <vt:lpstr>Cerrahi</vt:lpstr>
      <vt:lpstr>Girişimsel tedaviler</vt:lpstr>
      <vt:lpstr>Girişimsel Tedaviler</vt:lpstr>
      <vt:lpstr> Girişimsel tedaviler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TİROİD NODÜLÜNE YAKLAŞIM </dc:title>
  <dc:creator>Merve  Bulut Adaş</dc:creator>
  <cp:lastModifiedBy>Win7</cp:lastModifiedBy>
  <cp:revision>37</cp:revision>
  <dcterms:created xsi:type="dcterms:W3CDTF">2019-10-21T17:29:38Z</dcterms:created>
  <dcterms:modified xsi:type="dcterms:W3CDTF">2019-11-19T08:33:21Z</dcterms:modified>
</cp:coreProperties>
</file>