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338" r:id="rId6"/>
    <p:sldId id="295" r:id="rId7"/>
    <p:sldId id="328" r:id="rId8"/>
    <p:sldId id="260" r:id="rId9"/>
    <p:sldId id="261" r:id="rId10"/>
    <p:sldId id="331" r:id="rId11"/>
    <p:sldId id="332" r:id="rId12"/>
    <p:sldId id="333" r:id="rId13"/>
    <p:sldId id="262" r:id="rId14"/>
    <p:sldId id="296" r:id="rId15"/>
    <p:sldId id="335" r:id="rId16"/>
    <p:sldId id="297" r:id="rId17"/>
    <p:sldId id="334" r:id="rId18"/>
    <p:sldId id="298" r:id="rId19"/>
    <p:sldId id="299" r:id="rId20"/>
    <p:sldId id="300" r:id="rId21"/>
    <p:sldId id="301" r:id="rId22"/>
    <p:sldId id="302" r:id="rId23"/>
    <p:sldId id="304" r:id="rId24"/>
    <p:sldId id="305" r:id="rId25"/>
    <p:sldId id="306" r:id="rId26"/>
    <p:sldId id="307" r:id="rId27"/>
    <p:sldId id="309" r:id="rId28"/>
    <p:sldId id="310" r:id="rId29"/>
    <p:sldId id="311" r:id="rId30"/>
    <p:sldId id="312" r:id="rId31"/>
    <p:sldId id="313" r:id="rId32"/>
    <p:sldId id="314" r:id="rId33"/>
    <p:sldId id="329" r:id="rId34"/>
    <p:sldId id="327" r:id="rId35"/>
    <p:sldId id="342" r:id="rId36"/>
    <p:sldId id="315" r:id="rId37"/>
    <p:sldId id="322" r:id="rId38"/>
    <p:sldId id="339" r:id="rId39"/>
    <p:sldId id="340" r:id="rId40"/>
    <p:sldId id="323" r:id="rId41"/>
    <p:sldId id="336" r:id="rId42"/>
    <p:sldId id="324" r:id="rId43"/>
    <p:sldId id="325" r:id="rId44"/>
    <p:sldId id="330" r:id="rId45"/>
    <p:sldId id="341" r:id="rId46"/>
    <p:sldId id="345" r:id="rId47"/>
    <p:sldId id="346" r:id="rId48"/>
    <p:sldId id="347" r:id="rId49"/>
    <p:sldId id="337" r:id="rId50"/>
    <p:sldId id="343" r:id="rId5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93C97-B1E7-48F5-B9B2-7716D9652135}" type="datetimeFigureOut">
              <a:rPr lang="tr-TR" smtClean="0"/>
              <a:pPr/>
              <a:t>01.01.2018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E369B-61C5-4BE5-A37C-3F639D8CB7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481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Dikdörtgen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12" name="Slayt Numarası Yer Tutucus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16" name="Metin Yer Tutucus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Metin Yer Tutucus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Dikdörtgen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ikdörtgen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push dir="u"/>
  </p:transition>
  <p:hf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3356992"/>
            <a:ext cx="7774632" cy="18002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ÇOCUKLUK DÖNEMİ AŞILARI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267744" y="6137920"/>
            <a:ext cx="4032448" cy="720080"/>
          </a:xfrm>
        </p:spPr>
        <p:txBody>
          <a:bodyPr>
            <a:normAutofit lnSpcReduction="10000"/>
          </a:bodyPr>
          <a:lstStyle/>
          <a:p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ARŞ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GÖR. DR. 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CUMA ALİ ZOBA</a:t>
            </a:r>
            <a:endParaRPr lang="tr-T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KTÜ Aile Hekimliği Anabilim Dalı</a:t>
            </a:r>
          </a:p>
          <a:p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cumali\Desktop\tim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7"/>
            <a:ext cx="6984776" cy="36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schemeClr val="tx1"/>
                </a:solidFill>
              </a:rPr>
              <a:t>02.01.2018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3152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Aşı Uygulama Yolları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400" dirty="0" err="1" smtClean="0"/>
              <a:t>Intramuskuler</a:t>
            </a:r>
            <a:endParaRPr lang="tr-TR" sz="2400" dirty="0" smtClean="0"/>
          </a:p>
          <a:p>
            <a:pPr>
              <a:buFont typeface="Wingdings" pitchFamily="2" charset="2"/>
              <a:buChar char="§"/>
            </a:pPr>
            <a:endParaRPr lang="tr-TR" sz="2400" dirty="0" smtClean="0"/>
          </a:p>
          <a:p>
            <a:pPr>
              <a:buFont typeface="Wingdings" pitchFamily="2" charset="2"/>
              <a:buChar char="§"/>
            </a:pPr>
            <a:r>
              <a:rPr lang="tr-TR" sz="2400" dirty="0" err="1" smtClean="0"/>
              <a:t>Intravenöz</a:t>
            </a:r>
            <a:endParaRPr lang="tr-TR" sz="2400" dirty="0" smtClean="0"/>
          </a:p>
          <a:p>
            <a:pPr>
              <a:buFont typeface="Wingdings" pitchFamily="2" charset="2"/>
              <a:buChar char="§"/>
            </a:pPr>
            <a:endParaRPr lang="tr-TR" sz="2400" dirty="0" smtClean="0"/>
          </a:p>
          <a:p>
            <a:pPr>
              <a:buFont typeface="Wingdings" pitchFamily="2" charset="2"/>
              <a:buChar char="§"/>
            </a:pPr>
            <a:r>
              <a:rPr lang="tr-TR" sz="2400" dirty="0" err="1" smtClean="0"/>
              <a:t>Intradermal</a:t>
            </a:r>
            <a:endParaRPr lang="tr-TR" sz="2400" dirty="0" smtClean="0"/>
          </a:p>
          <a:p>
            <a:pPr>
              <a:buFont typeface="Wingdings" pitchFamily="2" charset="2"/>
              <a:buChar char="§"/>
            </a:pPr>
            <a:endParaRPr lang="tr-TR" sz="2400" dirty="0" smtClean="0"/>
          </a:p>
          <a:p>
            <a:pPr>
              <a:buFont typeface="Wingdings" pitchFamily="2" charset="2"/>
              <a:buChar char="§"/>
            </a:pPr>
            <a:r>
              <a:rPr lang="tr-TR" sz="2400" dirty="0" err="1" smtClean="0"/>
              <a:t>Subkutan</a:t>
            </a:r>
            <a:endParaRPr lang="tr-TR" sz="2400" dirty="0" smtClean="0"/>
          </a:p>
          <a:p>
            <a:pPr>
              <a:buFont typeface="Wingdings" pitchFamily="2" charset="2"/>
              <a:buChar char="§"/>
            </a:pPr>
            <a:endParaRPr lang="tr-TR" sz="2400" dirty="0" smtClean="0"/>
          </a:p>
          <a:p>
            <a:pPr>
              <a:buFont typeface="Wingdings" pitchFamily="2" charset="2"/>
              <a:buChar char="§"/>
            </a:pPr>
            <a:r>
              <a:rPr lang="tr-TR" sz="2400" dirty="0" smtClean="0"/>
              <a:t>Oral</a:t>
            </a:r>
            <a:endParaRPr lang="tr-T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5" r="11281" b="23103"/>
          <a:stretch/>
        </p:blipFill>
        <p:spPr bwMode="auto">
          <a:xfrm>
            <a:off x="2819401" y="1981200"/>
            <a:ext cx="6324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Aşı Uygulama Kuralları-1</a:t>
            </a:r>
            <a:endParaRPr lang="tr-TR" sz="4000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Autofit/>
          </a:bodyPr>
          <a:lstStyle/>
          <a:p>
            <a:r>
              <a:rPr lang="tr-TR" sz="2400" dirty="0" smtClean="0"/>
              <a:t>Her aşı öncesi ve sonrası eller yıkanmalıdır.</a:t>
            </a:r>
          </a:p>
          <a:p>
            <a:pPr>
              <a:buNone/>
            </a:pPr>
            <a:endParaRPr lang="tr-TR" sz="2400" dirty="0" smtClean="0"/>
          </a:p>
          <a:p>
            <a:r>
              <a:rPr lang="tr-TR" sz="2400" dirty="0" smtClean="0"/>
              <a:t>Aşının son kullanma tarihi ve homojenliği kontrol edilmelidir.</a:t>
            </a:r>
          </a:p>
          <a:p>
            <a:endParaRPr lang="tr-TR" sz="2400" dirty="0" smtClean="0"/>
          </a:p>
          <a:p>
            <a:r>
              <a:rPr lang="tr-TR" sz="2400" dirty="0" smtClean="0"/>
              <a:t>Aşılama öncesi aşı </a:t>
            </a:r>
            <a:r>
              <a:rPr lang="tr-TR" sz="2400" dirty="0" err="1" smtClean="0"/>
              <a:t>kontrendikasyonları</a:t>
            </a:r>
            <a:r>
              <a:rPr lang="tr-TR" sz="2400" dirty="0" smtClean="0"/>
              <a:t> mutlaka sorgulanmalıdır. </a:t>
            </a:r>
          </a:p>
          <a:p>
            <a:endParaRPr lang="tr-TR" sz="2400" dirty="0" smtClean="0"/>
          </a:p>
          <a:p>
            <a:r>
              <a:rPr lang="tr-TR" sz="2400" dirty="0" smtClean="0"/>
              <a:t>Kullanılacak iğne ve enjektör tek kullanımlık olmalıdır.</a:t>
            </a:r>
          </a:p>
          <a:p>
            <a:endParaRPr lang="tr-TR" sz="2400" dirty="0" smtClean="0"/>
          </a:p>
          <a:p>
            <a:r>
              <a:rPr lang="tr-TR" sz="2400" dirty="0" smtClean="0"/>
              <a:t>Farklı aşılar aynı enjektör içinde karıştırılarak uygulanmamalıdır.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Aşı Uygulama Kuralları-2</a:t>
            </a:r>
            <a:endParaRPr lang="tr-TR" sz="4000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 smtClean="0"/>
              <a:t>Farklı aşılar aynı anda uygulanabilir.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r-TR" sz="2200" dirty="0" smtClean="0"/>
              <a:t>Aynı anda birden fazla aşı uygulamasında ayrı </a:t>
            </a:r>
            <a:r>
              <a:rPr lang="tr-TR" sz="2200" dirty="0" err="1" smtClean="0"/>
              <a:t>ekstremite</a:t>
            </a:r>
            <a:r>
              <a:rPr lang="tr-TR" sz="2200" dirty="0" smtClean="0"/>
              <a:t> kullanılmalı,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tr-TR" sz="2000" dirty="0" smtClean="0"/>
              <a:t>Aynı </a:t>
            </a:r>
            <a:r>
              <a:rPr lang="tr-TR" sz="2000" dirty="0" err="1" smtClean="0"/>
              <a:t>ekstremite</a:t>
            </a:r>
            <a:r>
              <a:rPr lang="tr-TR" sz="2000" dirty="0" smtClean="0"/>
              <a:t> kullanılacaksa minimum 2 cm aralık olmalıdır.</a:t>
            </a:r>
          </a:p>
          <a:p>
            <a:endParaRPr lang="tr-TR" sz="2400" dirty="0" smtClean="0"/>
          </a:p>
          <a:p>
            <a:r>
              <a:rPr lang="tr-TR" sz="2400" dirty="0" smtClean="0"/>
              <a:t>Canlı aşılar uygulanırken ya aynı anda uygulanmalı ya da aralarında en az 1 ay süre olmalıdır.</a:t>
            </a:r>
          </a:p>
          <a:p>
            <a:endParaRPr lang="tr-TR" sz="2400" dirty="0" smtClean="0"/>
          </a:p>
          <a:p>
            <a:r>
              <a:rPr lang="tr-TR" sz="2400" dirty="0" smtClean="0"/>
              <a:t>Gecikmiş aşı zamanlarında yeniden başlangıç yapılmaz.</a:t>
            </a:r>
          </a:p>
          <a:p>
            <a:endParaRPr lang="tr-TR" sz="2400" dirty="0" smtClean="0"/>
          </a:p>
          <a:p>
            <a:r>
              <a:rPr lang="tr-TR" sz="2400" dirty="0" smtClean="0"/>
              <a:t>Aşı yan etkileri hakkında aileler bilgilendirilmelidir.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Aşıların Saklanması-1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/>
              <a:t>	</a:t>
            </a:r>
            <a:r>
              <a:rPr lang="tr-TR" sz="2400" dirty="0" smtClean="0"/>
              <a:t>Aşıların soğuk zincir ile taşınıp, uygun ortam ve sıcaklıkta muhafaza edilmesi hayati önem taşımaktadır.</a:t>
            </a:r>
          </a:p>
          <a:p>
            <a:pPr marL="0" indent="0" algn="just">
              <a:buNone/>
            </a:pPr>
            <a:r>
              <a:rPr lang="tr-TR" altLang="tr-TR" sz="2400" dirty="0" smtClean="0"/>
              <a:t>	</a:t>
            </a:r>
          </a:p>
          <a:p>
            <a:pPr marL="0" indent="0" algn="just">
              <a:buNone/>
            </a:pPr>
            <a:r>
              <a:rPr lang="tr-TR" altLang="tr-TR" sz="2400" dirty="0" smtClean="0"/>
              <a:t>	Soğuk </a:t>
            </a:r>
            <a:r>
              <a:rPr lang="tr-TR" altLang="tr-TR" sz="2400" dirty="0"/>
              <a:t>zincir; </a:t>
            </a:r>
            <a:r>
              <a:rPr lang="tr-TR" altLang="tr-TR" sz="2400" dirty="0" smtClean="0"/>
              <a:t>Aşıları </a:t>
            </a:r>
            <a:r>
              <a:rPr lang="tr-TR" altLang="tr-TR" sz="2400" dirty="0"/>
              <a:t>üretildiği andan </a:t>
            </a:r>
            <a:r>
              <a:rPr lang="tr-TR" altLang="tr-TR" sz="2400" dirty="0" smtClean="0"/>
              <a:t>aşılama yapılana kadar </a:t>
            </a:r>
            <a:r>
              <a:rPr lang="tr-TR" altLang="tr-TR" sz="2400" dirty="0"/>
              <a:t>kabul edilebilir ısı </a:t>
            </a:r>
            <a:r>
              <a:rPr lang="tr-TR" altLang="tr-TR" sz="2400" dirty="0" smtClean="0"/>
              <a:t>aralığında tutmak </a:t>
            </a:r>
            <a:r>
              <a:rPr lang="tr-TR" altLang="tr-TR" sz="2400" dirty="0"/>
              <a:t>üzere düzenlenmiş  bir seri depolama ve nakil basamağından oluşur.</a:t>
            </a:r>
          </a:p>
          <a:p>
            <a:pPr marL="0" indent="0" algn="just">
              <a:buNone/>
            </a:pPr>
            <a:endParaRPr lang="tr-TR" sz="2400" dirty="0" smtClean="0"/>
          </a:p>
          <a:p>
            <a:pPr marL="0" indent="0" algn="just">
              <a:buNone/>
            </a:pPr>
            <a:r>
              <a:rPr lang="tr-TR" sz="2400" dirty="0"/>
              <a:t>	A</a:t>
            </a:r>
            <a:r>
              <a:rPr lang="tr-TR" sz="2400" dirty="0" smtClean="0"/>
              <a:t>şıların sürekli sıcaklık takibi yapılan buzdolaplarında uygun bölümlerde, uygun istiflenmiş şekilde saklanması gerekir.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69861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chemeClr val="tx1"/>
                </a:solidFill>
              </a:rPr>
              <a:t>Aşıların </a:t>
            </a:r>
            <a:r>
              <a:rPr lang="tr-TR" sz="4000" dirty="0" smtClean="0">
                <a:solidFill>
                  <a:schemeClr val="tx1"/>
                </a:solidFill>
              </a:rPr>
              <a:t>Saklanması-2</a:t>
            </a:r>
            <a:endParaRPr lang="tr-TR" sz="40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5" name="Picture 2" descr="C:\Users\cumali\Desktop\Ekran Alıntısı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6" b="2946"/>
          <a:stretch/>
        </p:blipFill>
        <p:spPr bwMode="auto">
          <a:xfrm>
            <a:off x="1676400" y="1453487"/>
            <a:ext cx="5638800" cy="541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956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Aşıların Saklanması-3</a:t>
            </a:r>
            <a:endParaRPr lang="tr-TR" sz="4000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400" b="1" dirty="0" smtClean="0"/>
              <a:t>Üst rafına: </a:t>
            </a:r>
            <a:r>
              <a:rPr lang="tr-TR" sz="2400" dirty="0" smtClean="0"/>
              <a:t>OPA, sulandırıcıları ayrı olmak üzere </a:t>
            </a:r>
            <a:r>
              <a:rPr lang="tr-TR" sz="2400" dirty="0" err="1" smtClean="0"/>
              <a:t>Hib</a:t>
            </a:r>
            <a:r>
              <a:rPr lang="tr-TR" sz="2400" dirty="0" smtClean="0"/>
              <a:t>, BCG, KKK, </a:t>
            </a:r>
            <a:r>
              <a:rPr lang="tr-TR" sz="2400" dirty="0" err="1" smtClean="0"/>
              <a:t>meningokok</a:t>
            </a:r>
            <a:r>
              <a:rPr lang="tr-TR" sz="2400" dirty="0" smtClean="0"/>
              <a:t> aşısı</a:t>
            </a:r>
          </a:p>
          <a:p>
            <a:endParaRPr lang="tr-TR" sz="2400" dirty="0" smtClean="0"/>
          </a:p>
          <a:p>
            <a:r>
              <a:rPr lang="tr-TR" sz="2400" b="1" dirty="0" smtClean="0"/>
              <a:t>Orta rafına: </a:t>
            </a:r>
            <a:r>
              <a:rPr lang="tr-TR" sz="2400" dirty="0" err="1" smtClean="0"/>
              <a:t>DaBT</a:t>
            </a:r>
            <a:r>
              <a:rPr lang="tr-TR" sz="2400" dirty="0" smtClean="0"/>
              <a:t>-İPA-</a:t>
            </a:r>
            <a:r>
              <a:rPr lang="tr-TR" sz="2400" dirty="0" err="1" smtClean="0"/>
              <a:t>Hib</a:t>
            </a:r>
            <a:r>
              <a:rPr lang="tr-TR" sz="2400" dirty="0" smtClean="0"/>
              <a:t>, kuduz aşısı </a:t>
            </a:r>
          </a:p>
          <a:p>
            <a:endParaRPr lang="tr-TR" sz="2400" dirty="0" smtClean="0"/>
          </a:p>
          <a:p>
            <a:r>
              <a:rPr lang="tr-TR" sz="2400" b="1" dirty="0" smtClean="0"/>
              <a:t>Alt rafına: </a:t>
            </a:r>
            <a:r>
              <a:rPr lang="tr-TR" sz="2400" dirty="0" smtClean="0"/>
              <a:t>Hep B, </a:t>
            </a:r>
            <a:r>
              <a:rPr lang="tr-TR" sz="2400" dirty="0" err="1" smtClean="0"/>
              <a:t>Td</a:t>
            </a:r>
            <a:r>
              <a:rPr lang="tr-TR" sz="2400" dirty="0" smtClean="0"/>
              <a:t>, DT, PPD solüsyonu, aşı sulandırıcıları ve tüm </a:t>
            </a:r>
            <a:r>
              <a:rPr lang="tr-TR" sz="2400" dirty="0" err="1" smtClean="0"/>
              <a:t>antiserumlar</a:t>
            </a:r>
            <a:r>
              <a:rPr lang="tr-TR" sz="2400" dirty="0" smtClean="0"/>
              <a:t>, grip aşısı yerleştirilmelidir.</a:t>
            </a:r>
          </a:p>
          <a:p>
            <a:endParaRPr lang="tr-TR" sz="2400" dirty="0" smtClean="0"/>
          </a:p>
          <a:p>
            <a:r>
              <a:rPr lang="tr-TR" sz="2400" b="1" dirty="0" smtClean="0"/>
              <a:t>En alt kısma (sebzelik): </a:t>
            </a:r>
            <a:r>
              <a:rPr lang="tr-TR" sz="2400" dirty="0"/>
              <a:t>D</a:t>
            </a:r>
            <a:r>
              <a:rPr lang="tr-TR" sz="2400" dirty="0" smtClean="0"/>
              <a:t>olap ısısının sabit tutulmasına yardımcı olmak üzere su  şişeleri  yerleştirilmelidir. </a:t>
            </a:r>
            <a:endParaRPr lang="tr-TR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chemeClr val="tx1"/>
                </a:solidFill>
              </a:rPr>
              <a:t>Aşıların </a:t>
            </a:r>
            <a:r>
              <a:rPr lang="tr-TR" sz="4000" dirty="0" smtClean="0">
                <a:solidFill>
                  <a:schemeClr val="tx1"/>
                </a:solidFill>
              </a:rPr>
              <a:t>Saklanması-4</a:t>
            </a:r>
            <a:endParaRPr lang="tr-TR" sz="40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tr-TR" sz="2400" dirty="0" smtClean="0"/>
              <a:t>Buzdolabı </a:t>
            </a:r>
            <a:r>
              <a:rPr lang="tr-TR" sz="2400" dirty="0"/>
              <a:t>kapağında ısı izlem çizelgesi bulundurulmalıdır</a:t>
            </a:r>
            <a:r>
              <a:rPr lang="tr-TR" sz="2400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tr-TR" sz="2400" dirty="0"/>
          </a:p>
          <a:p>
            <a:pPr>
              <a:buFont typeface="Wingdings" pitchFamily="2" charset="2"/>
              <a:buChar char="q"/>
            </a:pPr>
            <a:r>
              <a:rPr lang="tr-TR" sz="2400" dirty="0"/>
              <a:t>Buzdolabının orta bölmesinde termometre bulunmalı, alt ve üst dereceleri olmalı, günde iki kez ısı kontrolü yapılarak kayıt formu tutulmalıdır. </a:t>
            </a:r>
            <a:endParaRPr lang="tr-TR" sz="2400" dirty="0" smtClean="0"/>
          </a:p>
          <a:p>
            <a:pPr>
              <a:buFont typeface="Wingdings" pitchFamily="2" charset="2"/>
              <a:buChar char="q"/>
            </a:pPr>
            <a:endParaRPr lang="tr-TR" sz="2400" dirty="0" smtClean="0"/>
          </a:p>
          <a:p>
            <a:pPr>
              <a:buFont typeface="Wingdings" pitchFamily="2" charset="2"/>
              <a:buChar char="q"/>
            </a:pPr>
            <a:r>
              <a:rPr lang="tr-TR" sz="2400" dirty="0" smtClean="0"/>
              <a:t>Aşılar buzluğa ve kapağa konulmamalıdır. </a:t>
            </a:r>
          </a:p>
          <a:p>
            <a:pPr>
              <a:buNone/>
            </a:pPr>
            <a:endParaRPr lang="tr-TR" sz="2400" dirty="0"/>
          </a:p>
          <a:p>
            <a:pPr>
              <a:buFont typeface="Wingdings" pitchFamily="2" charset="2"/>
              <a:buChar char="q"/>
            </a:pPr>
            <a:r>
              <a:rPr lang="tr-TR" sz="2400" dirty="0"/>
              <a:t>Buzdolabı ısısı +2  ile +8 derece </a:t>
            </a:r>
            <a:r>
              <a:rPr lang="tr-TR" sz="2400" dirty="0" smtClean="0"/>
              <a:t>arasında, </a:t>
            </a:r>
            <a:r>
              <a:rPr lang="tr-TR" sz="2400" dirty="0"/>
              <a:t>özellikle +4 derecede korunmalıdır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12482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Aşıların Saklanması-5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r-TR" sz="2400" dirty="0" smtClean="0"/>
              <a:t>Isı değişimlerini önlemek için aşılar, rafların orta kısmına yerleştirilmelidir. </a:t>
            </a:r>
          </a:p>
          <a:p>
            <a:pPr>
              <a:buFont typeface="Wingdings" pitchFamily="2" charset="2"/>
              <a:buChar char="q"/>
            </a:pPr>
            <a:endParaRPr lang="tr-TR" sz="2400" dirty="0" smtClean="0"/>
          </a:p>
          <a:p>
            <a:pPr>
              <a:buFont typeface="Wingdings" pitchFamily="2" charset="2"/>
              <a:buChar char="q"/>
            </a:pPr>
            <a:r>
              <a:rPr lang="tr-TR" sz="2400" dirty="0" smtClean="0"/>
              <a:t>Buzdolabı çalışır durumda olmalı, prizden kolayca çıkmamalıdır. </a:t>
            </a:r>
          </a:p>
          <a:p>
            <a:pPr>
              <a:buFont typeface="Wingdings" pitchFamily="2" charset="2"/>
              <a:buChar char="q"/>
            </a:pPr>
            <a:endParaRPr lang="tr-TR" sz="2400" dirty="0" smtClean="0"/>
          </a:p>
          <a:p>
            <a:pPr>
              <a:buFont typeface="Wingdings" pitchFamily="2" charset="2"/>
              <a:buChar char="q"/>
            </a:pPr>
            <a:r>
              <a:rPr lang="tr-TR" sz="2400" dirty="0" smtClean="0"/>
              <a:t>Ayrıca buzdolabı güneş ışığından uzak serin bir yerde bulunmalı, duvardan en az 20 cm uzakta bulunmalıdır.</a:t>
            </a:r>
          </a:p>
          <a:p>
            <a:endParaRPr lang="tr-T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Aşı </a:t>
            </a:r>
            <a:r>
              <a:rPr lang="tr-T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Kontrendikasyonları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Aşı ve içeriğine karşı </a:t>
            </a:r>
            <a:r>
              <a:rPr lang="tr-TR" sz="2400" dirty="0" err="1"/>
              <a:t>anaflaksi</a:t>
            </a:r>
            <a:r>
              <a:rPr lang="tr-TR" sz="2400" dirty="0"/>
              <a:t> ve benzeri tablo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 err="1"/>
              <a:t>İmmun</a:t>
            </a:r>
            <a:r>
              <a:rPr lang="tr-TR" sz="2400" dirty="0"/>
              <a:t> </a:t>
            </a:r>
            <a:r>
              <a:rPr lang="tr-TR" sz="2400" dirty="0" err="1"/>
              <a:t>suprese</a:t>
            </a:r>
            <a:r>
              <a:rPr lang="tr-TR" sz="2400" dirty="0"/>
              <a:t> ilaç alanlarda canlı aşı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 err="1"/>
              <a:t>İmmun</a:t>
            </a:r>
            <a:r>
              <a:rPr lang="tr-TR" sz="2400" dirty="0"/>
              <a:t> yetmezlikte canlı aşı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/>
              <a:t>İlerleyici Nörolojik </a:t>
            </a:r>
            <a:r>
              <a:rPr lang="tr-TR" sz="2400" dirty="0" smtClean="0"/>
              <a:t>bozukluklarda aşılama</a:t>
            </a:r>
          </a:p>
          <a:p>
            <a:endParaRPr lang="tr-TR" sz="2400" dirty="0"/>
          </a:p>
          <a:p>
            <a:r>
              <a:rPr lang="tr-TR" sz="2400" dirty="0" smtClean="0"/>
              <a:t>72 ay  </a:t>
            </a:r>
            <a:r>
              <a:rPr lang="tr-TR" sz="2400" dirty="0"/>
              <a:t>üzerindekilere boğmaca aşısı 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8823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Aşı </a:t>
            </a:r>
            <a:r>
              <a:rPr lang="tr-TR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Kontrendikasyonları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tr-TR" sz="40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600" dirty="0"/>
              <a:t>DBT sonrası 7 gün içinde ortaya çıkan </a:t>
            </a:r>
            <a:r>
              <a:rPr lang="tr-TR" sz="2600" dirty="0" err="1"/>
              <a:t>ensefalopatide</a:t>
            </a:r>
            <a:r>
              <a:rPr lang="tr-TR" sz="2600" dirty="0"/>
              <a:t> boğmaca aşısı </a:t>
            </a:r>
            <a:endParaRPr lang="tr-TR" sz="2600" dirty="0" smtClean="0"/>
          </a:p>
          <a:p>
            <a:endParaRPr lang="tr-TR" sz="2600" dirty="0"/>
          </a:p>
          <a:p>
            <a:r>
              <a:rPr lang="tr-TR" sz="2600" dirty="0"/>
              <a:t>Ateşli/ateşsiz ağır ve orta şiddette enfeksiyon varlığı </a:t>
            </a:r>
            <a:endParaRPr lang="tr-TR" sz="2600" dirty="0" smtClean="0"/>
          </a:p>
          <a:p>
            <a:endParaRPr lang="tr-TR" sz="2600" dirty="0"/>
          </a:p>
          <a:p>
            <a:r>
              <a:rPr lang="tr-TR" sz="2600" dirty="0"/>
              <a:t>Hamilelerde canlı aşılar </a:t>
            </a:r>
            <a:endParaRPr lang="tr-TR" sz="2600" dirty="0" smtClean="0"/>
          </a:p>
          <a:p>
            <a:endParaRPr lang="tr-TR" sz="2600" dirty="0"/>
          </a:p>
          <a:p>
            <a:r>
              <a:rPr lang="tr-TR" sz="2600" dirty="0" err="1"/>
              <a:t>İmmun</a:t>
            </a:r>
            <a:r>
              <a:rPr lang="tr-TR" sz="2600" dirty="0"/>
              <a:t> yetmezliği olan çocukla teması olanlarda oral </a:t>
            </a:r>
            <a:r>
              <a:rPr lang="tr-TR" sz="2600" dirty="0" err="1" smtClean="0"/>
              <a:t>polio</a:t>
            </a:r>
            <a:endParaRPr lang="tr-TR" sz="2600" dirty="0" smtClean="0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 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Planı</a:t>
            </a:r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Amaç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Bağışıklama Çeşitleri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Aşı Tipleri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Aşı Uygulama Kuralları</a:t>
            </a:r>
            <a:endPara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Aşıların Saklanması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Aşı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Kontrendikasyonları</a:t>
            </a:r>
            <a:endPara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Ulusal Aşı Takvimi 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Aşılar Hakkında Genel Bilgiler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Ulusal Aşı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Takviminde Olmayan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şılar</a:t>
            </a:r>
            <a:endPara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Aşılamada Özel Durumlar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tr-T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61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Yanlış Bilinen </a:t>
            </a:r>
            <a:r>
              <a:rPr lang="tr-T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Kontrendikasyonlar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667000" cy="365125"/>
          </a:xfrm>
        </p:spPr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Prematüre doğmuş olması</a:t>
            </a:r>
          </a:p>
          <a:p>
            <a:endParaRPr lang="tr-TR" sz="2400" dirty="0"/>
          </a:p>
          <a:p>
            <a:r>
              <a:rPr lang="tr-TR" sz="2400" dirty="0" smtClean="0"/>
              <a:t>Anne </a:t>
            </a:r>
            <a:r>
              <a:rPr lang="tr-TR" sz="2400" dirty="0"/>
              <a:t>sütü alıyor </a:t>
            </a:r>
            <a:r>
              <a:rPr lang="tr-TR" sz="2400" dirty="0" smtClean="0"/>
              <a:t>olması</a:t>
            </a:r>
          </a:p>
          <a:p>
            <a:endParaRPr lang="tr-TR" sz="2400" dirty="0"/>
          </a:p>
          <a:p>
            <a:r>
              <a:rPr lang="tr-TR" sz="2400" dirty="0" smtClean="0"/>
              <a:t>Hafif </a:t>
            </a:r>
            <a:r>
              <a:rPr lang="tr-TR" sz="2400" dirty="0"/>
              <a:t>ateşli enfeksiyonlar </a:t>
            </a:r>
            <a:r>
              <a:rPr lang="tr-TR" sz="2400" dirty="0" smtClean="0"/>
              <a:t>olması (38.5 C</a:t>
            </a:r>
            <a:r>
              <a:rPr lang="tr-TR" sz="2400" dirty="0"/>
              <a:t> </a:t>
            </a:r>
            <a:r>
              <a:rPr lang="tr-TR" sz="2400" dirty="0" smtClean="0"/>
              <a:t>° altında)</a:t>
            </a:r>
          </a:p>
          <a:p>
            <a:endParaRPr lang="tr-TR" sz="2400" dirty="0"/>
          </a:p>
          <a:p>
            <a:r>
              <a:rPr lang="tr-TR" sz="2400" dirty="0" smtClean="0"/>
              <a:t>Başka </a:t>
            </a:r>
            <a:r>
              <a:rPr lang="tr-TR" sz="2400" dirty="0"/>
              <a:t>bir nedenle antibiyotik </a:t>
            </a:r>
            <a:r>
              <a:rPr lang="tr-TR" sz="2400" dirty="0" smtClean="0"/>
              <a:t>kullanıyor olması</a:t>
            </a:r>
          </a:p>
          <a:p>
            <a:pPr>
              <a:buNone/>
            </a:pPr>
            <a:r>
              <a:rPr lang="tr-TR" sz="2400" dirty="0" smtClean="0"/>
              <a:t> </a:t>
            </a:r>
            <a:endParaRPr lang="tr-TR" sz="2400" dirty="0"/>
          </a:p>
          <a:p>
            <a:r>
              <a:rPr lang="tr-TR" sz="2400" dirty="0" smtClean="0"/>
              <a:t>Ailede </a:t>
            </a:r>
            <a:r>
              <a:rPr lang="tr-TR" sz="2400" dirty="0"/>
              <a:t>aşıya bağlı </a:t>
            </a:r>
            <a:r>
              <a:rPr lang="tr-TR" sz="2400" dirty="0" err="1"/>
              <a:t>konvülsiyon</a:t>
            </a:r>
            <a:r>
              <a:rPr lang="tr-TR" sz="2400" dirty="0"/>
              <a:t> öyküsü </a:t>
            </a:r>
            <a:r>
              <a:rPr lang="tr-TR" sz="2400" dirty="0" smtClean="0"/>
              <a:t>olması</a:t>
            </a:r>
          </a:p>
          <a:p>
            <a:endParaRPr lang="tr-TR" sz="2400" dirty="0"/>
          </a:p>
          <a:p>
            <a:r>
              <a:rPr lang="tr-TR" sz="2400" dirty="0" err="1" smtClean="0"/>
              <a:t>Nonspesifik</a:t>
            </a:r>
            <a:r>
              <a:rPr lang="tr-TR" sz="2400" dirty="0" smtClean="0"/>
              <a:t> </a:t>
            </a:r>
            <a:r>
              <a:rPr lang="tr-TR" sz="2400" dirty="0" err="1"/>
              <a:t>allerjik</a:t>
            </a:r>
            <a:r>
              <a:rPr lang="tr-TR" sz="2400" dirty="0"/>
              <a:t> hastalık öyküsü </a:t>
            </a:r>
            <a:r>
              <a:rPr lang="tr-TR" sz="2400" dirty="0" smtClean="0"/>
              <a:t>olması</a:t>
            </a:r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tx1"/>
                </a:solidFill>
              </a:rPr>
              <a:t>Yanlış Bilinen </a:t>
            </a:r>
            <a:r>
              <a:rPr lang="tr-T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Kontrendikasyonlar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55000" lnSpcReduction="20000"/>
          </a:bodyPr>
          <a:lstStyle/>
          <a:p>
            <a:r>
              <a:rPr lang="tr-TR" sz="4400" dirty="0"/>
              <a:t>Annenin gebe olması </a:t>
            </a:r>
            <a:endParaRPr lang="tr-TR" sz="4400" dirty="0" smtClean="0"/>
          </a:p>
          <a:p>
            <a:endParaRPr lang="tr-TR" sz="4400" dirty="0"/>
          </a:p>
          <a:p>
            <a:r>
              <a:rPr lang="tr-TR" sz="4400" dirty="0"/>
              <a:t>Daha önceki </a:t>
            </a:r>
            <a:r>
              <a:rPr lang="tr-TR" sz="4400" dirty="0" smtClean="0"/>
              <a:t>DBT </a:t>
            </a:r>
            <a:r>
              <a:rPr lang="tr-TR" sz="4400" dirty="0"/>
              <a:t>aşısından sonra lokal reaksiyon öyküsü </a:t>
            </a:r>
            <a:r>
              <a:rPr lang="tr-TR" sz="4400" dirty="0" smtClean="0"/>
              <a:t>olması</a:t>
            </a:r>
          </a:p>
          <a:p>
            <a:endParaRPr lang="tr-TR" sz="4400" dirty="0"/>
          </a:p>
          <a:p>
            <a:r>
              <a:rPr lang="tr-TR" sz="4400" dirty="0"/>
              <a:t>Penisilin </a:t>
            </a:r>
            <a:r>
              <a:rPr lang="tr-TR" sz="4400" dirty="0" err="1"/>
              <a:t>allerjisi</a:t>
            </a:r>
            <a:r>
              <a:rPr lang="tr-TR" sz="4400" dirty="0"/>
              <a:t> </a:t>
            </a:r>
            <a:r>
              <a:rPr lang="tr-TR" sz="4400" dirty="0" smtClean="0"/>
              <a:t>olması</a:t>
            </a:r>
          </a:p>
          <a:p>
            <a:endParaRPr lang="tr-TR" sz="4400" dirty="0"/>
          </a:p>
          <a:p>
            <a:r>
              <a:rPr lang="tr-TR" sz="4400" dirty="0"/>
              <a:t>Kronik seyreden kalp, </a:t>
            </a:r>
            <a:r>
              <a:rPr lang="tr-TR" sz="4400" dirty="0" smtClean="0"/>
              <a:t>akciğer, </a:t>
            </a:r>
            <a:r>
              <a:rPr lang="tr-TR" sz="4400" dirty="0"/>
              <a:t>böbrek, </a:t>
            </a:r>
            <a:r>
              <a:rPr lang="tr-TR" sz="4400" dirty="0" smtClean="0"/>
              <a:t>karaciğer  hastalıklarının olması</a:t>
            </a:r>
          </a:p>
          <a:p>
            <a:endParaRPr lang="tr-TR" sz="4400" dirty="0" smtClean="0"/>
          </a:p>
          <a:p>
            <a:r>
              <a:rPr lang="tr-TR" sz="4400" dirty="0" err="1"/>
              <a:t>Konvülsiyon</a:t>
            </a:r>
            <a:r>
              <a:rPr lang="tr-TR" sz="4400" dirty="0"/>
              <a:t> </a:t>
            </a:r>
            <a:r>
              <a:rPr lang="tr-TR" sz="4400" dirty="0" smtClean="0"/>
              <a:t>öyküsü olması</a:t>
            </a:r>
          </a:p>
          <a:p>
            <a:endParaRPr lang="tr-TR" sz="4400" dirty="0" smtClean="0"/>
          </a:p>
          <a:p>
            <a:r>
              <a:rPr lang="tr-TR" sz="4400" dirty="0" err="1" smtClean="0"/>
              <a:t>Malnütre</a:t>
            </a:r>
            <a:r>
              <a:rPr lang="tr-TR" sz="4400" dirty="0" smtClean="0"/>
              <a:t> olması</a:t>
            </a:r>
            <a:endParaRPr lang="tr-TR" sz="3200" dirty="0"/>
          </a:p>
          <a:p>
            <a:endParaRPr lang="tr-TR" sz="3200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7" name="Grup 6"/>
          <p:cNvGrpSpPr/>
          <p:nvPr/>
        </p:nvGrpSpPr>
        <p:grpSpPr>
          <a:xfrm>
            <a:off x="0" y="0"/>
            <a:ext cx="9144000" cy="6857999"/>
            <a:chOff x="0" y="0"/>
            <a:chExt cx="9144000" cy="6857999"/>
          </a:xfrm>
        </p:grpSpPr>
        <p:pic>
          <p:nvPicPr>
            <p:cNvPr id="2050" name="Picture 2" descr="C:\Users\cumali\Desktop\1_12_05_14_10_26_07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Metin kutusu 5"/>
            <p:cNvSpPr txBox="1"/>
            <p:nvPr/>
          </p:nvSpPr>
          <p:spPr>
            <a:xfrm>
              <a:off x="7010400" y="5867400"/>
              <a:ext cx="1981200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endParaRPr lang="tr-TR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Hepatit </a:t>
            </a:r>
            <a:r>
              <a:rPr lang="tr-TR" sz="4000" dirty="0">
                <a:solidFill>
                  <a:schemeClr val="tx1"/>
                </a:solidFill>
              </a:rPr>
              <a:t>B </a:t>
            </a:r>
            <a:r>
              <a:rPr lang="tr-TR" sz="4000" dirty="0" smtClean="0">
                <a:solidFill>
                  <a:schemeClr val="tx1"/>
                </a:solidFill>
              </a:rPr>
              <a:t>Aşısı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tr-TR" sz="2400" dirty="0" err="1" smtClean="0"/>
              <a:t>Rekombinant</a:t>
            </a:r>
            <a:r>
              <a:rPr lang="tr-TR" sz="2400" dirty="0" smtClean="0"/>
              <a:t> aşıdır.</a:t>
            </a:r>
          </a:p>
          <a:p>
            <a:pPr marL="0" indent="0">
              <a:buFont typeface="Wingdings" pitchFamily="2" charset="2"/>
              <a:buChar char="q"/>
            </a:pPr>
            <a:r>
              <a:rPr lang="tr-TR" sz="2400" dirty="0" smtClean="0"/>
              <a:t>Aşılama doğumdan hemen sonra(0. ay), 1. ay ve 6. ay olmak üzere 3 doz yapılır.</a:t>
            </a:r>
          </a:p>
          <a:p>
            <a:pPr marL="0" indent="0">
              <a:buFont typeface="Wingdings" pitchFamily="2" charset="2"/>
              <a:buChar char="q"/>
            </a:pPr>
            <a:endParaRPr lang="tr-TR" sz="2400" dirty="0" smtClean="0"/>
          </a:p>
          <a:p>
            <a:pPr marL="0" indent="0">
              <a:buFont typeface="Wingdings" pitchFamily="2" charset="2"/>
              <a:buChar char="q"/>
            </a:pPr>
            <a:r>
              <a:rPr lang="tr-TR" sz="2400" dirty="0" smtClean="0"/>
              <a:t>Anne </a:t>
            </a:r>
            <a:r>
              <a:rPr lang="tr-TR" sz="2400" dirty="0" err="1"/>
              <a:t>HBsAg</a:t>
            </a:r>
            <a:r>
              <a:rPr lang="tr-TR" sz="2400" dirty="0"/>
              <a:t> (+)  </a:t>
            </a:r>
            <a:r>
              <a:rPr lang="tr-TR" sz="2400" dirty="0" smtClean="0"/>
              <a:t>ise; </a:t>
            </a:r>
          </a:p>
          <a:p>
            <a:pPr marL="320040" lvl="1" indent="0">
              <a:buClr>
                <a:schemeClr val="accent2"/>
              </a:buClr>
              <a:buFont typeface="Wingdings" pitchFamily="2" charset="2"/>
              <a:buChar char="q"/>
            </a:pPr>
            <a:r>
              <a:rPr lang="tr-TR" sz="2200" dirty="0" smtClean="0"/>
              <a:t>doğumda </a:t>
            </a:r>
            <a:r>
              <a:rPr lang="tr-TR" sz="2200" dirty="0"/>
              <a:t>hepatit </a:t>
            </a:r>
            <a:r>
              <a:rPr lang="tr-TR" sz="2200" dirty="0" err="1" smtClean="0"/>
              <a:t>immünoglobulini</a:t>
            </a:r>
            <a:r>
              <a:rPr lang="tr-TR" sz="2200" dirty="0" smtClean="0"/>
              <a:t> (HBIG) ve </a:t>
            </a:r>
            <a:r>
              <a:rPr lang="tr-TR" sz="2200" dirty="0"/>
              <a:t>hepatit B aşısı yapılır.</a:t>
            </a:r>
            <a:endParaRPr lang="tr-TR" sz="2200" dirty="0" smtClean="0"/>
          </a:p>
          <a:p>
            <a:pPr marL="320040" lvl="1" indent="0">
              <a:buClr>
                <a:schemeClr val="accent2"/>
              </a:buClr>
              <a:buFont typeface="Wingdings" pitchFamily="2" charset="2"/>
              <a:buChar char="q"/>
            </a:pPr>
            <a:r>
              <a:rPr lang="tr-TR" sz="2200" dirty="0" smtClean="0"/>
              <a:t>daha sonra 1. ayda 2.doz, 6.ayda 3.doz yapılır.</a:t>
            </a:r>
          </a:p>
          <a:p>
            <a:pPr marL="0" indent="0">
              <a:buFont typeface="Wingdings" pitchFamily="2" charset="2"/>
              <a:buChar char="q"/>
            </a:pPr>
            <a:endParaRPr lang="tr-TR" sz="2400" dirty="0" smtClean="0"/>
          </a:p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tr-TR" sz="2400" dirty="0" smtClean="0"/>
              <a:t>Annenin </a:t>
            </a:r>
            <a:r>
              <a:rPr lang="tr-TR" sz="2400" dirty="0" err="1" smtClean="0"/>
              <a:t>HBsAg</a:t>
            </a:r>
            <a:r>
              <a:rPr lang="tr-TR" sz="2400" dirty="0" smtClean="0"/>
              <a:t> durumu bilinmiyorsa;</a:t>
            </a:r>
          </a:p>
          <a:p>
            <a:pPr marL="274320" lvl="2" indent="0">
              <a:spcBef>
                <a:spcPts val="700"/>
              </a:spcBef>
              <a:buSzPct val="60000"/>
              <a:buFont typeface="Wingdings" pitchFamily="2" charset="2"/>
              <a:buChar char="q"/>
            </a:pPr>
            <a:r>
              <a:rPr lang="tr-TR" sz="2100" dirty="0" smtClean="0"/>
              <a:t> </a:t>
            </a:r>
            <a:r>
              <a:rPr lang="tr-TR" sz="2200" dirty="0" smtClean="0"/>
              <a:t>12 saat içinde </a:t>
            </a:r>
            <a:r>
              <a:rPr lang="tr-TR" sz="2200" dirty="0"/>
              <a:t>hepatit </a:t>
            </a:r>
            <a:r>
              <a:rPr lang="tr-TR" sz="2200" dirty="0" smtClean="0"/>
              <a:t>B </a:t>
            </a:r>
            <a:r>
              <a:rPr lang="tr-TR" sz="2200" dirty="0"/>
              <a:t>aşısı yapılır</a:t>
            </a:r>
            <a:r>
              <a:rPr lang="tr-TR" sz="2200" dirty="0" smtClean="0"/>
              <a:t>. </a:t>
            </a:r>
          </a:p>
          <a:p>
            <a:pPr marL="274320" lvl="2" indent="0">
              <a:spcBef>
                <a:spcPts val="700"/>
              </a:spcBef>
              <a:buSzPct val="60000"/>
              <a:buFont typeface="Wingdings" pitchFamily="2" charset="2"/>
              <a:buChar char="q"/>
            </a:pPr>
            <a:r>
              <a:rPr lang="tr-TR" sz="2200" dirty="0" smtClean="0"/>
              <a:t>Anneden </a:t>
            </a:r>
            <a:r>
              <a:rPr lang="tr-TR" sz="2200" dirty="0" err="1" smtClean="0"/>
              <a:t>HBsAg</a:t>
            </a:r>
            <a:r>
              <a:rPr lang="tr-TR" sz="2200" dirty="0" smtClean="0"/>
              <a:t> bakılır ve </a:t>
            </a:r>
            <a:r>
              <a:rPr lang="tr-TR" sz="2200" dirty="0"/>
              <a:t>anne </a:t>
            </a:r>
            <a:r>
              <a:rPr lang="tr-TR" sz="2200" dirty="0" err="1" smtClean="0"/>
              <a:t>HBsAg</a:t>
            </a:r>
            <a:r>
              <a:rPr lang="tr-TR" sz="2200" dirty="0" smtClean="0"/>
              <a:t> </a:t>
            </a:r>
            <a:r>
              <a:rPr lang="tr-TR" sz="2200" dirty="0"/>
              <a:t>(+) bulunursa HBIG ilk bir hafta içinde </a:t>
            </a:r>
            <a:r>
              <a:rPr lang="tr-TR" sz="2200" dirty="0" smtClean="0"/>
              <a:t>yapılır.</a:t>
            </a:r>
            <a:endParaRPr lang="tr-TR" sz="22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BCG Aşısı-1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Canlı bakteri aşısıdır.</a:t>
            </a:r>
          </a:p>
          <a:p>
            <a:r>
              <a:rPr lang="tr-TR" sz="2400" dirty="0" smtClean="0"/>
              <a:t>2. ayda tek doz uygulanır.</a:t>
            </a:r>
          </a:p>
          <a:p>
            <a:endParaRPr lang="tr-TR" sz="2400" dirty="0" smtClean="0"/>
          </a:p>
          <a:p>
            <a:r>
              <a:rPr lang="tr-TR" sz="2400" dirty="0" smtClean="0"/>
              <a:t>BCG aşısı, 3. aydan sonra yapılacaksa;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r-TR" sz="2200" dirty="0" err="1"/>
              <a:t>Pürified</a:t>
            </a:r>
            <a:r>
              <a:rPr lang="tr-TR" sz="2200" dirty="0"/>
              <a:t> Protein </a:t>
            </a:r>
            <a:r>
              <a:rPr lang="tr-TR" sz="2200" dirty="0" err="1" smtClean="0"/>
              <a:t>Derivative</a:t>
            </a:r>
            <a:r>
              <a:rPr lang="tr-TR" sz="2200" dirty="0" smtClean="0"/>
              <a:t> (PPD) ile </a:t>
            </a:r>
            <a:r>
              <a:rPr lang="tr-TR" altLang="tr-TR" sz="2200" dirty="0" smtClean="0">
                <a:cs typeface="Times New Roman" pitchFamily="18" charset="0"/>
              </a:rPr>
              <a:t>tüberkülin cilt testi (</a:t>
            </a:r>
            <a:r>
              <a:rPr lang="tr-TR" sz="2200" dirty="0" smtClean="0"/>
              <a:t>TCT)</a:t>
            </a:r>
            <a:r>
              <a:rPr lang="tr-TR" altLang="tr-TR" sz="2200" dirty="0" smtClean="0">
                <a:cs typeface="Times New Roman" pitchFamily="18" charset="0"/>
              </a:rPr>
              <a:t> </a:t>
            </a:r>
            <a:r>
              <a:rPr lang="tr-TR" sz="2200" dirty="0" smtClean="0"/>
              <a:t>yapıldıktan sonra sonucuna göre uygulanır. </a:t>
            </a:r>
          </a:p>
          <a:p>
            <a:endParaRPr lang="tr-TR" sz="2200" dirty="0" smtClean="0"/>
          </a:p>
          <a:p>
            <a:r>
              <a:rPr lang="tr-TR" sz="2400" dirty="0" smtClean="0"/>
              <a:t>Kayıtlara göre BCG yapıldığı bilinen çocuklarda ve BCG </a:t>
            </a:r>
            <a:r>
              <a:rPr lang="tr-TR" sz="2400" dirty="0" err="1" smtClean="0"/>
              <a:t>skarı</a:t>
            </a:r>
            <a:r>
              <a:rPr lang="tr-TR" sz="2400" dirty="0" smtClean="0"/>
              <a:t> bulunan çocuklarda herhangi bir yaşta kontrol amacıyla TCT yapılmasına gerek yoktur. </a:t>
            </a:r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BCG Aşısı-2</a:t>
            </a:r>
            <a:endParaRPr lang="tr-TR" sz="40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sz="2400" dirty="0" smtClean="0"/>
          </a:p>
          <a:p>
            <a:r>
              <a:rPr lang="tr-TR" sz="2400" dirty="0" smtClean="0"/>
              <a:t>6 yaş üzerinde hiç aşılanmamış çocukta BCG gerekli değildir. </a:t>
            </a:r>
          </a:p>
          <a:p>
            <a:endParaRPr lang="tr-TR" sz="2400" dirty="0" smtClean="0"/>
          </a:p>
          <a:p>
            <a:r>
              <a:rPr lang="tr-TR" sz="2400" dirty="0" smtClean="0"/>
              <a:t>6 yaş altında BCG yapılmamış olan çocukta TCT sonucuna göre gerekiyorsa BCG  uygulanır.</a:t>
            </a:r>
          </a:p>
          <a:p>
            <a:endParaRPr lang="tr-TR" sz="2400" dirty="0" smtClean="0"/>
          </a:p>
          <a:p>
            <a:r>
              <a:rPr lang="tr-TR" sz="2400" dirty="0" smtClean="0"/>
              <a:t>Aşının yan etkileri: Yerel ülser, </a:t>
            </a:r>
            <a:r>
              <a:rPr lang="tr-TR" sz="2400" dirty="0" err="1" smtClean="0"/>
              <a:t>lenfadenit</a:t>
            </a:r>
            <a:r>
              <a:rPr lang="tr-TR" sz="2400" dirty="0" smtClean="0"/>
              <a:t>, nadir olarak </a:t>
            </a:r>
            <a:r>
              <a:rPr lang="tr-TR" sz="2400" dirty="0" err="1" smtClean="0"/>
              <a:t>osteit</a:t>
            </a:r>
            <a:r>
              <a:rPr lang="tr-TR" sz="2400" dirty="0" smtClean="0"/>
              <a:t>. </a:t>
            </a:r>
          </a:p>
          <a:p>
            <a:endParaRPr lang="tr-TR" dirty="0"/>
          </a:p>
        </p:txBody>
      </p:sp>
      <p:pic>
        <p:nvPicPr>
          <p:cNvPr id="4098" name="Picture 2" descr="C:\Users\cumali\Desktop\BCGİ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22837"/>
            <a:ext cx="1768475" cy="19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Difteri‐</a:t>
            </a:r>
            <a:r>
              <a:rPr lang="tr-TR" sz="4000" dirty="0" err="1" smtClean="0">
                <a:solidFill>
                  <a:schemeClr val="tx1"/>
                </a:solidFill>
              </a:rPr>
              <a:t>Aselüler</a:t>
            </a:r>
            <a:r>
              <a:rPr lang="tr-TR" sz="4000" dirty="0" smtClean="0">
                <a:solidFill>
                  <a:schemeClr val="tx1"/>
                </a:solidFill>
              </a:rPr>
              <a:t> Boğmaca‐</a:t>
            </a:r>
            <a:r>
              <a:rPr lang="tr-TR" sz="4000" dirty="0" err="1" smtClean="0">
                <a:solidFill>
                  <a:schemeClr val="tx1"/>
                </a:solidFill>
              </a:rPr>
              <a:t>Tetanoz</a:t>
            </a:r>
            <a:r>
              <a:rPr lang="tr-TR" sz="4000" dirty="0" smtClean="0">
                <a:solidFill>
                  <a:schemeClr val="tx1"/>
                </a:solidFill>
              </a:rPr>
              <a:t> Aşısı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err="1" smtClean="0"/>
              <a:t>DaBT</a:t>
            </a:r>
            <a:r>
              <a:rPr lang="tr-TR" sz="2400" dirty="0" smtClean="0"/>
              <a:t>‐IPA‐</a:t>
            </a:r>
            <a:r>
              <a:rPr lang="tr-TR" sz="2400" dirty="0" err="1" smtClean="0"/>
              <a:t>Hib</a:t>
            </a:r>
            <a:r>
              <a:rPr lang="tr-TR" sz="2400" dirty="0" smtClean="0"/>
              <a:t> 5’li  karma aşısı içerisinde 2., 4., 6., 18.aylarda uygulanır.</a:t>
            </a:r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smtClean="0"/>
              <a:t>Ayrıca </a:t>
            </a:r>
            <a:r>
              <a:rPr lang="tr-TR" sz="2400" dirty="0" err="1" smtClean="0"/>
              <a:t>DaBT</a:t>
            </a:r>
            <a:r>
              <a:rPr lang="tr-TR" sz="2400" dirty="0" smtClean="0"/>
              <a:t>‐IPA 4’lü karma aşısı içerisinde 1. sınıfta uygulanır.</a:t>
            </a:r>
          </a:p>
          <a:p>
            <a:endParaRPr lang="tr-TR" sz="2400" dirty="0" smtClean="0"/>
          </a:p>
          <a:p>
            <a:r>
              <a:rPr lang="tr-TR" sz="2400" dirty="0" smtClean="0"/>
              <a:t>Aşı </a:t>
            </a:r>
            <a:r>
              <a:rPr lang="tr-TR" sz="2400" dirty="0"/>
              <a:t>yapılan yerde kızarıklık, şişlik, </a:t>
            </a:r>
            <a:r>
              <a:rPr lang="tr-TR" sz="2400" dirty="0" smtClean="0"/>
              <a:t>ağrı, aşı sonrası yüksek ateş, uzamış </a:t>
            </a:r>
            <a:r>
              <a:rPr lang="tr-TR" sz="2400" dirty="0"/>
              <a:t>ve durdurulamayan </a:t>
            </a:r>
            <a:r>
              <a:rPr lang="tr-TR" sz="2400" dirty="0" smtClean="0"/>
              <a:t>ağlama, </a:t>
            </a:r>
            <a:r>
              <a:rPr lang="tr-TR" sz="2400" dirty="0" err="1" smtClean="0"/>
              <a:t>konvülsiyon</a:t>
            </a:r>
            <a:r>
              <a:rPr lang="tr-TR" sz="2400" dirty="0" smtClean="0"/>
              <a:t>, </a:t>
            </a:r>
            <a:r>
              <a:rPr lang="tr-TR" sz="2400" dirty="0" err="1" smtClean="0"/>
              <a:t>ensefalit</a:t>
            </a:r>
            <a:r>
              <a:rPr lang="tr-TR" sz="2400" dirty="0" smtClean="0"/>
              <a:t> gelişebilir.</a:t>
            </a:r>
            <a:endParaRPr lang="tr-TR" sz="2400" dirty="0"/>
          </a:p>
          <a:p>
            <a:endParaRPr lang="tr-TR" sz="2400" dirty="0" smtClean="0"/>
          </a:p>
          <a:p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>
                <a:solidFill>
                  <a:schemeClr val="tx1"/>
                </a:solidFill>
              </a:rPr>
              <a:t>Pnömokok</a:t>
            </a:r>
            <a:r>
              <a:rPr lang="tr-TR" sz="4000" dirty="0" smtClean="0">
                <a:solidFill>
                  <a:schemeClr val="tx1"/>
                </a:solidFill>
              </a:rPr>
              <a:t> Aşısı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 err="1" smtClean="0"/>
              <a:t>Polisakkarit</a:t>
            </a:r>
            <a:r>
              <a:rPr lang="tr-TR" sz="2400" dirty="0" smtClean="0"/>
              <a:t> aşıdır.</a:t>
            </a:r>
          </a:p>
          <a:p>
            <a:endParaRPr lang="tr-TR" sz="2400" dirty="0" smtClean="0"/>
          </a:p>
          <a:p>
            <a:r>
              <a:rPr lang="tr-TR" sz="2400" dirty="0" smtClean="0"/>
              <a:t>2., 4., 6., ve 12. aylarda toplamda 4 doz yapılır.</a:t>
            </a:r>
          </a:p>
          <a:p>
            <a:endParaRPr lang="tr-TR" sz="2400" dirty="0" smtClean="0"/>
          </a:p>
          <a:p>
            <a:r>
              <a:rPr lang="tr-TR" sz="2400" dirty="0" smtClean="0"/>
              <a:t>2 yaşından büyük çocuklarda tek doz uygulanır.</a:t>
            </a:r>
          </a:p>
          <a:p>
            <a:endParaRPr lang="tr-TR" sz="2400" dirty="0" smtClean="0"/>
          </a:p>
          <a:p>
            <a:r>
              <a:rPr lang="tr-TR" sz="2400" dirty="0" smtClean="0"/>
              <a:t>Aşı sonrası ateş, kızarıklık, ağrı, şişlik olabilir.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Kızamık-</a:t>
            </a:r>
            <a:r>
              <a:rPr lang="tr-TR" dirty="0" err="1" smtClean="0">
                <a:solidFill>
                  <a:schemeClr val="tx1"/>
                </a:solidFill>
              </a:rPr>
              <a:t>Kızamıkcık</a:t>
            </a:r>
            <a:r>
              <a:rPr lang="tr-TR" dirty="0" smtClean="0">
                <a:solidFill>
                  <a:schemeClr val="tx1"/>
                </a:solidFill>
              </a:rPr>
              <a:t>-Kabakulak(KKK)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 smtClean="0"/>
              <a:t>Canlı aşıdır.</a:t>
            </a:r>
          </a:p>
          <a:p>
            <a:endParaRPr lang="tr-TR" sz="2400" dirty="0" smtClean="0"/>
          </a:p>
          <a:p>
            <a:r>
              <a:rPr lang="tr-TR" sz="2400" dirty="0" smtClean="0"/>
              <a:t>12. ay ve ilkokul 1. sınıfta olmak üzere 2 doz uygulanır.</a:t>
            </a:r>
          </a:p>
          <a:p>
            <a:endParaRPr lang="tr-TR" sz="2400" dirty="0" smtClean="0"/>
          </a:p>
          <a:p>
            <a:r>
              <a:rPr lang="tr-TR" sz="2400" dirty="0" smtClean="0"/>
              <a:t>Neomisin ve jelatin alerjisi olanlarda, </a:t>
            </a:r>
            <a:r>
              <a:rPr lang="tr-TR" sz="2400" dirty="0" err="1" smtClean="0"/>
              <a:t>immün</a:t>
            </a:r>
            <a:r>
              <a:rPr lang="tr-TR" sz="2400" dirty="0" smtClean="0"/>
              <a:t> yetmezliği olanlarda ve </a:t>
            </a:r>
            <a:r>
              <a:rPr lang="tr-TR" sz="2400" dirty="0"/>
              <a:t>y</a:t>
            </a:r>
            <a:r>
              <a:rPr lang="tr-TR" sz="2400" dirty="0" smtClean="0"/>
              <a:t>umurtaya </a:t>
            </a:r>
            <a:r>
              <a:rPr lang="tr-TR" sz="2400" dirty="0"/>
              <a:t>karsı </a:t>
            </a:r>
            <a:r>
              <a:rPr lang="tr-TR" sz="2400" dirty="0" err="1"/>
              <a:t>anafilaktik</a:t>
            </a:r>
            <a:r>
              <a:rPr lang="tr-TR" sz="2400" dirty="0"/>
              <a:t> </a:t>
            </a:r>
            <a:r>
              <a:rPr lang="tr-TR" sz="2400" dirty="0" smtClean="0"/>
              <a:t>reaksiyon gelişenlerde </a:t>
            </a:r>
            <a:r>
              <a:rPr lang="tr-TR" sz="2400" dirty="0" err="1" smtClean="0"/>
              <a:t>kontrendikedir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r>
              <a:rPr lang="tr-TR" sz="2400" dirty="0" smtClean="0"/>
              <a:t>Aşı sonrası 4-14 gün içerisinde ateş görülebilir. Bazı olgularda </a:t>
            </a:r>
            <a:r>
              <a:rPr lang="tr-TR" sz="2400" dirty="0" err="1" smtClean="0"/>
              <a:t>febril</a:t>
            </a:r>
            <a:r>
              <a:rPr lang="tr-TR" sz="2400" dirty="0" smtClean="0"/>
              <a:t> </a:t>
            </a:r>
            <a:r>
              <a:rPr lang="tr-TR" sz="2400" dirty="0" err="1" smtClean="0"/>
              <a:t>konvülziyon</a:t>
            </a:r>
            <a:r>
              <a:rPr lang="tr-TR" sz="2400" dirty="0" smtClean="0"/>
              <a:t>, </a:t>
            </a:r>
            <a:r>
              <a:rPr lang="tr-TR" sz="2400" dirty="0" err="1" smtClean="0"/>
              <a:t>trombositopeni</a:t>
            </a:r>
            <a:r>
              <a:rPr lang="tr-TR" sz="2400" dirty="0" smtClean="0"/>
              <a:t>, </a:t>
            </a:r>
            <a:r>
              <a:rPr lang="tr-TR" sz="2400" dirty="0" err="1" smtClean="0"/>
              <a:t>ensefalit</a:t>
            </a:r>
            <a:r>
              <a:rPr lang="tr-TR" sz="2400" dirty="0" smtClean="0"/>
              <a:t>, eklem ağrısı, </a:t>
            </a:r>
            <a:r>
              <a:rPr lang="tr-TR" sz="2400" dirty="0" err="1" smtClean="0"/>
              <a:t>artrit</a:t>
            </a:r>
            <a:r>
              <a:rPr lang="tr-TR" sz="2400" dirty="0" smtClean="0"/>
              <a:t> olabilir.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Oral </a:t>
            </a:r>
            <a:r>
              <a:rPr lang="tr-TR" sz="4000" dirty="0" err="1" smtClean="0">
                <a:solidFill>
                  <a:schemeClr val="tx1"/>
                </a:solidFill>
              </a:rPr>
              <a:t>Polio</a:t>
            </a:r>
            <a:r>
              <a:rPr lang="tr-TR" sz="4000" dirty="0" smtClean="0">
                <a:solidFill>
                  <a:schemeClr val="tx1"/>
                </a:solidFill>
              </a:rPr>
              <a:t> – </a:t>
            </a:r>
            <a:r>
              <a:rPr lang="tr-TR" sz="4000" dirty="0" err="1" smtClean="0">
                <a:solidFill>
                  <a:schemeClr val="tx1"/>
                </a:solidFill>
              </a:rPr>
              <a:t>İnaktif</a:t>
            </a:r>
            <a:r>
              <a:rPr lang="tr-TR" sz="4000" dirty="0">
                <a:solidFill>
                  <a:schemeClr val="tx1"/>
                </a:solidFill>
              </a:rPr>
              <a:t> </a:t>
            </a:r>
            <a:r>
              <a:rPr lang="tr-TR" sz="4000" dirty="0" err="1" smtClean="0">
                <a:solidFill>
                  <a:schemeClr val="tx1"/>
                </a:solidFill>
              </a:rPr>
              <a:t>Polio</a:t>
            </a:r>
            <a:r>
              <a:rPr lang="tr-TR" sz="4000" dirty="0" smtClean="0">
                <a:solidFill>
                  <a:schemeClr val="tx1"/>
                </a:solidFill>
              </a:rPr>
              <a:t> Aşısı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29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 smtClean="0"/>
              <a:t>Oral </a:t>
            </a:r>
            <a:r>
              <a:rPr lang="tr-TR" sz="2400" dirty="0" err="1" smtClean="0"/>
              <a:t>polio</a:t>
            </a:r>
            <a:r>
              <a:rPr lang="tr-TR" sz="2400" dirty="0" smtClean="0"/>
              <a:t> aşısı canlı aşıdır.</a:t>
            </a:r>
          </a:p>
          <a:p>
            <a:r>
              <a:rPr lang="tr-TR" sz="2400" dirty="0"/>
              <a:t>Oral </a:t>
            </a:r>
            <a:r>
              <a:rPr lang="tr-TR" sz="2400" dirty="0" err="1"/>
              <a:t>polio</a:t>
            </a:r>
            <a:r>
              <a:rPr lang="tr-TR" sz="2400" dirty="0"/>
              <a:t> </a:t>
            </a:r>
            <a:r>
              <a:rPr lang="tr-TR" sz="2400" dirty="0" smtClean="0"/>
              <a:t>aşısı 6. ay ve 18. ayda 2 doz uygulanır.</a:t>
            </a:r>
          </a:p>
          <a:p>
            <a:r>
              <a:rPr lang="tr-TR" sz="2400" dirty="0"/>
              <a:t>Oral </a:t>
            </a:r>
            <a:r>
              <a:rPr lang="tr-TR" sz="2400" dirty="0" err="1"/>
              <a:t>polio</a:t>
            </a:r>
            <a:r>
              <a:rPr lang="tr-TR" sz="2400" dirty="0"/>
              <a:t> </a:t>
            </a:r>
            <a:r>
              <a:rPr lang="tr-TR" sz="2400" dirty="0" smtClean="0"/>
              <a:t>aşısı neomisin ve streptomisin alerjisi olanlarda ve </a:t>
            </a:r>
            <a:r>
              <a:rPr lang="tr-TR" sz="2400" dirty="0" err="1" smtClean="0"/>
              <a:t>immün</a:t>
            </a:r>
            <a:r>
              <a:rPr lang="tr-TR" sz="2400" dirty="0" smtClean="0"/>
              <a:t> </a:t>
            </a:r>
            <a:r>
              <a:rPr lang="tr-TR" sz="2400" dirty="0" err="1" smtClean="0"/>
              <a:t>yetmezlerde</a:t>
            </a:r>
            <a:r>
              <a:rPr lang="tr-TR" sz="2400" dirty="0" smtClean="0"/>
              <a:t> </a:t>
            </a:r>
            <a:r>
              <a:rPr lang="tr-TR" sz="2400" dirty="0" err="1" smtClean="0"/>
              <a:t>kontrendikedir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r>
              <a:rPr lang="tr-TR" sz="2400" dirty="0" err="1"/>
              <a:t>İnaktif</a:t>
            </a:r>
            <a:r>
              <a:rPr lang="tr-TR" sz="2400" dirty="0"/>
              <a:t> </a:t>
            </a:r>
            <a:r>
              <a:rPr lang="tr-TR" sz="2400" dirty="0" err="1" smtClean="0"/>
              <a:t>polio</a:t>
            </a:r>
            <a:r>
              <a:rPr lang="tr-TR" sz="2400" dirty="0" smtClean="0"/>
              <a:t> aşısı 5’li karma aşı içerisinde </a:t>
            </a:r>
            <a:r>
              <a:rPr lang="tr-TR" sz="2400" dirty="0"/>
              <a:t>2., 4. , 6. , 18.aylarda </a:t>
            </a:r>
            <a:r>
              <a:rPr lang="tr-TR" sz="2400" dirty="0" smtClean="0"/>
              <a:t>ve 4’lü karma aşı içerisinde ilkokul 1. sınıfta uygulanır.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Amaç</a:t>
            </a:r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endPara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Aşılama, aşı takvimi ve aşılar hakkında bilgi vermek.</a:t>
            </a: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61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tx1"/>
                </a:solidFill>
              </a:rPr>
              <a:t>Hemofilus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İnfluenza</a:t>
            </a:r>
            <a:r>
              <a:rPr lang="tr-TR" dirty="0" smtClean="0">
                <a:solidFill>
                  <a:schemeClr val="tx1"/>
                </a:solidFill>
              </a:rPr>
              <a:t> Tip B (</a:t>
            </a:r>
            <a:r>
              <a:rPr lang="tr-TR" dirty="0" err="1" smtClean="0">
                <a:solidFill>
                  <a:schemeClr val="tx1"/>
                </a:solidFill>
              </a:rPr>
              <a:t>Hib</a:t>
            </a:r>
            <a:r>
              <a:rPr lang="tr-TR" dirty="0" smtClean="0">
                <a:solidFill>
                  <a:schemeClr val="tx1"/>
                </a:solidFill>
              </a:rPr>
              <a:t>) Aşısı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30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Polisakkarit</a:t>
            </a:r>
            <a:r>
              <a:rPr lang="tr-TR" sz="2400" dirty="0" smtClean="0"/>
              <a:t> aşıdır.</a:t>
            </a:r>
          </a:p>
          <a:p>
            <a:r>
              <a:rPr lang="tr-TR" sz="2400" dirty="0" smtClean="0"/>
              <a:t>5’li </a:t>
            </a:r>
            <a:r>
              <a:rPr lang="tr-TR" sz="2400" dirty="0"/>
              <a:t>karma aşı içerisinde 2., 4. , 6. , </a:t>
            </a:r>
            <a:r>
              <a:rPr lang="tr-TR" sz="2400" dirty="0" smtClean="0"/>
              <a:t>18.aylarda uygulanır.</a:t>
            </a:r>
          </a:p>
          <a:p>
            <a:r>
              <a:rPr lang="tr-TR" sz="2400" dirty="0"/>
              <a:t>5 yaş sonrası yalnız riskli gruplara uygulanır</a:t>
            </a:r>
            <a:r>
              <a:rPr lang="tr-TR" sz="2400" dirty="0" smtClean="0"/>
              <a:t>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r-TR" sz="2200" dirty="0"/>
              <a:t>Riskli gruplar: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200" dirty="0"/>
              <a:t>Orak hücre hastalığı olanlar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200" dirty="0" err="1"/>
              <a:t>Splenektomili</a:t>
            </a:r>
            <a:r>
              <a:rPr lang="tr-TR" sz="2200" dirty="0"/>
              <a:t> hastalar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200" dirty="0"/>
              <a:t>Kemoterapi alanlar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200" dirty="0"/>
              <a:t>HIV enfeksiyonu olanlar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200" dirty="0" err="1"/>
              <a:t>Konjenital</a:t>
            </a:r>
            <a:r>
              <a:rPr lang="tr-TR" sz="2200" dirty="0"/>
              <a:t> </a:t>
            </a:r>
            <a:r>
              <a:rPr lang="tr-TR" sz="2200" dirty="0" err="1"/>
              <a:t>immün</a:t>
            </a:r>
            <a:r>
              <a:rPr lang="tr-TR" sz="2200" dirty="0"/>
              <a:t> </a:t>
            </a:r>
            <a:r>
              <a:rPr lang="tr-TR" sz="2200" dirty="0" err="1" smtClean="0"/>
              <a:t>yetmezlikliler</a:t>
            </a:r>
            <a:endParaRPr lang="tr-TR" sz="22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Hepatit A Aşısı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31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İnaktive</a:t>
            </a:r>
            <a:r>
              <a:rPr lang="tr-TR" sz="2400" dirty="0" smtClean="0"/>
              <a:t> virüs aşısıdır.</a:t>
            </a:r>
          </a:p>
          <a:p>
            <a:endParaRPr lang="tr-TR" sz="2400" dirty="0" smtClean="0"/>
          </a:p>
          <a:p>
            <a:r>
              <a:rPr lang="tr-TR" sz="2400" dirty="0" smtClean="0"/>
              <a:t>18. ay ve 24. ay olmak üzere 2 doz uygulanır.</a:t>
            </a:r>
          </a:p>
          <a:p>
            <a:endParaRPr lang="tr-TR" sz="2400" dirty="0" smtClean="0"/>
          </a:p>
          <a:p>
            <a:r>
              <a:rPr lang="tr-TR" sz="2400" dirty="0" smtClean="0"/>
              <a:t>Aşı sonrası aşı yerinde ağrı, </a:t>
            </a:r>
            <a:r>
              <a:rPr lang="tr-TR" sz="2400" dirty="0" err="1" smtClean="0"/>
              <a:t>eritem</a:t>
            </a:r>
            <a:r>
              <a:rPr lang="tr-TR" sz="2400" dirty="0" smtClean="0"/>
              <a:t>, halsizlik ve ateş olabilir.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Su Çiçeği Aşısı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32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Canlı virüs aşısıdır.</a:t>
            </a:r>
          </a:p>
          <a:p>
            <a:endParaRPr lang="tr-TR" sz="2400" dirty="0" smtClean="0"/>
          </a:p>
          <a:p>
            <a:r>
              <a:rPr lang="tr-TR" sz="2400" dirty="0" smtClean="0"/>
              <a:t>12. ayda tek doz uygulanır.</a:t>
            </a:r>
          </a:p>
          <a:p>
            <a:endParaRPr lang="tr-TR" sz="2400" dirty="0" smtClean="0"/>
          </a:p>
          <a:p>
            <a:r>
              <a:rPr lang="tr-TR" sz="2400" dirty="0" smtClean="0"/>
              <a:t>Canlı aşı olmasına rağmen HIV </a:t>
            </a:r>
            <a:r>
              <a:rPr lang="tr-TR" sz="2400" dirty="0" err="1" smtClean="0"/>
              <a:t>enfekte</a:t>
            </a:r>
            <a:r>
              <a:rPr lang="tr-TR" sz="2400" dirty="0" smtClean="0"/>
              <a:t> çocuklara</a:t>
            </a:r>
          </a:p>
          <a:p>
            <a:pPr marL="0" indent="0">
              <a:buNone/>
            </a:pPr>
            <a:r>
              <a:rPr lang="tr-TR" sz="2400" dirty="0" smtClean="0"/>
              <a:t>    </a:t>
            </a:r>
            <a:r>
              <a:rPr lang="tr-TR" sz="2400" dirty="0" err="1" smtClean="0"/>
              <a:t>uygulabilir</a:t>
            </a:r>
            <a:r>
              <a:rPr lang="tr-TR" sz="2400" dirty="0" smtClean="0"/>
              <a:t>. </a:t>
            </a:r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smtClean="0"/>
              <a:t>Aşı sonrası ağrı, kızarıklık, ateş, hafif döküntü, hafif düzeyde su çiçeği lezyonları gelişebilir.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altLang="tr-TR" sz="2400" b="1" dirty="0">
                <a:solidFill>
                  <a:schemeClr val="tx1"/>
                </a:solidFill>
                <a:cs typeface="Times New Roman" pitchFamily="18" charset="0"/>
              </a:rPr>
              <a:t>6 yaşından küçük ve yaşamının ilk yılında hiç aşılanmamış </a:t>
            </a:r>
            <a:r>
              <a:rPr lang="tr-TR" altLang="tr-TR" sz="2400" b="1" dirty="0">
                <a:solidFill>
                  <a:schemeClr val="tx1"/>
                </a:solidFill>
              </a:rPr>
              <a:t/>
            </a:r>
            <a:br>
              <a:rPr lang="tr-TR" altLang="tr-TR" sz="2400" b="1" dirty="0">
                <a:solidFill>
                  <a:schemeClr val="tx1"/>
                </a:solidFill>
              </a:rPr>
            </a:br>
            <a:r>
              <a:rPr lang="tr-TR" altLang="tr-TR" sz="2400" b="1" dirty="0">
                <a:solidFill>
                  <a:schemeClr val="tx1"/>
                </a:solidFill>
                <a:cs typeface="Times New Roman" pitchFamily="18" charset="0"/>
              </a:rPr>
              <a:t>çocuklarda aşılama şeması (12-71 ay) (1-5 yaş)</a:t>
            </a:r>
            <a:br>
              <a:rPr lang="tr-TR" altLang="tr-TR" sz="2400" b="1" dirty="0">
                <a:solidFill>
                  <a:schemeClr val="tx1"/>
                </a:solidFill>
                <a:cs typeface="Times New Roman" pitchFamily="18" charset="0"/>
              </a:rPr>
            </a:b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33</a:t>
            </a:fld>
            <a:endParaRPr lang="tr-TR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77695453"/>
              </p:ext>
            </p:extLst>
          </p:nvPr>
        </p:nvGraphicFramePr>
        <p:xfrm>
          <a:off x="609600" y="1635926"/>
          <a:ext cx="8153400" cy="3581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241"/>
                <a:gridCol w="4050159"/>
              </a:tblGrid>
              <a:tr h="908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KPA, </a:t>
                      </a:r>
                      <a:r>
                        <a:rPr lang="tr-TR" altLang="tr-TR" sz="1800" b="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DaBT</a:t>
                      </a:r>
                      <a:r>
                        <a:rPr lang="tr-TR" altLang="tr-TR" sz="18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-İPA-</a:t>
                      </a:r>
                      <a:r>
                        <a:rPr lang="tr-TR" altLang="tr-TR" sz="1800" b="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Hib</a:t>
                      </a:r>
                      <a:r>
                        <a:rPr lang="tr-TR" altLang="tr-TR" sz="18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, Hep B,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b="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ppd</a:t>
                      </a:r>
                      <a:r>
                        <a:rPr lang="tr-TR" altLang="tr-TR" sz="18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ile TCT(</a:t>
                      </a:r>
                      <a:r>
                        <a:rPr lang="tr-TR" altLang="tr-TR" sz="1800" b="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tübercülin</a:t>
                      </a:r>
                      <a:r>
                        <a:rPr lang="tr-TR" altLang="tr-TR" sz="18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cilt testi) </a:t>
                      </a:r>
                      <a:endParaRPr lang="tr-TR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8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karşılaşmadan 2 gün sonra</a:t>
                      </a:r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KKK, TCT sonucuna göre BCG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80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karşılaşmadan 2 ay sonra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DaBT</a:t>
                      </a: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-İPA-</a:t>
                      </a:r>
                      <a:r>
                        <a:rPr lang="tr-TR" altLang="tr-TR" sz="180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Hib</a:t>
                      </a: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/</a:t>
                      </a:r>
                      <a:r>
                        <a:rPr lang="tr-TR" altLang="tr-TR" sz="180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DaBT</a:t>
                      </a: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-İPA</a:t>
                      </a: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, Hep B, OPA, KPA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58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karşılaşmadan 8 ay sonra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DaBT</a:t>
                      </a: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-İPA, Hep B, OPA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457200" y="528834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b="1" dirty="0">
                <a:cs typeface="Times New Roman" pitchFamily="18" charset="0"/>
              </a:rPr>
              <a:t>Çocukluk çağı aşılama takvimine okul aşıları ile devam </a:t>
            </a:r>
            <a:r>
              <a:rPr lang="tr-TR" altLang="tr-TR" b="1" dirty="0" err="1">
                <a:cs typeface="Times New Roman" pitchFamily="18" charset="0"/>
              </a:rPr>
              <a:t>edil</a:t>
            </a:r>
            <a:r>
              <a:rPr lang="tr-TR" altLang="tr-TR" b="1" dirty="0" err="1"/>
              <a:t>lir</a:t>
            </a:r>
            <a:endParaRPr lang="tr-TR" altLang="tr-TR" b="1" dirty="0"/>
          </a:p>
          <a:p>
            <a:r>
              <a:rPr lang="tr-TR" altLang="tr-TR" b="1" dirty="0" err="1"/>
              <a:t>Hib</a:t>
            </a:r>
            <a:r>
              <a:rPr lang="tr-TR" altLang="tr-TR" b="1" dirty="0"/>
              <a:t>:  </a:t>
            </a:r>
            <a:r>
              <a:rPr lang="tr-TR" altLang="tr-TR" dirty="0"/>
              <a:t>59 ay üstü yapılmaz, 12-14 aylıklara 2 doz </a:t>
            </a:r>
            <a:r>
              <a:rPr lang="tr-TR" altLang="tr-TR" dirty="0" err="1"/>
              <a:t>Hib</a:t>
            </a:r>
            <a:r>
              <a:rPr lang="tr-TR" altLang="tr-TR" dirty="0"/>
              <a:t> yapılır, 15-59 ayda tek doz </a:t>
            </a:r>
            <a:r>
              <a:rPr lang="tr-TR" altLang="tr-TR" dirty="0" smtClean="0"/>
              <a:t>yapılır.</a:t>
            </a:r>
            <a:endParaRPr lang="tr-TR" altLang="tr-TR" dirty="0"/>
          </a:p>
          <a:p>
            <a:r>
              <a:rPr lang="tr-TR" altLang="tr-TR" b="1" dirty="0"/>
              <a:t>KPA: </a:t>
            </a:r>
            <a:r>
              <a:rPr lang="tr-TR" altLang="tr-TR" dirty="0"/>
              <a:t>12-23 AY arası 2 doz, &gt;2 yaşta tek doz </a:t>
            </a:r>
            <a:r>
              <a:rPr lang="tr-TR" altLang="tr-TR" dirty="0" smtClean="0"/>
              <a:t>yapılır.</a:t>
            </a:r>
            <a:endParaRPr lang="tr-TR" alt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471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altLang="tr-TR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tr-TR" altLang="tr-TR" sz="2400" b="1" dirty="0" smtClean="0">
                <a:solidFill>
                  <a:schemeClr val="tx1"/>
                </a:solidFill>
                <a:cs typeface="Times New Roman" pitchFamily="18" charset="0"/>
              </a:rPr>
              <a:t>6-13 yaş </a:t>
            </a:r>
            <a:r>
              <a:rPr lang="tr-TR" altLang="tr-TR" sz="2400" b="1" dirty="0">
                <a:solidFill>
                  <a:schemeClr val="tx1"/>
                </a:solidFill>
                <a:cs typeface="Times New Roman" pitchFamily="18" charset="0"/>
              </a:rPr>
              <a:t>daha önce hiç aşılanmamış çocuklarda </a:t>
            </a:r>
            <a:r>
              <a:rPr lang="tr-TR" altLang="tr-TR" sz="2400" b="1" dirty="0">
                <a:solidFill>
                  <a:schemeClr val="tx1"/>
                </a:solidFill>
              </a:rPr>
              <a:t>a</a:t>
            </a:r>
            <a:r>
              <a:rPr lang="tr-TR" altLang="tr-TR" sz="2400" b="1" dirty="0">
                <a:solidFill>
                  <a:schemeClr val="tx1"/>
                </a:solidFill>
                <a:cs typeface="Times New Roman" pitchFamily="18" charset="0"/>
              </a:rPr>
              <a:t>şılama</a:t>
            </a:r>
            <a:r>
              <a:rPr lang="tr-TR" altLang="tr-TR" sz="2400" b="1" dirty="0">
                <a:solidFill>
                  <a:schemeClr val="tx1"/>
                </a:solidFill>
              </a:rPr>
              <a:t> </a:t>
            </a:r>
            <a:r>
              <a:rPr lang="tr-TR" altLang="tr-TR" sz="2400" b="1" dirty="0">
                <a:solidFill>
                  <a:schemeClr val="tx1"/>
                </a:solidFill>
                <a:cs typeface="Times New Roman" pitchFamily="18" charset="0"/>
              </a:rPr>
              <a:t>şeması </a:t>
            </a:r>
            <a:br>
              <a:rPr lang="tr-TR" altLang="tr-TR" sz="2400" b="1" dirty="0">
                <a:solidFill>
                  <a:schemeClr val="tx1"/>
                </a:solidFill>
                <a:cs typeface="Times New Roman" pitchFamily="18" charset="0"/>
              </a:rPr>
            </a:b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34</a:t>
            </a:fld>
            <a:endParaRPr lang="tr-TR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10711110"/>
              </p:ext>
            </p:extLst>
          </p:nvPr>
        </p:nvGraphicFramePr>
        <p:xfrm>
          <a:off x="609600" y="1828800"/>
          <a:ext cx="8153400" cy="3486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1219200">
                <a:tc>
                  <a:txBody>
                    <a:bodyPr/>
                    <a:lstStyle/>
                    <a:p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altLang="tr-TR" sz="1800" b="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DaBT</a:t>
                      </a:r>
                      <a:r>
                        <a:rPr lang="tr-TR" altLang="tr-TR" sz="18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/İPA, Hep B, KKK </a:t>
                      </a:r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36915">
                <a:tc>
                  <a:txBody>
                    <a:bodyPr/>
                    <a:lstStyle/>
                    <a:p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karşılaşmadan 2 ay sonra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err="1" smtClean="0">
                          <a:cs typeface="Times New Roman" pitchFamily="18" charset="0"/>
                        </a:rPr>
                        <a:t>DaBT</a:t>
                      </a:r>
                      <a:r>
                        <a:rPr lang="tr-TR" altLang="tr-TR" sz="1800" dirty="0" smtClean="0">
                          <a:cs typeface="Times New Roman" pitchFamily="18" charset="0"/>
                        </a:rPr>
                        <a:t>/İPA, OPA, Hep B, KKK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  <a:tr h="1130830">
                <a:tc>
                  <a:txBody>
                    <a:bodyPr/>
                    <a:lstStyle/>
                    <a:p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karşılaşmadan 8 ay sonra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err="1" smtClean="0">
                          <a:cs typeface="Times New Roman" pitchFamily="18" charset="0"/>
                        </a:rPr>
                        <a:t>DaBT</a:t>
                      </a:r>
                      <a:r>
                        <a:rPr lang="tr-TR" altLang="tr-TR" sz="1800" dirty="0" smtClean="0">
                          <a:cs typeface="Times New Roman" pitchFamily="18" charset="0"/>
                        </a:rPr>
                        <a:t>/İPA, OPA, Hep B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>
                <a:solidFill>
                  <a:schemeClr val="tx1"/>
                </a:solidFill>
              </a:rPr>
              <a:t/>
            </a:r>
            <a:br>
              <a:rPr lang="tr-TR" sz="2400" dirty="0">
                <a:solidFill>
                  <a:schemeClr val="tx1"/>
                </a:solidFill>
              </a:rPr>
            </a:br>
            <a:r>
              <a:rPr lang="tr-TR" sz="2400" b="1" dirty="0">
                <a:solidFill>
                  <a:schemeClr val="tx1"/>
                </a:solidFill>
              </a:rPr>
              <a:t>14 yaş </a:t>
            </a:r>
            <a:r>
              <a:rPr lang="tr-TR" sz="2400" b="1" dirty="0" smtClean="0">
                <a:solidFill>
                  <a:schemeClr val="tx1"/>
                </a:solidFill>
              </a:rPr>
              <a:t>üzerinde </a:t>
            </a:r>
            <a:r>
              <a:rPr lang="tr-TR" sz="2400" b="1" dirty="0">
                <a:solidFill>
                  <a:schemeClr val="tx1"/>
                </a:solidFill>
              </a:rPr>
              <a:t>daha önce hiç aşılanmamış çocuklarda aşılama şeması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35</a:t>
            </a:fld>
            <a:endParaRPr lang="tr-TR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26827165"/>
              </p:ext>
            </p:extLst>
          </p:nvPr>
        </p:nvGraphicFramePr>
        <p:xfrm>
          <a:off x="609600" y="1905000"/>
          <a:ext cx="8153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121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</a:t>
                      </a:r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b="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Td</a:t>
                      </a:r>
                      <a:r>
                        <a:rPr lang="tr-TR" altLang="tr-TR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, OPA, Hep-B, KKK</a:t>
                      </a:r>
                      <a:br>
                        <a:rPr lang="tr-TR" altLang="tr-TR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</a:br>
                      <a:endParaRPr lang="tr-TR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r-TR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karşılaşmadan 2 ay sonra</a:t>
                      </a:r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dirty="0" err="1" smtClean="0">
                          <a:cs typeface="Times New Roman" pitchFamily="18" charset="0"/>
                        </a:rPr>
                        <a:t>Td</a:t>
                      </a:r>
                      <a:r>
                        <a:rPr lang="tr-TR" altLang="tr-TR" dirty="0" smtClean="0">
                          <a:cs typeface="Times New Roman" pitchFamily="18" charset="0"/>
                        </a:rPr>
                        <a:t>, OPA, Hep-B,  KKK</a:t>
                      </a:r>
                      <a:br>
                        <a:rPr lang="tr-TR" altLang="tr-TR" dirty="0" smtClean="0">
                          <a:cs typeface="Times New Roman" pitchFamily="18" charset="0"/>
                        </a:rPr>
                      </a:br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karşılaşmadan 8 ay sonra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dirty="0" err="1" smtClean="0">
                          <a:cs typeface="Times New Roman" pitchFamily="18" charset="0"/>
                        </a:rPr>
                        <a:t>Td</a:t>
                      </a:r>
                      <a:r>
                        <a:rPr lang="tr-TR" altLang="tr-TR" dirty="0" smtClean="0">
                          <a:cs typeface="Times New Roman" pitchFamily="18" charset="0"/>
                        </a:rPr>
                        <a:t>, OPA, Hep-B</a:t>
                      </a:r>
                      <a:br>
                        <a:rPr lang="tr-TR" altLang="tr-TR" dirty="0" smtClean="0">
                          <a:cs typeface="Times New Roman" pitchFamily="18" charset="0"/>
                        </a:rPr>
                      </a:br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12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Aşı Takviminde Olmayan Aşılar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36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Rotavirüs</a:t>
            </a:r>
            <a:r>
              <a:rPr lang="tr-TR" sz="2400" dirty="0" smtClean="0"/>
              <a:t> aşısı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İnfluenza</a:t>
            </a:r>
            <a:r>
              <a:rPr lang="tr-TR" sz="2400" dirty="0" smtClean="0"/>
              <a:t> aşısı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Meningokok</a:t>
            </a:r>
            <a:r>
              <a:rPr lang="tr-TR" sz="2400" dirty="0" smtClean="0"/>
              <a:t> aşısı</a:t>
            </a:r>
          </a:p>
          <a:p>
            <a:endParaRPr lang="tr-TR" sz="2400" dirty="0" smtClean="0"/>
          </a:p>
          <a:p>
            <a:r>
              <a:rPr lang="tr-TR" sz="2400" dirty="0" smtClean="0"/>
              <a:t>Human </a:t>
            </a:r>
            <a:r>
              <a:rPr lang="tr-TR" sz="2400" dirty="0" err="1" smtClean="0"/>
              <a:t>papilloma</a:t>
            </a:r>
            <a:r>
              <a:rPr lang="tr-TR" sz="2400" dirty="0" smtClean="0"/>
              <a:t> virüs aşısı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Aşılamada Özel Durumlar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37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tr-TR" sz="2400" dirty="0" smtClean="0"/>
              <a:t>Aşılama durumunu bilmeyenler</a:t>
            </a:r>
          </a:p>
          <a:p>
            <a:pPr marL="457200" indent="-457200">
              <a:buFont typeface="+mj-lt"/>
              <a:buAutoNum type="arabicParenR"/>
            </a:pPr>
            <a:r>
              <a:rPr lang="tr-TR" sz="2400" dirty="0" smtClean="0"/>
              <a:t>Aşılamada gecikme olması</a:t>
            </a:r>
          </a:p>
          <a:p>
            <a:pPr marL="457200" indent="-457200">
              <a:buFont typeface="+mj-lt"/>
              <a:buAutoNum type="arabicParenR"/>
            </a:pPr>
            <a:r>
              <a:rPr lang="tr-TR" sz="2400" dirty="0" err="1"/>
              <a:t>İmmünsupresif</a:t>
            </a:r>
            <a:r>
              <a:rPr lang="tr-TR" sz="2400" dirty="0"/>
              <a:t> Tedavi </a:t>
            </a:r>
            <a:r>
              <a:rPr lang="tr-TR" sz="2400" dirty="0" smtClean="0"/>
              <a:t>Alanlar</a:t>
            </a:r>
          </a:p>
          <a:p>
            <a:pPr marL="457200" indent="-457200">
              <a:buFont typeface="+mj-lt"/>
              <a:buAutoNum type="arabicParenR"/>
            </a:pPr>
            <a:r>
              <a:rPr lang="tr-TR" sz="2400" dirty="0" err="1" smtClean="0"/>
              <a:t>Steroid</a:t>
            </a:r>
            <a:r>
              <a:rPr lang="tr-TR" sz="2400" dirty="0" smtClean="0"/>
              <a:t> </a:t>
            </a:r>
            <a:r>
              <a:rPr lang="tr-TR" sz="2400" dirty="0"/>
              <a:t>Tedavisinde </a:t>
            </a:r>
            <a:r>
              <a:rPr lang="tr-TR" sz="2400" dirty="0" smtClean="0"/>
              <a:t>Aşılama</a:t>
            </a:r>
          </a:p>
          <a:p>
            <a:pPr marL="457200" indent="-457200">
              <a:buFont typeface="+mj-lt"/>
              <a:buAutoNum type="arabicParenR"/>
            </a:pPr>
            <a:r>
              <a:rPr lang="tr-TR" sz="2400" dirty="0" err="1"/>
              <a:t>İmmün</a:t>
            </a:r>
            <a:r>
              <a:rPr lang="tr-TR" sz="2400" dirty="0"/>
              <a:t> Yetmezlikte </a:t>
            </a:r>
            <a:r>
              <a:rPr lang="tr-TR" sz="2400" dirty="0" smtClean="0"/>
              <a:t>Aşılama</a:t>
            </a:r>
          </a:p>
          <a:p>
            <a:pPr marL="457200" indent="-457200">
              <a:buFont typeface="+mj-lt"/>
              <a:buAutoNum type="arabicParenR"/>
            </a:pPr>
            <a:r>
              <a:rPr lang="tr-TR" sz="2400" dirty="0" err="1"/>
              <a:t>Premature</a:t>
            </a:r>
            <a:r>
              <a:rPr lang="tr-TR" sz="2400" dirty="0"/>
              <a:t> ve Aşılama</a:t>
            </a:r>
            <a:endParaRPr lang="tr-TR" sz="2400" dirty="0" smtClean="0"/>
          </a:p>
          <a:p>
            <a:pPr marL="457200" indent="-457200">
              <a:buFont typeface="+mj-lt"/>
              <a:buAutoNum type="arabicParenR"/>
            </a:pPr>
            <a:endParaRPr lang="tr-TR" sz="2400" dirty="0" smtClean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1) Aşılama </a:t>
            </a:r>
            <a:r>
              <a:rPr lang="tr-TR" sz="4000" dirty="0">
                <a:solidFill>
                  <a:schemeClr val="tx1"/>
                </a:solidFill>
              </a:rPr>
              <a:t>durumunu bilmeyenler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38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Hiç aşılama yapılmamış gibi kabul edilerek aşı programına alınır.</a:t>
            </a:r>
          </a:p>
          <a:p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531574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2</a:t>
            </a:r>
            <a:r>
              <a:rPr lang="tr-TR" sz="4000" dirty="0">
                <a:solidFill>
                  <a:schemeClr val="tx1"/>
                </a:solidFill>
              </a:rPr>
              <a:t>) Aşılamada gecikme </a:t>
            </a:r>
            <a:r>
              <a:rPr lang="tr-TR" sz="4000" dirty="0" smtClean="0">
                <a:solidFill>
                  <a:schemeClr val="tx1"/>
                </a:solidFill>
              </a:rPr>
              <a:t>olması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39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Aşılamada gecikme olursa, aşılamaya kalındığı yerden devam edilir.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16494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Hedefler</a:t>
            </a:r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Aşıların ulusal bağışıklama takvimine göre hangi aylarda/yaşlarda yapılacağını sayabilmek.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Aşılamada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kontrendikasyonları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sayabilmek.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Aşılamada yanlış bilinen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kontrendikasyonları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sayabilmek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Aşıların yan etkilerini sayabilmek.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karşılaşmada aşı planlaması yapabilmek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61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40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Tedaviden en az 3 ay sonra aşı yaptırabilirler. </a:t>
            </a:r>
          </a:p>
          <a:p>
            <a:endParaRPr lang="tr-TR" sz="2400" dirty="0" smtClean="0"/>
          </a:p>
          <a:p>
            <a:r>
              <a:rPr lang="tr-TR" sz="2400" dirty="0" smtClean="0"/>
              <a:t>Canlı aşılar; </a:t>
            </a:r>
            <a:r>
              <a:rPr lang="tr-TR" sz="2400" dirty="0" err="1" smtClean="0"/>
              <a:t>immünglobülin</a:t>
            </a:r>
            <a:r>
              <a:rPr lang="tr-TR" sz="2400" dirty="0" smtClean="0"/>
              <a:t> veya kan transfüzyonundan en az 3 ay sonra yapılmalıdır.</a:t>
            </a:r>
            <a:endParaRPr lang="tr-TR" sz="2400" dirty="0"/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0" y="228600"/>
            <a:ext cx="91440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>
                <a:solidFill>
                  <a:schemeClr val="tx1"/>
                </a:solidFill>
              </a:rPr>
              <a:t>3) </a:t>
            </a:r>
            <a:r>
              <a:rPr lang="tr-TR" sz="3600" dirty="0" err="1">
                <a:solidFill>
                  <a:schemeClr val="tx1"/>
                </a:solidFill>
              </a:rPr>
              <a:t>İmmünsupresif</a:t>
            </a:r>
            <a:r>
              <a:rPr lang="tr-TR" sz="3600" dirty="0">
                <a:solidFill>
                  <a:schemeClr val="tx1"/>
                </a:solidFill>
              </a:rPr>
              <a:t> Tedavi Alanlarda Aşılama</a:t>
            </a:r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4) </a:t>
            </a:r>
            <a:r>
              <a:rPr lang="tr-TR" sz="4000" dirty="0" err="1" smtClean="0">
                <a:solidFill>
                  <a:schemeClr val="tx1"/>
                </a:solidFill>
              </a:rPr>
              <a:t>Steroid</a:t>
            </a:r>
            <a:r>
              <a:rPr lang="tr-TR" sz="4000" dirty="0" smtClean="0">
                <a:solidFill>
                  <a:schemeClr val="tx1"/>
                </a:solidFill>
              </a:rPr>
              <a:t> Tedavisinde Aşılama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41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 smtClean="0"/>
              <a:t>14 gün veya daha uzun süre 2mg/kg/gün </a:t>
            </a:r>
            <a:r>
              <a:rPr lang="tr-TR" sz="2400" dirty="0" err="1" smtClean="0"/>
              <a:t>prednizon</a:t>
            </a:r>
            <a:r>
              <a:rPr lang="tr-TR" sz="2400" dirty="0" smtClean="0"/>
              <a:t> veya eşdeğeri </a:t>
            </a:r>
            <a:r>
              <a:rPr lang="tr-TR" sz="2400" dirty="0" err="1" smtClean="0"/>
              <a:t>kortikosteroid</a:t>
            </a:r>
            <a:r>
              <a:rPr lang="tr-TR" sz="2400" dirty="0" smtClean="0"/>
              <a:t> alacak olanlara tedavi kesildikten en az 1 ay sonra canlı aşı yapılabilir.</a:t>
            </a:r>
          </a:p>
          <a:p>
            <a:endParaRPr lang="tr-TR" sz="2400" dirty="0" smtClean="0"/>
          </a:p>
          <a:p>
            <a:r>
              <a:rPr lang="tr-TR" sz="2400" dirty="0" smtClean="0"/>
              <a:t>Ancak belirtilen dozlarda tedavi süresi 14 günden az ise canlı aşı tedavi bitiminden hemen sonra </a:t>
            </a:r>
            <a:r>
              <a:rPr lang="tr-TR" sz="2400" dirty="0"/>
              <a:t>yapılabilir</a:t>
            </a:r>
            <a:r>
              <a:rPr lang="tr-TR" sz="2400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6325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5) </a:t>
            </a:r>
            <a:r>
              <a:rPr lang="tr-TR" sz="4000" dirty="0" err="1" smtClean="0">
                <a:solidFill>
                  <a:schemeClr val="tx1"/>
                </a:solidFill>
              </a:rPr>
              <a:t>İmmün</a:t>
            </a:r>
            <a:r>
              <a:rPr lang="tr-TR" sz="4000" dirty="0" smtClean="0">
                <a:solidFill>
                  <a:schemeClr val="tx1"/>
                </a:solidFill>
              </a:rPr>
              <a:t> Yetmezlikte Aşılama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42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tr-TR" sz="2400" dirty="0" err="1" smtClean="0"/>
              <a:t>İmmun</a:t>
            </a:r>
            <a:r>
              <a:rPr lang="tr-TR" sz="2400" dirty="0" smtClean="0"/>
              <a:t> yetmezliği olan çocuklar;</a:t>
            </a:r>
          </a:p>
          <a:p>
            <a:pPr lvl="1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r-TR" sz="2200" dirty="0"/>
              <a:t>C</a:t>
            </a:r>
            <a:r>
              <a:rPr lang="tr-TR" sz="2200" dirty="0" smtClean="0"/>
              <a:t>anlı olmayan aşılar güvenle uygulanabilir. 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tr-TR" sz="2000" dirty="0" smtClean="0"/>
              <a:t>Yeterli </a:t>
            </a:r>
            <a:r>
              <a:rPr lang="tr-TR" sz="2000" dirty="0" err="1" smtClean="0"/>
              <a:t>immün</a:t>
            </a:r>
            <a:r>
              <a:rPr lang="tr-TR" sz="2000" dirty="0" smtClean="0"/>
              <a:t> yanıt oluşturabilmek için daha yüksek dozlarda aşılama gerekebilir.</a:t>
            </a:r>
          </a:p>
          <a:p>
            <a:pPr lvl="1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r-TR" sz="2200" dirty="0" smtClean="0"/>
              <a:t>Canlı aşılar uygulanmaz. 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tr-TR" sz="2000" dirty="0" smtClean="0"/>
              <a:t>İstisna olarak HIV enfeksiyonu bulunan </a:t>
            </a:r>
            <a:r>
              <a:rPr lang="tr-TR" sz="2000" dirty="0" err="1" smtClean="0"/>
              <a:t>immün</a:t>
            </a:r>
            <a:r>
              <a:rPr lang="tr-TR" sz="2000" dirty="0" smtClean="0"/>
              <a:t> yetmezlikli çocuklara, canlı aşılardan KKK ve suçiçeği aşıları uygulanabilir.</a:t>
            </a:r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6) Prematüre </a:t>
            </a:r>
            <a:r>
              <a:rPr lang="tr-TR" dirty="0">
                <a:solidFill>
                  <a:schemeClr val="tx1"/>
                </a:solidFill>
              </a:rPr>
              <a:t>ve </a:t>
            </a:r>
            <a:r>
              <a:rPr lang="tr-TR" dirty="0" smtClean="0">
                <a:solidFill>
                  <a:schemeClr val="tx1"/>
                </a:solidFill>
              </a:rPr>
              <a:t>Aşılama-1</a:t>
            </a:r>
            <a:r>
              <a:rPr lang="tr-TR" dirty="0">
                <a:solidFill>
                  <a:schemeClr val="tx1"/>
                </a:solidFill>
              </a:rPr>
              <a:t/>
            </a:r>
            <a:br>
              <a:rPr lang="tr-TR" dirty="0">
                <a:solidFill>
                  <a:schemeClr val="tx1"/>
                </a:solidFill>
              </a:rPr>
            </a:b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43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sz="2400" dirty="0" smtClean="0">
              <a:cs typeface="Arial" charset="0"/>
            </a:endParaRPr>
          </a:p>
          <a:p>
            <a:r>
              <a:rPr lang="tr-TR" sz="2400" dirty="0" smtClean="0">
                <a:cs typeface="Arial" charset="0"/>
              </a:rPr>
              <a:t>Zamanında</a:t>
            </a:r>
            <a:r>
              <a:rPr lang="tr-TR" sz="2400" dirty="0" smtClean="0"/>
              <a:t> </a:t>
            </a:r>
            <a:r>
              <a:rPr lang="tr-TR" sz="2400" dirty="0"/>
              <a:t>doğan çocuklarda olduğu gibi prematüre çocuklara da </a:t>
            </a:r>
            <a:r>
              <a:rPr lang="tr-TR" sz="2400" dirty="0" smtClean="0"/>
              <a:t>aşılar </a:t>
            </a:r>
            <a:r>
              <a:rPr lang="tr-TR" sz="2400" dirty="0"/>
              <a:t>aynı şemaya göre yapılmalıdır</a:t>
            </a:r>
            <a:r>
              <a:rPr lang="tr-TR" sz="2400" dirty="0" smtClean="0"/>
              <a:t>.</a:t>
            </a:r>
          </a:p>
          <a:p>
            <a:endParaRPr lang="tr-TR" sz="2400" dirty="0"/>
          </a:p>
          <a:p>
            <a:r>
              <a:rPr lang="tr-TR" sz="2400" dirty="0"/>
              <a:t>Prematüre </a:t>
            </a:r>
            <a:r>
              <a:rPr lang="tr-TR" sz="2400" dirty="0" smtClean="0"/>
              <a:t>bebekler, </a:t>
            </a:r>
            <a:r>
              <a:rPr lang="tr-TR" sz="2400" dirty="0"/>
              <a:t>aşılara karşı yeterli </a:t>
            </a:r>
            <a:r>
              <a:rPr lang="tr-TR" sz="2400" dirty="0" err="1" smtClean="0"/>
              <a:t>immün</a:t>
            </a:r>
            <a:r>
              <a:rPr lang="tr-TR" sz="2400" dirty="0" smtClean="0"/>
              <a:t> </a:t>
            </a:r>
            <a:r>
              <a:rPr lang="tr-TR" sz="2400" dirty="0"/>
              <a:t>yanıt gösterirler.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6) Prematüre </a:t>
            </a:r>
            <a:r>
              <a:rPr lang="tr-TR" dirty="0">
                <a:solidFill>
                  <a:schemeClr val="tx1"/>
                </a:solidFill>
              </a:rPr>
              <a:t>ve </a:t>
            </a:r>
            <a:r>
              <a:rPr lang="tr-TR" dirty="0" smtClean="0">
                <a:solidFill>
                  <a:schemeClr val="tx1"/>
                </a:solidFill>
              </a:rPr>
              <a:t>Aşılama-2</a:t>
            </a:r>
            <a:r>
              <a:rPr lang="tr-TR" dirty="0">
                <a:solidFill>
                  <a:schemeClr val="tx1"/>
                </a:solidFill>
              </a:rPr>
              <a:t/>
            </a:r>
            <a:br>
              <a:rPr lang="tr-TR" dirty="0">
                <a:solidFill>
                  <a:schemeClr val="tx1"/>
                </a:solidFill>
              </a:rPr>
            </a:b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44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Anne </a:t>
            </a:r>
            <a:r>
              <a:rPr lang="tr-TR" sz="2400" dirty="0" err="1" smtClean="0"/>
              <a:t>HBsAg</a:t>
            </a:r>
            <a:r>
              <a:rPr lang="tr-TR" sz="2400" dirty="0" smtClean="0"/>
              <a:t>(-) ve </a:t>
            </a:r>
            <a:r>
              <a:rPr lang="tr-TR" sz="2400" dirty="0" err="1" smtClean="0"/>
              <a:t>yenidoğan</a:t>
            </a:r>
            <a:r>
              <a:rPr lang="tr-TR" sz="2400" dirty="0" smtClean="0"/>
              <a:t> </a:t>
            </a:r>
            <a:r>
              <a:rPr lang="en-US" sz="2400" dirty="0">
                <a:cs typeface="Arial" charset="0"/>
              </a:rPr>
              <a:t>&lt;</a:t>
            </a:r>
            <a:r>
              <a:rPr lang="tr-TR" sz="2400" dirty="0">
                <a:cs typeface="Arial" charset="0"/>
              </a:rPr>
              <a:t>2000 gr  </a:t>
            </a:r>
            <a:r>
              <a:rPr lang="tr-TR" sz="2400" dirty="0" smtClean="0">
                <a:cs typeface="Arial" charset="0"/>
              </a:rPr>
              <a:t>ise;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r-TR" sz="2100" dirty="0" smtClean="0">
                <a:cs typeface="Arial" charset="0"/>
              </a:rPr>
              <a:t> </a:t>
            </a:r>
            <a:r>
              <a:rPr lang="tr-TR" sz="2100" dirty="0">
                <a:cs typeface="Arial" charset="0"/>
              </a:rPr>
              <a:t>1.ayda </a:t>
            </a:r>
            <a:r>
              <a:rPr lang="tr-TR" sz="2100" dirty="0" smtClean="0">
                <a:cs typeface="Arial" charset="0"/>
              </a:rPr>
              <a:t> </a:t>
            </a:r>
            <a:r>
              <a:rPr lang="tr-TR" sz="2100" dirty="0">
                <a:cs typeface="Arial" charset="0"/>
              </a:rPr>
              <a:t>ilk doz </a:t>
            </a:r>
            <a:r>
              <a:rPr lang="tr-TR" sz="2100" dirty="0" smtClean="0">
                <a:cs typeface="Arial" charset="0"/>
              </a:rPr>
              <a:t> </a:t>
            </a:r>
            <a:r>
              <a:rPr lang="tr-TR" sz="2100" dirty="0">
                <a:cs typeface="Arial" charset="0"/>
              </a:rPr>
              <a:t>2. ve 6. ayda diğer </a:t>
            </a:r>
            <a:r>
              <a:rPr lang="tr-TR" sz="2100" dirty="0" smtClean="0">
                <a:cs typeface="Arial" charset="0"/>
              </a:rPr>
              <a:t>dozlar yapılır.</a:t>
            </a:r>
          </a:p>
          <a:p>
            <a:endParaRPr lang="tr-TR" sz="2400" dirty="0" smtClean="0">
              <a:cs typeface="Arial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/>
              <a:t>Anne </a:t>
            </a:r>
            <a:r>
              <a:rPr lang="tr-TR" sz="2400" dirty="0" err="1"/>
              <a:t>HBsAg</a:t>
            </a:r>
            <a:r>
              <a:rPr lang="tr-TR" sz="2400" dirty="0" smtClean="0"/>
              <a:t>(+) </a:t>
            </a:r>
            <a:r>
              <a:rPr lang="tr-TR" sz="2400" dirty="0"/>
              <a:t>ve </a:t>
            </a:r>
            <a:r>
              <a:rPr lang="tr-TR" sz="2400" dirty="0" err="1"/>
              <a:t>yenidoğan</a:t>
            </a:r>
            <a:r>
              <a:rPr lang="tr-TR" sz="2400" dirty="0"/>
              <a:t> </a:t>
            </a:r>
            <a:r>
              <a:rPr lang="en-US" sz="2400" dirty="0">
                <a:cs typeface="Arial" charset="0"/>
              </a:rPr>
              <a:t>&lt;</a:t>
            </a:r>
            <a:r>
              <a:rPr lang="tr-TR" sz="2400" dirty="0">
                <a:cs typeface="Arial" charset="0"/>
              </a:rPr>
              <a:t>2000 gr  </a:t>
            </a:r>
            <a:r>
              <a:rPr lang="tr-TR" sz="2400" dirty="0" smtClean="0">
                <a:cs typeface="Arial" charset="0"/>
              </a:rPr>
              <a:t>ise;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r-TR" sz="2100" dirty="0" smtClean="0">
                <a:cs typeface="Arial" charset="0"/>
              </a:rPr>
              <a:t>Doğumda </a:t>
            </a:r>
            <a:r>
              <a:rPr lang="tr-TR" sz="2100" dirty="0">
                <a:cs typeface="Arial" charset="0"/>
              </a:rPr>
              <a:t>HBIG ve bir doz </a:t>
            </a:r>
            <a:r>
              <a:rPr lang="tr-TR" sz="2100" dirty="0" smtClean="0">
                <a:cs typeface="Arial" charset="0"/>
              </a:rPr>
              <a:t>aşı (</a:t>
            </a:r>
            <a:r>
              <a:rPr lang="tr-TR" sz="2100" dirty="0">
                <a:cs typeface="Arial" charset="0"/>
              </a:rPr>
              <a:t>ilk 12 saatte) </a:t>
            </a:r>
            <a:r>
              <a:rPr lang="tr-TR" sz="2100" dirty="0" smtClean="0">
                <a:cs typeface="Arial" charset="0"/>
              </a:rPr>
              <a:t>yapılır.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r-TR" sz="2100" dirty="0" smtClean="0">
                <a:cs typeface="Arial" charset="0"/>
              </a:rPr>
              <a:t>Daha sonra  </a:t>
            </a:r>
            <a:r>
              <a:rPr lang="tr-TR" sz="2100" dirty="0">
                <a:cs typeface="Arial" charset="0"/>
              </a:rPr>
              <a:t>1</a:t>
            </a:r>
            <a:r>
              <a:rPr lang="tr-TR" sz="2100" dirty="0" smtClean="0">
                <a:cs typeface="Arial" charset="0"/>
              </a:rPr>
              <a:t>., 2. ve 6</a:t>
            </a:r>
            <a:r>
              <a:rPr lang="tr-TR" sz="2100" dirty="0">
                <a:cs typeface="Arial" charset="0"/>
              </a:rPr>
              <a:t>. </a:t>
            </a:r>
            <a:r>
              <a:rPr lang="tr-TR" sz="2100" dirty="0" smtClean="0">
                <a:cs typeface="Arial" charset="0"/>
              </a:rPr>
              <a:t>aylarda  </a:t>
            </a:r>
            <a:r>
              <a:rPr lang="tr-TR" sz="2100" dirty="0">
                <a:cs typeface="Arial" charset="0"/>
              </a:rPr>
              <a:t>HBV </a:t>
            </a:r>
            <a:r>
              <a:rPr lang="tr-TR" sz="2100" dirty="0" smtClean="0">
                <a:cs typeface="Arial" charset="0"/>
              </a:rPr>
              <a:t>aşısı yapılır.</a:t>
            </a:r>
            <a:endParaRPr lang="en-US" sz="2100" dirty="0">
              <a:cs typeface="Arial" charset="0"/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51076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Özet-1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45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Aşılama </a:t>
            </a: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kontrendikasyonları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nelerdir?</a:t>
            </a:r>
          </a:p>
          <a:p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2000" dirty="0"/>
              <a:t>Aşı ve içeriğine karşı </a:t>
            </a:r>
            <a:r>
              <a:rPr lang="tr-TR" sz="2000" dirty="0" err="1"/>
              <a:t>anaflaksi</a:t>
            </a:r>
            <a:r>
              <a:rPr lang="tr-TR" sz="2000" dirty="0"/>
              <a:t> ve benzeri tablo </a:t>
            </a:r>
          </a:p>
          <a:p>
            <a:pPr lvl="1"/>
            <a:r>
              <a:rPr lang="tr-TR" sz="2000" dirty="0" err="1"/>
              <a:t>İmmun</a:t>
            </a:r>
            <a:r>
              <a:rPr lang="tr-TR" sz="2000" dirty="0"/>
              <a:t> </a:t>
            </a:r>
            <a:r>
              <a:rPr lang="tr-TR" sz="2000" dirty="0" err="1"/>
              <a:t>suprese</a:t>
            </a:r>
            <a:r>
              <a:rPr lang="tr-TR" sz="2000" dirty="0"/>
              <a:t> ilaç alanlarda canlı aşı </a:t>
            </a:r>
          </a:p>
          <a:p>
            <a:pPr lvl="1"/>
            <a:r>
              <a:rPr lang="tr-TR" sz="2000" dirty="0" err="1"/>
              <a:t>İmmun</a:t>
            </a:r>
            <a:r>
              <a:rPr lang="tr-TR" sz="2000" dirty="0"/>
              <a:t> yetmezlikte canlı aşı </a:t>
            </a:r>
          </a:p>
          <a:p>
            <a:pPr lvl="1"/>
            <a:r>
              <a:rPr lang="tr-TR" sz="2000" dirty="0"/>
              <a:t>İlerleyici Nörolojik bozukluklarda aşılama</a:t>
            </a:r>
          </a:p>
          <a:p>
            <a:pPr lvl="1"/>
            <a:r>
              <a:rPr lang="tr-TR" sz="2000" dirty="0"/>
              <a:t>72 ay  üzerindekilere boğmaca aşısı </a:t>
            </a:r>
          </a:p>
          <a:p>
            <a:pPr lvl="1"/>
            <a:r>
              <a:rPr lang="tr-TR" sz="2000" dirty="0"/>
              <a:t>DBT sonrası 7 gün içinde ortaya çıkan </a:t>
            </a:r>
            <a:r>
              <a:rPr lang="tr-TR" sz="2000" dirty="0" err="1"/>
              <a:t>ensefalopatide</a:t>
            </a:r>
            <a:r>
              <a:rPr lang="tr-TR" sz="2000" dirty="0"/>
              <a:t> boğmaca aşısı </a:t>
            </a:r>
          </a:p>
          <a:p>
            <a:pPr lvl="1"/>
            <a:r>
              <a:rPr lang="tr-TR" sz="2000" dirty="0"/>
              <a:t>Ateşli/ateşsiz ağır ve orta şiddette enfeksiyon varlığı </a:t>
            </a:r>
          </a:p>
          <a:p>
            <a:pPr lvl="1"/>
            <a:r>
              <a:rPr lang="tr-TR" sz="2000" dirty="0"/>
              <a:t>Hamilelerde canlı aşılar </a:t>
            </a:r>
          </a:p>
          <a:p>
            <a:pPr lvl="1"/>
            <a:r>
              <a:rPr lang="tr-TR" sz="2000" dirty="0" err="1"/>
              <a:t>İmmun</a:t>
            </a:r>
            <a:r>
              <a:rPr lang="tr-TR" sz="2000" dirty="0"/>
              <a:t> yetmezliği olan çocukla teması olanlarda oral </a:t>
            </a:r>
            <a:r>
              <a:rPr lang="tr-TR" sz="2000" dirty="0" err="1"/>
              <a:t>polio</a:t>
            </a:r>
            <a:endParaRPr lang="tr-TR" sz="2000" dirty="0"/>
          </a:p>
          <a:p>
            <a:pPr lvl="1"/>
            <a:endParaRPr lang="tr-TR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1982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 smtClean="0">
                <a:solidFill>
                  <a:schemeClr val="tx1"/>
                </a:solidFill>
              </a:rPr>
              <a:t>Özet-2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46</a:t>
            </a:fld>
            <a:endParaRPr lang="tr-TR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76577614"/>
              </p:ext>
            </p:extLst>
          </p:nvPr>
        </p:nvGraphicFramePr>
        <p:xfrm>
          <a:off x="609600" y="2743200"/>
          <a:ext cx="8153400" cy="3505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241"/>
                <a:gridCol w="4050159"/>
              </a:tblGrid>
              <a:tr h="9473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KPA, </a:t>
                      </a:r>
                      <a:r>
                        <a:rPr lang="tr-TR" altLang="tr-TR" sz="1800" b="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DaBT</a:t>
                      </a:r>
                      <a:r>
                        <a:rPr lang="tr-TR" altLang="tr-TR" sz="18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-İPA-</a:t>
                      </a:r>
                      <a:r>
                        <a:rPr lang="tr-TR" altLang="tr-TR" sz="1800" b="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Hib</a:t>
                      </a:r>
                      <a:r>
                        <a:rPr lang="tr-TR" altLang="tr-TR" sz="18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, Hep B,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b="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ppd</a:t>
                      </a:r>
                      <a:r>
                        <a:rPr lang="tr-TR" altLang="tr-TR" sz="18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ile TCT(</a:t>
                      </a:r>
                      <a:r>
                        <a:rPr lang="tr-TR" altLang="tr-TR" sz="1800" b="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tübercülin</a:t>
                      </a:r>
                      <a:r>
                        <a:rPr lang="tr-TR" altLang="tr-TR" sz="18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cilt testi) </a:t>
                      </a:r>
                      <a:endParaRPr lang="tr-TR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3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karşılaşmadan 2 gün sonra</a:t>
                      </a:r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KKK, TCT sonucuna göre BCG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315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karşılaşmadan 2 ay sonra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DaBT</a:t>
                      </a: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-İPA-</a:t>
                      </a:r>
                      <a:r>
                        <a:rPr lang="tr-TR" altLang="tr-TR" sz="180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Hib</a:t>
                      </a: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/DBT-İPA, Hep B, OPA, KPA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31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karşılaşmadan 8 ay sonra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DaBT</a:t>
                      </a: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-İPA, Hep B, OPA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609600" y="1752600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400" b="1" dirty="0"/>
              <a:t>12-71 ay yaşamının ilk yılında hiç aşılanmamış çocuklarda aşılama planımız nedir?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7745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 smtClean="0">
                <a:solidFill>
                  <a:schemeClr val="tx1"/>
                </a:solidFill>
              </a:rPr>
              <a:t>Özet</a:t>
            </a:r>
            <a:r>
              <a:rPr lang="tr-TR" altLang="tr-TR" sz="4000" b="1" dirty="0" smtClean="0">
                <a:solidFill>
                  <a:schemeClr val="tx1"/>
                </a:solidFill>
                <a:cs typeface="Times New Roman" pitchFamily="18" charset="0"/>
              </a:rPr>
              <a:t>-3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47</a:t>
            </a:fld>
            <a:endParaRPr lang="tr-TR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667849"/>
              </p:ext>
            </p:extLst>
          </p:nvPr>
        </p:nvGraphicFramePr>
        <p:xfrm>
          <a:off x="500418" y="2819400"/>
          <a:ext cx="8153400" cy="2819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985794">
                <a:tc>
                  <a:txBody>
                    <a:bodyPr/>
                    <a:lstStyle/>
                    <a:p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altLang="tr-TR" sz="1800" b="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DaBT</a:t>
                      </a:r>
                      <a:r>
                        <a:rPr lang="tr-TR" altLang="tr-TR" sz="18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/İPA, Hep B, KKK </a:t>
                      </a:r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19262">
                <a:tc>
                  <a:txBody>
                    <a:bodyPr/>
                    <a:lstStyle/>
                    <a:p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karşılaşmadan 2 ay sonra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err="1" smtClean="0">
                          <a:cs typeface="Times New Roman" pitchFamily="18" charset="0"/>
                        </a:rPr>
                        <a:t>DaBT</a:t>
                      </a:r>
                      <a:r>
                        <a:rPr lang="tr-TR" altLang="tr-TR" sz="1800" dirty="0" smtClean="0">
                          <a:cs typeface="Times New Roman" pitchFamily="18" charset="0"/>
                        </a:rPr>
                        <a:t>/İPA, OPA, Hep B, KKK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  <a:tr h="914342">
                <a:tc>
                  <a:txBody>
                    <a:bodyPr/>
                    <a:lstStyle/>
                    <a:p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karşılaşmadan 8 ay sonra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err="1" smtClean="0">
                          <a:cs typeface="Times New Roman" pitchFamily="18" charset="0"/>
                        </a:rPr>
                        <a:t>DaBT</a:t>
                      </a:r>
                      <a:r>
                        <a:rPr lang="tr-TR" altLang="tr-TR" sz="1800" dirty="0" smtClean="0">
                          <a:cs typeface="Times New Roman" pitchFamily="18" charset="0"/>
                        </a:rPr>
                        <a:t>/İPA, OPA, Hep B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533400" y="1752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400" b="1" dirty="0"/>
              <a:t>6-13 yaş daha önce hiç aşılanmamış çocuklarda aşılama planımız nedir?</a:t>
            </a:r>
          </a:p>
        </p:txBody>
      </p:sp>
    </p:spTree>
    <p:extLst>
      <p:ext uri="{BB962C8B-B14F-4D97-AF65-F5344CB8AC3E}">
        <p14:creationId xmlns:p14="http://schemas.microsoft.com/office/powerpoint/2010/main" val="51349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Özet</a:t>
            </a:r>
            <a:r>
              <a:rPr lang="tr-TR" altLang="tr-TR" b="1" dirty="0" smtClean="0">
                <a:solidFill>
                  <a:schemeClr val="tx1"/>
                </a:solidFill>
                <a:cs typeface="Times New Roman" pitchFamily="18" charset="0"/>
              </a:rPr>
              <a:t>-4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48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tr-TR" sz="2400" b="1" dirty="0"/>
              <a:t>Prematürelerde aşılamada dikkat edilmesi gereken durumlar nelerdir?</a:t>
            </a:r>
          </a:p>
          <a:p>
            <a:endParaRPr lang="tr-TR" sz="2400" b="1" dirty="0" smtClean="0">
              <a:cs typeface="Arial" charset="0"/>
            </a:endParaRPr>
          </a:p>
          <a:p>
            <a:r>
              <a:rPr lang="tr-TR" sz="2200" dirty="0" smtClean="0">
                <a:cs typeface="Arial" charset="0"/>
              </a:rPr>
              <a:t>Zamanında</a:t>
            </a:r>
            <a:r>
              <a:rPr lang="tr-TR" sz="2200" dirty="0" smtClean="0"/>
              <a:t> </a:t>
            </a:r>
            <a:r>
              <a:rPr lang="tr-TR" sz="2200" dirty="0"/>
              <a:t>doğan çocuklarda olduğu gibi </a:t>
            </a:r>
            <a:r>
              <a:rPr lang="tr-TR" sz="2200" dirty="0" smtClean="0"/>
              <a:t>prematüre </a:t>
            </a:r>
            <a:r>
              <a:rPr lang="tr-TR" sz="2200" dirty="0"/>
              <a:t>çocuklara da aşılar aynı şemaya göre yapılmalıdır</a:t>
            </a:r>
            <a:r>
              <a:rPr lang="tr-TR" sz="2200" dirty="0" smtClean="0"/>
              <a:t>.</a:t>
            </a:r>
            <a:endParaRPr lang="tr-TR" sz="2200" dirty="0"/>
          </a:p>
          <a:p>
            <a:r>
              <a:rPr lang="tr-TR" sz="2200" dirty="0"/>
              <a:t>Prematüre bebekler, aşılara karşı yeterli </a:t>
            </a:r>
            <a:r>
              <a:rPr lang="tr-TR" sz="2200" dirty="0" err="1"/>
              <a:t>immün</a:t>
            </a:r>
            <a:r>
              <a:rPr lang="tr-TR" sz="2200" dirty="0"/>
              <a:t> yanıt gösterirler</a:t>
            </a:r>
            <a:r>
              <a:rPr lang="tr-TR" sz="2200" dirty="0" smtClean="0"/>
              <a:t>.</a:t>
            </a:r>
          </a:p>
          <a:p>
            <a:r>
              <a:rPr lang="tr-TR" sz="2200" dirty="0"/>
              <a:t>Anne </a:t>
            </a:r>
            <a:r>
              <a:rPr lang="tr-TR" sz="2200" dirty="0" err="1"/>
              <a:t>HBsAg</a:t>
            </a:r>
            <a:r>
              <a:rPr lang="tr-TR" sz="2200" dirty="0"/>
              <a:t>(-) ve </a:t>
            </a:r>
            <a:r>
              <a:rPr lang="tr-TR" sz="2200" dirty="0" err="1"/>
              <a:t>yenidoğan</a:t>
            </a:r>
            <a:r>
              <a:rPr lang="tr-TR" sz="2200" dirty="0"/>
              <a:t> </a:t>
            </a:r>
            <a:r>
              <a:rPr lang="en-US" sz="2200" dirty="0">
                <a:cs typeface="Arial" charset="0"/>
              </a:rPr>
              <a:t>&lt;</a:t>
            </a:r>
            <a:r>
              <a:rPr lang="tr-TR" sz="2200" dirty="0">
                <a:cs typeface="Arial" charset="0"/>
              </a:rPr>
              <a:t>2000 gr  ise;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r-TR" sz="2200" dirty="0">
                <a:cs typeface="Arial" charset="0"/>
              </a:rPr>
              <a:t> 1.ayda  ilk doz  2. ve 6. ayda diğer dozlar yapılır.</a:t>
            </a:r>
          </a:p>
          <a:p>
            <a:endParaRPr lang="tr-TR" sz="2200" dirty="0">
              <a:cs typeface="Arial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200" dirty="0"/>
              <a:t>Anne </a:t>
            </a:r>
            <a:r>
              <a:rPr lang="tr-TR" sz="2200" dirty="0" err="1"/>
              <a:t>HBsAg</a:t>
            </a:r>
            <a:r>
              <a:rPr lang="tr-TR" sz="2200" dirty="0"/>
              <a:t>(+) ve </a:t>
            </a:r>
            <a:r>
              <a:rPr lang="tr-TR" sz="2200" dirty="0" err="1"/>
              <a:t>yenidoğan</a:t>
            </a:r>
            <a:r>
              <a:rPr lang="tr-TR" sz="2200" dirty="0"/>
              <a:t> </a:t>
            </a:r>
            <a:r>
              <a:rPr lang="en-US" sz="2200" dirty="0">
                <a:cs typeface="Arial" charset="0"/>
              </a:rPr>
              <a:t>&lt;</a:t>
            </a:r>
            <a:r>
              <a:rPr lang="tr-TR" sz="2200" dirty="0">
                <a:cs typeface="Arial" charset="0"/>
              </a:rPr>
              <a:t>2000 gr  ise;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r-TR" sz="2200" dirty="0">
                <a:cs typeface="Arial" charset="0"/>
              </a:rPr>
              <a:t>Doğumda HBIG ve bir doz aşı (ilk 12 saatte) yapılır.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r-TR" sz="2200" dirty="0">
                <a:cs typeface="Arial" charset="0"/>
              </a:rPr>
              <a:t>Daha sonra  1., 2. ve 6. aylarda  HBV aşısı yapılır.</a:t>
            </a:r>
            <a:endParaRPr lang="en-US" sz="2200" dirty="0">
              <a:cs typeface="Arial" charset="0"/>
            </a:endParaRPr>
          </a:p>
          <a:p>
            <a:endParaRPr lang="tr-TR" sz="22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8485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Kaynaklar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49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586854" y="1624084"/>
            <a:ext cx="8179194" cy="4471916"/>
          </a:xfrm>
        </p:spPr>
        <p:txBody>
          <a:bodyPr/>
          <a:lstStyle/>
          <a:p>
            <a:pPr marL="342900" indent="-342900" algn="just">
              <a:buClr>
                <a:schemeClr val="tx1"/>
              </a:buClr>
              <a:buFont typeface="+mj-lt"/>
              <a:buAutoNum type="arabicPeriod"/>
            </a:pPr>
            <a:r>
              <a:rPr lang="tr-TR" sz="1800" dirty="0" smtClean="0"/>
              <a:t> Aydoğan</a:t>
            </a:r>
            <a:r>
              <a:rPr lang="tr-TR" sz="1800" dirty="0"/>
              <a:t>, Ü., Koç, B., &amp; Sarı, O. (2016). TEMEL AİLE </a:t>
            </a:r>
            <a:r>
              <a:rPr lang="tr-TR" sz="1800" dirty="0" smtClean="0"/>
              <a:t>HEKİMLİĞİ</a:t>
            </a:r>
            <a:r>
              <a:rPr lang="tr-TR" sz="1800" dirty="0"/>
              <a:t>. GÜNEŞ TIP KİTAPEVİ</a:t>
            </a:r>
            <a:r>
              <a:rPr lang="tr-TR" sz="1800" dirty="0" smtClean="0"/>
              <a:t>.</a:t>
            </a:r>
          </a:p>
          <a:p>
            <a:pPr marL="342900" indent="-342900" algn="just">
              <a:buClr>
                <a:schemeClr val="tx1"/>
              </a:buClr>
              <a:buFont typeface="+mj-lt"/>
              <a:buAutoNum type="arabicPeriod"/>
            </a:pPr>
            <a:endParaRPr lang="tr-TR" sz="1800" dirty="0" smtClean="0"/>
          </a:p>
          <a:p>
            <a:pPr marL="342900" indent="-342900" algn="just">
              <a:buClr>
                <a:schemeClr val="tx1"/>
              </a:buClr>
              <a:buFont typeface="+mj-lt"/>
              <a:buAutoNum type="arabicPeriod"/>
            </a:pPr>
            <a:r>
              <a:rPr lang="tr-TR" sz="1800" dirty="0"/>
              <a:t>Bozdemir, N., &amp; Kara, İ. H. (2010). BİRİNCİ BASMAKTA TANI </a:t>
            </a:r>
            <a:r>
              <a:rPr lang="tr-TR" sz="1800" dirty="0" smtClean="0"/>
              <a:t>VE TEDAVİ</a:t>
            </a:r>
            <a:r>
              <a:rPr lang="tr-TR" sz="1800" dirty="0"/>
              <a:t>. NOBEL KİTAPEVİ</a:t>
            </a:r>
            <a:r>
              <a:rPr lang="tr-TR" sz="1800" dirty="0" smtClean="0"/>
              <a:t>.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endParaRPr lang="tr-TR" sz="1800" dirty="0" smtClean="0"/>
          </a:p>
          <a:p>
            <a:pPr marL="342900" indent="-342900" algn="just">
              <a:buClrTx/>
              <a:buFont typeface="+mj-lt"/>
              <a:buAutoNum type="arabicPeriod"/>
            </a:pPr>
            <a:r>
              <a:rPr lang="tr-TR" sz="1800" dirty="0" smtClean="0"/>
              <a:t>T.C. Sağlık Bakanlığı Temel Sağlık Hizmetleri Genel </a:t>
            </a:r>
            <a:r>
              <a:rPr lang="tr-TR" sz="1800" dirty="0" err="1" smtClean="0"/>
              <a:t>Müdürlügü</a:t>
            </a:r>
            <a:r>
              <a:rPr lang="tr-TR" sz="1800" dirty="0"/>
              <a:t> Genişletilmiş Bağışıklama Programı </a:t>
            </a:r>
            <a:r>
              <a:rPr lang="tr-TR" sz="1800" dirty="0" smtClean="0"/>
              <a:t>Genelgesi</a:t>
            </a:r>
            <a:r>
              <a:rPr lang="tr-TR" sz="1800" dirty="0"/>
              <a:t> </a:t>
            </a:r>
            <a:r>
              <a:rPr lang="tr-TR" sz="1800" dirty="0" smtClean="0"/>
              <a:t>25.02.2008  6111 Genelge 2008/14</a:t>
            </a:r>
          </a:p>
          <a:p>
            <a:pPr marL="342900" indent="-342900" algn="just">
              <a:buClrTx/>
              <a:buFont typeface="+mj-lt"/>
              <a:buAutoNum type="arabicPeriod"/>
            </a:pPr>
            <a:endParaRPr lang="tr-TR" sz="1800" dirty="0" smtClean="0"/>
          </a:p>
          <a:p>
            <a:pPr marL="342900" indent="-342900">
              <a:buClrTx/>
              <a:buFont typeface="+mj-lt"/>
              <a:buAutoNum type="arabicPeriod"/>
            </a:pPr>
            <a:r>
              <a:rPr lang="tr-TR" sz="1800" dirty="0" err="1" smtClean="0"/>
              <a:t>Prof.Dr</a:t>
            </a:r>
            <a:r>
              <a:rPr lang="tr-TR" sz="1800" dirty="0"/>
              <a:t>. Ahmet </a:t>
            </a:r>
            <a:r>
              <a:rPr lang="tr-TR" sz="1800" dirty="0" err="1"/>
              <a:t>Arvas</a:t>
            </a:r>
            <a:r>
              <a:rPr lang="tr-TR" sz="1800" dirty="0"/>
              <a:t> - Sosyal Pediatri Bilim Dalı “Aşı Uygulaması” </a:t>
            </a:r>
          </a:p>
          <a:p>
            <a:pPr marL="342900" indent="-342900" algn="just">
              <a:buClrTx/>
              <a:buFont typeface="+mj-lt"/>
              <a:buAutoNum type="arabicPeriod"/>
            </a:pPr>
            <a:endParaRPr lang="tr-TR" sz="1800" dirty="0" smtClean="0"/>
          </a:p>
          <a:p>
            <a:pPr marL="342900" indent="-342900" algn="just">
              <a:buClrTx/>
              <a:buFont typeface="+mj-lt"/>
              <a:buAutoNum type="arabicPeriod"/>
            </a:pPr>
            <a:endParaRPr lang="tr-TR" sz="1800" dirty="0"/>
          </a:p>
          <a:p>
            <a:pPr marL="514350" indent="-514350" algn="just">
              <a:buFont typeface="+mj-lt"/>
              <a:buAutoNum type="arabicPeriod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8986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smtClean="0"/>
              <a:t>02.01.2018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797552" cy="4724400"/>
          </a:xfrm>
        </p:spPr>
        <p:txBody>
          <a:bodyPr/>
          <a:lstStyle/>
          <a:p>
            <a:endParaRPr lang="tr-TR" dirty="0"/>
          </a:p>
          <a:p>
            <a:r>
              <a:rPr lang="tr-TR" sz="2400" b="1" dirty="0"/>
              <a:t>2000 gr altı </a:t>
            </a:r>
            <a:r>
              <a:rPr lang="tr-TR" sz="2400" b="1" dirty="0" err="1" smtClean="0"/>
              <a:t>yenidoğanda</a:t>
            </a:r>
            <a:r>
              <a:rPr lang="tr-TR" sz="2400" b="1" dirty="0" smtClean="0"/>
              <a:t>  </a:t>
            </a:r>
            <a:r>
              <a:rPr lang="tr-TR" sz="2400" b="1" dirty="0"/>
              <a:t>Hepatit B aşısını nasıl yapalım</a:t>
            </a:r>
            <a:r>
              <a:rPr lang="tr-TR" sz="2400" b="1" dirty="0" smtClean="0"/>
              <a:t>?</a:t>
            </a:r>
          </a:p>
          <a:p>
            <a:endParaRPr lang="tr-TR" sz="2400" b="1" dirty="0"/>
          </a:p>
          <a:p>
            <a:endParaRPr lang="tr-TR" sz="2400" dirty="0"/>
          </a:p>
          <a:p>
            <a:r>
              <a:rPr lang="tr-TR" sz="2400" b="1" dirty="0" smtClean="0"/>
              <a:t>18 aylık hiç aşılanmamış çocukta aşı planlamasını nasıl yapalım? </a:t>
            </a:r>
            <a:endParaRPr lang="tr-TR" sz="2400" dirty="0"/>
          </a:p>
        </p:txBody>
      </p:sp>
      <p:pic>
        <p:nvPicPr>
          <p:cNvPr id="2050" name="Picture 2" descr="C:\Users\cumali\Desktop\AAEAAQAAAAAAAAoLAAAAJDdlMmZjNzMzLWNlZGEtNGMyNC1hNWZkLTNjMzllNmU2NmZmO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346551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671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50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 descr="C:\Users\cumali\Desktop\thank-you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93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Bağışıklık Çeşitleri</a:t>
            </a:r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AAAC823-E9A8-47F8-B036-AF9081B3FC1E}" type="slidenum">
              <a:rPr lang="tr-TR"/>
              <a:pPr>
                <a:defRPr/>
              </a:pPr>
              <a:t>6</a:t>
            </a:fld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4926495" y="1577357"/>
            <a:ext cx="3168650" cy="7191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dirty="0">
                <a:solidFill>
                  <a:schemeClr val="tx1"/>
                </a:solidFill>
              </a:rPr>
              <a:t>AKTİF BAĞIŞIKLIK</a:t>
            </a:r>
          </a:p>
        </p:txBody>
      </p:sp>
      <p:sp>
        <p:nvSpPr>
          <p:cNvPr id="5" name="4 Dikdörtgen"/>
          <p:cNvSpPr/>
          <p:nvPr/>
        </p:nvSpPr>
        <p:spPr>
          <a:xfrm>
            <a:off x="1214268" y="1575522"/>
            <a:ext cx="2736850" cy="7191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</a:rPr>
              <a:t>PASİF BAĞIŞIKLIK</a:t>
            </a:r>
          </a:p>
        </p:txBody>
      </p:sp>
      <p:sp>
        <p:nvSpPr>
          <p:cNvPr id="10" name="9 Aşağı Ok"/>
          <p:cNvSpPr/>
          <p:nvPr/>
        </p:nvSpPr>
        <p:spPr>
          <a:xfrm>
            <a:off x="1477180" y="2492375"/>
            <a:ext cx="71438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2" name="11 Aşağı Ok"/>
          <p:cNvSpPr/>
          <p:nvPr/>
        </p:nvSpPr>
        <p:spPr>
          <a:xfrm>
            <a:off x="3563938" y="2492375"/>
            <a:ext cx="71437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3" name="12 Aşağı Ok"/>
          <p:cNvSpPr/>
          <p:nvPr/>
        </p:nvSpPr>
        <p:spPr>
          <a:xfrm>
            <a:off x="5724525" y="2492375"/>
            <a:ext cx="71438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4" name="13 Aşağı Ok"/>
          <p:cNvSpPr/>
          <p:nvPr/>
        </p:nvSpPr>
        <p:spPr>
          <a:xfrm>
            <a:off x="7524750" y="2492375"/>
            <a:ext cx="71438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6" name="15 Oval"/>
          <p:cNvSpPr/>
          <p:nvPr/>
        </p:nvSpPr>
        <p:spPr>
          <a:xfrm>
            <a:off x="4800601" y="3278443"/>
            <a:ext cx="1859756" cy="1772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</a:rPr>
              <a:t>Doğal Aktif</a:t>
            </a:r>
          </a:p>
          <a:p>
            <a:pPr algn="ctr">
              <a:defRPr/>
            </a:pPr>
            <a:r>
              <a:rPr lang="tr-TR" sz="1400" dirty="0">
                <a:solidFill>
                  <a:schemeClr val="tx1"/>
                </a:solidFill>
              </a:rPr>
              <a:t>(</a:t>
            </a:r>
            <a:r>
              <a:rPr lang="tr-TR" sz="1200" dirty="0" smtClean="0">
                <a:solidFill>
                  <a:schemeClr val="tx1"/>
                </a:solidFill>
              </a:rPr>
              <a:t>enfeksiyon</a:t>
            </a:r>
            <a:r>
              <a:rPr lang="tr-TR" sz="1400" dirty="0" smtClean="0">
                <a:solidFill>
                  <a:schemeClr val="tx1"/>
                </a:solidFill>
              </a:rPr>
              <a:t>)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7" name="16 Oval"/>
          <p:cNvSpPr/>
          <p:nvPr/>
        </p:nvSpPr>
        <p:spPr>
          <a:xfrm>
            <a:off x="6756032" y="3278443"/>
            <a:ext cx="1728788" cy="1772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</a:rPr>
              <a:t>Yapay Aktif</a:t>
            </a:r>
          </a:p>
          <a:p>
            <a:pPr algn="ctr">
              <a:defRPr/>
            </a:pPr>
            <a:r>
              <a:rPr lang="tr-TR" sz="1400" b="1" dirty="0">
                <a:solidFill>
                  <a:schemeClr val="tx1"/>
                </a:solidFill>
              </a:rPr>
              <a:t>(</a:t>
            </a:r>
            <a:r>
              <a:rPr lang="tr-TR" sz="1200" b="1" dirty="0">
                <a:solidFill>
                  <a:schemeClr val="tx1"/>
                </a:solidFill>
              </a:rPr>
              <a:t>Aşılama</a:t>
            </a:r>
            <a:r>
              <a:rPr lang="tr-TR" sz="14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8" name="17 Oval"/>
          <p:cNvSpPr/>
          <p:nvPr/>
        </p:nvSpPr>
        <p:spPr>
          <a:xfrm>
            <a:off x="381000" y="3278443"/>
            <a:ext cx="1957760" cy="1734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</a:rPr>
              <a:t>Doğal Pasif</a:t>
            </a:r>
          </a:p>
          <a:p>
            <a:pPr algn="ctr">
              <a:defRPr/>
            </a:pPr>
            <a:r>
              <a:rPr lang="tr-TR" dirty="0">
                <a:solidFill>
                  <a:schemeClr val="tx1"/>
                </a:solidFill>
              </a:rPr>
              <a:t>(</a:t>
            </a:r>
            <a:r>
              <a:rPr lang="tr-TR" sz="1200" dirty="0">
                <a:solidFill>
                  <a:schemeClr val="tx1"/>
                </a:solidFill>
              </a:rPr>
              <a:t>anneden bebeğe antikor geçişi</a:t>
            </a:r>
            <a:r>
              <a:rPr lang="tr-TR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9" name="18 Oval"/>
          <p:cNvSpPr/>
          <p:nvPr/>
        </p:nvSpPr>
        <p:spPr>
          <a:xfrm>
            <a:off x="2582692" y="3278443"/>
            <a:ext cx="1989307" cy="1772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</a:rPr>
              <a:t>Yapay Pasif</a:t>
            </a:r>
          </a:p>
          <a:p>
            <a:pPr algn="ctr">
              <a:defRPr/>
            </a:pPr>
            <a:r>
              <a:rPr lang="tr-TR" dirty="0">
                <a:solidFill>
                  <a:schemeClr val="tx1"/>
                </a:solidFill>
              </a:rPr>
              <a:t>(</a:t>
            </a:r>
            <a:r>
              <a:rPr lang="tr-TR" sz="1200" dirty="0" err="1" smtClean="0">
                <a:solidFill>
                  <a:schemeClr val="tx1"/>
                </a:solidFill>
              </a:rPr>
              <a:t>Immunglobulinle</a:t>
            </a:r>
            <a:r>
              <a:rPr lang="tr-TR" sz="1200" dirty="0" smtClean="0">
                <a:solidFill>
                  <a:schemeClr val="tx1"/>
                </a:solidFill>
              </a:rPr>
              <a:t>)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1485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Aşı Nedir ?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sz="2400" dirty="0" smtClean="0"/>
              <a:t>Aşı</a:t>
            </a:r>
            <a:r>
              <a:rPr lang="tr-TR" sz="2400" dirty="0"/>
              <a:t>; bir hastalığa karşı spesifik koruma sağlamak amacıyla hazırlanmış </a:t>
            </a:r>
            <a:r>
              <a:rPr lang="tr-TR" sz="2400" dirty="0" err="1" smtClean="0"/>
              <a:t>immuno</a:t>
            </a:r>
            <a:r>
              <a:rPr lang="tr-TR" sz="2400" dirty="0" smtClean="0"/>
              <a:t>-biyolojik </a:t>
            </a:r>
            <a:r>
              <a:rPr lang="tr-TR" sz="2400" dirty="0"/>
              <a:t>materyaldir. </a:t>
            </a:r>
          </a:p>
          <a:p>
            <a:endParaRPr lang="tr-TR" dirty="0"/>
          </a:p>
        </p:txBody>
      </p:sp>
      <p:pic>
        <p:nvPicPr>
          <p:cNvPr id="1026" name="Picture 2" descr="C:\Users\cumali\Desktop\asi-1-102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0525"/>
            <a:ext cx="4900613" cy="326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334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Aşı Tipleri-1</a:t>
            </a:r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Canlı aşı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BCG, Tifo, KKK, Su Çiçeği,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Rotavirüs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Oral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Polio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Influenza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Adenovirüs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İnaktive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aşı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Boğmaca,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İnaktif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Polio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Hepatit A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Toksoid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aşı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Difteri,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Tetanoz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9861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Aşı 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Tipleri-2</a:t>
            </a:r>
            <a:endParaRPr lang="tr-TR" sz="4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tr-TR" dirty="0" smtClean="0"/>
              <a:t>02.01.2018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Polisakkarid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Pnomokok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Haemophilus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influenza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tip b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Meningokok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Rekombinant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Hepatit B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6209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861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yan">
  <a:themeElements>
    <a:clrScheme name="Medy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Özel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dy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2333</TotalTime>
  <Words>2015</Words>
  <Application>Microsoft Office PowerPoint</Application>
  <PresentationFormat>Ekran Gösterisi (4:3)</PresentationFormat>
  <Paragraphs>476</Paragraphs>
  <Slides>50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1" baseType="lpstr">
      <vt:lpstr>Medyan</vt:lpstr>
      <vt:lpstr>ÇOCUKLUK DÖNEMİ AŞILARI</vt:lpstr>
      <vt:lpstr>Sunum Planı</vt:lpstr>
      <vt:lpstr>    Amaç</vt:lpstr>
      <vt:lpstr>   Hedefler</vt:lpstr>
      <vt:lpstr>PowerPoint Sunusu</vt:lpstr>
      <vt:lpstr>Bağışıklık Çeşitleri</vt:lpstr>
      <vt:lpstr>Aşı Nedir ?</vt:lpstr>
      <vt:lpstr>Aşı Tipleri-1</vt:lpstr>
      <vt:lpstr>Aşı Tipleri-2</vt:lpstr>
      <vt:lpstr>Aşı Uygulama Yolları</vt:lpstr>
      <vt:lpstr>Aşı Uygulama Kuralları-1</vt:lpstr>
      <vt:lpstr>Aşı Uygulama Kuralları-2</vt:lpstr>
      <vt:lpstr>Aşıların Saklanması-1</vt:lpstr>
      <vt:lpstr>Aşıların Saklanması-2</vt:lpstr>
      <vt:lpstr>Aşıların Saklanması-3</vt:lpstr>
      <vt:lpstr>Aşıların Saklanması-4</vt:lpstr>
      <vt:lpstr>Aşıların Saklanması-5</vt:lpstr>
      <vt:lpstr> Aşı Kontrendikasyonları-1 </vt:lpstr>
      <vt:lpstr>Aşı Kontrendikasyonları-2</vt:lpstr>
      <vt:lpstr>Yanlış Bilinen Kontrendikasyonlar-1 </vt:lpstr>
      <vt:lpstr>Yanlış Bilinen Kontrendikasyonlar-2</vt:lpstr>
      <vt:lpstr>PowerPoint Sunusu</vt:lpstr>
      <vt:lpstr>Hepatit B Aşısı</vt:lpstr>
      <vt:lpstr>BCG Aşısı-1</vt:lpstr>
      <vt:lpstr>BCG Aşısı-2</vt:lpstr>
      <vt:lpstr>Difteri‐Aselüler Boğmaca‐Tetanoz Aşısı</vt:lpstr>
      <vt:lpstr>Pnömokok Aşısı</vt:lpstr>
      <vt:lpstr>Kızamık-Kızamıkcık-Kabakulak(KKK)</vt:lpstr>
      <vt:lpstr>Oral Polio – İnaktif Polio Aşısı</vt:lpstr>
      <vt:lpstr>Hemofilus İnfluenza Tip B (Hib) Aşısı</vt:lpstr>
      <vt:lpstr>Hepatit A Aşısı</vt:lpstr>
      <vt:lpstr>Su Çiçeği Aşısı</vt:lpstr>
      <vt:lpstr>6 yaşından küçük ve yaşamının ilk yılında hiç aşılanmamış  çocuklarda aşılama şeması (12-71 ay) (1-5 yaş) </vt:lpstr>
      <vt:lpstr> 6-13 yaş daha önce hiç aşılanmamış çocuklarda aşılama şeması  </vt:lpstr>
      <vt:lpstr> 14 yaş üzerinde daha önce hiç aşılanmamış çocuklarda aşılama şeması</vt:lpstr>
      <vt:lpstr>Aşı Takviminde Olmayan Aşılar</vt:lpstr>
      <vt:lpstr>Aşılamada Özel Durumlar</vt:lpstr>
      <vt:lpstr>1) Aşılama durumunu bilmeyenler</vt:lpstr>
      <vt:lpstr>2) Aşılamada gecikme olması</vt:lpstr>
      <vt:lpstr>PowerPoint Sunusu</vt:lpstr>
      <vt:lpstr>4) Steroid Tedavisinde Aşılama</vt:lpstr>
      <vt:lpstr>5) İmmün Yetmezlikte Aşılama</vt:lpstr>
      <vt:lpstr> 6) Prematüre ve Aşılama-1 </vt:lpstr>
      <vt:lpstr> 6) Prematüre ve Aşılama-2 </vt:lpstr>
      <vt:lpstr>Özet-1</vt:lpstr>
      <vt:lpstr>Özet-2</vt:lpstr>
      <vt:lpstr>Özet-3</vt:lpstr>
      <vt:lpstr>Özet-4</vt:lpstr>
      <vt:lpstr>Kaynaklar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ÇOCUKLUK DÖNEMİ AŞILARI</dc:title>
  <dc:creator>cumali</dc:creator>
  <cp:lastModifiedBy>cumali</cp:lastModifiedBy>
  <cp:revision>146</cp:revision>
  <dcterms:created xsi:type="dcterms:W3CDTF">2017-12-26T19:54:39Z</dcterms:created>
  <dcterms:modified xsi:type="dcterms:W3CDTF">2018-01-01T17:04:45Z</dcterms:modified>
</cp:coreProperties>
</file>