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56" r:id="rId2"/>
    <p:sldId id="281" r:id="rId3"/>
    <p:sldId id="277" r:id="rId4"/>
    <p:sldId id="275" r:id="rId5"/>
    <p:sldId id="276" r:id="rId6"/>
    <p:sldId id="280" r:id="rId7"/>
    <p:sldId id="257" r:id="rId8"/>
    <p:sldId id="258" r:id="rId9"/>
    <p:sldId id="259" r:id="rId10"/>
    <p:sldId id="260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65" r:id="rId19"/>
    <p:sldId id="272" r:id="rId20"/>
    <p:sldId id="279" r:id="rId21"/>
    <p:sldId id="282" r:id="rId22"/>
    <p:sldId id="273" r:id="rId23"/>
    <p:sldId id="278" r:id="rId24"/>
    <p:sldId id="274" r:id="rId25"/>
    <p:sldId id="284" r:id="rId26"/>
    <p:sldId id="285" r:id="rId27"/>
    <p:sldId id="286" r:id="rId28"/>
    <p:sldId id="288" r:id="rId29"/>
    <p:sldId id="296" r:id="rId30"/>
    <p:sldId id="287" r:id="rId31"/>
    <p:sldId id="290" r:id="rId32"/>
    <p:sldId id="289" r:id="rId33"/>
    <p:sldId id="295" r:id="rId34"/>
    <p:sldId id="291" r:id="rId35"/>
    <p:sldId id="292" r:id="rId36"/>
    <p:sldId id="297" r:id="rId37"/>
    <p:sldId id="293" r:id="rId38"/>
    <p:sldId id="294" r:id="rId39"/>
    <p:sldId id="270" r:id="rId40"/>
    <p:sldId id="283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429C2DE-ABC3-46F7-87A3-473D69F26635}" type="datetimeFigureOut">
              <a:rPr lang="tr-TR" smtClean="0"/>
              <a:pPr/>
              <a:t>4.4.2017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2E3BEF-1CF7-4B9E-8309-FCBC94A6E4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C2DE-ABC3-46F7-87A3-473D69F26635}" type="datetimeFigureOut">
              <a:rPr lang="tr-TR" smtClean="0"/>
              <a:pPr/>
              <a:t>4.4.2017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E3BEF-1CF7-4B9E-8309-FCBC94A6E4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429C2DE-ABC3-46F7-87A3-473D69F26635}" type="datetimeFigureOut">
              <a:rPr lang="tr-TR" smtClean="0"/>
              <a:pPr/>
              <a:t>4.4.2017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42E3BEF-1CF7-4B9E-8309-FCBC94A6E4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C2DE-ABC3-46F7-87A3-473D69F26635}" type="datetimeFigureOut">
              <a:rPr lang="tr-TR" smtClean="0"/>
              <a:pPr/>
              <a:t>4.4.2017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2E3BEF-1CF7-4B9E-8309-FCBC94A6E4A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C2DE-ABC3-46F7-87A3-473D69F26635}" type="datetimeFigureOut">
              <a:rPr lang="tr-TR" smtClean="0"/>
              <a:pPr/>
              <a:t>4.4.2017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42E3BEF-1CF7-4B9E-8309-FCBC94A6E4A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29C2DE-ABC3-46F7-87A3-473D69F26635}" type="datetimeFigureOut">
              <a:rPr lang="tr-TR" smtClean="0"/>
              <a:pPr/>
              <a:t>4.4.2017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2E3BEF-1CF7-4B9E-8309-FCBC94A6E4A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429C2DE-ABC3-46F7-87A3-473D69F26635}" type="datetimeFigureOut">
              <a:rPr lang="tr-TR" smtClean="0"/>
              <a:pPr/>
              <a:t>4.4.2017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42E3BEF-1CF7-4B9E-8309-FCBC94A6E4A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tr-TR"/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C2DE-ABC3-46F7-87A3-473D69F26635}" type="datetimeFigureOut">
              <a:rPr lang="tr-TR" smtClean="0"/>
              <a:pPr/>
              <a:t>4.4.2017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2E3BEF-1CF7-4B9E-8309-FCBC94A6E4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C2DE-ABC3-46F7-87A3-473D69F26635}" type="datetimeFigureOut">
              <a:rPr lang="tr-TR" smtClean="0"/>
              <a:pPr/>
              <a:t>4.4.2017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42E3BEF-1CF7-4B9E-8309-FCBC94A6E4AC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9C2DE-ABC3-46F7-87A3-473D69F26635}" type="datetimeFigureOut">
              <a:rPr lang="tr-TR" smtClean="0"/>
              <a:pPr/>
              <a:t>4.4.2017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42E3BEF-1CF7-4B9E-8309-FCBC94A6E4A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429C2DE-ABC3-46F7-87A3-473D69F26635}" type="datetimeFigureOut">
              <a:rPr lang="tr-TR" smtClean="0"/>
              <a:pPr/>
              <a:t>4.4.2017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42E3BEF-1CF7-4B9E-8309-FCBC94A6E4AC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429C2DE-ABC3-46F7-87A3-473D69F26635}" type="datetimeFigureOut">
              <a:rPr lang="tr-TR" smtClean="0"/>
              <a:pPr/>
              <a:t>4.4.2017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42E3BEF-1CF7-4B9E-8309-FCBC94A6E4A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Kronİk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obstrüktİf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akcİğer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hastaliği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Araş. Gör. Dr. Selman DEMİRCİ</a:t>
            </a:r>
          </a:p>
          <a:p>
            <a:r>
              <a:rPr lang="tr-TR" b="1" dirty="0" smtClean="0">
                <a:latin typeface="Times New Roman" pitchFamily="18" charset="0"/>
                <a:cs typeface="Times New Roman" pitchFamily="18" charset="0"/>
              </a:rPr>
              <a:t>KTÜ TIP FAKÜLTESİ AİLE HEKİMLİĞİ AD  - 04.04.2017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Patogenez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>
          <a:xfrm>
            <a:off x="5292080" y="1772816"/>
            <a:ext cx="3473968" cy="4752528"/>
          </a:xfrm>
        </p:spPr>
        <p:txBody>
          <a:bodyPr>
            <a:normAutofit/>
          </a:bodyPr>
          <a:lstStyle/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Küçük hava yolu hastalığı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Hava yolu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inlamasyonu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Hava yolunda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fibrozis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lümende tıkaçlar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Hava yolu direncinde artma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Parankimal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harabiyet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Alveoler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tutmakların kaybı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Elastik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geriçekilme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recoil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 azalması</a:t>
            </a:r>
          </a:p>
        </p:txBody>
      </p:sp>
      <p:pic>
        <p:nvPicPr>
          <p:cNvPr id="1028" name="Picture 4" descr="Koah Hastalığı Öldürürm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867597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Semptomlar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Kronik öksürük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Balgam çıkarma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Nefes darlığı 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Risk grubunda olmasına rağmen hasta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semptomatik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olmayabilir veya semptomlarını doktora başvuracak kadar önemsemeyebilir.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Tanı mutlaka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spirometrik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inceleme ile doğrulanmalıdır.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Semptomlar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Öksürük ve Balgam</a:t>
            </a:r>
            <a:endParaRPr lang="tr-TR" sz="2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Hafif 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KOAH’ta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, temel semptomlar </a:t>
            </a:r>
            <a:r>
              <a:rPr lang="tr-T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kronik öksürük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ve </a:t>
            </a:r>
            <a:r>
              <a:rPr lang="tr-T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balgam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çıkarmadır.</a:t>
            </a:r>
          </a:p>
          <a:p>
            <a:pPr lvl="1">
              <a:lnSpc>
                <a:spcPct val="150000"/>
              </a:lnSpc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Başlangıçta öksürük aralıklı olabilir, ancak daha sonraları her gün ve sıklıkla gün boyu olmaya başlar. </a:t>
            </a:r>
          </a:p>
          <a:p>
            <a:pPr lvl="1">
              <a:lnSpc>
                <a:spcPct val="150000"/>
              </a:lnSpc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Kronik öksürük sıklıkla </a:t>
            </a:r>
            <a:r>
              <a:rPr lang="tr-TR" sz="22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prodüktiftir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lvl="1">
              <a:lnSpc>
                <a:spcPct val="150000"/>
              </a:lnSpc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Balgam genellikle beyaz-gri, koyu kıvamlı ve yapışkandır. </a:t>
            </a:r>
          </a:p>
          <a:p>
            <a:pPr lvl="1">
              <a:lnSpc>
                <a:spcPct val="150000"/>
              </a:lnSpc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Miktarı genellikle 10-50 ml aralığındadır. </a:t>
            </a:r>
          </a:p>
          <a:p>
            <a:pPr lvl="1">
              <a:lnSpc>
                <a:spcPct val="150000"/>
              </a:lnSpc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Bol balgam, eşlik eden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bronşektazi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ile de ilişkili olabilir.</a:t>
            </a:r>
            <a:endParaRPr lang="tr-TR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Semptomlar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Nefes Darlığı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Orta şiddetten itibaren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KOAH’ta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hava akımı kısıtlılığı belirginleştiği için hastalar sıklıkla günlük aktivitelerini etkileyen nefes darlığından yakınır.</a:t>
            </a:r>
          </a:p>
          <a:p>
            <a:pPr lvl="1"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Olgular, genellikle bu evrede semptomlarının belirginleşmesi nedeniyle doktora başvurur ve KOAH tanısı alır.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Anamnez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Semptomlar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Alevlenme sayısı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Hastanede yatış öyküsü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Hastalığın hastanın yaşamına etkileri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Komorbiditeler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Risk faktörlerine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maruziyet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Sosyal faktörler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Özgeçmiş 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Soygeçmiş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Fizik Muayene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Önemli bir basamak ancak tanısal değeri düşük.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Genellikle erken dönemde bulgu vermez.</a:t>
            </a:r>
          </a:p>
          <a:p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İnspeksiyon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Göğüs ön-arka çapında artma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Yardımcı solunum kaslarının kullanılması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Büzük dudak solunumu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Alt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kostalarda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paradoksik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hareket</a:t>
            </a:r>
          </a:p>
          <a:p>
            <a:pPr lvl="1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Pretibial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ödem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Boyun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venöz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dolgunluğu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Kaşeksi</a:t>
            </a:r>
          </a:p>
          <a:p>
            <a:pPr lvl="1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Siyanoz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Asteriksis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Fizik Muayene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endParaRPr lang="tr-TR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Palpasyon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Hepatojuguler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reflü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Perküsyon: </a:t>
            </a:r>
          </a:p>
          <a:p>
            <a:pPr lvl="1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Hipersonorite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Oskültasyon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Solunum seslerinin şiddetinde azalma</a:t>
            </a:r>
          </a:p>
          <a:p>
            <a:pPr lvl="1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Ekspiryumda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uzama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Ciddi hava yolu obstrüksiyonunda sessiz akciğer, Hışıltılı solunum (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wheezing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Ronküsler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Raller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duyulabilir.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Spirometre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Spirometre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zorlu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vital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kapasiteyi 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(FVC),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bu manevranın 1. saniyesinde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ekshale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edilen hacmi 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(FEV1 )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ölçmeli ve 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FEV1 / FVC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oranını hesaplamalıdır.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Spirometrik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ölçümler yaş, boy, cins ve ırka göre belirlenen referans değerlerle karşılaştırılarak değerlendirilir.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Postbronkodilatör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olarak ölçülen 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FEV1/FVC &lt;%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70 olması kalıcı hava akım kısıtlanması olduğunu gösterir. </a:t>
            </a:r>
            <a:endParaRPr lang="tr-TR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Tanı ve Değerlendirme</a:t>
            </a:r>
            <a:endParaRPr lang="tr-TR" sz="36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KOAH tanı ve değerlendirmesinde 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spirometri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gereklidir ve doğru şekilde yapılması son derece önemlidir.</a:t>
            </a: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KOAH düşünülen hastada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bronkodilatatör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sonrası </a:t>
            </a:r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FEV1/FVC &lt;%70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ise hasta KOAH olarak değerlendirilmelidir. 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Evreleme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Spirometrik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63688" y="3212976"/>
            <a:ext cx="5544616" cy="317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7922840" cy="1028328"/>
          </a:xfrm>
        </p:spPr>
        <p:txBody>
          <a:bodyPr>
            <a:normAutofit/>
          </a:bodyPr>
          <a:lstStyle/>
          <a:p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Bronkodilatatör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sonrası FEV1’e göre hava akımı kısıtlanmasının derecelendirilmesi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OLGU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2"/>
          </p:nvPr>
        </p:nvSpPr>
        <p:spPr>
          <a:xfrm>
            <a:off x="683568" y="1589567"/>
            <a:ext cx="8047533" cy="1047345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53 Yaşında Erkek, 15 yıldır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progresif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efor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dispnesi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buNone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son 3 yılda sık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hospitalizasyon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günde 1 paket sigara kullanıyor.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36912"/>
            <a:ext cx="7704856" cy="396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Yeni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Evreleme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“Global Initiative for Obstructive Lung Disease (GOLD)” </a:t>
            </a:r>
            <a:r>
              <a:rPr lang="en-US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Grubu</a:t>
            </a:r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Evreleme</a:t>
            </a:r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Önerileri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2011’e kadar </a:t>
            </a:r>
            <a:r>
              <a:rPr lang="tr-TR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spirometreye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dayalı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evreleme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2011’den sonra yeni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evreleme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semptomları, </a:t>
            </a:r>
          </a:p>
          <a:p>
            <a:pPr lvl="1"/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yaşam kalitesini, </a:t>
            </a:r>
          </a:p>
          <a:p>
            <a:pPr lvl="1"/>
            <a:r>
              <a:rPr lang="tr-TR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spirometrik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evrelemeyi</a:t>
            </a: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/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alevlenme sıklığını </a:t>
            </a:r>
          </a:p>
          <a:p>
            <a:pPr lvl="1">
              <a:buNone/>
            </a:pPr>
            <a:r>
              <a:rPr lang="tr-TR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dikkate alacak şekilde hazırlanmış.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Yeni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Evreleme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2" y="1862137"/>
            <a:ext cx="80105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mMRC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Nefes Darlığı Skalası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Nefes darlığı düzeyi “Değiştirilmiş İngiliz Tıbbi Araştırma Konseyi” (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Modified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Medical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Research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Council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mMRC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 nefes darlığı skalası ile ölçülebilir.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924944"/>
            <a:ext cx="73448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KOAH Değerlendirme Anketi CAT (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COPD </a:t>
            </a:r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Assessment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Test)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49388"/>
            <a:ext cx="8209463" cy="4115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Evreleme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92500" lnSpcReduction="20000"/>
          </a:bodyPr>
          <a:lstStyle/>
          <a:p>
            <a:r>
              <a:rPr lang="tr-T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grubu: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Düşük Risk, Az Semptom </a:t>
            </a:r>
          </a:p>
          <a:p>
            <a:pPr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    GOLD 1 veya 2 (hafif veya orta derecede hava akım kısıtlanması), ve/veya 0-1 alevlenme /yıl ve alevlenmeye bağlı hastaneye yatış yok, CAT&lt;10 veya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mMRC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0-1</a:t>
            </a:r>
          </a:p>
          <a:p>
            <a:pPr>
              <a:buFont typeface="Wingdings" pitchFamily="2" charset="2"/>
              <a:buChar char="q"/>
            </a:pPr>
            <a:r>
              <a:rPr lang="tr-T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 grubu: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Düşük Risk, Fazla Semptom</a:t>
            </a:r>
          </a:p>
          <a:p>
            <a:pPr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    GOLD 1 veya 2 (hafif veya orta derecede hava akım kısıtlanması), ve/veya 0-1 alevlenme /yıl veya hastaneye yatışa neden olan alevlenme yok, CAT ≥ 10 veya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mMRC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≥ 2</a:t>
            </a:r>
          </a:p>
          <a:p>
            <a:r>
              <a:rPr lang="tr-T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 grubu: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Yüksek Risk, Az Semptom </a:t>
            </a:r>
          </a:p>
          <a:p>
            <a:pPr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     GOLD 3 veya 4 (ağır veya çok ağır hava akım kısıtlanması), ve/veya ≥2 alevlenme yıl veya ≥1 hastaneye yatışa neden olan alevlenme, CAT&lt;10 veya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mMRC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0-1</a:t>
            </a:r>
          </a:p>
          <a:p>
            <a:r>
              <a:rPr lang="tr-TR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 grubu: 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Yüksek Risk, Fazla Semptom </a:t>
            </a:r>
          </a:p>
          <a:p>
            <a:pPr>
              <a:buNone/>
            </a:pP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      GOLD 3 veya 4 (ağır veya çok ağır hava akım kısıtlanması), ve/veya ≥2 alevlenme yıl veya ≥1 hastaneye yatışa neden olan alevlenme, CAT ≥10 veya </a:t>
            </a:r>
            <a:r>
              <a:rPr lang="tr-TR" sz="2200" dirty="0" err="1" smtClean="0">
                <a:latin typeface="Times New Roman" pitchFamily="18" charset="0"/>
                <a:cs typeface="Times New Roman" pitchFamily="18" charset="0"/>
              </a:rPr>
              <a:t>mMRC</a:t>
            </a:r>
            <a:r>
              <a:rPr lang="tr-TR" sz="2200" dirty="0" smtClean="0">
                <a:latin typeface="Times New Roman" pitchFamily="18" charset="0"/>
                <a:cs typeface="Times New Roman" pitchFamily="18" charset="0"/>
              </a:rPr>
              <a:t>≥2</a:t>
            </a:r>
          </a:p>
          <a:p>
            <a:pPr>
              <a:buFont typeface="Wingdings" pitchFamily="2" charset="2"/>
              <a:buChar char="q"/>
            </a:pP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Ayırıcı Tanı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3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323528" y="2204864"/>
          <a:ext cx="8534400" cy="42723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/>
                <a:gridCol w="2844800"/>
                <a:gridCol w="2844800"/>
              </a:tblGrid>
              <a:tr h="584295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 Özellikler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ASTIM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KOAH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</a:tr>
              <a:tr h="378810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Başlangıç yaşı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Genelde &lt;40</a:t>
                      </a:r>
                      <a:r>
                        <a:rPr lang="tr-T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Yaş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Genelde &gt;40 yaş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</a:tr>
              <a:tr h="378810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Sigara Öyküsü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Daha az önemli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Genelde &gt;10</a:t>
                      </a:r>
                      <a:r>
                        <a:rPr lang="tr-TR" sz="2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paket</a:t>
                      </a:r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/yıl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</a:tr>
              <a:tr h="378810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Balgam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Sık değil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Sık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</a:tr>
              <a:tr h="378810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Alerji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Sık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Sık değil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</a:tr>
              <a:tr h="653837"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Hastalık Seyri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Stabil(Alevlenmelerle birlikte)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İlerleyici(Alevlenmelerle birlikte)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</a:tr>
              <a:tr h="653837">
                <a:tc>
                  <a:txBody>
                    <a:bodyPr/>
                    <a:lstStyle/>
                    <a:p>
                      <a:r>
                        <a:rPr lang="tr-T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Spirometre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Genelde normale döner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İyileşme olabilir ancak asla normale dönmez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</a:tr>
              <a:tr h="65383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Semptomlar</a:t>
                      </a:r>
                    </a:p>
                  </a:txBody>
                  <a:tcPr marL="41118" marR="41118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Aralıklı ve değişken/Gece sabaha karşı kötüleşebilir.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  <a:tc>
                  <a:txBody>
                    <a:bodyPr/>
                    <a:lstStyle/>
                    <a:p>
                      <a:r>
                        <a:rPr lang="tr-TR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Kalıcı </a:t>
                      </a:r>
                      <a:r>
                        <a:rPr lang="tr-TR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progresif</a:t>
                      </a:r>
                      <a:endParaRPr lang="tr-TR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118" marR="41118"/>
                </a:tc>
              </a:tr>
            </a:tbl>
          </a:graphicData>
        </a:graphic>
      </p:graphicFrame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539552" y="1556792"/>
            <a:ext cx="7992888" cy="576064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Ayırıcı tanıdaki en önemli hastalık astımdır.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Ayırıcı Tanı</a:t>
            </a:r>
            <a:endParaRPr lang="tr-TR" sz="3600" dirty="0"/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Astım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Bronşektazi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Tüberküloz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Kalp Yetersizliği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Obliteratif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Bronşiyolit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Diffüz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Panbronşiyolit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Tedavi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Çevresel risk faktörlerine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maruziyetin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azaltılması/kaldırılması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Sigara içiminin bırakılması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Günlük düzenli fiziksel aktivite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tr-TR" sz="1700" dirty="0" smtClean="0">
                <a:latin typeface="Times New Roman" pitchFamily="18" charset="0"/>
                <a:cs typeface="Times New Roman" pitchFamily="18" charset="0"/>
              </a:rPr>
              <a:t>Haftanın en az beş günü, günde en az 30 dakika süre ile orta yoğunlukta fizik aktivite (örneğin yürüyüş) </a:t>
            </a:r>
            <a:r>
              <a:rPr lang="tr-TR" sz="1700" dirty="0" smtClean="0">
                <a:latin typeface="Times New Roman" pitchFamily="18" charset="0"/>
                <a:cs typeface="Times New Roman" pitchFamily="18" charset="0"/>
              </a:rPr>
              <a:t>önerilmektedir.</a:t>
            </a:r>
            <a:endParaRPr lang="tr-TR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Aşılama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Gerektiğinde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semptomatik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tedavi uygulanmalıdır.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Stabil KOAH' ta İlaç Dışı Tedavi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531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Sigaranın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bıraktırılması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Hasta eğitimi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Yıllık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influenza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aşısı 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Pnömokok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aşısı 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Pulmoner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rehabilitasyonu(Solunum Terapisi)</a:t>
            </a:r>
          </a:p>
          <a:p>
            <a:pPr lvl="1">
              <a:lnSpc>
                <a:spcPct val="150000"/>
              </a:lnSpc>
            </a:pPr>
            <a:r>
              <a:rPr lang="tr-TR" sz="1700" dirty="0" smtClean="0">
                <a:latin typeface="Times New Roman" pitchFamily="18" charset="0"/>
                <a:cs typeface="Times New Roman" pitchFamily="18" charset="0"/>
              </a:rPr>
              <a:t>Solunum </a:t>
            </a:r>
            <a:r>
              <a:rPr lang="tr-TR" sz="1700" dirty="0" smtClean="0">
                <a:latin typeface="Times New Roman" pitchFamily="18" charset="0"/>
                <a:cs typeface="Times New Roman" pitchFamily="18" charset="0"/>
              </a:rPr>
              <a:t>fonksiyonlarından bağımsız olarak, </a:t>
            </a:r>
            <a:r>
              <a:rPr lang="tr-TR" sz="1700" dirty="0" err="1" smtClean="0">
                <a:latin typeface="Times New Roman" pitchFamily="18" charset="0"/>
                <a:cs typeface="Times New Roman" pitchFamily="18" charset="0"/>
              </a:rPr>
              <a:t>semptomatik</a:t>
            </a:r>
            <a:r>
              <a:rPr lang="tr-TR" sz="1700" dirty="0" smtClean="0">
                <a:latin typeface="Times New Roman" pitchFamily="18" charset="0"/>
                <a:cs typeface="Times New Roman" pitchFamily="18" charset="0"/>
              </a:rPr>
              <a:t> olan her olguya PR </a:t>
            </a:r>
            <a:r>
              <a:rPr lang="tr-TR" sz="1700" dirty="0" smtClean="0">
                <a:latin typeface="Times New Roman" pitchFamily="18" charset="0"/>
                <a:cs typeface="Times New Roman" pitchFamily="18" charset="0"/>
              </a:rPr>
              <a:t>uygulanır.</a:t>
            </a:r>
            <a:endParaRPr lang="tr-TR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tr-TR" sz="1700" dirty="0" smtClean="0">
                <a:latin typeface="Times New Roman" pitchFamily="18" charset="0"/>
                <a:cs typeface="Times New Roman" pitchFamily="18" charset="0"/>
              </a:rPr>
              <a:t>Hastalığın </a:t>
            </a:r>
            <a:r>
              <a:rPr lang="tr-TR" sz="1700" dirty="0" smtClean="0">
                <a:latin typeface="Times New Roman" pitchFamily="18" charset="0"/>
                <a:cs typeface="Times New Roman" pitchFamily="18" charset="0"/>
              </a:rPr>
              <a:t>erken dönemlerinden itibaren </a:t>
            </a:r>
            <a:r>
              <a:rPr lang="tr-TR" sz="1700" dirty="0" smtClean="0">
                <a:latin typeface="Times New Roman" pitchFamily="18" charset="0"/>
                <a:cs typeface="Times New Roman" pitchFamily="18" charset="0"/>
              </a:rPr>
              <a:t>başlanmalıdır.</a:t>
            </a:r>
            <a:endParaRPr lang="tr-TR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50000"/>
              </a:lnSpc>
            </a:pPr>
            <a:r>
              <a:rPr lang="tr-TR" sz="1700" dirty="0" smtClean="0">
                <a:latin typeface="Times New Roman" pitchFamily="18" charset="0"/>
                <a:cs typeface="Times New Roman" pitchFamily="18" charset="0"/>
              </a:rPr>
              <a:t>Alevlenmeden </a:t>
            </a:r>
            <a:r>
              <a:rPr lang="tr-TR" sz="1700" dirty="0" smtClean="0">
                <a:latin typeface="Times New Roman" pitchFamily="18" charset="0"/>
                <a:cs typeface="Times New Roman" pitchFamily="18" charset="0"/>
              </a:rPr>
              <a:t>sonraki ilk 3 hafta içinde başlanan PR programı etkin ve </a:t>
            </a:r>
            <a:r>
              <a:rPr lang="tr-TR" sz="1700" dirty="0" smtClean="0">
                <a:latin typeface="Times New Roman" pitchFamily="18" charset="0"/>
                <a:cs typeface="Times New Roman" pitchFamily="18" charset="0"/>
              </a:rPr>
              <a:t>güvenlidir.</a:t>
            </a:r>
            <a:endParaRPr lang="tr-TR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Aşılama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600200"/>
            <a:ext cx="8442520" cy="4495800"/>
          </a:xfrm>
        </p:spPr>
        <p:txBody>
          <a:bodyPr>
            <a:normAutofit/>
          </a:bodyPr>
          <a:lstStyle/>
          <a:p>
            <a:endParaRPr lang="tr-TR" sz="20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İnfluenza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aşısı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hastaneye yatışı gerektiren ASYE ve ölümleri azaltır (Kanıt A) </a:t>
            </a:r>
          </a:p>
          <a:p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Polisakkarid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pnömokok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aşısı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&gt;65 yaş ve genç olmasına rağmen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komorbid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hastalığı olan olgularda önerilmektedir yaşı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&lt;65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ve FEV1’i &lt; %40 olan olgularda toplumda gelişen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pnömoni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insidansını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azalttığı gösterilmiştir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Pnömokokal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konjuge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aşı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suşa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etkili bir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konjuge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aşıdır 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Son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yıllarda erişkinlerde kullanılmaya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başlamıştır.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Yapılan bir araştırmanın ön sonuçlarında 65 yaş ve üzeri erişkinlerde toplumda gelişen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pnömonilerin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ilk epizodunu önlemede başarılı olduğu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vurgulanmıştır.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Sunum Planı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8153400" cy="4925144"/>
          </a:xfrm>
        </p:spPr>
        <p:txBody>
          <a:bodyPr>
            <a:normAutofit/>
          </a:bodyPr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Amaç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Öğrenim Hedefleri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Tanım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Epidemiyoloji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Risk Faktörleri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Patogenez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Semptomlar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Anamnez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-Fizik Muayene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Tanı-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Evreleme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Ayırıcı Tanı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Tedavi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Sevk Kriterleri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Stabil KOAH' ta İlaç Tedavisi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A. KOAH TEDAVİSİNDE KULLANILAN İLAÇLAR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Bronkodilatörler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Antikolinerjikler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Ipratroprium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Atrovent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Tiotropium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Spriva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b) Beta 2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agonistler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Salbutamol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Ventolin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)-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İpratropium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Salbutamol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Combivent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Metilksantinler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Teofilin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Teokap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a) Sistemik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2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İnhaler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kortikosteroidler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Budesonid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Pulmicort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Flutikazon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Fluxotide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Flutikazon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Salmeterol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Seretide</a:t>
            </a:r>
            <a:r>
              <a:rPr lang="tr-T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),  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Formoterol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Beklometazon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Foster</a:t>
            </a:r>
            <a:r>
              <a:rPr lang="tr-TR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tr-TR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Fosfodiesteraz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-4 inhibitörleri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4) Diğer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ilaçlar(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Mukolitikler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Örnek Reçete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57606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err="1" smtClean="0">
                <a:latin typeface="Times New Roman" pitchFamily="18" charset="0"/>
                <a:cs typeface="Times New Roman" pitchFamily="18" charset="0"/>
              </a:rPr>
              <a:t>Evrelemeye</a:t>
            </a:r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 Göre İlaç Tedavisi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883" y="1772816"/>
            <a:ext cx="7956565" cy="4593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KOAH Alevlenmesi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Hastanın solunum yolu semptomlarında günlük gözlemlenen normal değişikliğin ötesinde ve ilaç değişikliğine yol açan bir kötüleşme ile karakterize akut olaydır.</a:t>
            </a:r>
          </a:p>
          <a:p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Evde Tedavi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Kullanmakta olduğu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bronkodilatör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ilaçların, öncelikle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inhaler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kısa etkili beta 2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agonistlerin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SABA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 dozu ve sıklığı arttırılır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Semptomlara göre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inhaler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kısa etkili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antikolinerjik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 eklenir ya da dozu arttırılır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GOLD 2014, alevlenmelerde 5 gün, günde 40 mg sistemik </a:t>
            </a:r>
            <a:r>
              <a:rPr lang="tr-TR" sz="2000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prednison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tr-TR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Prednol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)tedavisi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, tercihen oral, önermekte (Kanıt B), fakat bu konuda daha ileri çalışmalara gereksinim bulunduğunu bildirmektedir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KOAH Alevlenmesi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Hastanede Tedavi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Tüm ciddi KOAH alevlenmelerinde AKG bakılmalı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Solunum yetmezliği hemen değerlendirilerek oksijen desteği sağlanmalı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Yaşamı tehdit edici nitelikte bir alevlenme söz konusu ise yoğun bakım ünitesine yatırılarak izlenmeli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Hastane tedavisinde kısa etkili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bronkodilatör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kullanılmalı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Almakta olduğu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bronkodilatörlerin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dozu ve/veya sıklığı arttırılmalı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Ağır alevlenmelerde ve yeterli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inhalasyon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yapamayacak durumda olan hastalarda,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nebülize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form tercih edilmeli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Kısa etkili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teofilin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bronkodilatörler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ile yeterli yanıt alınamayan hastalarda ikinci </a:t>
            </a:r>
            <a:r>
              <a:rPr lang="tr-TR" sz="1700" dirty="0" smtClean="0">
                <a:latin typeface="Times New Roman" pitchFamily="18" charset="0"/>
                <a:cs typeface="Times New Roman" pitchFamily="18" charset="0"/>
              </a:rPr>
              <a:t>seçenek olarak düşünülebilir</a:t>
            </a:r>
            <a:endParaRPr lang="tr-TR" sz="17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KOAH Alevlenmelerinin Gruplandırılması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23528" y="1556792"/>
            <a:ext cx="864096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İçerik Yer Tutucusu"/>
          <p:cNvSpPr>
            <a:spLocks noGrp="1"/>
          </p:cNvSpPr>
          <p:nvPr>
            <p:ph sz="quarter" idx="2"/>
          </p:nvPr>
        </p:nvSpPr>
        <p:spPr>
          <a:xfrm>
            <a:off x="611560" y="6069649"/>
            <a:ext cx="8119541" cy="788351"/>
          </a:xfrm>
        </p:spPr>
        <p:txBody>
          <a:bodyPr>
            <a:normAutofit/>
          </a:bodyPr>
          <a:lstStyle/>
          <a:p>
            <a:r>
              <a:rPr lang="tr-TR" sz="1400" dirty="0" smtClean="0">
                <a:latin typeface="Times New Roman" pitchFamily="18" charset="0"/>
                <a:cs typeface="Times New Roman" pitchFamily="18" charset="0"/>
              </a:rPr>
              <a:t>+:muhtemelen yok, ++:olması olası, +++:büyük olasılıkla var, #:kalp yetersizliği, KAH, DM, karaciğer ve böbrek yetmezliği</a:t>
            </a:r>
            <a:endParaRPr lang="tr-TR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Sevk Kriterleri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Anamnez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ve Fizik Muayene bulguları sonucu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KOAH’tan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şüphelenilen her hasta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spirometrik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değerlendirme yapılması için sevk edilmelidir.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Hospitalizasyon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gerektiren ciddi KOAH alevlenmesi olan(Düzey 2-3) hastalar SEVK edilmelidir.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Koruma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9120"/>
          </a:xfrm>
        </p:spPr>
        <p:txBody>
          <a:bodyPr>
            <a:normAutofit/>
          </a:bodyPr>
          <a:lstStyle/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Tütün Kullanımının Önlenmesi Ve Bırakılması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Sağlıkta Eşitsizliğin İyileştirilmesi 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İç ve Dış Ortam Hava Kirliliğinin Önlenmesi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Mesleki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Maruziyetin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Önlenmesi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Düzenli Fiziksel Aktivite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Kamuoyu Ve Sağlık Görevlileri Arasında KOAH Konusunda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Farkındalık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Yaratılması 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Risk Faktörlerinin Azaltılması 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Aşılama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>
                <a:latin typeface="Times New Roman" pitchFamily="18" charset="0"/>
                <a:cs typeface="Times New Roman" pitchFamily="18" charset="0"/>
              </a:rPr>
              <a:t>Kaynaklar</a:t>
            </a:r>
            <a:endParaRPr lang="tr-TR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Kronik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Obstrüktif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Akciğer Hastalığı (KOAH) Türk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Toraks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Derneği KOAH Çalışma Grubu, Hekim Eğitim Seti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Kronik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Obstrüktif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Akciğer Hastalığı (KOAH) Koruma, Tanı ve Tedavi Raporu 2014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Türk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Toraks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Derneği/Rehberler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Türk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Toraks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Derneği Kronik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Obstrüktif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Akciğer Hastalığı Tanı ve Tedavi Uzlaşı Raporu. Türk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Toraks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Dergisi 2010;11:Ek 1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Spirometri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Olgu Örnekleri, Prof. Dr. Sevgi Bartu SARYAL, AÜTF Göğüs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Hast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 AD.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Amaç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Kronik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obstrüktif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akciğer hastalığı hakkında bilgi vermek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HOCAMIZA TEŞEKKÜR EDERİ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Öğrenim Hedefleri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KOAH’ın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tanısında altın standart tanı yöntemini söyleyebilmek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KOAH’ta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görülen en önemli 3 semptomu sayabilmek</a:t>
            </a:r>
          </a:p>
          <a:p>
            <a:pPr>
              <a:lnSpc>
                <a:spcPct val="150000"/>
              </a:lnSpc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KOAH’ın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risk faktörlerinden 5 tanesini sayabilmek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KOAH kesin tanısının nasıl koyulduğunu açıklayabilmek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KOAH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evrelendirmesini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yapabilmek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KOAH alevlenmesinde uygun bir tedaviyi uygulayabilmek</a:t>
            </a:r>
          </a:p>
          <a:p>
            <a:pPr>
              <a:lnSpc>
                <a:spcPct val="150000"/>
              </a:lnSpc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Tanım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Zararlı gaz ve partiküllere karşı havayolları ve akciğerin ,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artmış kronik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inflamatuar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yanıtı ile ilişkili 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genellikle ilerleyici özellikte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kalıcı hava akımı kısıtlanması ile karakterize,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yaygın, önlenebilir </a:t>
            </a:r>
          </a:p>
          <a:p>
            <a:pPr lvl="1"/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tedavi edilebilir bir hastalıktır.</a:t>
            </a:r>
          </a:p>
          <a:p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Alevlenmelerle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seyreder, alevlenme stabil dönemden farklı bir tedavi gerektirir. </a:t>
            </a:r>
          </a:p>
          <a:p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Mortalitenin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en önemli nedeni alevlenmelerdir. </a:t>
            </a:r>
          </a:p>
          <a:p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Alevlenmeler ve eşlik eden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komorbiditeler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hastalığın ilerlemesine sebep olarak hastalığın yönetimini güçleştirir.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Epidemiyoloji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Dünya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prevalansı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%5 ile %20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Türkiye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prevalansı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%19.2’dir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KOAH en sık öldüren 4. hastalık (DSÖ)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2020’de 3. sıraya çıkması bekleniyor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Dünya’da en sık sakat bırakan hastalıklar arasında 13. sırada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Epidemiyoloji</a:t>
            </a:r>
            <a:endParaRPr lang="tr-TR" sz="3600" dirty="0"/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tr-TR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KOAH’lı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hastaların ancak 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1/3 -1/10’u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KOAH tanısı almaktadır.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Hastalar doktora başvuruda gecikiyor.</a:t>
            </a:r>
          </a:p>
          <a:p>
            <a:pPr lvl="1"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Doktorların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spirometreye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ulaşma ve yorumlama güçlükleri</a:t>
            </a:r>
          </a:p>
          <a:p>
            <a:pPr>
              <a:lnSpc>
                <a:spcPct val="15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Bu sorunla başa çıkmanın </a:t>
            </a: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en iyi yolu</a:t>
            </a:r>
            <a:r>
              <a:rPr lang="tr-TR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halkın KOAH bilincini artırmak ve </a:t>
            </a:r>
            <a:r>
              <a:rPr lang="tr-TR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birinci basamak hekimlerinin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KOAH tanısını akla getirmeleri için gereken </a:t>
            </a:r>
            <a:r>
              <a:rPr lang="tr-TR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bilgi ve tecrübeyi 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edinmelerini sağlamaktır.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b="1" dirty="0" smtClean="0">
                <a:latin typeface="Times New Roman" pitchFamily="18" charset="0"/>
                <a:cs typeface="Times New Roman" pitchFamily="18" charset="0"/>
              </a:rPr>
              <a:t>Risk Faktörleri</a:t>
            </a:r>
            <a:endParaRPr lang="tr-TR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81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Genetik faktörler </a:t>
            </a:r>
          </a:p>
          <a:p>
            <a:pPr>
              <a:lnSpc>
                <a:spcPct val="11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Akciğerlerin büyüme ve gelişmesindeki sorunlar</a:t>
            </a:r>
          </a:p>
          <a:p>
            <a:pPr>
              <a:lnSpc>
                <a:spcPct val="11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Sigara</a:t>
            </a:r>
          </a:p>
          <a:p>
            <a:pPr>
              <a:lnSpc>
                <a:spcPct val="11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Cinsiyet </a:t>
            </a:r>
          </a:p>
          <a:p>
            <a:pPr>
              <a:lnSpc>
                <a:spcPct val="11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Organik ve inorganik mesleki toz ve kimyasallar </a:t>
            </a:r>
          </a:p>
          <a:p>
            <a:pPr>
              <a:lnSpc>
                <a:spcPct val="11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Yaş </a:t>
            </a:r>
          </a:p>
          <a:p>
            <a:pPr>
              <a:lnSpc>
                <a:spcPct val="11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Ev içi hava kirliliği</a:t>
            </a:r>
          </a:p>
          <a:p>
            <a:pPr>
              <a:lnSpc>
                <a:spcPct val="11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Solunum yolu enfeksiyonları </a:t>
            </a:r>
          </a:p>
          <a:p>
            <a:pPr>
              <a:lnSpc>
                <a:spcPct val="11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Sosyoekonomik düzey </a:t>
            </a:r>
          </a:p>
          <a:p>
            <a:pPr>
              <a:lnSpc>
                <a:spcPct val="11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Kronik Bronşit </a:t>
            </a:r>
          </a:p>
          <a:p>
            <a:pPr>
              <a:lnSpc>
                <a:spcPct val="11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Dış ortam hava kirliliği </a:t>
            </a:r>
          </a:p>
          <a:p>
            <a:pPr>
              <a:lnSpc>
                <a:spcPct val="110000"/>
              </a:lnSpc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Astım/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Bronşial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hiperreaktivite</a:t>
            </a:r>
            <a:endParaRPr lang="tr-TR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talama">
  <a:themeElements>
    <a:clrScheme name="Ortalam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1448</TotalTime>
  <Words>1533</Words>
  <Application>Microsoft Office PowerPoint</Application>
  <PresentationFormat>Ekran Gösterisi (4:3)</PresentationFormat>
  <Paragraphs>283</Paragraphs>
  <Slides>40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1" baseType="lpstr">
      <vt:lpstr>Ortalama</vt:lpstr>
      <vt:lpstr>Kronİk obstrüktİf akcİğer hastaliği</vt:lpstr>
      <vt:lpstr>OLGU</vt:lpstr>
      <vt:lpstr>Sunum Planı</vt:lpstr>
      <vt:lpstr>Amaç</vt:lpstr>
      <vt:lpstr>Öğrenim Hedefleri</vt:lpstr>
      <vt:lpstr>Tanım</vt:lpstr>
      <vt:lpstr>Epidemiyoloji</vt:lpstr>
      <vt:lpstr>Epidemiyoloji</vt:lpstr>
      <vt:lpstr>Risk Faktörleri</vt:lpstr>
      <vt:lpstr>Patogenez</vt:lpstr>
      <vt:lpstr>Semptomlar</vt:lpstr>
      <vt:lpstr>Semptomlar</vt:lpstr>
      <vt:lpstr>Semptomlar</vt:lpstr>
      <vt:lpstr>Anamnez</vt:lpstr>
      <vt:lpstr>Fizik Muayene</vt:lpstr>
      <vt:lpstr>Fizik Muayene</vt:lpstr>
      <vt:lpstr>Spirometre</vt:lpstr>
      <vt:lpstr>Tanı ve Değerlendirme</vt:lpstr>
      <vt:lpstr>Evreleme-Spirometrik</vt:lpstr>
      <vt:lpstr>Yeni Evreleme</vt:lpstr>
      <vt:lpstr>Yeni Evreleme</vt:lpstr>
      <vt:lpstr>mMRC Nefes Darlığı Skalası</vt:lpstr>
      <vt:lpstr>KOAH Değerlendirme Anketi CAT (COPD Assessment Test)</vt:lpstr>
      <vt:lpstr>Evreleme</vt:lpstr>
      <vt:lpstr>Ayırıcı Tanı</vt:lpstr>
      <vt:lpstr>Ayırıcı Tanı</vt:lpstr>
      <vt:lpstr>Tedavi</vt:lpstr>
      <vt:lpstr>Stabil KOAH' ta İlaç Dışı Tedavi</vt:lpstr>
      <vt:lpstr>Aşılama</vt:lpstr>
      <vt:lpstr>Stabil KOAH' ta İlaç Tedavisi</vt:lpstr>
      <vt:lpstr>Slayt 31</vt:lpstr>
      <vt:lpstr>Örnek Reçete</vt:lpstr>
      <vt:lpstr>Evrelemeye Göre İlaç Tedavisi</vt:lpstr>
      <vt:lpstr>KOAH Alevlenmesi</vt:lpstr>
      <vt:lpstr>KOAH Alevlenmesi</vt:lpstr>
      <vt:lpstr>KOAH Alevlenmelerinin Gruplandırılması</vt:lpstr>
      <vt:lpstr>Sevk Kriterleri</vt:lpstr>
      <vt:lpstr>Koruma</vt:lpstr>
      <vt:lpstr>Kaynaklar</vt:lpstr>
      <vt:lpstr>Slayt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Kronİk obstruktİf akcİğer hastaliği</dc:title>
  <dc:creator>ahenger</dc:creator>
  <cp:lastModifiedBy>ahenger</cp:lastModifiedBy>
  <cp:revision>17</cp:revision>
  <dcterms:created xsi:type="dcterms:W3CDTF">2017-03-30T07:30:06Z</dcterms:created>
  <dcterms:modified xsi:type="dcterms:W3CDTF">2017-04-04T09:59:21Z</dcterms:modified>
</cp:coreProperties>
</file>