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49"/>
  </p:notesMasterIdLst>
  <p:sldIdLst>
    <p:sldId id="256" r:id="rId2"/>
    <p:sldId id="305" r:id="rId3"/>
    <p:sldId id="297" r:id="rId4"/>
    <p:sldId id="298" r:id="rId5"/>
    <p:sldId id="259" r:id="rId6"/>
    <p:sldId id="260" r:id="rId7"/>
    <p:sldId id="257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06" r:id="rId17"/>
    <p:sldId id="270" r:id="rId18"/>
    <p:sldId id="307" r:id="rId19"/>
    <p:sldId id="272" r:id="rId20"/>
    <p:sldId id="311" r:id="rId21"/>
    <p:sldId id="275" r:id="rId22"/>
    <p:sldId id="274" r:id="rId23"/>
    <p:sldId id="299" r:id="rId24"/>
    <p:sldId id="276" r:id="rId25"/>
    <p:sldId id="277" r:id="rId26"/>
    <p:sldId id="278" r:id="rId27"/>
    <p:sldId id="280" r:id="rId28"/>
    <p:sldId id="292" r:id="rId29"/>
    <p:sldId id="290" r:id="rId30"/>
    <p:sldId id="308" r:id="rId31"/>
    <p:sldId id="281" r:id="rId32"/>
    <p:sldId id="291" r:id="rId33"/>
    <p:sldId id="312" r:id="rId34"/>
    <p:sldId id="282" r:id="rId35"/>
    <p:sldId id="309" r:id="rId36"/>
    <p:sldId id="283" r:id="rId37"/>
    <p:sldId id="310" r:id="rId38"/>
    <p:sldId id="285" r:id="rId39"/>
    <p:sldId id="284" r:id="rId40"/>
    <p:sldId id="286" r:id="rId41"/>
    <p:sldId id="288" r:id="rId42"/>
    <p:sldId id="289" r:id="rId43"/>
    <p:sldId id="300" r:id="rId44"/>
    <p:sldId id="301" r:id="rId45"/>
    <p:sldId id="302" r:id="rId46"/>
    <p:sldId id="313" r:id="rId47"/>
    <p:sldId id="304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594" autoAdjust="0"/>
  </p:normalViewPr>
  <p:slideViewPr>
    <p:cSldViewPr snapToGrid="0">
      <p:cViewPr>
        <p:scale>
          <a:sx n="62" d="100"/>
          <a:sy n="62" d="100"/>
        </p:scale>
        <p:origin x="-90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AC63C-1BA7-43EE-8CF1-2A07DCE02930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CCBDD-DB85-47AB-92A2-23AF919AA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40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CCBDD-DB85-47AB-92A2-23AF919AAE0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640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CCBDD-DB85-47AB-92A2-23AF919AAE09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55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CCBDD-DB85-47AB-92A2-23AF919AAE09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933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CCBDD-DB85-47AB-92A2-23AF919AAE0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43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CCBDD-DB85-47AB-92A2-23AF919AAE0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288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Literatürde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metformin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kullanan hastaların %10-30 unda B12 vitamini eksikliğinin (&lt;150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pmol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/L) görüldüğü bildirilmiştir.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CCBDD-DB85-47AB-92A2-23AF919AAE09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839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CCBDD-DB85-47AB-92A2-23AF919AAE09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63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CCBDD-DB85-47AB-92A2-23AF919AAE09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5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Schilling</a:t>
            </a:r>
            <a:r>
              <a:rPr lang="tr-TR" dirty="0" smtClean="0"/>
              <a:t> testi b12 </a:t>
            </a:r>
            <a:r>
              <a:rPr lang="tr-TR" dirty="0" err="1" smtClean="0"/>
              <a:t>eks.etyo</a:t>
            </a:r>
            <a:r>
              <a:rPr lang="tr-TR" dirty="0" smtClean="0"/>
              <a:t> araştırmada 2003’ten bu yana terk edilmiştir(yapımındaki zorluklar ve </a:t>
            </a:r>
            <a:r>
              <a:rPr lang="tr-TR" dirty="0" err="1" smtClean="0"/>
              <a:t>hıv</a:t>
            </a:r>
            <a:r>
              <a:rPr lang="tr-TR" dirty="0" smtClean="0"/>
              <a:t> </a:t>
            </a:r>
            <a:r>
              <a:rPr lang="tr-TR" dirty="0" err="1" smtClean="0"/>
              <a:t>bulaşı</a:t>
            </a:r>
            <a:r>
              <a:rPr lang="tr-TR" dirty="0" smtClean="0"/>
              <a:t> nedeniyle).süt çocuğu döneminde </a:t>
            </a:r>
            <a:r>
              <a:rPr lang="tr-TR" dirty="0" err="1" smtClean="0"/>
              <a:t>titte</a:t>
            </a:r>
            <a:r>
              <a:rPr lang="tr-TR" dirty="0" smtClean="0"/>
              <a:t> </a:t>
            </a:r>
            <a:r>
              <a:rPr lang="tr-TR" dirty="0" err="1" smtClean="0"/>
              <a:t>persistan</a:t>
            </a:r>
            <a:r>
              <a:rPr lang="tr-TR" dirty="0" smtClean="0"/>
              <a:t> </a:t>
            </a:r>
            <a:r>
              <a:rPr lang="tr-TR" dirty="0" err="1" smtClean="0"/>
              <a:t>prtüri,belirtilen</a:t>
            </a:r>
            <a:r>
              <a:rPr lang="tr-TR" dirty="0" smtClean="0"/>
              <a:t> gen </a:t>
            </a:r>
            <a:r>
              <a:rPr lang="tr-TR" dirty="0" err="1" smtClean="0"/>
              <a:t>mutasyonları:immerslund</a:t>
            </a:r>
            <a:r>
              <a:rPr lang="tr-TR" dirty="0" smtClean="0"/>
              <a:t> </a:t>
            </a:r>
            <a:r>
              <a:rPr lang="tr-TR" dirty="0" err="1" smtClean="0"/>
              <a:t>grasbeck</a:t>
            </a:r>
            <a:r>
              <a:rPr lang="tr-TR" dirty="0" smtClean="0"/>
              <a:t> açısından)(üst </a:t>
            </a:r>
            <a:r>
              <a:rPr lang="tr-TR" dirty="0" err="1" smtClean="0"/>
              <a:t>gis</a:t>
            </a:r>
            <a:r>
              <a:rPr lang="tr-TR" dirty="0" smtClean="0"/>
              <a:t> endoskopisinde </a:t>
            </a:r>
            <a:r>
              <a:rPr lang="tr-TR" dirty="0" err="1" smtClean="0"/>
              <a:t>gastrik</a:t>
            </a:r>
            <a:r>
              <a:rPr lang="tr-TR" dirty="0" smtClean="0"/>
              <a:t> </a:t>
            </a:r>
            <a:r>
              <a:rPr lang="tr-TR" dirty="0" err="1" smtClean="0"/>
              <a:t>atrofi,enterokromaffin</a:t>
            </a:r>
            <a:r>
              <a:rPr lang="tr-TR" dirty="0" smtClean="0"/>
              <a:t> </a:t>
            </a:r>
            <a:r>
              <a:rPr lang="tr-TR" dirty="0" err="1" smtClean="0"/>
              <a:t>h.hiperplazisi:pernisyöz</a:t>
            </a:r>
            <a:r>
              <a:rPr lang="tr-TR" dirty="0" smtClean="0"/>
              <a:t> </a:t>
            </a:r>
            <a:r>
              <a:rPr lang="tr-TR" dirty="0" err="1" smtClean="0"/>
              <a:t>anemi,biopsi:h.pylori</a:t>
            </a:r>
            <a:r>
              <a:rPr lang="tr-TR" dirty="0" smtClean="0"/>
              <a:t> </a:t>
            </a:r>
            <a:r>
              <a:rPr lang="tr-TR" dirty="0" err="1" smtClean="0"/>
              <a:t>enf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CCBDD-DB85-47AB-92A2-23AF919AAE09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63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CCBDD-DB85-47AB-92A2-23AF919AAE09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18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CCBDD-DB85-47AB-92A2-23AF919AAE09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528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62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61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577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66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2901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70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71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96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64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69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43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608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67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2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592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79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72D9-ED59-4E9E-9CC4-60E81F4E1266}" type="datetimeFigureOut">
              <a:rPr lang="tr-TR" smtClean="0"/>
              <a:t>10.2.2017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7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etiology-and-clinical-manifestations-of-vitamin-b12-and-folate-deficiency/abstract/2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Knowler%20WC%5bAuthor%5d&amp;cauthor=true&amp;cauthor_uid=26900641" TargetMode="External"/><Relationship Id="rId13" Type="http://schemas.openxmlformats.org/officeDocument/2006/relationships/hyperlink" Target="https://www.ncbi.nlm.nih.gov/pubmed/?term=Temprosa%20MG%5bAuthor%5d&amp;cauthor=true&amp;cauthor_uid=26900641" TargetMode="External"/><Relationship Id="rId18" Type="http://schemas.openxmlformats.org/officeDocument/2006/relationships/hyperlink" Target="https://www.uptodate.com/contents/diagnosis-and-treatment-of-vitamin-b12-and-folate-deficiency/contributor-disclosure" TargetMode="External"/><Relationship Id="rId3" Type="http://schemas.openxmlformats.org/officeDocument/2006/relationships/hyperlink" Target="http://www.uptodate.com/contents/etiology-and-clinical-manifestations-of-vitamin-b12-and-folate-deficiency/abstract/31" TargetMode="External"/><Relationship Id="rId7" Type="http://schemas.openxmlformats.org/officeDocument/2006/relationships/hyperlink" Target="https://www.ncbi.nlm.nih.gov/pubmed/?term=Goldberg%20RB%5bAuthor%5d&amp;cauthor=true&amp;cauthor_uid=26900641" TargetMode="External"/><Relationship Id="rId12" Type="http://schemas.openxmlformats.org/officeDocument/2006/relationships/hyperlink" Target="https://www.ncbi.nlm.nih.gov/pubmed/?term=Schade%20DS%5bAuthor%5d&amp;cauthor=true&amp;cauthor_uid=26900641" TargetMode="External"/><Relationship Id="rId17" Type="http://schemas.openxmlformats.org/officeDocument/2006/relationships/hyperlink" Target="https://www.uptodate.com/contents/diagnosis-and-treatment-of-vitamin-b12-and-folate-deficiency/contributors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ncbi.nlm.nih.gov/pubmed/?term=Diabetes%20Prevention%20Program%20Research%20Group%5bCorporate%20Author%5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Edelstein%20SL%5bAuthor%5d&amp;cauthor=true&amp;cauthor_uid=26900641" TargetMode="External"/><Relationship Id="rId11" Type="http://schemas.openxmlformats.org/officeDocument/2006/relationships/hyperlink" Target="https://www.ncbi.nlm.nih.gov/pubmed/?term=Bray%20GA%5bAuthor%5d&amp;cauthor=true&amp;cauthor_uid=26900641" TargetMode="External"/><Relationship Id="rId5" Type="http://schemas.openxmlformats.org/officeDocument/2006/relationships/hyperlink" Target="https://www.ncbi.nlm.nih.gov/pubmed/?term=Aroda%20VR%5bAuthor%5d&amp;cauthor=true&amp;cauthor_uid=26900641" TargetMode="External"/><Relationship Id="rId15" Type="http://schemas.openxmlformats.org/officeDocument/2006/relationships/hyperlink" Target="https://www.ncbi.nlm.nih.gov/pubmed/?term=Crandall%20JP%5bAuthor%5d&amp;cauthor=true&amp;cauthor_uid=26900641" TargetMode="External"/><Relationship Id="rId10" Type="http://schemas.openxmlformats.org/officeDocument/2006/relationships/hyperlink" Target="https://www.ncbi.nlm.nih.gov/pubmed/?term=Orchard%20TJ%5bAuthor%5d&amp;cauthor=true&amp;cauthor_uid=26900641" TargetMode="External"/><Relationship Id="rId19" Type="http://schemas.openxmlformats.org/officeDocument/2006/relationships/hyperlink" Target="https://www.uptodate.com/home/editorial-policy" TargetMode="External"/><Relationship Id="rId4" Type="http://schemas.openxmlformats.org/officeDocument/2006/relationships/hyperlink" Target="https://www.ncbi.nlm.nih.gov/pubmed/26900641" TargetMode="External"/><Relationship Id="rId9" Type="http://schemas.openxmlformats.org/officeDocument/2006/relationships/hyperlink" Target="https://www.ncbi.nlm.nih.gov/pubmed/?term=Marcovina%20SM%5bAuthor%5d&amp;cauthor=true&amp;cauthor_uid=26900641" TargetMode="External"/><Relationship Id="rId14" Type="http://schemas.openxmlformats.org/officeDocument/2006/relationships/hyperlink" Target="https://www.ncbi.nlm.nih.gov/pubmed/?term=White%20NH%5bAuthor%5d&amp;cauthor=true&amp;cauthor_uid=26900641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ptodate.com/contents/physiology-of-vitamin-b12-and-folate-deficiency/contributors" TargetMode="External"/><Relationship Id="rId3" Type="http://schemas.openxmlformats.org/officeDocument/2006/relationships/hyperlink" Target="https://www.ncbi.nlm.nih.gov/pmc/articles/PMC4993789/" TargetMode="External"/><Relationship Id="rId7" Type="http://schemas.openxmlformats.org/officeDocument/2006/relationships/hyperlink" Target="https://www.ncbi.nlm.nih.gov/pubmed/?term=Lee%20KH%5bAuthor%5d&amp;cauthor=true&amp;cauthor_uid=2760235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Low%20LL%5bAuthor%5d&amp;cauthor=true&amp;cauthor_uid=27602354" TargetMode="External"/><Relationship Id="rId5" Type="http://schemas.openxmlformats.org/officeDocument/2006/relationships/hyperlink" Target="https://www.ncbi.nlm.nih.gov/pubmed/?term=Chan%20CQ%5bAuthor%5d&amp;cauthor=true&amp;cauthor_uid=27602354" TargetMode="External"/><Relationship Id="rId10" Type="http://schemas.openxmlformats.org/officeDocument/2006/relationships/hyperlink" Target="https://www.uptodate.com/home/editorial-policy" TargetMode="External"/><Relationship Id="rId4" Type="http://schemas.openxmlformats.org/officeDocument/2006/relationships/hyperlink" Target="https://dx.doi.org/10.3389/fmed.2016.00038" TargetMode="External"/><Relationship Id="rId9" Type="http://schemas.openxmlformats.org/officeDocument/2006/relationships/hyperlink" Target="https://www.uptodate.com/contents/physiology-of-vitamin-b12-and-folate-deficiency/contributor-disclosure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30400" y="2104233"/>
            <a:ext cx="11927840" cy="3185374"/>
          </a:xfrm>
        </p:spPr>
        <p:txBody>
          <a:bodyPr>
            <a:normAutofit/>
          </a:bodyPr>
          <a:lstStyle/>
          <a:p>
            <a:r>
              <a:rPr lang="tr-TR" sz="6600" b="1" dirty="0" smtClean="0"/>
              <a:t/>
            </a:r>
            <a:br>
              <a:rPr lang="tr-TR" sz="6600" b="1" dirty="0" smtClean="0"/>
            </a:br>
            <a:r>
              <a:rPr lang="tr-TR" sz="6600" b="1" dirty="0" smtClean="0"/>
              <a:t>VİTAMİN B12 EKSİKLİĞİ</a:t>
            </a:r>
            <a:endParaRPr lang="tr-TR" sz="66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43" y="529613"/>
            <a:ext cx="6674759" cy="316730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563360" y="5567680"/>
            <a:ext cx="729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İNTÖRN DR.SEHER İREM </a:t>
            </a:r>
            <a:r>
              <a:rPr lang="tr-TR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KIRAN</a:t>
            </a:r>
          </a:p>
          <a:p>
            <a:r>
              <a:rPr lang="tr-TR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Aile Hekimliği AD</a:t>
            </a:r>
          </a:p>
          <a:p>
            <a:r>
              <a:rPr lang="tr-TR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03.02.2017</a:t>
            </a:r>
            <a:endParaRPr lang="tr-TR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5600" y="1361440"/>
            <a:ext cx="10993120" cy="58420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*Gıdalarla proteine bağlı olarak alınan B12 midede pepsin ve mide asidinin etkisiyle proteinden ayrılır.</a:t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*</a:t>
            </a:r>
            <a:r>
              <a:rPr lang="tr-TR" sz="3200" dirty="0" err="1" smtClean="0"/>
              <a:t>Tükrükte</a:t>
            </a:r>
            <a:r>
              <a:rPr lang="tr-TR" sz="3200" dirty="0" smtClean="0"/>
              <a:t> bulunan R faktör(</a:t>
            </a:r>
            <a:r>
              <a:rPr lang="tr-TR" sz="3200" dirty="0" err="1" smtClean="0"/>
              <a:t>kobafilin</a:t>
            </a:r>
            <a:r>
              <a:rPr lang="tr-TR" sz="3200" dirty="0" smtClean="0"/>
              <a:t>)e bağlanıp </a:t>
            </a:r>
            <a:r>
              <a:rPr lang="tr-TR" sz="3200" dirty="0" err="1" smtClean="0"/>
              <a:t>duodenuma</a:t>
            </a:r>
            <a:r>
              <a:rPr lang="tr-TR" sz="3200" dirty="0" smtClean="0"/>
              <a:t> ilerler.</a:t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*</a:t>
            </a:r>
            <a:r>
              <a:rPr lang="tr-TR" sz="3200" dirty="0" err="1" smtClean="0"/>
              <a:t>Duodenumda</a:t>
            </a:r>
            <a:r>
              <a:rPr lang="tr-TR" sz="3200" dirty="0" smtClean="0"/>
              <a:t> </a:t>
            </a:r>
            <a:r>
              <a:rPr lang="tr-TR" sz="3200" dirty="0" err="1" smtClean="0"/>
              <a:t>pankreatik</a:t>
            </a:r>
            <a:r>
              <a:rPr lang="tr-TR" sz="3200" dirty="0" smtClean="0"/>
              <a:t> enzimlerle(</a:t>
            </a:r>
            <a:r>
              <a:rPr lang="tr-TR" sz="3200" dirty="0" err="1" smtClean="0"/>
              <a:t>tripsin</a:t>
            </a:r>
            <a:r>
              <a:rPr lang="tr-TR" sz="3200" dirty="0" smtClean="0"/>
              <a:t>) B12,R faktörden ayrılıp mide </a:t>
            </a:r>
            <a:r>
              <a:rPr lang="tr-TR" sz="3200" dirty="0" err="1" smtClean="0"/>
              <a:t>parietal</a:t>
            </a:r>
            <a:r>
              <a:rPr lang="tr-TR" sz="3200" dirty="0" smtClean="0"/>
              <a:t> hücresinden salınmış olan </a:t>
            </a:r>
            <a:r>
              <a:rPr lang="tr-TR" sz="3200" dirty="0" err="1" smtClean="0"/>
              <a:t>intrinsik</a:t>
            </a:r>
            <a:r>
              <a:rPr lang="tr-TR" sz="3200" dirty="0" smtClean="0"/>
              <a:t> faktörle birleşir.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8744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7200" y="690880"/>
            <a:ext cx="10241280" cy="597408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*</a:t>
            </a:r>
            <a:r>
              <a:rPr lang="tr-TR" sz="3200" dirty="0" err="1" smtClean="0">
                <a:solidFill>
                  <a:srgbClr val="31B4E6">
                    <a:lumMod val="75000"/>
                  </a:srgbClr>
                </a:solidFill>
              </a:rPr>
              <a:t>İntrinsik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 faktör </a:t>
            </a:r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>terminal </a:t>
            </a:r>
            <a:r>
              <a:rPr lang="tr-TR" sz="3200" dirty="0" err="1">
                <a:solidFill>
                  <a:srgbClr val="31B4E6">
                    <a:lumMod val="75000"/>
                  </a:srgbClr>
                </a:solidFill>
              </a:rPr>
              <a:t>ileumdaki</a:t>
            </a:r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> spesifik </a:t>
            </a:r>
            <a:r>
              <a:rPr lang="tr-TR" sz="3200" dirty="0" err="1">
                <a:solidFill>
                  <a:srgbClr val="31B4E6">
                    <a:lumMod val="75000"/>
                  </a:srgbClr>
                </a:solidFill>
              </a:rPr>
              <a:t>kübilin</a:t>
            </a:r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> reseptörleriyle 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B12 </a:t>
            </a:r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>emiliminde görev 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alır.</a:t>
            </a:r>
            <a:b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</a:b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/>
            </a:r>
            <a:b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</a:b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*</a:t>
            </a:r>
            <a:r>
              <a:rPr lang="tr-TR" sz="3200" dirty="0" err="1" smtClean="0">
                <a:solidFill>
                  <a:srgbClr val="31B4E6">
                    <a:lumMod val="75000"/>
                  </a:srgbClr>
                </a:solidFill>
              </a:rPr>
              <a:t>if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>terminal </a:t>
            </a:r>
            <a:r>
              <a:rPr lang="tr-TR" sz="3200" dirty="0" err="1">
                <a:solidFill>
                  <a:srgbClr val="31B4E6">
                    <a:lumMod val="75000"/>
                  </a:srgbClr>
                </a:solidFill>
              </a:rPr>
              <a:t>ileumda</a:t>
            </a:r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> parçalanıp 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B12 </a:t>
            </a:r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>portal dolaşıma geçer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.</a:t>
            </a:r>
            <a:b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</a:b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/>
            </a:r>
            <a:b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</a:b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*Emilen B12 vitamini </a:t>
            </a:r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>transkobalamin2 ile dokulara taşınır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.</a:t>
            </a:r>
            <a:b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883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3946" y="1386810"/>
            <a:ext cx="11352563" cy="451685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>*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B12;folik </a:t>
            </a:r>
            <a:r>
              <a:rPr lang="tr-TR" sz="3200" dirty="0" err="1" smtClean="0">
                <a:solidFill>
                  <a:srgbClr val="31B4E6">
                    <a:lumMod val="75000"/>
                  </a:srgbClr>
                </a:solidFill>
              </a:rPr>
              <a:t>asitin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 pürin ve </a:t>
            </a:r>
            <a:r>
              <a:rPr lang="tr-TR" sz="3200" dirty="0" err="1" smtClean="0">
                <a:solidFill>
                  <a:srgbClr val="31B4E6">
                    <a:lumMod val="75000"/>
                  </a:srgbClr>
                </a:solidFill>
              </a:rPr>
              <a:t>primidin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>sentezi için gerekli aktif H4 </a:t>
            </a:r>
            <a:r>
              <a:rPr lang="tr-TR" sz="3200" dirty="0" err="1">
                <a:solidFill>
                  <a:srgbClr val="31B4E6">
                    <a:lumMod val="75000"/>
                  </a:srgbClr>
                </a:solidFill>
              </a:rPr>
              <a:t>folat</a:t>
            </a:r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> 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şekillerinin </a:t>
            </a:r>
            <a:r>
              <a:rPr lang="tr-TR" sz="3200" dirty="0" err="1" smtClean="0">
                <a:solidFill>
                  <a:srgbClr val="31B4E6">
                    <a:lumMod val="75000"/>
                  </a:srgbClr>
                </a:solidFill>
              </a:rPr>
              <a:t>oluşumunda,DNA,RNAsentezinde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,</a:t>
            </a:r>
            <a:b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</a:br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/>
            </a:r>
            <a:br>
              <a:rPr lang="tr-TR" sz="3200" dirty="0">
                <a:solidFill>
                  <a:srgbClr val="31B4E6">
                    <a:lumMod val="75000"/>
                  </a:srgbClr>
                </a:solidFill>
              </a:rPr>
            </a:b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*Kemik </a:t>
            </a:r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>iliğinde eritrosit </a:t>
            </a:r>
            <a:r>
              <a:rPr lang="tr-TR" sz="3200" dirty="0" err="1">
                <a:solidFill>
                  <a:srgbClr val="31B4E6">
                    <a:lumMod val="75000"/>
                  </a:srgbClr>
                </a:solidFill>
              </a:rPr>
              <a:t>matürasyonunda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,</a:t>
            </a:r>
            <a:b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</a:b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/>
            </a:r>
            <a:b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</a:b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*Yağ/enerji </a:t>
            </a:r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>metabolizması ve nörolojik gelişimde 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(</a:t>
            </a:r>
            <a:r>
              <a:rPr lang="tr-TR" sz="3200" dirty="0" err="1" smtClean="0">
                <a:solidFill>
                  <a:srgbClr val="31B4E6">
                    <a:lumMod val="75000"/>
                  </a:srgbClr>
                </a:solidFill>
              </a:rPr>
              <a:t>myelinizasyon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) önemli </a:t>
            </a:r>
            <a:r>
              <a:rPr lang="tr-TR" sz="3200" dirty="0">
                <a:solidFill>
                  <a:srgbClr val="31B4E6">
                    <a:lumMod val="75000"/>
                  </a:srgbClr>
                </a:solidFill>
              </a:rPr>
              <a:t>rol </a:t>
            </a:r>
            <a:r>
              <a:rPr lang="tr-TR" sz="3200" dirty="0" smtClean="0">
                <a:solidFill>
                  <a:srgbClr val="31B4E6">
                    <a:lumMod val="75000"/>
                  </a:srgbClr>
                </a:solidFill>
              </a:rPr>
              <a:t>oynar.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53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06286" y="251300"/>
            <a:ext cx="11930745" cy="6457410"/>
          </a:xfrm>
        </p:spPr>
        <p:txBody>
          <a:bodyPr/>
          <a:lstStyle/>
          <a:p>
            <a:r>
              <a:rPr lang="tr-TR" dirty="0" smtClean="0"/>
              <a:t>                     </a:t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sz="4000" b="1" dirty="0" smtClean="0"/>
              <a:t> VİT B12 EKSİKLİĞİ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    *</a:t>
            </a:r>
            <a:r>
              <a:rPr lang="tr-TR" sz="3200" dirty="0" smtClean="0"/>
              <a:t>Yetişkinlerde </a:t>
            </a:r>
            <a:r>
              <a:rPr lang="tr-TR" sz="3200" dirty="0" err="1" smtClean="0"/>
              <a:t>makrositer</a:t>
            </a:r>
            <a:r>
              <a:rPr lang="tr-TR" sz="3200" dirty="0" smtClean="0"/>
              <a:t> aneminin en sık nedenidir.</a:t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     *’</a:t>
            </a:r>
            <a:r>
              <a:rPr lang="tr-TR" sz="3200" dirty="0" smtClean="0">
                <a:latin typeface="TimesNewRoman-Regular"/>
              </a:rPr>
              <a:t>Türk toplumunda</a:t>
            </a:r>
            <a:r>
              <a:rPr lang="tr-TR" sz="3200" dirty="0">
                <a:latin typeface="TimesNewRoman-Regular"/>
              </a:rPr>
              <a:t> </a:t>
            </a:r>
            <a:r>
              <a:rPr lang="tr-TR" sz="3200" dirty="0" smtClean="0">
                <a:latin typeface="TimesNewRoman-Regular"/>
              </a:rPr>
              <a:t>B12 </a:t>
            </a:r>
            <a:r>
              <a:rPr lang="tr-TR" sz="3200" dirty="0">
                <a:latin typeface="TimesNewRoman-Regular"/>
              </a:rPr>
              <a:t>vitamini düzeyi </a:t>
            </a:r>
            <a:r>
              <a:rPr lang="tr-TR" sz="3200" dirty="0" smtClean="0">
                <a:latin typeface="TimesNewRoman-Regular"/>
              </a:rPr>
              <a:t>yaşlıların;</a:t>
            </a:r>
            <a:br>
              <a:rPr lang="tr-TR" sz="3200" dirty="0" smtClean="0">
                <a:latin typeface="TimesNewRoman-Regular"/>
              </a:rPr>
            </a:br>
            <a:r>
              <a:rPr lang="tr-TR" sz="3200" dirty="0" smtClean="0">
                <a:latin typeface="TimesNewRoman-Regular"/>
              </a:rPr>
              <a:t>%22.6’sında düşük(&lt;</a:t>
            </a:r>
            <a:r>
              <a:rPr lang="tr-TR" sz="3200" dirty="0">
                <a:latin typeface="TimesNewRoman-Regular"/>
              </a:rPr>
              <a:t>200 </a:t>
            </a:r>
            <a:r>
              <a:rPr lang="tr-TR" sz="3200" dirty="0" err="1">
                <a:latin typeface="TimesNewRoman-Regular"/>
              </a:rPr>
              <a:t>pg</a:t>
            </a:r>
            <a:r>
              <a:rPr lang="tr-TR" sz="3200" dirty="0">
                <a:latin typeface="TimesNewRoman-Regular"/>
              </a:rPr>
              <a:t>/</a:t>
            </a:r>
            <a:r>
              <a:rPr lang="tr-TR" sz="3200" dirty="0" err="1">
                <a:latin typeface="TimesNewRoman-Regular"/>
              </a:rPr>
              <a:t>mL</a:t>
            </a:r>
            <a:r>
              <a:rPr lang="tr-TR" sz="3200" dirty="0">
                <a:latin typeface="TimesNewRoman-Regular"/>
              </a:rPr>
              <a:t>), </a:t>
            </a:r>
            <a:r>
              <a:rPr lang="tr-TR" sz="3200" dirty="0" smtClean="0">
                <a:latin typeface="TimesNewRoman-Regular"/>
              </a:rPr>
              <a:t/>
            </a:r>
            <a:br>
              <a:rPr lang="tr-TR" sz="3200" dirty="0" smtClean="0">
                <a:latin typeface="TimesNewRoman-Regular"/>
              </a:rPr>
            </a:br>
            <a:r>
              <a:rPr lang="tr-TR" sz="3200" dirty="0" smtClean="0">
                <a:latin typeface="TimesNewRoman-Regular"/>
              </a:rPr>
              <a:t>%</a:t>
            </a:r>
            <a:r>
              <a:rPr lang="tr-TR" sz="3200" dirty="0">
                <a:latin typeface="TimesNewRoman-Regular"/>
              </a:rPr>
              <a:t>30.6’sında ise sınırda düşük </a:t>
            </a:r>
            <a:r>
              <a:rPr lang="tr-TR" sz="3200" dirty="0" smtClean="0">
                <a:latin typeface="TimesNewRoman-Regular"/>
              </a:rPr>
              <a:t>bulunmuştur’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6053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25599" y="690880"/>
            <a:ext cx="10566401" cy="683768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B12 eksikliği sık görülmesinin </a:t>
            </a:r>
            <a:r>
              <a:rPr lang="tr-TR" sz="3200" dirty="0" err="1" smtClean="0"/>
              <a:t>yanısıra</a:t>
            </a:r>
            <a:r>
              <a:rPr lang="tr-TR" sz="3200" dirty="0" smtClean="0"/>
              <a:t>;</a:t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*Kalıcı nörolojik </a:t>
            </a:r>
            <a:r>
              <a:rPr lang="tr-TR" sz="3200" dirty="0" err="1" smtClean="0"/>
              <a:t>defisite,nöropsikiatrik</a:t>
            </a:r>
            <a:r>
              <a:rPr lang="tr-TR" sz="3200" dirty="0" smtClean="0"/>
              <a:t> bulgulara yol açabilmesi,</a:t>
            </a:r>
            <a:br>
              <a:rPr lang="tr-TR" sz="3200" dirty="0" smtClean="0"/>
            </a:br>
            <a:r>
              <a:rPr lang="tr-TR" sz="3200" dirty="0" smtClean="0"/>
              <a:t>*</a:t>
            </a:r>
            <a:r>
              <a:rPr lang="tr-TR" sz="3200" dirty="0" err="1"/>
              <a:t>P</a:t>
            </a:r>
            <a:r>
              <a:rPr lang="tr-TR" sz="3200" dirty="0" err="1" smtClean="0"/>
              <a:t>ernisyöz</a:t>
            </a:r>
            <a:r>
              <a:rPr lang="tr-TR" sz="3200" dirty="0" smtClean="0"/>
              <a:t> anemi zemininde mide </a:t>
            </a:r>
            <a:r>
              <a:rPr lang="tr-TR" sz="3200" dirty="0" err="1" smtClean="0"/>
              <a:t>adeno</a:t>
            </a:r>
            <a:r>
              <a:rPr lang="tr-TR" sz="3200" dirty="0" smtClean="0"/>
              <a:t> </a:t>
            </a:r>
            <a:r>
              <a:rPr lang="tr-TR" sz="3200" dirty="0" err="1" smtClean="0"/>
              <a:t>ca</a:t>
            </a:r>
            <a:r>
              <a:rPr lang="tr-TR" sz="3200" dirty="0" smtClean="0"/>
              <a:t> riskini arttırabilmesi,</a:t>
            </a:r>
            <a:br>
              <a:rPr lang="tr-TR" sz="3200" dirty="0" smtClean="0"/>
            </a:br>
            <a:r>
              <a:rPr lang="tr-TR" sz="3200" dirty="0" smtClean="0"/>
              <a:t>*</a:t>
            </a:r>
            <a:r>
              <a:rPr lang="tr-TR" sz="3200" dirty="0" err="1"/>
              <a:t>A</a:t>
            </a:r>
            <a:r>
              <a:rPr lang="tr-TR" sz="3200" dirty="0" err="1" smtClean="0"/>
              <a:t>terosklerotik,trombotik</a:t>
            </a:r>
            <a:r>
              <a:rPr lang="tr-TR" sz="3200" dirty="0" smtClean="0"/>
              <a:t> süreçleri tetikleyebilmesi açısından da ele alınması gereken bir tablodur.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8328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4852" y="552787"/>
            <a:ext cx="9147492" cy="176276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ETYOLOJİ</a:t>
            </a:r>
            <a:endParaRPr lang="tr-TR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2512" y="1564796"/>
            <a:ext cx="12112941" cy="6103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ALIM AZLIĞI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Vejeteryan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diyet,malnütrisyon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EMİLİM BOZUKLUĞU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:-</a:t>
            </a:r>
            <a:r>
              <a:rPr lang="tr-TR" sz="2400" b="1" dirty="0" err="1" smtClean="0">
                <a:solidFill>
                  <a:schemeClr val="accent2">
                    <a:lumMod val="75000"/>
                  </a:schemeClr>
                </a:solidFill>
              </a:rPr>
              <a:t>Pernisyöz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 anemi(en sık)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(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antiparietal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hücre,anti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antikorları)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-Total/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parsiyel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gastrektomi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eksikliği)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-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trofik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gastrit,hipoklorhidri,PPI,H2R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blokerleri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(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kobalaminin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besinlerden ayrılamaması)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-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onjenital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eksikliğİ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defektif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sentezi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-Kronik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pankreatit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(R faktör ayrılamaz)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05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5101" y="1531193"/>
            <a:ext cx="10829731" cy="4665305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-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Diphyllobothrium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latum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-Aşırı bakteriyel çoğalma(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yaşlı,diabet,Skleroderma,kör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loop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sendromu)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Terminal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ileumu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etkileyen hastalıklar(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chron,çölyak,tbc,fistül,ileal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bypass)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Konjenital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selektif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B12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malabsorbsyonu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immerslund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grasbeck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)                                                                      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terminal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ileum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if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spesifik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kübilin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reseptörü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yok)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Kullanım bozukluğu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: -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Transkobalamin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2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eksikliği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 Kombine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B12+folat eksikliği</a:t>
            </a:r>
            <a:r>
              <a:rPr lang="tr-TR" sz="28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          -Tropikal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sprue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555101" y="700196"/>
            <a:ext cx="10108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Zollinger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ellison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sendromu</a:t>
            </a:r>
          </a:p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(pankreas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enzimleri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inaktif,R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faktör ayrılamaz)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06806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793" y="327970"/>
            <a:ext cx="10667207" cy="6195060"/>
          </a:xfrm>
        </p:spPr>
        <p:txBody>
          <a:bodyPr/>
          <a:lstStyle/>
          <a:p>
            <a:endParaRPr lang="tr-T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800" b="1" dirty="0" err="1" smtClean="0">
                <a:solidFill>
                  <a:schemeClr val="accent2">
                    <a:lumMod val="75000"/>
                  </a:schemeClr>
                </a:solidFill>
              </a:rPr>
              <a:t>Nitröz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 oksit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B12yi oksitleyip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inaktive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eder.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!!!günler içinde hızla gelişen akut </a:t>
            </a:r>
            <a:r>
              <a:rPr lang="tr-TR" sz="2400" b="1" dirty="0" err="1" smtClean="0">
                <a:solidFill>
                  <a:schemeClr val="accent2">
                    <a:lumMod val="75000"/>
                  </a:schemeClr>
                </a:solidFill>
              </a:rPr>
              <a:t>megaloblastik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 anemide </a:t>
            </a:r>
            <a:r>
              <a:rPr lang="tr-TR" sz="2400" b="1" dirty="0" err="1" smtClean="0">
                <a:solidFill>
                  <a:schemeClr val="accent2">
                    <a:lumMod val="75000"/>
                  </a:schemeClr>
                </a:solidFill>
              </a:rPr>
              <a:t>inhale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2">
                    <a:lumMod val="75000"/>
                  </a:schemeClr>
                </a:solidFill>
              </a:rPr>
              <a:t>anestezik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b="1" dirty="0" err="1" smtClean="0">
                <a:solidFill>
                  <a:schemeClr val="accent2">
                    <a:lumMod val="75000"/>
                  </a:schemeClr>
                </a:solidFill>
              </a:rPr>
              <a:t>maruziyeti,geçirilmiş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 ameliyat öyküsünü sorgulayalım.</a:t>
            </a:r>
          </a:p>
          <a:p>
            <a:pPr marL="0" indent="0">
              <a:buNone/>
            </a:pPr>
            <a:endParaRPr lang="tr-T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İlaçlar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-PAS,                -Aspirin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                    -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olşisin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,           -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etformin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          -Etanol            -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meprazol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          -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Zidovudin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 -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olestiramin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6" y="2830045"/>
            <a:ext cx="4723607" cy="31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2770" y="677823"/>
            <a:ext cx="8911687" cy="1280890"/>
          </a:xfrm>
        </p:spPr>
        <p:txBody>
          <a:bodyPr/>
          <a:lstStyle/>
          <a:p>
            <a:r>
              <a:rPr lang="tr-TR" b="1" dirty="0"/>
              <a:t>BELİRTİ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4642" y="1958713"/>
            <a:ext cx="9563844" cy="3777622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Anemiye bağlı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-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halsizlik,yorgunluk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- solukluk(limon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sarısı renk) 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-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subikter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(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inefektif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eritropoeze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bağlı yükselen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indirekt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bilirubinin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etkisiyle)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841" y="0"/>
            <a:ext cx="3122645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03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6972" y="1143000"/>
            <a:ext cx="7514656" cy="5715000"/>
          </a:xfrm>
        </p:spPr>
        <p:txBody>
          <a:bodyPr>
            <a:normAutofit/>
          </a:bodyPr>
          <a:lstStyle/>
          <a:p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Nörolojik bulgular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spinal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kordun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dorsolareral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kolonlarında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myelin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kaybıyla seyreden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subakut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kombine dejenerasyon sonucu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bilateral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periferik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nöropati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gelişebilir,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alt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ekstremitede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daha belirgin olmak üzere    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vibrasyon,pozisyon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hissinde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kayıp,dengesizlik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görülebilir.</a:t>
            </a:r>
          </a:p>
          <a:p>
            <a:pPr marL="0" lvl="0" indent="0">
              <a:buClr>
                <a:srgbClr val="353535"/>
              </a:buClr>
              <a:buNone/>
            </a:pP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>
              <a:buClr>
                <a:srgbClr val="353535"/>
              </a:buClr>
              <a:buNone/>
            </a:pPr>
            <a:r>
              <a:rPr lang="tr-T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 </a:t>
            </a:r>
            <a:endParaRPr lang="tr-TR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imesNewRoman"/>
            </a:endParaRPr>
          </a:p>
          <a:p>
            <a:pPr marL="0" lvl="0" indent="0">
              <a:buClr>
                <a:srgbClr val="353535"/>
              </a:buClr>
              <a:buNone/>
            </a:pPr>
            <a:endParaRPr lang="tr-TR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imesNewRoman"/>
            </a:endParaRPr>
          </a:p>
          <a:p>
            <a:pPr marL="0" lvl="0" indent="0">
              <a:buClr>
                <a:srgbClr val="353535"/>
              </a:buClr>
              <a:buNone/>
            </a:pPr>
            <a:endParaRPr lang="tr-TR" sz="2000" dirty="0" smtClean="0">
              <a:solidFill>
                <a:prstClr val="black">
                  <a:lumMod val="75000"/>
                  <a:lumOff val="25000"/>
                </a:prstClr>
              </a:solidFill>
              <a:latin typeface="TimesNewRoman"/>
            </a:endParaRPr>
          </a:p>
          <a:p>
            <a:pPr marL="0" lvl="0" indent="0">
              <a:buClr>
                <a:srgbClr val="353535"/>
              </a:buClr>
              <a:buNone/>
            </a:pPr>
            <a:endParaRPr lang="tr-TR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918" y="641635"/>
            <a:ext cx="3451082" cy="488924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796052" y="641635"/>
            <a:ext cx="47035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chemeClr val="accent2">
                    <a:lumMod val="75000"/>
                  </a:schemeClr>
                </a:solidFill>
              </a:rPr>
              <a:t>BELİRTİ VE BULGULAR</a:t>
            </a:r>
            <a:endParaRPr lang="tr-T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09154" y="400175"/>
            <a:ext cx="10382846" cy="128089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‘</a:t>
            </a:r>
            <a:r>
              <a:rPr lang="tr-TR" sz="3200" b="1" dirty="0" err="1"/>
              <a:t>T</a:t>
            </a:r>
            <a:r>
              <a:rPr lang="tr-TR" sz="3200" b="1" dirty="0" err="1" smtClean="0"/>
              <a:t>he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stomach</a:t>
            </a:r>
            <a:r>
              <a:rPr lang="tr-TR" sz="3200" b="1" dirty="0" smtClean="0"/>
              <a:t> of </a:t>
            </a:r>
            <a:r>
              <a:rPr lang="tr-TR" sz="3200" b="1" dirty="0" err="1" smtClean="0"/>
              <a:t>pernicious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anemia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patients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were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abnormal</a:t>
            </a:r>
            <a:r>
              <a:rPr lang="tr-TR" sz="3200" b="1" dirty="0" smtClean="0"/>
              <a:t> in </a:t>
            </a:r>
            <a:r>
              <a:rPr lang="tr-TR" sz="3200" b="1" dirty="0" err="1" smtClean="0"/>
              <a:t>failing</a:t>
            </a:r>
            <a:r>
              <a:rPr lang="tr-TR" sz="3200" b="1" dirty="0" smtClean="0"/>
              <a:t>  </a:t>
            </a:r>
            <a:r>
              <a:rPr lang="tr-TR" sz="3200" b="1" dirty="0" err="1" smtClean="0"/>
              <a:t>to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secrete</a:t>
            </a:r>
            <a:r>
              <a:rPr lang="tr-TR" sz="3200" b="1" dirty="0" smtClean="0"/>
              <a:t> an ‘</a:t>
            </a:r>
            <a:r>
              <a:rPr lang="tr-TR" sz="3200" b="1" dirty="0" err="1" smtClean="0"/>
              <a:t>intrinsic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factor</a:t>
            </a:r>
            <a:r>
              <a:rPr lang="tr-TR" sz="3200" b="1" dirty="0" smtClean="0"/>
              <a:t>’’ </a:t>
            </a:r>
            <a:br>
              <a:rPr lang="tr-TR" sz="3200" b="1" dirty="0" smtClean="0"/>
            </a:br>
            <a:r>
              <a:rPr lang="tr-TR" sz="3200" b="1" dirty="0" smtClean="0"/>
              <a:t>      1928 / William </a:t>
            </a:r>
            <a:r>
              <a:rPr lang="tr-TR" sz="3200" b="1" dirty="0" err="1" smtClean="0"/>
              <a:t>Bosworth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Castle</a:t>
            </a:r>
            <a:endParaRPr lang="tr-TR" sz="32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572" y="2034074"/>
            <a:ext cx="3415005" cy="4310743"/>
          </a:xfrm>
        </p:spPr>
      </p:pic>
    </p:spTree>
    <p:extLst>
      <p:ext uri="{BB962C8B-B14F-4D97-AF65-F5344CB8AC3E}">
        <p14:creationId xmlns:p14="http://schemas.microsoft.com/office/powerpoint/2010/main" val="14894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idx="1"/>
          </p:nvPr>
        </p:nvSpPr>
        <p:spPr>
          <a:xfrm>
            <a:off x="1189392" y="696880"/>
            <a:ext cx="10585839" cy="5872163"/>
          </a:xfrm>
        </p:spPr>
        <p:txBody>
          <a:bodyPr/>
          <a:lstStyle/>
          <a:p>
            <a:pPr lvl="0"/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*Rhomberg testi pozitif olabilir,</a:t>
            </a:r>
          </a:p>
          <a:p>
            <a:pPr marL="0" lv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serebellar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bulgular,ataksi,dengesiz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yürüme,</a:t>
            </a:r>
          </a:p>
          <a:p>
            <a:pPr marL="0" lv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kol ve bacaklarda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halsizlik,açıklanamayan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paresteziler,optik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atrofi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görülebilir.</a:t>
            </a:r>
          </a:p>
          <a:p>
            <a:pPr lvl="0"/>
            <a:endParaRPr lang="tr-TR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   *Kognitif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de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ğ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i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s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iklikler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, ya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s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lılarda açıklanamayan psikiyatrik bozukluklar,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demans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      bulguları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gibi nörolojik belirti ve bulgular varsa B12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eksikliğinden 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şüphelenilmelidir.</a:t>
            </a:r>
            <a:endParaRPr lang="tr-TR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344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17040" y="774958"/>
            <a:ext cx="10976292" cy="4373880"/>
          </a:xfrm>
        </p:spPr>
        <p:txBody>
          <a:bodyPr>
            <a:normAutofit/>
          </a:bodyPr>
          <a:lstStyle/>
          <a:p>
            <a:pPr marL="0" lvl="0" indent="0">
              <a:buClr>
                <a:srgbClr val="353535"/>
              </a:buClr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*Nörolojik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bulgular aneminin ağırlığıyla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korele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 değildir.</a:t>
            </a:r>
          </a:p>
          <a:p>
            <a:pPr marL="0" lvl="0" indent="0">
              <a:buClr>
                <a:srgbClr val="353535"/>
              </a:buClr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*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Nöropsikiatrik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bulguların hematolojik bulgular gelişmeden önce ortaya çıkabileceği unutulmamalıdır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.</a:t>
            </a:r>
          </a:p>
          <a:p>
            <a:pPr marL="0" lvl="0" indent="0">
              <a:buClr>
                <a:srgbClr val="353535"/>
              </a:buClr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*Çocuklarda klinik daha farklı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olabilir:süt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 çocuğunda büyüme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geriliği,</a:t>
            </a:r>
          </a:p>
          <a:p>
            <a:pPr marL="0" lvl="0" indent="0">
              <a:buClr>
                <a:srgbClr val="353535"/>
              </a:buClr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kazanılmış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motor hareketlerde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gerileme,tremor,iştahsızlık,apati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NewRoman"/>
              </a:rPr>
              <a:t> görülebilir.</a:t>
            </a:r>
          </a:p>
          <a:p>
            <a:pPr marL="0" lvl="0" indent="0">
              <a:buClr>
                <a:srgbClr val="353535"/>
              </a:buClr>
              <a:buNone/>
            </a:pPr>
            <a:endParaRPr lang="tr-TR" sz="2400" dirty="0" smtClean="0">
              <a:solidFill>
                <a:schemeClr val="accent2">
                  <a:lumMod val="75000"/>
                </a:schemeClr>
              </a:solidFill>
              <a:latin typeface="TimesNewRoman"/>
            </a:endParaRPr>
          </a:p>
          <a:p>
            <a:pPr marL="0" lvl="0" indent="0">
              <a:buClr>
                <a:srgbClr val="353535"/>
              </a:buClr>
              <a:buNone/>
            </a:pPr>
            <a:endParaRPr lang="tr-TR" sz="2400" dirty="0">
              <a:solidFill>
                <a:schemeClr val="accent2">
                  <a:lumMod val="75000"/>
                </a:schemeClr>
              </a:solidFill>
              <a:latin typeface="TimesNewRoman"/>
            </a:endParaRPr>
          </a:p>
          <a:p>
            <a:pPr marL="0" lvl="0" indent="0">
              <a:buClr>
                <a:srgbClr val="353535"/>
              </a:buClr>
              <a:buNone/>
            </a:pPr>
            <a:endParaRPr lang="tr-TR" sz="2000" dirty="0">
              <a:solidFill>
                <a:prstClr val="black">
                  <a:lumMod val="75000"/>
                  <a:lumOff val="25000"/>
                </a:prstClr>
              </a:solidFill>
              <a:latin typeface="TimesNewRoman"/>
            </a:endParaRPr>
          </a:p>
          <a:p>
            <a:pPr marL="0" lvl="0" indent="0">
              <a:buClr>
                <a:srgbClr val="353535"/>
              </a:buClr>
              <a:buNone/>
            </a:pPr>
            <a:endParaRPr lang="tr-TR" sz="2000" dirty="0">
              <a:solidFill>
                <a:prstClr val="black">
                  <a:lumMod val="75000"/>
                  <a:lumOff val="25000"/>
                </a:prstClr>
              </a:solidFill>
              <a:latin typeface="TimesNewRoman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86" y="3728720"/>
            <a:ext cx="4809534" cy="31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2818" y="681879"/>
            <a:ext cx="10680441" cy="6258145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Dilde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papilla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atrofisi,düz,parlak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kızarık,ağrılı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dil(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hunter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dili),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angüler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cheilitis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aftöz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stomatit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Pansitopeni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görülebilir:lökopeniye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bağlı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infeksiyonlar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trombositopeniye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bağlı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peteşiler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gelişebilir.</a:t>
            </a:r>
          </a:p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Hiperhomosisteinemiye bağlı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ateroskleroz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ve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tromboza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yatkınlık olabilir.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rcRect l="34406" t="52379" r="49336" b="12920"/>
          <a:stretch>
            <a:fillRect/>
          </a:stretch>
        </p:blipFill>
        <p:spPr bwMode="auto">
          <a:xfrm>
            <a:off x="1880233" y="3810952"/>
            <a:ext cx="2600960" cy="304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56" y="3810952"/>
            <a:ext cx="3098165" cy="21986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84" y="3810952"/>
            <a:ext cx="3404236" cy="27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LABORATUVAR BULGULARI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Tam kan sayımı</a:t>
            </a:r>
            <a:r>
              <a:rPr lang="tr-TR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akrositer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anemi (MCV↑, RDW↑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endParaRPr lang="tr-TR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ökosit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trombosit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N/↓,ilerleyen dönemlerde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pansitopeni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184849" y="32260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InterstateLight"/>
              </a:rPr>
              <a:t>Eşlik eden demir eksikliği anemisi,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InterstateLight"/>
              </a:rPr>
              <a:t>talasemi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InterstateLight"/>
              </a:rPr>
              <a:t> taşıyıcılığı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InterstateLight"/>
              </a:rPr>
              <a:t>veya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InterstateLight"/>
              </a:rPr>
              <a:t>inflamatuvar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InterstateLight"/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InterstateLight"/>
              </a:rPr>
              <a:t>hastalıkların bulunması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InterstateLight"/>
              </a:rPr>
              <a:t>halinde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InterstateLight"/>
              </a:rPr>
              <a:t>normositer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InterstateLight"/>
              </a:rPr>
              <a:t> veya 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InterstateLight"/>
              </a:rPr>
              <a:t>mikrositer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InterstateLight"/>
              </a:rPr>
              <a:t> değerler görülebilir.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77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05280" y="636970"/>
            <a:ext cx="10586720" cy="5999411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rgbClr val="A53010"/>
              </a:buClr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2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Periferik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kan yayması:</a:t>
            </a: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akroovalositoz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anizositoz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poikilositoz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ötrofillerde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hipersegmentasyon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(100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granülositte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, 1 tane 6 loblu veya ≥ 5 tane 5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loblu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nötrofil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görülmesi)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Howell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jolly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cisimleri(B12,folat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eksiklikleri,splenektomi,MDS,ağır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hemolitik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anemilerde görülebilen 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bazofilik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boyanan DNA kalıntıları)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A53010"/>
              </a:buClr>
              <a:buNone/>
            </a:pPr>
            <a:endParaRPr lang="tr-TR" sz="18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83" y="3636675"/>
            <a:ext cx="6624320" cy="297688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43" y="3636675"/>
            <a:ext cx="2478278" cy="23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1216" y="683612"/>
            <a:ext cx="10688320" cy="5527040"/>
          </a:xfrm>
        </p:spPr>
        <p:txBody>
          <a:bodyPr/>
          <a:lstStyle/>
          <a:p>
            <a:pPr lvl="0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Retikülosit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sayısı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Başvuruda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↓(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normoblastlar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retikülosite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dönüşmeden yıkıldığı için)</a:t>
            </a:r>
          </a:p>
          <a:p>
            <a:pPr lvl="0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Kemik iliği yayması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Megaloblastik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hematopoez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(mavi ilik)</a:t>
            </a:r>
          </a:p>
          <a:p>
            <a:pPr lvl="0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tr-TR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Biyokimya</a:t>
            </a:r>
            <a:r>
              <a:rPr lang="tr-TR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Laktat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dehidrogenaz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indirekt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yüksekliği(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inefektif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eritropoeze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bağlı olarak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),serum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homosistein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yüksekliği,serum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demir ve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ferritin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düzeylerinin yüksekliği görülebilir.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447132"/>
            <a:ext cx="5334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71177" y="602757"/>
            <a:ext cx="8911687" cy="1224280"/>
          </a:xfrm>
        </p:spPr>
        <p:txBody>
          <a:bodyPr/>
          <a:lstStyle/>
          <a:p>
            <a:r>
              <a:rPr lang="tr-TR" b="1" dirty="0" smtClean="0"/>
              <a:t>    TARAMA VE TANI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13773" y="1620364"/>
            <a:ext cx="10265092" cy="563880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B12 eksikliğini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preklinik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evredeyken ,tedavi ile komplikasyonları önlemek mümkünken saptamak çok önemlidir.</a:t>
            </a:r>
          </a:p>
          <a:p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Bu nedenle yaşa bakılmaksızın ,eksikliğe meyilli tüm hastaları ilk fırsatta taramalıyız.</a:t>
            </a:r>
          </a:p>
          <a:p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B12’nin serum düzeyi direkt ölçülebilen bir vitamin olması bu anlamda bize kolaylık sağlamaktadır.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2685" y="691230"/>
            <a:ext cx="8911687" cy="1280890"/>
          </a:xfrm>
        </p:spPr>
        <p:txBody>
          <a:bodyPr/>
          <a:lstStyle/>
          <a:p>
            <a:r>
              <a:rPr lang="tr-TR" b="1" dirty="0" smtClean="0"/>
              <a:t>KİMLERİ TARAYALIM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2892" y="461550"/>
            <a:ext cx="10354628" cy="6569170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endParaRPr lang="tr-TR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020" y="914210"/>
            <a:ext cx="3520440" cy="566385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26318" y="1899190"/>
            <a:ext cx="62648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*Türkiye’de süt çocukluğu döneminde en sık görülen B12 vitamini eksikliği nedeni, annenin gebelik dönemindeki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B12vitamini eksikliğidir.</a:t>
            </a:r>
          </a:p>
          <a:p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Bu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nedenle, B12 vitamini eksikliği tanısı konulan süt çocuklarının annesinde de B12 vitamini eksikliği aranmalıdır. </a:t>
            </a:r>
          </a:p>
        </p:txBody>
      </p:sp>
    </p:spTree>
    <p:extLst>
      <p:ext uri="{BB962C8B-B14F-4D97-AF65-F5344CB8AC3E}">
        <p14:creationId xmlns:p14="http://schemas.microsoft.com/office/powerpoint/2010/main" val="11126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1641" y="745588"/>
            <a:ext cx="11112726" cy="5165634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*Yaşlarına ve önceki sağlık durumuna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bakılmaksızın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psikiyatrik hastaların ilk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başvurularında serum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vitamin B12 ve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folik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asit seviyelerinin rutin tarama testi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olarak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kullanılmasını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önerilmektedir</a:t>
            </a:r>
            <a:r>
              <a:rPr lang="tr-TR" sz="24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16" y="2650587"/>
            <a:ext cx="3883855" cy="38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29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86769" y="447869"/>
            <a:ext cx="10041572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Otoimmun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hastalıklar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   *Kronik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pankreatit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   *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Crohn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hastalığı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   *Mide veya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incebarsak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cerrahi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öyküsü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   *Gastrit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öyküsü 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   *HIV enfeksiyonu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   *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Malabsorbsiyon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sendromları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   *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Multiple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Skleroz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   *Katı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vejeteryan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diyet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   *H2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reseptor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antagonisti veya PPI kullanımı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   *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Tiroid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hastalıkları </a:t>
            </a:r>
          </a:p>
          <a:p>
            <a:pPr marL="0" indent="0">
              <a:buNone/>
              <a:defRPr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   *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Açıklanamayan anemi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74150" y="43885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Nobel Prize in Physiology or Medicine 1934</a:t>
            </a:r>
            <a:br>
              <a:rPr lang="en-US" b="1" dirty="0"/>
            </a:b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50" y="1905000"/>
            <a:ext cx="2471748" cy="2704322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390" y="1892173"/>
            <a:ext cx="2465614" cy="270432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991" y="1905000"/>
            <a:ext cx="2472129" cy="2704322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538255" y="4979827"/>
            <a:ext cx="2791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Open Sans"/>
              </a:rPr>
              <a:t>George </a:t>
            </a:r>
            <a:r>
              <a:rPr lang="tr-TR" sz="2000" b="1" dirty="0" err="1">
                <a:solidFill>
                  <a:schemeClr val="tx2">
                    <a:lumMod val="75000"/>
                  </a:schemeClr>
                </a:solidFill>
                <a:latin typeface="Open Sans"/>
              </a:rPr>
              <a:t>Hoyt</a:t>
            </a: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Open Sans"/>
              </a:rPr>
              <a:t> </a:t>
            </a:r>
            <a:r>
              <a:rPr lang="tr-TR" sz="2000" b="1" dirty="0" err="1">
                <a:solidFill>
                  <a:schemeClr val="tx2">
                    <a:lumMod val="75000"/>
                  </a:schemeClr>
                </a:solidFill>
                <a:latin typeface="Open Sans"/>
              </a:rPr>
              <a:t>Whipple</a:t>
            </a:r>
            <a:endParaRPr lang="tr-T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918285" y="4979827"/>
            <a:ext cx="3004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bg2">
                    <a:lumMod val="25000"/>
                  </a:schemeClr>
                </a:solidFill>
                <a:latin typeface="Open Sans"/>
              </a:rPr>
              <a:t>George </a:t>
            </a:r>
            <a:r>
              <a:rPr lang="tr-TR" sz="2000" b="1" dirty="0" err="1">
                <a:solidFill>
                  <a:schemeClr val="bg2">
                    <a:lumMod val="25000"/>
                  </a:schemeClr>
                </a:solidFill>
                <a:latin typeface="Open Sans"/>
              </a:rPr>
              <a:t>Richards</a:t>
            </a:r>
            <a:r>
              <a:rPr lang="tr-TR" sz="2000" b="1" dirty="0">
                <a:solidFill>
                  <a:schemeClr val="bg2">
                    <a:lumMod val="25000"/>
                  </a:schemeClr>
                </a:solidFill>
                <a:latin typeface="Open Sans"/>
              </a:rPr>
              <a:t> </a:t>
            </a:r>
            <a:r>
              <a:rPr lang="tr-TR" sz="2000" b="1" dirty="0" err="1">
                <a:solidFill>
                  <a:schemeClr val="bg2">
                    <a:lumMod val="25000"/>
                  </a:schemeClr>
                </a:solidFill>
                <a:latin typeface="Open Sans"/>
              </a:rPr>
              <a:t>Minot</a:t>
            </a:r>
            <a:endParaRPr lang="tr-T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8230991" y="4979827"/>
            <a:ext cx="2800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bg2">
                    <a:lumMod val="25000"/>
                  </a:schemeClr>
                </a:solidFill>
                <a:latin typeface="Open Sans"/>
              </a:rPr>
              <a:t>William </a:t>
            </a:r>
            <a:r>
              <a:rPr lang="tr-TR" sz="2000" b="1" dirty="0" err="1">
                <a:solidFill>
                  <a:schemeClr val="bg2">
                    <a:lumMod val="25000"/>
                  </a:schemeClr>
                </a:solidFill>
                <a:latin typeface="Open Sans"/>
              </a:rPr>
              <a:t>Parry</a:t>
            </a:r>
            <a:r>
              <a:rPr lang="tr-TR" sz="2000" b="1" dirty="0">
                <a:solidFill>
                  <a:schemeClr val="bg2">
                    <a:lumMod val="25000"/>
                  </a:schemeClr>
                </a:solidFill>
                <a:latin typeface="Open Sans"/>
              </a:rPr>
              <a:t> Murphy</a:t>
            </a:r>
            <a:endParaRPr lang="tr-T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535054" y="57660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i="1" dirty="0" smtClean="0">
                <a:solidFill>
                  <a:srgbClr val="555555"/>
                </a:solidFill>
                <a:latin typeface="Open Sans"/>
              </a:rPr>
              <a:t>‘</a:t>
            </a:r>
            <a:r>
              <a:rPr lang="en-US" b="1" i="1" dirty="0">
                <a:solidFill>
                  <a:srgbClr val="555555"/>
                </a:solidFill>
                <a:latin typeface="Open Sans"/>
              </a:rPr>
              <a:t> 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liver therapy in cases of </a:t>
            </a:r>
            <a:r>
              <a:rPr lang="en-US" sz="2800" b="1" i="1" dirty="0" err="1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anaemia</a:t>
            </a:r>
            <a:r>
              <a:rPr lang="tr-TR" sz="2400" b="1" i="1" dirty="0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’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7263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60848" y="789992"/>
            <a:ext cx="10680441" cy="37776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yaşındaki bireylerin taranması ve serum B</a:t>
            </a:r>
            <a:r>
              <a:rPr lang="tr-TR" sz="2400" b="1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seviyeleri 400 üzerinde ise 5 yılda bir tekrarlanması</a:t>
            </a:r>
          </a:p>
          <a:p>
            <a:pPr>
              <a:defRPr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yaşından sonra bütün hastaların yıllık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taranması gerekmektedir.</a:t>
            </a:r>
          </a:p>
          <a:p>
            <a:pPr>
              <a:defRPr/>
            </a:pPr>
            <a:endParaRPr lang="tr-TR" sz="2400" dirty="0"/>
          </a:p>
          <a:p>
            <a:pPr marL="0" indent="0">
              <a:buNone/>
              <a:defRPr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 B</a:t>
            </a:r>
            <a:r>
              <a:rPr lang="tr-TR" sz="2400" b="1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seviyesi 400’den az ise aşağıdaki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testler yapılmalıdır.</a:t>
            </a:r>
            <a:endParaRPr lang="tr-TR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Başlangıçta</a:t>
            </a:r>
          </a:p>
          <a:p>
            <a:pPr marL="914400" lvl="2" indent="0">
              <a:buNone/>
              <a:defRPr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Serum total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homosistein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seviyesi</a:t>
            </a:r>
          </a:p>
          <a:p>
            <a:pPr marL="914400" lvl="2" indent="0">
              <a:buNone/>
              <a:defRPr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Serum MMA seviyesi</a:t>
            </a:r>
          </a:p>
          <a:p>
            <a:pPr marL="914400" lvl="2" indent="0">
              <a:buNone/>
              <a:defRPr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Serum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holotranskobalamin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seviyesi bakılmalıdır.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56206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5860" y="785781"/>
            <a:ext cx="11026140" cy="7322234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İkincil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</a:p>
          <a:p>
            <a:pPr marL="914400" lvl="2" indent="0">
              <a:buNone/>
              <a:defRPr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Eğer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homosistein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seviyesi artmışsa diğer nedenleri ekarte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etmeliyiz.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  <a:defRPr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Kemik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iliği incelemesi,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yayma yapılabilir.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800" b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eksikliğinin sebebini bulmaya yönelik ilave 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testler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(anti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parietal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hücre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antikoru,anti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faktör antikoru)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alt,üst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endoskopisi,biopsi,gaitada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parazit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aranması,üre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nefes testi)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cubilin,amnionless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reseptörlerinin gen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mutasyonu,TİT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11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5753" y="262596"/>
            <a:ext cx="11727767" cy="3777622"/>
          </a:xfrm>
        </p:spPr>
        <p:txBody>
          <a:bodyPr/>
          <a:lstStyle/>
          <a:p>
            <a:pPr marL="0" indent="0">
              <a:buNone/>
            </a:pP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Neden araştırmak için yapılan tetkikler B12 vitamini tedavisinden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etkilenmez. </a:t>
            </a:r>
          </a:p>
          <a:p>
            <a:pPr marL="0" indent="0">
              <a:buNone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   Bu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nedenle hastanın tedavisine neden araştırması sonuçlandırılmadan başlanır. </a:t>
            </a:r>
          </a:p>
          <a:p>
            <a:pPr marL="0" indent="0">
              <a:buNone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Nedenin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belirlenmesi, tedavi </a:t>
            </a:r>
            <a:r>
              <a:rPr lang="tr-TR" sz="2400" b="1" i="1" dirty="0">
                <a:solidFill>
                  <a:schemeClr val="accent2">
                    <a:lumMod val="75000"/>
                  </a:schemeClr>
                </a:solidFill>
              </a:rPr>
              <a:t>süresine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 karar verilebilmesi için önemlidir</a:t>
            </a: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tr-TR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5" y="3277771"/>
            <a:ext cx="3983502" cy="30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62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87652" y="661432"/>
            <a:ext cx="8911687" cy="1280890"/>
          </a:xfrm>
        </p:spPr>
        <p:txBody>
          <a:bodyPr/>
          <a:lstStyle/>
          <a:p>
            <a:r>
              <a:rPr lang="tr-TR" b="1" dirty="0"/>
              <a:t>AYIRICI TANI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87652" y="1681064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Folat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eksikliği ile ayırıcı tanısı yapılmalıdır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tr-TR" sz="2400" b="1" dirty="0" err="1">
                <a:solidFill>
                  <a:schemeClr val="accent2">
                    <a:lumMod val="75000"/>
                  </a:schemeClr>
                </a:solidFill>
              </a:rPr>
              <a:t>Folat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 eksikliğinde nörolojik bulgu beklenmez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tr-T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tr-TR" sz="2400" b="1" dirty="0" err="1">
                <a:solidFill>
                  <a:schemeClr val="accent2">
                    <a:lumMod val="75000"/>
                  </a:schemeClr>
                </a:solidFill>
              </a:rPr>
              <a:t>Folat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 eksikliğinde serumda </a:t>
            </a:r>
            <a:r>
              <a:rPr lang="tr-TR" sz="2400" b="1" dirty="0" err="1">
                <a:solidFill>
                  <a:schemeClr val="accent2">
                    <a:lumMod val="75000"/>
                  </a:schemeClr>
                </a:solidFill>
              </a:rPr>
              <a:t>metilmalonik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 asit yükselmesi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beklenmez.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66374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61355" y="627711"/>
            <a:ext cx="9957215" cy="1280890"/>
          </a:xfrm>
        </p:spPr>
        <p:txBody>
          <a:bodyPr/>
          <a:lstStyle/>
          <a:p>
            <a:r>
              <a:rPr lang="tr-TR" b="1" dirty="0" smtClean="0"/>
              <a:t>AYIRICI TANI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61355" y="1399936"/>
            <a:ext cx="10647887" cy="6195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Neden ayırıcı tanı yapmalıyız?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Tanılarımız tedavi sürecimizi şekillendirecektir.</a:t>
            </a:r>
          </a:p>
          <a:p>
            <a:pPr marL="0" indent="0">
              <a:buNone/>
            </a:pP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*B12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vitamini eksikliği olan olgularda tek başına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folik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asit verilmesi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nörolojik bulgular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ın ağırlaşmasına neden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olabilir.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*Yapılan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folik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asit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replasmanı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hematolojik bulgular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ı maskeleyecektir.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0" y="4497466"/>
            <a:ext cx="4716780" cy="23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09153" y="586788"/>
            <a:ext cx="8911687" cy="1280890"/>
          </a:xfrm>
        </p:spPr>
        <p:txBody>
          <a:bodyPr/>
          <a:lstStyle/>
          <a:p>
            <a:r>
              <a:rPr lang="tr-TR" b="1" dirty="0"/>
              <a:t>TEDAVİ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3690" y="1637780"/>
            <a:ext cx="11635242" cy="443698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tr-TR" sz="2400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2400" b="1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vitamini ülkemizde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siyanokobalamin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formunda 1000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mikrogram’lık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ampül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hidroksikobalamin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içeren B kompleks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ampülü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şeklinde piyasada bulunmaktadır.</a:t>
            </a:r>
          </a:p>
          <a:p>
            <a:pPr marL="0" indent="0">
              <a:buNone/>
              <a:defRPr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ilaç hem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parenteral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hem de oral tedavide kullanılır.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9343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6012" y="445882"/>
            <a:ext cx="15729008" cy="6225175"/>
          </a:xfrm>
        </p:spPr>
        <p:txBody>
          <a:bodyPr/>
          <a:lstStyle/>
          <a:p>
            <a:pPr marL="0" indent="0">
              <a:buNone/>
              <a:defRPr/>
            </a:pP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</a:t>
            </a:r>
            <a:r>
              <a:rPr lang="tr-TR" sz="2400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vitamini tedavisinin başında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(ilk 48 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saat)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ağır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hipokalemi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</a:p>
          <a:p>
            <a:pPr marL="0" indent="0">
              <a:buNone/>
              <a:defRPr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yetişkinlerde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 ölüm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görülebilir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açıdan hasta takip edilir ve ağır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eksikliklerde</a:t>
            </a:r>
          </a:p>
          <a:p>
            <a:pPr marL="0" indent="0">
              <a:buNone/>
              <a:defRPr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tedavinin düşük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dozlarda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başlanması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önerilir.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tr-TR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0" y="3931920"/>
            <a:ext cx="4274820" cy="273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35494" y="802433"/>
            <a:ext cx="9731796" cy="4959500"/>
          </a:xfrm>
        </p:spPr>
        <p:txBody>
          <a:bodyPr/>
          <a:lstStyle/>
          <a:p>
            <a:pPr marL="0" indent="0">
              <a:buNone/>
            </a:pP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 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süresi eksikliğin nedenine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 belirlenir: </a:t>
            </a:r>
            <a:endParaRPr lang="tr-TR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Diyetle yetersiz alıma </a:t>
            </a:r>
            <a:r>
              <a:rPr lang="tr-TR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bağlıysa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:Eksiklik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bulguları düzeldikten sonra yaşa uygun günlük B</a:t>
            </a:r>
            <a:r>
              <a:rPr lang="tr-TR" sz="2400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vitamini alımı (diyetle veya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multivitamin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desteğiyle) sağlanır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80" y="3282183"/>
            <a:ext cx="4767910" cy="285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82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63450" y="715445"/>
            <a:ext cx="10767060" cy="6300207"/>
          </a:xfrm>
        </p:spPr>
        <p:txBody>
          <a:bodyPr/>
          <a:lstStyle/>
          <a:p>
            <a:pPr marL="0" indent="0">
              <a:buNone/>
            </a:pP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tr-TR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Kobalamin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emilim bozukluğu 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varsa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  Altta yatan nedenin tamamen tedavisi mümkünse (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parazitoz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tedavi ile bulgular düzeldikten sonra, yaşa uygun günlük B</a:t>
            </a:r>
            <a:r>
              <a:rPr lang="tr-TR" sz="2400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vitamini alımı sağlanır.</a:t>
            </a:r>
          </a:p>
          <a:p>
            <a:pPr marL="0" indent="0">
              <a:buNone/>
            </a:pPr>
            <a:endParaRPr lang="tr-TR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 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ltta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yatan hastalığın tedavisi mümkün değilse veya hastada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kobalamin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metabolizma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bozukluğu varsa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ömür boyu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tr-TR" sz="2400" baseline="-25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vitamini kullanımı önerilir.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60" y="4022266"/>
            <a:ext cx="4556759" cy="25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37360" y="670560"/>
            <a:ext cx="10706100" cy="413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Hastada doku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hipoksi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bulguları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veya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kalp yetmezliğine neden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olacak kadar ağır </a:t>
            </a:r>
            <a:r>
              <a:rPr lang="sv-SE" sz="2400" dirty="0" smtClean="0">
                <a:solidFill>
                  <a:schemeClr val="accent2">
                    <a:lumMod val="75000"/>
                  </a:schemeClr>
                </a:solidFill>
              </a:rPr>
              <a:t>anemi </a:t>
            </a:r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varsa </a:t>
            </a:r>
            <a:r>
              <a:rPr lang="sv-SE" sz="2400" b="1" dirty="0">
                <a:solidFill>
                  <a:schemeClr val="accent2">
                    <a:lumMod val="75000"/>
                  </a:schemeClr>
                </a:solidFill>
              </a:rPr>
              <a:t>eritrosit süspansiyonu </a:t>
            </a:r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verilir</a:t>
            </a:r>
            <a:r>
              <a:rPr lang="sv-SE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v-SE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v-SE" sz="2400" dirty="0">
                <a:solidFill>
                  <a:schemeClr val="accent2">
                    <a:lumMod val="75000"/>
                  </a:schemeClr>
                </a:solidFill>
              </a:rPr>
              <a:t>Eritrosit süspansiyonu </a:t>
            </a:r>
            <a:r>
              <a:rPr lang="sv-SE" sz="2400" dirty="0" smtClean="0">
                <a:solidFill>
                  <a:schemeClr val="accent2">
                    <a:lumMod val="75000"/>
                  </a:schemeClr>
                </a:solidFill>
              </a:rPr>
              <a:t>verilirken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volüm yüklenmesi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olusturmayacak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sekilde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ve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yavas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verilmesi önerilir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Tedavi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verilirken hastanın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cevabının takip edilmesi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tanıyı destekler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90" y="3676650"/>
            <a:ext cx="5011102" cy="30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42188" y="400175"/>
            <a:ext cx="10549812" cy="128089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/>
              <a:t>Vit</a:t>
            </a:r>
            <a:r>
              <a:rPr lang="tr-TR" b="1" dirty="0" smtClean="0"/>
              <a:t> B12’nin Laboratuvar şartlarında sentezinin ilanı</a:t>
            </a:r>
            <a:br>
              <a:rPr lang="tr-TR" b="1" dirty="0" smtClean="0"/>
            </a:br>
            <a:r>
              <a:rPr lang="tr-TR" b="1" dirty="0" smtClean="0"/>
              <a:t>1972</a:t>
            </a:r>
            <a:endParaRPr lang="tr-TR" b="1" dirty="0"/>
          </a:p>
        </p:txBody>
      </p:sp>
      <p:pic>
        <p:nvPicPr>
          <p:cNvPr id="2050" name="Picture 2" descr="http://brsmblog.com/wp-content/uploads/2011/12/woodward-phyll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68" y="2224242"/>
            <a:ext cx="3116425" cy="34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8312481" y="5817084"/>
            <a:ext cx="3081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Dr. Albert </a:t>
            </a:r>
            <a:r>
              <a:rPr lang="tr-TR" sz="2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Eschenmoser</a:t>
            </a:r>
            <a:endParaRPr lang="tr-T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81" y="2192627"/>
            <a:ext cx="2501382" cy="34394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126426" y="5817084"/>
            <a:ext cx="3201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Robert </a:t>
            </a:r>
            <a:r>
              <a:rPr lang="tr-TR" sz="2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Burns</a:t>
            </a: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Woodward</a:t>
            </a:r>
            <a:endParaRPr lang="tr-TR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3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4" y="1905000"/>
            <a:ext cx="4310246" cy="3779848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1949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020"/>
                <a:gridCol w="5901655"/>
                <a:gridCol w="3844324"/>
              </a:tblGrid>
              <a:tr h="957235"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solidFill>
                            <a:srgbClr val="C00000"/>
                          </a:solidFill>
                        </a:rPr>
                        <a:t>Tedavi yolu</a:t>
                      </a:r>
                      <a:endParaRPr lang="tr-TR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solidFill>
                            <a:srgbClr val="C00000"/>
                          </a:solidFill>
                        </a:rPr>
                        <a:t>Doz ve süre</a:t>
                      </a:r>
                      <a:endParaRPr lang="tr-TR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>
                          <a:solidFill>
                            <a:srgbClr val="C00000"/>
                          </a:solidFill>
                        </a:rPr>
                        <a:t>Özel durumlar</a:t>
                      </a:r>
                      <a:endParaRPr lang="tr-TR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900765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Parenteral</a:t>
                      </a:r>
                      <a:r>
                        <a:rPr lang="tr-TR" sz="2400" dirty="0" smtClean="0"/>
                        <a:t> tedavi</a:t>
                      </a:r>
                      <a:endParaRPr lang="tr-TR" sz="24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100-1000 </a:t>
                      </a:r>
                      <a:r>
                        <a:rPr lang="tr-TR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/gün IM/SC,</a:t>
                      </a:r>
                    </a:p>
                    <a:p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hafta süreyle her</a:t>
                      </a:r>
                      <a:r>
                        <a:rPr lang="de-DE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gün</a:t>
                      </a:r>
                      <a:r>
                        <a:rPr lang="de-DE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tr-TR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r-TR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takiben</a:t>
                      </a:r>
                      <a:r>
                        <a:rPr lang="de-DE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hafta süreyle  </a:t>
                      </a:r>
                      <a:r>
                        <a:rPr lang="de-DE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haftada</a:t>
                      </a:r>
                      <a:r>
                        <a:rPr lang="de-DE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 </a:t>
                      </a:r>
                      <a:r>
                        <a:rPr lang="de-DE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gün</a:t>
                      </a:r>
                      <a:endParaRPr lang="tr-TR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sonra 1-2 </a:t>
                      </a:r>
                      <a:r>
                        <a:rPr lang="tr-TR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hafta,haftada</a:t>
                      </a:r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sv-SE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defa</a:t>
                      </a:r>
                      <a:endParaRPr lang="tr-TR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r-TR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son</a:t>
                      </a:r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aylık tedavi verilir.</a:t>
                      </a:r>
                    </a:p>
                    <a:p>
                      <a:endParaRPr lang="tr-TR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*Yüksek dozda (1000 </a:t>
                      </a:r>
                      <a:r>
                        <a:rPr lang="tr-TR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/gün)</a:t>
                      </a:r>
                    </a:p>
                    <a:p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haftada bir verilir.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Hastada </a:t>
                      </a:r>
                      <a:r>
                        <a:rPr lang="tr-TR" sz="2400" b="0" i="0" u="none" strike="noStrike" kern="1200" baseline="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malabsorpsiyon</a:t>
                      </a:r>
                      <a:endParaRPr lang="tr-TR" sz="2400" b="0" i="0" u="none" strike="noStrike" kern="1200" baseline="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varsa tercih edilebilir.</a:t>
                      </a:r>
                    </a:p>
                    <a:p>
                      <a:endParaRPr lang="tr-TR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*Nörolojik bozukluğu olan olgularda idame tedavi 2 haftada bir verilir.</a:t>
                      </a:r>
                    </a:p>
                    <a:p>
                      <a:endParaRPr lang="tr-TR" sz="2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tr-TR" sz="2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Kobalamin</a:t>
                      </a:r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2400" b="0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metabolizma</a:t>
                      </a:r>
                      <a:r>
                        <a:rPr lang="tr-TR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bozukluklarında kullanılır.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2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45596"/>
              </p:ext>
            </p:extLst>
          </p:nvPr>
        </p:nvGraphicFramePr>
        <p:xfrm>
          <a:off x="1" y="-45720"/>
          <a:ext cx="12192000" cy="707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879"/>
                <a:gridCol w="4671869"/>
                <a:gridCol w="5432252"/>
              </a:tblGrid>
              <a:tr h="68199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 tedavi</a:t>
                      </a:r>
                      <a:endParaRPr lang="tr-TR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2000 </a:t>
                      </a:r>
                      <a:r>
                        <a:rPr lang="tr-TR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mcg</a:t>
                      </a:r>
                      <a:r>
                        <a:rPr lang="tr-TR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/gün</a:t>
                      </a:r>
                    </a:p>
                    <a:p>
                      <a:r>
                        <a:rPr lang="tr-TR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90-120 gün</a:t>
                      </a:r>
                      <a:endParaRPr lang="tr-TR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 tedavi yolu seçilecekse,</a:t>
                      </a: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hastanın yeterli dozu</a:t>
                      </a: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aldığından emin olmak için,</a:t>
                      </a: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periyodik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B12 vitamini</a:t>
                      </a: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düzeylerinin ölçümü yapılır.</a:t>
                      </a:r>
                    </a:p>
                    <a:p>
                      <a:r>
                        <a:rPr lang="es-E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Ayrıca metil malonik asit ve</a:t>
                      </a:r>
                    </a:p>
                    <a:p>
                      <a:r>
                        <a:rPr lang="tr-TR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homosistein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düzeylerine de</a:t>
                      </a: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bakılabilir.</a:t>
                      </a:r>
                    </a:p>
                    <a:p>
                      <a:endParaRPr lang="tr-TR" sz="2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*Hafif-orta düzeyde B12</a:t>
                      </a: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vitamini eksikliği olan</a:t>
                      </a: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yaslı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larda önerilir.</a:t>
                      </a: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tr-TR" sz="2000" b="0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Çocuk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larda kullanım</a:t>
                      </a: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kolaylığı nedeniyle tercih</a:t>
                      </a: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edilebilir.</a:t>
                      </a:r>
                    </a:p>
                    <a:p>
                      <a:endParaRPr lang="tr-TR" sz="2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*Yüksek dozlarda</a:t>
                      </a: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verildiğinde pasif difüzyonla kullanım</a:t>
                      </a: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nedeni ile </a:t>
                      </a:r>
                      <a:r>
                        <a:rPr lang="tr-TR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pernisiyöz</a:t>
                      </a:r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anemi,</a:t>
                      </a:r>
                    </a:p>
                    <a:p>
                      <a:r>
                        <a:rPr lang="tr-TR" sz="20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imerslund-Grasbeck</a:t>
                      </a:r>
                      <a:endParaRPr lang="tr-TR" sz="2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sendromu gibi emilim</a:t>
                      </a:r>
                    </a:p>
                    <a:p>
                      <a:r>
                        <a:rPr lang="tr-TR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bozukluklarında bile etkindir.</a:t>
                      </a:r>
                      <a:endParaRPr lang="tr-T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8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2506" y="251460"/>
            <a:ext cx="1162250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                B12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vitamini tedavisine yanıtın 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değerlendirilmesi:</a:t>
            </a:r>
          </a:p>
          <a:p>
            <a:endParaRPr lang="tr-TR" sz="2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          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*Kemik iliğinde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megaloblastik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değişikliklerin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düzelmesi:5-6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saat 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tr-TR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           *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Serum demir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satürasyonunun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ilk tanıdaki değerin yarısına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düşmesi:2-3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gün 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           *Retikülositoz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5-7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gün 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       *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Hemoglobinin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yükselmesi:2-4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hafta 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       *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Lökopeni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ve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trombositopeninin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düzelmesi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:2-3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hafta 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      *Nörolojik bulguların düzelmesi değişkendir.</a:t>
            </a:r>
          </a:p>
          <a:p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(12-18 ayı </a:t>
            </a:r>
            <a:r>
              <a:rPr lang="tr-TR" sz="2400" dirty="0" err="1" smtClean="0">
                <a:solidFill>
                  <a:schemeClr val="accent2">
                    <a:lumMod val="75000"/>
                  </a:schemeClr>
                </a:solidFill>
              </a:rPr>
              <a:t>bulabilir,</a:t>
            </a:r>
            <a:r>
              <a:rPr lang="tr-TR" sz="2400" b="1" dirty="0" err="1" smtClean="0">
                <a:solidFill>
                  <a:schemeClr val="accent2">
                    <a:lumMod val="75000"/>
                  </a:schemeClr>
                </a:solidFill>
              </a:rPr>
              <a:t>tam</a:t>
            </a:r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 düzelmeyebilir</a:t>
            </a:r>
            <a:r>
              <a:rPr lang="tr-TR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tr-TR" sz="24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99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94656" y="665841"/>
            <a:ext cx="8911687" cy="1280890"/>
          </a:xfrm>
        </p:spPr>
        <p:txBody>
          <a:bodyPr/>
          <a:lstStyle/>
          <a:p>
            <a:r>
              <a:rPr lang="tr-TR" b="1" dirty="0" smtClean="0"/>
              <a:t>KAYNAKLAR: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029" y="1306286"/>
            <a:ext cx="11146971" cy="5551714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1)TÜRK HEMATOLOJİ DERNEĞİ ULUSAL TEDAVİ KLAVUZU 2011</a:t>
            </a:r>
          </a:p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2)GUYTON&amp;HALL MEDICAL PHYSİOLOGY TEXTBOOK(Kasım 2001)(UNIT XIII,CHAPTER 71 P:811)</a:t>
            </a:r>
          </a:p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3)LİPPİNCOTT’S BİYOKİMYA 2.BASKI(ÜNİTE:VI,S:328-330)</a:t>
            </a:r>
          </a:p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4)www.nobelprize.org</a:t>
            </a:r>
          </a:p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5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)</a:t>
            </a:r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Rodak's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Hematology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Clinical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Principles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and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Applications(</a:t>
            </a:r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eBook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)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(PART IV- </a:t>
            </a:r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Erythrocyte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Disorders</a:t>
            </a:r>
            <a:endParaRPr lang="tr-TR" b="1" dirty="0" smtClean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CHAPTER 21-Anemias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caused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by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defects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of DNA </a:t>
            </a:r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metabolism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by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Linda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i="1" dirty="0" err="1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HGoossen</a:t>
            </a:r>
            <a:r>
              <a:rPr lang="tr-TR" b="1" i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)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6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)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hematolojiatlasi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.com</a:t>
            </a:r>
            <a:endParaRPr lang="tr-T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b="1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3"/>
              </a:rPr>
              <a:t>7</a:t>
            </a:r>
            <a:r>
              <a:rPr lang="tr-TR" b="1" u="sng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3"/>
              </a:rPr>
              <a:t>)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3"/>
              </a:rPr>
              <a:t>Dali-</a:t>
            </a:r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3"/>
              </a:rPr>
              <a:t>Youcef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3"/>
              </a:rPr>
              <a:t>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3"/>
              </a:rPr>
              <a:t>N,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3"/>
              </a:rPr>
              <a:t>Andrès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3"/>
              </a:rPr>
              <a:t> E. An update on </a:t>
            </a:r>
            <a:r>
              <a:rPr lang="en-US" b="1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3"/>
              </a:rPr>
              <a:t>cobalamin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3"/>
              </a:rPr>
              <a:t> deficiency in adults. QJM 2009; 102:17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3"/>
              </a:rPr>
              <a:t>.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8)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Hvas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A-M,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Nexo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E. Diagnosis and treatment of vitamin B 12 deficiency. An update.</a:t>
            </a:r>
          </a:p>
          <a:p>
            <a:pPr marL="0" indent="0">
              <a:buNone/>
            </a:pP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Haematologica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2006;91:1506-1512.</a:t>
            </a:r>
          </a:p>
          <a:p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9)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Carmel R. How I treat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cobalamin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(vitamin B12)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deificiency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. Blood 2008;112:2214-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2221.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6146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68469" y="789993"/>
            <a:ext cx="10786681" cy="7066382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10)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Bolaman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Z, Kadıköylü G, Yükselen V,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Yavasoğlu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Đ, Barutça S,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Sentürk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T. Oral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versus</a:t>
            </a:r>
            <a:endParaRPr lang="tr-TR" dirty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intramuscular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cobalamin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treatment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in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megaloblastic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anemia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: a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single-center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Prospective randomized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apen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-label study.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Clin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Ther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2003;25:3124-3134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.</a:t>
            </a:r>
            <a:endParaRPr lang="tr-TR" dirty="0" smtClean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11)Türk 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Biyokimya Dergisi [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Turkish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Journal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of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Biochemistry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–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Turk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J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Biochem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] 2010; 35 (4) ; 350–355.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[Evaluation of Elderly Patients at Check-Up Polyclinics for Anemia, Serum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Folate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and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Cobalamin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Levels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]</a:t>
            </a:r>
          </a:p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12)ROBERT 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C. LANGAN, MD,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and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KIMBERLY J. ZAWISTOSKI, DO, St.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Luke's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Hospital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Bethlehem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 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Pennsylvania </a:t>
            </a:r>
            <a:r>
              <a:rPr lang="tr-TR" i="1" dirty="0" err="1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Am</a:t>
            </a:r>
            <a:r>
              <a:rPr lang="tr-TR" i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i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Fam</a:t>
            </a:r>
            <a:r>
              <a:rPr lang="tr-TR" i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i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Physician</a:t>
            </a:r>
            <a:r>
              <a:rPr lang="tr-TR" i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.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 2011 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Jun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 15;83(12):1425-1430</a:t>
            </a:r>
            <a:endParaRPr lang="tr-TR" dirty="0" smtClean="0">
              <a:solidFill>
                <a:schemeClr val="accent2">
                  <a:lumMod val="75000"/>
                </a:schemeClr>
              </a:solidFill>
              <a:latin typeface="Century" panose="02040604050505020304" pitchFamily="18" charset="0"/>
            </a:endParaRPr>
          </a:p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13) 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ROBERT C. OH, CPT, MC, USA, U.S.,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Army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Health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Clinic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Darmstadt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 Germany</a:t>
            </a:r>
          </a:p>
          <a:p>
            <a:pPr marL="0" indent="0">
              <a:buNone/>
            </a:pP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DAVID L. BROWN, MAJ, MC, USA,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Madigan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Army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Medical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Center, Fort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Lewis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 Washington</a:t>
            </a:r>
          </a:p>
          <a:p>
            <a:pPr marL="0" indent="0">
              <a:buNone/>
            </a:pPr>
            <a:r>
              <a:rPr lang="tr-TR" i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Am</a:t>
            </a:r>
            <a:r>
              <a:rPr lang="tr-TR" i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i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Fam</a:t>
            </a:r>
            <a:r>
              <a:rPr lang="tr-TR" i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i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Physician</a:t>
            </a:r>
            <a:r>
              <a:rPr lang="tr-TR" i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.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 2003 Mar 1;67(5):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979-986.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    14)</a:t>
            </a:r>
            <a:endParaRPr lang="tr-TR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903446" y="4851918"/>
            <a:ext cx="9890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333333"/>
                </a:solidFill>
                <a:latin typeface="bryant-medium-web"/>
              </a:rPr>
              <a:t> 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Evatt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ML,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Mersereau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PW,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Bobo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JK,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Kimmons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J, Williams J.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Why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vitamin B12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deficiency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should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be on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your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radar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screen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.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Centers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for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Disease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Control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and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Prevention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(CDC)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website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. http://www.cdc.gov/ncbddd/ b12/index.html.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Published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June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30, 2008.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Accessed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January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16, 2015.</a:t>
            </a:r>
          </a:p>
        </p:txBody>
      </p:sp>
    </p:spTree>
    <p:extLst>
      <p:ext uri="{BB962C8B-B14F-4D97-AF65-F5344CB8AC3E}">
        <p14:creationId xmlns:p14="http://schemas.microsoft.com/office/powerpoint/2010/main" val="135460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06285" y="0"/>
            <a:ext cx="10235649" cy="53887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15)</a:t>
            </a:r>
          </a:p>
          <a:p>
            <a:pPr marL="0" indent="0">
              <a:buNone/>
            </a:pPr>
            <a:endParaRPr lang="tr-T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16)</a:t>
            </a:r>
          </a:p>
          <a:p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090058" y="382104"/>
            <a:ext cx="10101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u="sng" dirty="0" err="1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Marcuard</a:t>
            </a:r>
            <a:r>
              <a:rPr lang="tr-TR" u="sng" dirty="0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 SP, </a:t>
            </a:r>
            <a:r>
              <a:rPr lang="tr-TR" u="sng" dirty="0" err="1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Albernaz</a:t>
            </a:r>
            <a:r>
              <a:rPr lang="tr-TR" u="sng" dirty="0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 L, </a:t>
            </a:r>
            <a:r>
              <a:rPr lang="tr-TR" u="sng" dirty="0" err="1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Khazanie</a:t>
            </a:r>
            <a:r>
              <a:rPr lang="tr-TR" u="sng" dirty="0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 PG. </a:t>
            </a:r>
            <a:r>
              <a:rPr lang="tr-TR" u="sng" dirty="0" err="1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Omeprazole</a:t>
            </a:r>
            <a:r>
              <a:rPr lang="tr-TR" u="sng" dirty="0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 </a:t>
            </a:r>
            <a:r>
              <a:rPr lang="tr-TR" u="sng" dirty="0" err="1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therapy</a:t>
            </a:r>
            <a:r>
              <a:rPr lang="tr-TR" u="sng" dirty="0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 </a:t>
            </a:r>
            <a:r>
              <a:rPr lang="tr-TR" u="sng" dirty="0" err="1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causes</a:t>
            </a:r>
            <a:r>
              <a:rPr lang="tr-TR" u="sng" dirty="0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 </a:t>
            </a:r>
            <a:r>
              <a:rPr lang="tr-TR" u="sng" dirty="0" err="1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malabsorption</a:t>
            </a:r>
            <a:r>
              <a:rPr lang="tr-TR" u="sng" dirty="0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 of </a:t>
            </a:r>
            <a:r>
              <a:rPr lang="tr-TR" u="sng" dirty="0" err="1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cyanocobalamin</a:t>
            </a:r>
            <a:r>
              <a:rPr lang="tr-TR" u="sng" dirty="0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 (vitamin B12). </a:t>
            </a:r>
            <a:r>
              <a:rPr lang="tr-TR" u="sng" dirty="0" err="1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Ann</a:t>
            </a:r>
            <a:r>
              <a:rPr lang="tr-TR" u="sng" dirty="0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 </a:t>
            </a:r>
            <a:r>
              <a:rPr lang="tr-TR" u="sng" dirty="0" err="1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Intern</a:t>
            </a:r>
            <a:r>
              <a:rPr lang="tr-TR" u="sng" dirty="0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 </a:t>
            </a:r>
            <a:r>
              <a:rPr lang="tr-TR" u="sng" dirty="0" err="1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Med</a:t>
            </a:r>
            <a:r>
              <a:rPr lang="tr-TR" u="sng" dirty="0">
                <a:solidFill>
                  <a:srgbClr val="52812D"/>
                </a:solidFill>
                <a:latin typeface="Century" panose="02040604050505020304" pitchFamily="18" charset="0"/>
                <a:hlinkClick r:id="rId3"/>
              </a:rPr>
              <a:t> 1994; 120:211.</a:t>
            </a:r>
            <a:endParaRPr lang="tr-TR" b="0" i="0" dirty="0">
              <a:solidFill>
                <a:srgbClr val="000000"/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90058" y="1233723"/>
            <a:ext cx="101019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4" tooltip="The Journal of clinical endocrinology and metabolism."/>
              </a:rPr>
              <a:t>J 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4" tooltip="The Journal of clinical endocrinology and metabolism."/>
              </a:rPr>
              <a:t>Clin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4" tooltip="The Journal of clinical endocrinology and metabolism."/>
              </a:rPr>
              <a:t> 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4" tooltip="The Journal of clinical endocrinology and metabolism."/>
              </a:rPr>
              <a:t>Endocrinol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4" tooltip="The Journal of clinical endocrinology and metabolism."/>
              </a:rPr>
              <a:t> 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4" tooltip="The Journal of clinical endocrinology and metabolism."/>
              </a:rPr>
              <a:t>Metab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4" tooltip="The Journal of clinical endocrinology and metabolism."/>
              </a:rPr>
              <a:t>.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 2016 Apr;101(4):1754-61.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doi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: 10.1210/jc.2015-3754.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Epub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2016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Feb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22.</a:t>
            </a:r>
          </a:p>
          <a:p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Long-term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Metformin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Use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and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Vitamin B12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Deficiency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in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the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Diabetes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Prevention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Program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Outcomes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tr-TR" b="1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Study</a:t>
            </a:r>
            <a:r>
              <a:rPr lang="tr-TR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.</a:t>
            </a:r>
          </a:p>
          <a:p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5"/>
              </a:rPr>
              <a:t>Aroda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5"/>
              </a:rPr>
              <a:t> VR</a:t>
            </a:r>
            <a:r>
              <a:rPr lang="tr-TR" baseline="300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 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6"/>
              </a:rPr>
              <a:t>Edelstein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6"/>
              </a:rPr>
              <a:t> SL</a:t>
            </a:r>
            <a:r>
              <a:rPr lang="tr-TR" baseline="300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 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7"/>
              </a:rPr>
              <a:t>Goldberg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7"/>
              </a:rPr>
              <a:t> RB</a:t>
            </a:r>
            <a:r>
              <a:rPr lang="tr-TR" baseline="300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 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8"/>
              </a:rPr>
              <a:t>Knowler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8"/>
              </a:rPr>
              <a:t> WC</a:t>
            </a:r>
            <a:r>
              <a:rPr lang="tr-TR" baseline="300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 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9"/>
              </a:rPr>
              <a:t>Marcovina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9"/>
              </a:rPr>
              <a:t> SM</a:t>
            </a:r>
            <a:r>
              <a:rPr lang="tr-TR" baseline="300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 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0"/>
              </a:rPr>
              <a:t>Orchard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0"/>
              </a:rPr>
              <a:t> TJ</a:t>
            </a:r>
            <a:r>
              <a:rPr lang="tr-TR" baseline="300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 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1"/>
              </a:rPr>
              <a:t>Bray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1"/>
              </a:rPr>
              <a:t> GA</a:t>
            </a:r>
            <a:r>
              <a:rPr lang="tr-TR" baseline="300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 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2"/>
              </a:rPr>
              <a:t>Schade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2"/>
              </a:rPr>
              <a:t> DS</a:t>
            </a:r>
            <a:r>
              <a:rPr lang="tr-TR" baseline="300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 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3"/>
              </a:rPr>
              <a:t>Temprosa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3"/>
              </a:rPr>
              <a:t> MG</a:t>
            </a:r>
            <a:r>
              <a:rPr lang="tr-TR" baseline="300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 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4"/>
              </a:rPr>
              <a:t>White NH</a:t>
            </a:r>
            <a:r>
              <a:rPr lang="tr-TR" baseline="300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, 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5"/>
              </a:rPr>
              <a:t>Crandall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5"/>
              </a:rPr>
              <a:t> JP</a:t>
            </a:r>
            <a:r>
              <a:rPr lang="tr-TR" baseline="300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1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; 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6"/>
              </a:rPr>
              <a:t>Diabetes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6"/>
              </a:rPr>
              <a:t> 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6"/>
              </a:rPr>
              <a:t>Prevention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6"/>
              </a:rPr>
              <a:t> Program 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6"/>
              </a:rPr>
              <a:t>Research</a:t>
            </a:r>
            <a:r>
              <a:rPr lang="tr-TR" u="sng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6"/>
              </a:rPr>
              <a:t> </a:t>
            </a:r>
            <a:r>
              <a:rPr lang="tr-TR" u="sng" dirty="0" err="1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  <a:hlinkClick r:id="rId16"/>
              </a:rPr>
              <a:t>Group</a:t>
            </a:r>
            <a:r>
              <a:rPr lang="tr-TR" dirty="0">
                <a:solidFill>
                  <a:srgbClr val="000000"/>
                </a:solidFill>
                <a:latin typeface="Century" panose="02040604050505020304" pitchFamily="18" charset="0"/>
              </a:rPr>
              <a:t>.</a:t>
            </a:r>
            <a:endParaRPr lang="tr-TR" b="0" i="0" dirty="0">
              <a:solidFill>
                <a:srgbClr val="000000"/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567544" y="3470336"/>
            <a:ext cx="10916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17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Diagnosis </a:t>
            </a:r>
            <a:r>
              <a:rPr lang="tr-TR" altLang="tr-TR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and</a:t>
            </a: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treatment</a:t>
            </a: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of vitamin B12 </a:t>
            </a:r>
            <a:r>
              <a:rPr lang="tr-TR" altLang="tr-TR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and</a:t>
            </a: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folate</a:t>
            </a: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deficiency</a:t>
            </a:r>
            <a:endParaRPr lang="tr-TR" altLang="tr-TR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Author: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7"/>
              </a:rPr>
              <a:t>Stanley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7"/>
              </a:rPr>
              <a:t> L 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7"/>
              </a:rPr>
              <a:t>Schrier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7"/>
              </a:rPr>
              <a:t>, MD</a:t>
            </a:r>
            <a:endParaRPr lang="tr-TR" altLang="tr-TR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Section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Editor: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7"/>
              </a:rPr>
              <a:t>William C 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7"/>
              </a:rPr>
              <a:t>Mentzer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7"/>
              </a:rPr>
              <a:t>, MD</a:t>
            </a:r>
            <a:endParaRPr lang="tr-TR" altLang="tr-TR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Deputy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Editor:</a:t>
            </a:r>
          </a:p>
          <a:p>
            <a:pPr lvl="1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7"/>
              </a:rPr>
              <a:t>Jennifer S 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7"/>
              </a:rPr>
              <a:t>Tirnauer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7"/>
              </a:rPr>
              <a:t>, MD</a:t>
            </a:r>
            <a:endParaRPr lang="tr-TR" altLang="tr-TR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8"/>
              </a:rPr>
              <a:t>Contributor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8"/>
              </a:rPr>
              <a:t> 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8"/>
              </a:rPr>
              <a:t>Disclosures</a:t>
            </a:r>
            <a:endParaRPr lang="tr-TR" altLang="tr-TR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All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topics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are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updated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as 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new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evidence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becomes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available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and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our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  <a:r>
              <a:rPr lang="tr-TR" altLang="tr-TR" u="sng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9"/>
              </a:rPr>
              <a:t>peer</a:t>
            </a:r>
            <a:r>
              <a:rPr lang="tr-TR" altLang="tr-TR" u="sng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9"/>
              </a:rPr>
              <a:t> </a:t>
            </a:r>
            <a:r>
              <a:rPr lang="tr-TR" altLang="tr-TR" u="sng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9"/>
              </a:rPr>
              <a:t>review</a:t>
            </a:r>
            <a:r>
              <a:rPr lang="tr-TR" altLang="tr-TR" u="sng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9"/>
              </a:rPr>
              <a:t> </a:t>
            </a:r>
            <a:r>
              <a:rPr lang="tr-TR" altLang="tr-TR" u="sng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19"/>
              </a:rPr>
              <a:t>process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 is 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complete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tr-TR" altLang="tr-TR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Literature</a:t>
            </a: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review</a:t>
            </a: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current</a:t>
            </a: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through</a:t>
            </a: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Dec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2016. | </a:t>
            </a:r>
            <a:r>
              <a:rPr lang="tr-TR" altLang="tr-TR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This</a:t>
            </a: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topic</a:t>
            </a: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last</a:t>
            </a: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updated</a:t>
            </a:r>
            <a:r>
              <a:rPr lang="tr-TR" altLang="tr-TR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: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 </a:t>
            </a:r>
            <a:r>
              <a:rPr lang="tr-TR" altLang="tr-TR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Sep</a:t>
            </a:r>
            <a:r>
              <a:rPr lang="tr-TR" altLang="tr-TR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21, 2016.</a:t>
            </a:r>
            <a:endParaRPr lang="tr-TR" alt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36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8307" y="0"/>
            <a:ext cx="10923037" cy="6385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dirty="0" smtClean="0"/>
              <a:t> </a:t>
            </a:r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</a:rPr>
              <a:t>18)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Update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on Vitamin B</a:t>
            </a:r>
            <a:r>
              <a:rPr lang="en-US" sz="1600" b="1" baseline="30000" dirty="0">
                <a:solidFill>
                  <a:schemeClr val="accent2">
                    <a:lumMod val="75000"/>
                  </a:schemeClr>
                </a:solidFill>
              </a:rPr>
              <a:t>12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Deficiency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ROBERT C. LANGAN, MD, </a:t>
            </a: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 KIMBERLY J. ZAWISTOSKI, DO, </a:t>
            </a:r>
            <a:r>
              <a:rPr lang="tr-TR" sz="1600" i="1" dirty="0">
                <a:solidFill>
                  <a:schemeClr val="accent2">
                    <a:lumMod val="75000"/>
                  </a:schemeClr>
                </a:solidFill>
              </a:rPr>
              <a:t>St. </a:t>
            </a:r>
            <a:r>
              <a:rPr lang="tr-TR" sz="1600" i="1" dirty="0" err="1">
                <a:solidFill>
                  <a:schemeClr val="accent2">
                    <a:lumMod val="75000"/>
                  </a:schemeClr>
                </a:solidFill>
              </a:rPr>
              <a:t>Luke’s</a:t>
            </a:r>
            <a:r>
              <a:rPr lang="tr-TR" sz="1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i="1" dirty="0" err="1">
                <a:solidFill>
                  <a:schemeClr val="accent2">
                    <a:lumMod val="75000"/>
                  </a:schemeClr>
                </a:solidFill>
              </a:rPr>
              <a:t>Hospital</a:t>
            </a:r>
            <a:r>
              <a:rPr lang="tr-TR" sz="1600" i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tr-TR" sz="1600" i="1" dirty="0" err="1">
                <a:solidFill>
                  <a:schemeClr val="accent2">
                    <a:lumMod val="75000"/>
                  </a:schemeClr>
                </a:solidFill>
              </a:rPr>
              <a:t>Bethlehem</a:t>
            </a:r>
            <a:r>
              <a:rPr lang="tr-TR" sz="1600" i="1" dirty="0">
                <a:solidFill>
                  <a:schemeClr val="accent2">
                    <a:lumMod val="75000"/>
                  </a:schemeClr>
                </a:solidFill>
              </a:rPr>
              <a:t>, Pennsylvania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Am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Fam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Physician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. 2011;83(12):1425-1430.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Copyright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© 2011 American Academy of Family Physicians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tr-T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1600" b="1" dirty="0" smtClean="0">
                <a:solidFill>
                  <a:schemeClr val="accent2">
                    <a:lumMod val="75000"/>
                  </a:schemeClr>
                </a:solidFill>
              </a:rPr>
              <a:t>19)</a:t>
            </a:r>
            <a:r>
              <a:rPr lang="tr-TR" sz="1600" b="1" dirty="0">
                <a:solidFill>
                  <a:schemeClr val="accent2">
                    <a:lumMod val="75000"/>
                  </a:schemeClr>
                </a:solidFill>
              </a:rPr>
              <a:t> Vitamin B12 </a:t>
            </a:r>
            <a:r>
              <a:rPr lang="tr-TR" sz="1600" b="1" dirty="0" err="1">
                <a:solidFill>
                  <a:schemeClr val="accent2">
                    <a:lumMod val="75000"/>
                  </a:schemeClr>
                </a:solidFill>
              </a:rPr>
              <a:t>Deficiency</a:t>
            </a:r>
            <a:endParaRPr lang="tr-T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ROBERT C. OH, CPT, MC, USA, U.S. Army Health Clinic, Darmstadt, Germany</a:t>
            </a:r>
          </a:p>
          <a:p>
            <a:pPr marL="0" indent="0">
              <a:buNone/>
            </a:pP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DAVID L. BROWN, MAJ, MC, </a:t>
            </a: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</a:rPr>
              <a:t>USA,Madigan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</a:rPr>
              <a:t>Army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</a:rPr>
              <a:t>Medical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 Center, Fort </a:t>
            </a:r>
            <a:r>
              <a:rPr lang="tr-TR" sz="1600" dirty="0" err="1" smtClean="0">
                <a:solidFill>
                  <a:schemeClr val="accent2">
                    <a:lumMod val="75000"/>
                  </a:schemeClr>
                </a:solidFill>
              </a:rPr>
              <a:t>Lewis,Washington</a:t>
            </a:r>
            <a:endParaRPr lang="tr-TR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(Am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</a:rPr>
              <a:t>Fam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Physician</a:t>
            </a:r>
            <a:r>
              <a:rPr lang="tr-TR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2003;67:979-86,993-4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. Copyright© 2003 American Academy of Family Physicians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tr-TR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t"/>
            <a:r>
              <a:rPr lang="tr-TR" sz="1600" b="1" dirty="0" smtClean="0">
                <a:solidFill>
                  <a:schemeClr val="accent2">
                    <a:lumMod val="75000"/>
                  </a:schemeClr>
                </a:solidFill>
              </a:rPr>
              <a:t>20)</a:t>
            </a:r>
            <a:r>
              <a:rPr lang="tr-TR" sz="1600" dirty="0">
                <a:hlinkClick r:id="rId3"/>
              </a:rPr>
              <a:t> 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Front </a:t>
            </a: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  <a:hlinkClick r:id="rId3"/>
              </a:rPr>
              <a:t>Med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 (</a:t>
            </a: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  <a:hlinkClick r:id="rId3"/>
              </a:rPr>
              <a:t>Lausanne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)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. 2016; 3: </a:t>
            </a:r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</a:rPr>
              <a:t>38.Published online 2016 </a:t>
            </a:r>
            <a:r>
              <a:rPr lang="tr-TR" sz="1600" dirty="0" err="1" smtClean="0">
                <a:solidFill>
                  <a:schemeClr val="accent2">
                    <a:lumMod val="75000"/>
                  </a:schemeClr>
                </a:solidFill>
              </a:rPr>
              <a:t>Aug</a:t>
            </a:r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</a:rPr>
              <a:t> 23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. </a:t>
            </a: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</a:rPr>
              <a:t>doi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:  </a:t>
            </a:r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10.3389/fmed.2016.00038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</a:rPr>
              <a:t>PMCID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: PMC4993789</a:t>
            </a:r>
          </a:p>
          <a:p>
            <a:pPr marL="0" indent="0">
              <a:buNone/>
            </a:pPr>
            <a:r>
              <a:rPr lang="tr-TR" sz="1600" b="1" dirty="0" smtClean="0">
                <a:solidFill>
                  <a:schemeClr val="accent2">
                    <a:lumMod val="75000"/>
                  </a:schemeClr>
                </a:solidFill>
              </a:rPr>
              <a:t>Oral </a:t>
            </a:r>
            <a:r>
              <a:rPr lang="tr-TR" sz="1600" b="1" dirty="0">
                <a:solidFill>
                  <a:schemeClr val="accent2">
                    <a:lumMod val="75000"/>
                  </a:schemeClr>
                </a:solidFill>
              </a:rPr>
              <a:t>Vitamin B12 </a:t>
            </a:r>
            <a:r>
              <a:rPr lang="tr-TR" sz="1600" b="1" dirty="0" err="1">
                <a:solidFill>
                  <a:schemeClr val="accent2">
                    <a:lumMod val="75000"/>
                  </a:schemeClr>
                </a:solidFill>
              </a:rPr>
              <a:t>Replacement</a:t>
            </a:r>
            <a:r>
              <a:rPr lang="tr-TR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b="1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tr-TR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b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tr-TR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b="1" dirty="0" err="1">
                <a:solidFill>
                  <a:schemeClr val="accent2">
                    <a:lumMod val="75000"/>
                  </a:schemeClr>
                </a:solidFill>
              </a:rPr>
              <a:t>Treatment</a:t>
            </a:r>
            <a:r>
              <a:rPr lang="tr-TR" sz="1600" b="1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r>
              <a:rPr lang="tr-TR" sz="1600" b="1" dirty="0" err="1">
                <a:solidFill>
                  <a:schemeClr val="accent2">
                    <a:lumMod val="75000"/>
                  </a:schemeClr>
                </a:solidFill>
              </a:rPr>
              <a:t>Pernicious</a:t>
            </a:r>
            <a:r>
              <a:rPr lang="tr-TR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1600" b="1" dirty="0" err="1">
                <a:solidFill>
                  <a:schemeClr val="accent2">
                    <a:lumMod val="75000"/>
                  </a:schemeClr>
                </a:solidFill>
              </a:rPr>
              <a:t>Anemia</a:t>
            </a:r>
            <a:endParaRPr lang="tr-T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  <a:hlinkClick r:id="rId5"/>
              </a:rPr>
              <a:t>Catherine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  <a:hlinkClick r:id="rId5"/>
              </a:rPr>
              <a:t>Qiu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 </a:t>
            </a: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  <a:hlinkClick r:id="rId5"/>
              </a:rPr>
              <a:t>Hua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  <a:hlinkClick r:id="rId5"/>
              </a:rPr>
              <a:t> Chan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tr-TR" sz="1600" baseline="30000" dirty="0">
                <a:solidFill>
                  <a:schemeClr val="accent2">
                    <a:lumMod val="75000"/>
                  </a:schemeClr>
                </a:solidFill>
              </a:rPr>
              <a:t>1,*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  <a:hlinkClick r:id="rId6"/>
              </a:rPr>
              <a:t>Lian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  <a:hlinkClick r:id="rId6"/>
              </a:rPr>
              <a:t> </a:t>
            </a: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  <a:hlinkClick r:id="rId6"/>
              </a:rPr>
              <a:t>Leng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  <a:hlinkClick r:id="rId6"/>
              </a:rPr>
              <a:t> Low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tr-TR" sz="1600" baseline="30000" dirty="0">
                <a:solidFill>
                  <a:schemeClr val="accent2">
                    <a:lumMod val="75000"/>
                  </a:schemeClr>
                </a:solidFill>
              </a:rPr>
              <a:t>1,2,*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  <a:hlinkClick r:id="rId7"/>
              </a:rPr>
              <a:t>Kheng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  <a:hlinkClick r:id="rId7"/>
              </a:rPr>
              <a:t> </a:t>
            </a:r>
            <a:r>
              <a:rPr lang="tr-TR" sz="1600" dirty="0" err="1">
                <a:solidFill>
                  <a:schemeClr val="accent2">
                    <a:lumMod val="75000"/>
                  </a:schemeClr>
                </a:solidFill>
                <a:hlinkClick r:id="rId7"/>
              </a:rPr>
              <a:t>Hock</a:t>
            </a:r>
            <a:r>
              <a:rPr lang="tr-TR" sz="1600" dirty="0">
                <a:solidFill>
                  <a:schemeClr val="accent2">
                    <a:lumMod val="75000"/>
                  </a:schemeClr>
                </a:solidFill>
                <a:hlinkClick r:id="rId7"/>
              </a:rPr>
              <a:t> </a:t>
            </a:r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Lee</a:t>
            </a:r>
            <a:r>
              <a:rPr lang="tr-TR" sz="1600" baseline="30000" dirty="0" smtClean="0">
                <a:solidFill>
                  <a:schemeClr val="accent2">
                    <a:lumMod val="75000"/>
                  </a:schemeClr>
                </a:solidFill>
              </a:rPr>
              <a:t>1,2</a:t>
            </a:r>
          </a:p>
          <a:p>
            <a:pPr marL="0" indent="0">
              <a:buNone/>
            </a:pPr>
            <a:endParaRPr lang="tr-TR" baseline="30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aseline="30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baseline="30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777565" y="3890702"/>
            <a:ext cx="8911687" cy="1280890"/>
          </a:xfrm>
        </p:spPr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tr-TR" altLang="tr-TR" sz="1800" b="1" dirty="0" smtClean="0">
                <a:cs typeface="Arial" panose="020B0604020202020204" pitchFamily="34" charset="0"/>
              </a:rPr>
              <a:t> 21)Physiology </a:t>
            </a:r>
            <a:r>
              <a:rPr lang="tr-TR" altLang="tr-TR" sz="1800" b="1" dirty="0">
                <a:cs typeface="Arial" panose="020B0604020202020204" pitchFamily="34" charset="0"/>
              </a:rPr>
              <a:t>of vitamin B12 </a:t>
            </a:r>
            <a:r>
              <a:rPr lang="tr-TR" altLang="tr-TR" sz="1800" b="1" dirty="0" err="1">
                <a:cs typeface="Arial" panose="020B0604020202020204" pitchFamily="34" charset="0"/>
              </a:rPr>
              <a:t>and</a:t>
            </a:r>
            <a:r>
              <a:rPr lang="tr-TR" altLang="tr-TR" sz="1800" b="1" dirty="0">
                <a:cs typeface="Arial" panose="020B0604020202020204" pitchFamily="34" charset="0"/>
              </a:rPr>
              <a:t> </a:t>
            </a:r>
            <a:r>
              <a:rPr lang="tr-TR" altLang="tr-TR" sz="1800" b="1" dirty="0" err="1">
                <a:cs typeface="Arial" panose="020B0604020202020204" pitchFamily="34" charset="0"/>
              </a:rPr>
              <a:t>folate</a:t>
            </a:r>
            <a:r>
              <a:rPr lang="tr-TR" altLang="tr-TR" sz="1800" b="1" dirty="0">
                <a:cs typeface="Arial" panose="020B0604020202020204" pitchFamily="34" charset="0"/>
              </a:rPr>
              <a:t> </a:t>
            </a:r>
            <a:r>
              <a:rPr lang="tr-TR" altLang="tr-TR" sz="1800" b="1" dirty="0" err="1">
                <a:cs typeface="Arial" panose="020B0604020202020204" pitchFamily="34" charset="0"/>
              </a:rPr>
              <a:t>deficiency</a:t>
            </a:r>
            <a:r>
              <a:rPr lang="tr-TR" altLang="tr-TR" sz="1800" dirty="0"/>
              <a:t/>
            </a:r>
            <a:br>
              <a:rPr lang="tr-TR" altLang="tr-TR" sz="1800" dirty="0"/>
            </a:br>
            <a:r>
              <a:rPr lang="tr-TR" altLang="tr-TR" sz="1800" dirty="0">
                <a:cs typeface="Arial" panose="020B0604020202020204" pitchFamily="34" charset="0"/>
              </a:rPr>
              <a:t>Author:</a:t>
            </a:r>
            <a:br>
              <a:rPr lang="tr-TR" altLang="tr-TR" sz="1800" dirty="0">
                <a:cs typeface="Arial" panose="020B0604020202020204" pitchFamily="34" charset="0"/>
              </a:rPr>
            </a:br>
            <a:r>
              <a:rPr lang="tr-TR" altLang="tr-TR" sz="1800" dirty="0" err="1">
                <a:cs typeface="Arial" panose="020B0604020202020204" pitchFamily="34" charset="0"/>
                <a:hlinkClick r:id="rId8"/>
              </a:rPr>
              <a:t>Stanley</a:t>
            </a:r>
            <a:r>
              <a:rPr lang="tr-TR" altLang="tr-TR" sz="1800" dirty="0">
                <a:cs typeface="Arial" panose="020B0604020202020204" pitchFamily="34" charset="0"/>
                <a:hlinkClick r:id="rId8"/>
              </a:rPr>
              <a:t> L </a:t>
            </a:r>
            <a:r>
              <a:rPr lang="tr-TR" altLang="tr-TR" sz="1800" dirty="0" err="1">
                <a:cs typeface="Arial" panose="020B0604020202020204" pitchFamily="34" charset="0"/>
                <a:hlinkClick r:id="rId8"/>
              </a:rPr>
              <a:t>Schrier</a:t>
            </a:r>
            <a:r>
              <a:rPr lang="tr-TR" altLang="tr-TR" sz="1800" dirty="0">
                <a:cs typeface="Arial" panose="020B0604020202020204" pitchFamily="34" charset="0"/>
                <a:hlinkClick r:id="rId8"/>
              </a:rPr>
              <a:t>, MD</a:t>
            </a:r>
            <a:r>
              <a:rPr lang="tr-TR" altLang="tr-TR" sz="1800" dirty="0">
                <a:cs typeface="Arial" panose="020B0604020202020204" pitchFamily="34" charset="0"/>
              </a:rPr>
              <a:t/>
            </a:r>
            <a:br>
              <a:rPr lang="tr-TR" altLang="tr-TR" sz="1800" dirty="0">
                <a:cs typeface="Arial" panose="020B0604020202020204" pitchFamily="34" charset="0"/>
              </a:rPr>
            </a:br>
            <a:r>
              <a:rPr lang="tr-TR" altLang="tr-TR" sz="1800" dirty="0" err="1">
                <a:cs typeface="Arial" panose="020B0604020202020204" pitchFamily="34" charset="0"/>
              </a:rPr>
              <a:t>Section</a:t>
            </a:r>
            <a:r>
              <a:rPr lang="tr-TR" altLang="tr-TR" sz="1800" dirty="0">
                <a:cs typeface="Arial" panose="020B0604020202020204" pitchFamily="34" charset="0"/>
              </a:rPr>
              <a:t> Editor:</a:t>
            </a:r>
            <a:br>
              <a:rPr lang="tr-TR" altLang="tr-TR" sz="1800" dirty="0">
                <a:cs typeface="Arial" panose="020B0604020202020204" pitchFamily="34" charset="0"/>
              </a:rPr>
            </a:br>
            <a:r>
              <a:rPr lang="tr-TR" altLang="tr-TR" sz="1800" dirty="0" err="1">
                <a:cs typeface="Arial" panose="020B0604020202020204" pitchFamily="34" charset="0"/>
                <a:hlinkClick r:id="rId8"/>
              </a:rPr>
              <a:t>Kathleen</a:t>
            </a:r>
            <a:r>
              <a:rPr lang="tr-TR" altLang="tr-TR" sz="1800" dirty="0">
                <a:cs typeface="Arial" panose="020B0604020202020204" pitchFamily="34" charset="0"/>
                <a:hlinkClick r:id="rId8"/>
              </a:rPr>
              <a:t> J </a:t>
            </a:r>
            <a:r>
              <a:rPr lang="tr-TR" altLang="tr-TR" sz="1800" dirty="0" err="1">
                <a:cs typeface="Arial" panose="020B0604020202020204" pitchFamily="34" charset="0"/>
                <a:hlinkClick r:id="rId8"/>
              </a:rPr>
              <a:t>Motil</a:t>
            </a:r>
            <a:r>
              <a:rPr lang="tr-TR" altLang="tr-TR" sz="1800" dirty="0">
                <a:cs typeface="Arial" panose="020B0604020202020204" pitchFamily="34" charset="0"/>
                <a:hlinkClick r:id="rId8"/>
              </a:rPr>
              <a:t>, MD, </a:t>
            </a:r>
            <a:r>
              <a:rPr lang="tr-TR" altLang="tr-TR" sz="1800" dirty="0" err="1">
                <a:cs typeface="Arial" panose="020B0604020202020204" pitchFamily="34" charset="0"/>
                <a:hlinkClick r:id="rId8"/>
              </a:rPr>
              <a:t>PhD</a:t>
            </a:r>
            <a:r>
              <a:rPr lang="tr-TR" altLang="tr-TR" sz="1800" dirty="0">
                <a:cs typeface="Arial" panose="020B0604020202020204" pitchFamily="34" charset="0"/>
              </a:rPr>
              <a:t/>
            </a:r>
            <a:br>
              <a:rPr lang="tr-TR" altLang="tr-TR" sz="1800" dirty="0">
                <a:cs typeface="Arial" panose="020B0604020202020204" pitchFamily="34" charset="0"/>
              </a:rPr>
            </a:br>
            <a:r>
              <a:rPr lang="tr-TR" altLang="tr-TR" sz="1800" dirty="0" err="1">
                <a:cs typeface="Arial" panose="020B0604020202020204" pitchFamily="34" charset="0"/>
              </a:rPr>
              <a:t>Deputy</a:t>
            </a:r>
            <a:r>
              <a:rPr lang="tr-TR" altLang="tr-TR" sz="1800" dirty="0">
                <a:cs typeface="Arial" panose="020B0604020202020204" pitchFamily="34" charset="0"/>
              </a:rPr>
              <a:t> Editor:</a:t>
            </a:r>
            <a:br>
              <a:rPr lang="tr-TR" altLang="tr-TR" sz="1800" dirty="0">
                <a:cs typeface="Arial" panose="020B0604020202020204" pitchFamily="34" charset="0"/>
              </a:rPr>
            </a:br>
            <a:r>
              <a:rPr lang="tr-TR" altLang="tr-TR" sz="1800" dirty="0">
                <a:cs typeface="Arial" panose="020B0604020202020204" pitchFamily="34" charset="0"/>
                <a:hlinkClick r:id="rId8"/>
              </a:rPr>
              <a:t>Jennifer S </a:t>
            </a:r>
            <a:r>
              <a:rPr lang="tr-TR" altLang="tr-TR" sz="1800" dirty="0" err="1">
                <a:cs typeface="Arial" panose="020B0604020202020204" pitchFamily="34" charset="0"/>
                <a:hlinkClick r:id="rId8"/>
              </a:rPr>
              <a:t>Tirnauer</a:t>
            </a:r>
            <a:r>
              <a:rPr lang="tr-TR" altLang="tr-TR" sz="1800" dirty="0">
                <a:cs typeface="Arial" panose="020B0604020202020204" pitchFamily="34" charset="0"/>
                <a:hlinkClick r:id="rId8"/>
              </a:rPr>
              <a:t>, MD</a:t>
            </a:r>
            <a:r>
              <a:rPr lang="tr-TR" altLang="tr-TR" sz="1800" dirty="0">
                <a:cs typeface="Arial" panose="020B0604020202020204" pitchFamily="34" charset="0"/>
              </a:rPr>
              <a:t/>
            </a:r>
            <a:br>
              <a:rPr lang="tr-TR" altLang="tr-TR" sz="1800" dirty="0">
                <a:cs typeface="Arial" panose="020B0604020202020204" pitchFamily="34" charset="0"/>
              </a:rPr>
            </a:br>
            <a:r>
              <a:rPr lang="tr-TR" altLang="tr-TR" sz="1800" dirty="0" err="1">
                <a:cs typeface="Arial" panose="020B0604020202020204" pitchFamily="34" charset="0"/>
                <a:hlinkClick r:id="rId9"/>
              </a:rPr>
              <a:t>Contributor</a:t>
            </a:r>
            <a:r>
              <a:rPr lang="tr-TR" altLang="tr-TR" sz="1800" dirty="0">
                <a:cs typeface="Arial" panose="020B0604020202020204" pitchFamily="34" charset="0"/>
                <a:hlinkClick r:id="rId9"/>
              </a:rPr>
              <a:t> </a:t>
            </a:r>
            <a:r>
              <a:rPr lang="tr-TR" altLang="tr-TR" sz="1800" dirty="0" err="1">
                <a:cs typeface="Arial" panose="020B0604020202020204" pitchFamily="34" charset="0"/>
                <a:hlinkClick r:id="rId9"/>
              </a:rPr>
              <a:t>Disclosures</a:t>
            </a:r>
            <a:r>
              <a:rPr lang="tr-TR" altLang="tr-TR" sz="1800" dirty="0"/>
              <a:t/>
            </a:r>
            <a:br>
              <a:rPr lang="tr-TR" altLang="tr-TR" sz="1800" dirty="0"/>
            </a:br>
            <a:r>
              <a:rPr lang="tr-TR" altLang="tr-TR" sz="1800" dirty="0" err="1">
                <a:cs typeface="Arial" panose="020B0604020202020204" pitchFamily="34" charset="0"/>
              </a:rPr>
              <a:t>All</a:t>
            </a:r>
            <a:r>
              <a:rPr lang="tr-TR" altLang="tr-TR" sz="1800" dirty="0">
                <a:cs typeface="Arial" panose="020B0604020202020204" pitchFamily="34" charset="0"/>
              </a:rPr>
              <a:t> </a:t>
            </a:r>
            <a:r>
              <a:rPr lang="tr-TR" altLang="tr-TR" sz="1800" dirty="0" err="1">
                <a:cs typeface="Arial" panose="020B0604020202020204" pitchFamily="34" charset="0"/>
              </a:rPr>
              <a:t>topics</a:t>
            </a:r>
            <a:r>
              <a:rPr lang="tr-TR" altLang="tr-TR" sz="1800" dirty="0">
                <a:cs typeface="Arial" panose="020B0604020202020204" pitchFamily="34" charset="0"/>
              </a:rPr>
              <a:t> </a:t>
            </a:r>
            <a:r>
              <a:rPr lang="tr-TR" altLang="tr-TR" sz="1800" dirty="0" err="1">
                <a:cs typeface="Arial" panose="020B0604020202020204" pitchFamily="34" charset="0"/>
              </a:rPr>
              <a:t>are</a:t>
            </a:r>
            <a:r>
              <a:rPr lang="tr-TR" altLang="tr-TR" sz="1800" dirty="0">
                <a:cs typeface="Arial" panose="020B0604020202020204" pitchFamily="34" charset="0"/>
              </a:rPr>
              <a:t> </a:t>
            </a:r>
            <a:r>
              <a:rPr lang="tr-TR" altLang="tr-TR" sz="1800" dirty="0" err="1">
                <a:cs typeface="Arial" panose="020B0604020202020204" pitchFamily="34" charset="0"/>
              </a:rPr>
              <a:t>updated</a:t>
            </a:r>
            <a:r>
              <a:rPr lang="tr-TR" altLang="tr-TR" sz="1800" dirty="0">
                <a:cs typeface="Arial" panose="020B0604020202020204" pitchFamily="34" charset="0"/>
              </a:rPr>
              <a:t> as </a:t>
            </a:r>
            <a:r>
              <a:rPr lang="tr-TR" altLang="tr-TR" sz="1800" dirty="0" err="1">
                <a:cs typeface="Arial" panose="020B0604020202020204" pitchFamily="34" charset="0"/>
              </a:rPr>
              <a:t>new</a:t>
            </a:r>
            <a:r>
              <a:rPr lang="tr-TR" altLang="tr-TR" sz="1800" dirty="0">
                <a:cs typeface="Arial" panose="020B0604020202020204" pitchFamily="34" charset="0"/>
              </a:rPr>
              <a:t> </a:t>
            </a:r>
            <a:r>
              <a:rPr lang="tr-TR" altLang="tr-TR" sz="1800" dirty="0" err="1">
                <a:cs typeface="Arial" panose="020B0604020202020204" pitchFamily="34" charset="0"/>
              </a:rPr>
              <a:t>evidence</a:t>
            </a:r>
            <a:r>
              <a:rPr lang="tr-TR" altLang="tr-TR" sz="1800" dirty="0">
                <a:cs typeface="Arial" panose="020B0604020202020204" pitchFamily="34" charset="0"/>
              </a:rPr>
              <a:t> </a:t>
            </a:r>
            <a:r>
              <a:rPr lang="tr-TR" altLang="tr-TR" sz="1800" dirty="0" err="1">
                <a:cs typeface="Arial" panose="020B0604020202020204" pitchFamily="34" charset="0"/>
              </a:rPr>
              <a:t>becomes</a:t>
            </a:r>
            <a:r>
              <a:rPr lang="tr-TR" altLang="tr-TR" sz="1800" dirty="0">
                <a:cs typeface="Arial" panose="020B0604020202020204" pitchFamily="34" charset="0"/>
              </a:rPr>
              <a:t> </a:t>
            </a:r>
            <a:r>
              <a:rPr lang="tr-TR" altLang="tr-TR" sz="1800" dirty="0" err="1">
                <a:cs typeface="Arial" panose="020B0604020202020204" pitchFamily="34" charset="0"/>
              </a:rPr>
              <a:t>available</a:t>
            </a:r>
            <a:r>
              <a:rPr lang="tr-TR" altLang="tr-TR" sz="1800" dirty="0">
                <a:cs typeface="Arial" panose="020B0604020202020204" pitchFamily="34" charset="0"/>
              </a:rPr>
              <a:t> </a:t>
            </a:r>
            <a:r>
              <a:rPr lang="tr-TR" altLang="tr-TR" sz="1800" dirty="0" err="1">
                <a:cs typeface="Arial" panose="020B0604020202020204" pitchFamily="34" charset="0"/>
              </a:rPr>
              <a:t>and</a:t>
            </a:r>
            <a:r>
              <a:rPr lang="tr-TR" altLang="tr-TR" sz="1800" dirty="0">
                <a:cs typeface="Arial" panose="020B0604020202020204" pitchFamily="34" charset="0"/>
              </a:rPr>
              <a:t> </a:t>
            </a:r>
            <a:r>
              <a:rPr lang="tr-TR" altLang="tr-TR" sz="1800" dirty="0" err="1">
                <a:cs typeface="Arial" panose="020B0604020202020204" pitchFamily="34" charset="0"/>
              </a:rPr>
              <a:t>our</a:t>
            </a:r>
            <a:r>
              <a:rPr lang="tr-TR" altLang="tr-TR" sz="1800" dirty="0">
                <a:cs typeface="Arial" panose="020B0604020202020204" pitchFamily="34" charset="0"/>
              </a:rPr>
              <a:t> </a:t>
            </a:r>
            <a:r>
              <a:rPr lang="tr-TR" altLang="tr-TR" sz="1800" u="sng" dirty="0" err="1">
                <a:cs typeface="Arial" panose="020B0604020202020204" pitchFamily="34" charset="0"/>
                <a:hlinkClick r:id="rId10"/>
              </a:rPr>
              <a:t>peer</a:t>
            </a:r>
            <a:r>
              <a:rPr lang="tr-TR" altLang="tr-TR" sz="1800" u="sng" dirty="0">
                <a:cs typeface="Arial" panose="020B0604020202020204" pitchFamily="34" charset="0"/>
                <a:hlinkClick r:id="rId10"/>
              </a:rPr>
              <a:t> </a:t>
            </a:r>
            <a:r>
              <a:rPr lang="tr-TR" altLang="tr-TR" sz="1800" u="sng" dirty="0" err="1">
                <a:cs typeface="Arial" panose="020B0604020202020204" pitchFamily="34" charset="0"/>
                <a:hlinkClick r:id="rId10"/>
              </a:rPr>
              <a:t>review</a:t>
            </a:r>
            <a:r>
              <a:rPr lang="tr-TR" altLang="tr-TR" sz="1800" u="sng" dirty="0">
                <a:cs typeface="Arial" panose="020B0604020202020204" pitchFamily="34" charset="0"/>
                <a:hlinkClick r:id="rId10"/>
              </a:rPr>
              <a:t> </a:t>
            </a:r>
            <a:r>
              <a:rPr lang="tr-TR" altLang="tr-TR" sz="1800" u="sng" dirty="0" err="1">
                <a:cs typeface="Arial" panose="020B0604020202020204" pitchFamily="34" charset="0"/>
                <a:hlinkClick r:id="rId10"/>
              </a:rPr>
              <a:t>process</a:t>
            </a:r>
            <a:r>
              <a:rPr lang="tr-TR" altLang="tr-TR" sz="1800" dirty="0">
                <a:cs typeface="Arial" panose="020B0604020202020204" pitchFamily="34" charset="0"/>
              </a:rPr>
              <a:t> is </a:t>
            </a:r>
            <a:r>
              <a:rPr lang="tr-TR" altLang="tr-TR" sz="1800" dirty="0" err="1">
                <a:cs typeface="Arial" panose="020B0604020202020204" pitchFamily="34" charset="0"/>
              </a:rPr>
              <a:t>complete</a:t>
            </a:r>
            <a:r>
              <a:rPr lang="tr-TR" altLang="tr-TR" sz="1800" dirty="0">
                <a:cs typeface="Arial" panose="020B0604020202020204" pitchFamily="34" charset="0"/>
              </a:rPr>
              <a:t>.</a:t>
            </a:r>
            <a:r>
              <a:rPr lang="tr-TR" altLang="tr-TR" sz="1800" dirty="0"/>
              <a:t/>
            </a:r>
            <a:br>
              <a:rPr lang="tr-TR" altLang="tr-TR" sz="1800" dirty="0"/>
            </a:br>
            <a:r>
              <a:rPr lang="tr-TR" altLang="tr-TR" sz="1800" b="1" dirty="0" err="1">
                <a:cs typeface="Arial" panose="020B0604020202020204" pitchFamily="34" charset="0"/>
              </a:rPr>
              <a:t>Literature</a:t>
            </a:r>
            <a:r>
              <a:rPr lang="tr-TR" altLang="tr-TR" sz="1800" b="1" dirty="0">
                <a:cs typeface="Arial" panose="020B0604020202020204" pitchFamily="34" charset="0"/>
              </a:rPr>
              <a:t> </a:t>
            </a:r>
            <a:r>
              <a:rPr lang="tr-TR" altLang="tr-TR" sz="1800" b="1" dirty="0" err="1">
                <a:cs typeface="Arial" panose="020B0604020202020204" pitchFamily="34" charset="0"/>
              </a:rPr>
              <a:t>review</a:t>
            </a:r>
            <a:r>
              <a:rPr lang="tr-TR" altLang="tr-TR" sz="1800" b="1" dirty="0">
                <a:cs typeface="Arial" panose="020B0604020202020204" pitchFamily="34" charset="0"/>
              </a:rPr>
              <a:t> </a:t>
            </a:r>
            <a:r>
              <a:rPr lang="tr-TR" altLang="tr-TR" sz="1800" b="1" dirty="0" err="1">
                <a:cs typeface="Arial" panose="020B0604020202020204" pitchFamily="34" charset="0"/>
              </a:rPr>
              <a:t>current</a:t>
            </a:r>
            <a:r>
              <a:rPr lang="tr-TR" altLang="tr-TR" sz="1800" b="1" dirty="0">
                <a:cs typeface="Arial" panose="020B0604020202020204" pitchFamily="34" charset="0"/>
              </a:rPr>
              <a:t> </a:t>
            </a:r>
            <a:r>
              <a:rPr lang="tr-TR" altLang="tr-TR" sz="1800" b="1" dirty="0" err="1">
                <a:cs typeface="Arial" panose="020B0604020202020204" pitchFamily="34" charset="0"/>
              </a:rPr>
              <a:t>through</a:t>
            </a:r>
            <a:r>
              <a:rPr lang="tr-TR" altLang="tr-TR" sz="1800" b="1" dirty="0">
                <a:cs typeface="Arial" panose="020B0604020202020204" pitchFamily="34" charset="0"/>
              </a:rPr>
              <a:t>:</a:t>
            </a:r>
            <a:r>
              <a:rPr lang="tr-TR" altLang="tr-TR" sz="1800" dirty="0">
                <a:cs typeface="Arial" panose="020B0604020202020204" pitchFamily="34" charset="0"/>
              </a:rPr>
              <a:t> Jan 2017. | </a:t>
            </a:r>
            <a:r>
              <a:rPr lang="tr-TR" altLang="tr-TR" sz="1800" b="1" dirty="0" err="1">
                <a:cs typeface="Arial" panose="020B0604020202020204" pitchFamily="34" charset="0"/>
              </a:rPr>
              <a:t>This</a:t>
            </a:r>
            <a:r>
              <a:rPr lang="tr-TR" altLang="tr-TR" sz="1800" b="1" dirty="0">
                <a:cs typeface="Arial" panose="020B0604020202020204" pitchFamily="34" charset="0"/>
              </a:rPr>
              <a:t> </a:t>
            </a:r>
            <a:r>
              <a:rPr lang="tr-TR" altLang="tr-TR" sz="1800" b="1" dirty="0" err="1">
                <a:cs typeface="Arial" panose="020B0604020202020204" pitchFamily="34" charset="0"/>
              </a:rPr>
              <a:t>topic</a:t>
            </a:r>
            <a:r>
              <a:rPr lang="tr-TR" altLang="tr-TR" sz="1800" b="1" dirty="0">
                <a:cs typeface="Arial" panose="020B0604020202020204" pitchFamily="34" charset="0"/>
              </a:rPr>
              <a:t> </a:t>
            </a:r>
            <a:r>
              <a:rPr lang="tr-TR" altLang="tr-TR" sz="1800" b="1" dirty="0" err="1">
                <a:cs typeface="Arial" panose="020B0604020202020204" pitchFamily="34" charset="0"/>
              </a:rPr>
              <a:t>last</a:t>
            </a:r>
            <a:r>
              <a:rPr lang="tr-TR" altLang="tr-TR" sz="1800" b="1" dirty="0">
                <a:cs typeface="Arial" panose="020B0604020202020204" pitchFamily="34" charset="0"/>
              </a:rPr>
              <a:t> </a:t>
            </a:r>
            <a:r>
              <a:rPr lang="tr-TR" altLang="tr-TR" sz="1800" b="1" dirty="0" err="1">
                <a:cs typeface="Arial" panose="020B0604020202020204" pitchFamily="34" charset="0"/>
              </a:rPr>
              <a:t>updated</a:t>
            </a:r>
            <a:r>
              <a:rPr lang="tr-TR" altLang="tr-TR" sz="1800" b="1" dirty="0">
                <a:cs typeface="Arial" panose="020B0604020202020204" pitchFamily="34" charset="0"/>
              </a:rPr>
              <a:t>:</a:t>
            </a:r>
            <a:r>
              <a:rPr lang="tr-TR" altLang="tr-TR" sz="1800" dirty="0">
                <a:cs typeface="Arial" panose="020B0604020202020204" pitchFamily="34" charset="0"/>
              </a:rPr>
              <a:t> May 10, 2016.</a:t>
            </a:r>
            <a:r>
              <a:rPr lang="tr-TR" altLang="tr-TR" dirty="0"/>
              <a:t/>
            </a:r>
            <a:br>
              <a:rPr lang="tr-TR" alt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70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dirty="0" smtClean="0"/>
              <a:t>TEŞEKKÜRLER…</a:t>
            </a:r>
            <a:endParaRPr lang="tr-TR" sz="54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73" y="2449157"/>
            <a:ext cx="6318800" cy="3333750"/>
          </a:xfrm>
        </p:spPr>
      </p:pic>
    </p:spTree>
    <p:extLst>
      <p:ext uri="{BB962C8B-B14F-4D97-AF65-F5344CB8AC3E}">
        <p14:creationId xmlns:p14="http://schemas.microsoft.com/office/powerpoint/2010/main" val="408786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6560" y="487680"/>
            <a:ext cx="10505440" cy="2255520"/>
          </a:xfrm>
        </p:spPr>
        <p:txBody>
          <a:bodyPr>
            <a:normAutofit/>
          </a:bodyPr>
          <a:lstStyle/>
          <a:p>
            <a:r>
              <a:rPr lang="tr-TR" sz="3200" dirty="0"/>
              <a:t>VİT B12 </a:t>
            </a:r>
            <a:r>
              <a:rPr lang="tr-TR" sz="3200" dirty="0" err="1" smtClean="0"/>
              <a:t>korrin</a:t>
            </a:r>
            <a:r>
              <a:rPr lang="tr-TR" sz="3200" dirty="0" smtClean="0"/>
              <a:t>(</a:t>
            </a:r>
            <a:r>
              <a:rPr lang="tr-TR" sz="3200" dirty="0" err="1" smtClean="0"/>
              <a:t>tetrapirol</a:t>
            </a:r>
            <a:r>
              <a:rPr lang="tr-TR" sz="3200" dirty="0" smtClean="0"/>
              <a:t>) </a:t>
            </a:r>
            <a:r>
              <a:rPr lang="tr-TR" sz="3200" dirty="0"/>
              <a:t>halka yapısına sahip merkezinde kobalt iyonu </a:t>
            </a:r>
            <a:r>
              <a:rPr lang="tr-TR" sz="3200" dirty="0" err="1" smtClean="0"/>
              <a:t>bulunan,suda</a:t>
            </a:r>
            <a:r>
              <a:rPr lang="tr-TR" sz="3200" dirty="0" smtClean="0"/>
              <a:t> çözünen  bir vitamindir.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3120" y="2186977"/>
            <a:ext cx="5895263" cy="43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5900" y="904240"/>
            <a:ext cx="11201399" cy="5953760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Karaciğer,böbrek</a:t>
            </a:r>
            <a:r>
              <a:rPr lang="tr-TR" sz="3200" dirty="0" smtClean="0"/>
              <a:t> başta olmak üzere kırmızı et,süt,yumurta,balık gibi hayvansal gıdalarda bulunur.</a:t>
            </a:r>
            <a:r>
              <a:rPr lang="tr-TR" sz="3200" dirty="0"/>
              <a:t/>
            </a:r>
            <a:br>
              <a:rPr lang="tr-TR" sz="3200" dirty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Barsak bakterileri ve suda bulunan bazı saprofit bakteriler az miktarda B12 </a:t>
            </a:r>
            <a:r>
              <a:rPr lang="tr-TR" sz="3200" dirty="0" err="1" smtClean="0"/>
              <a:t>vit</a:t>
            </a:r>
            <a:r>
              <a:rPr lang="tr-TR" sz="3200" dirty="0" smtClean="0"/>
              <a:t> sentezleyebilir.</a:t>
            </a:r>
            <a:endParaRPr lang="tr-TR" sz="3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20" y="3881120"/>
            <a:ext cx="3810000" cy="28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89760" y="284480"/>
            <a:ext cx="10302240" cy="62992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İnsanda 2 </a:t>
            </a:r>
            <a:r>
              <a:rPr lang="tr-TR" sz="3200" dirty="0" err="1" smtClean="0"/>
              <a:t>koenzim</a:t>
            </a:r>
            <a:r>
              <a:rPr lang="tr-TR" sz="3200" dirty="0" smtClean="0"/>
              <a:t> formu görev almaktadır:</a:t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*</a:t>
            </a:r>
            <a:r>
              <a:rPr lang="tr-TR" sz="3200" dirty="0" err="1" smtClean="0"/>
              <a:t>homosistein</a:t>
            </a:r>
            <a:r>
              <a:rPr lang="tr-TR" sz="3200" dirty="0" smtClean="0"/>
              <a:t>                </a:t>
            </a:r>
            <a:r>
              <a:rPr lang="tr-TR" sz="3200" dirty="0" err="1" smtClean="0"/>
              <a:t>metiyonin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                  </a:t>
            </a:r>
            <a:r>
              <a:rPr lang="tr-TR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metilkobalamin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metil H4 folat                     H4 folat</a:t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*</a:t>
            </a:r>
            <a:r>
              <a:rPr lang="tr-TR" sz="3200" dirty="0" err="1" smtClean="0"/>
              <a:t>metilmalonil</a:t>
            </a:r>
            <a:r>
              <a:rPr lang="tr-TR" sz="3200" dirty="0" smtClean="0"/>
              <a:t> </a:t>
            </a:r>
            <a:r>
              <a:rPr lang="tr-TR" sz="3200" dirty="0" err="1" smtClean="0"/>
              <a:t>coA</a:t>
            </a:r>
            <a:r>
              <a:rPr lang="tr-TR" sz="3200" dirty="0" smtClean="0"/>
              <a:t>                </a:t>
            </a:r>
            <a:r>
              <a:rPr lang="tr-TR" sz="3200" dirty="0" err="1" smtClean="0"/>
              <a:t>süksinil</a:t>
            </a:r>
            <a:r>
              <a:rPr lang="tr-TR" sz="3200" dirty="0" smtClean="0"/>
              <a:t> </a:t>
            </a:r>
            <a:r>
              <a:rPr lang="tr-TR" sz="3200" dirty="0" err="1" smtClean="0"/>
              <a:t>coA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            </a:t>
            </a:r>
            <a:r>
              <a:rPr lang="tr-TR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deoksiadenozil</a:t>
            </a:r>
            <a:r>
              <a:rPr lang="tr-TR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32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kobalamin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5" name="Sağ Ok 4"/>
          <p:cNvSpPr/>
          <p:nvPr/>
        </p:nvSpPr>
        <p:spPr>
          <a:xfrm>
            <a:off x="4612640" y="2024380"/>
            <a:ext cx="1463040" cy="81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>
            <a:off x="4905756" y="3024505"/>
            <a:ext cx="1463040" cy="81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5696712" y="4532630"/>
            <a:ext cx="1344168" cy="5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0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3713" y="2261208"/>
            <a:ext cx="11663679" cy="4571437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tr-TR" sz="3200" dirty="0" smtClean="0"/>
              <a:t>Karaciğerde önemli oranda depo edilir.</a:t>
            </a:r>
            <a:br>
              <a:rPr lang="tr-TR" sz="3200" dirty="0" smtClean="0"/>
            </a:br>
            <a:r>
              <a:rPr lang="tr-TR" sz="3200" dirty="0" smtClean="0"/>
              <a:t>*Total vücut deposu besinle alınan miktara göre değişmekle birlikte:2-5 mg</a:t>
            </a:r>
            <a:br>
              <a:rPr lang="tr-TR" sz="3200" dirty="0" smtClean="0"/>
            </a:br>
            <a:r>
              <a:rPr lang="tr-TR" sz="3200" dirty="0" smtClean="0"/>
              <a:t>*Günlük ihtiyaç:2 mikrogram(erişkin)</a:t>
            </a:r>
            <a:br>
              <a:rPr lang="tr-TR" sz="3200" dirty="0" smtClean="0"/>
            </a:br>
            <a:r>
              <a:rPr lang="tr-TR" sz="3200" dirty="0" smtClean="0"/>
              <a:t>*Depo edilen </a:t>
            </a:r>
            <a:r>
              <a:rPr lang="tr-TR" sz="3200" dirty="0"/>
              <a:t>B</a:t>
            </a:r>
            <a:r>
              <a:rPr lang="tr-TR" sz="3200" dirty="0" smtClean="0"/>
              <a:t>12nin yarı ömrü:400 gün</a:t>
            </a:r>
            <a:br>
              <a:rPr lang="tr-TR" sz="3200" dirty="0" smtClean="0"/>
            </a:br>
            <a:r>
              <a:rPr lang="tr-TR" sz="3200" dirty="0" smtClean="0"/>
              <a:t>*Depo edilen B12 vücudumuzun 3-4 yıllık ihtiyacını karşılayabilmekte.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" y="0"/>
            <a:ext cx="3169921" cy="20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05280" y="458645"/>
            <a:ext cx="8578533" cy="1280890"/>
          </a:xfrm>
        </p:spPr>
        <p:txBody>
          <a:bodyPr>
            <a:normAutofit/>
          </a:bodyPr>
          <a:lstStyle/>
          <a:p>
            <a:r>
              <a:rPr lang="tr-TR" sz="4400" b="1" dirty="0" err="1" smtClean="0"/>
              <a:t>Vit</a:t>
            </a:r>
            <a:r>
              <a:rPr lang="tr-TR" sz="4400" b="1" dirty="0" smtClean="0"/>
              <a:t> B12 metabolizması</a:t>
            </a:r>
            <a:endParaRPr lang="tr-TR" sz="4400" b="1" dirty="0"/>
          </a:p>
        </p:txBody>
      </p:sp>
      <p:pic>
        <p:nvPicPr>
          <p:cNvPr id="4" name="İçerik Yer Tutucusu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798" t="12856" r="25121" b="5293"/>
          <a:stretch>
            <a:fillRect/>
          </a:stretch>
        </p:blipFill>
        <p:spPr bwMode="auto">
          <a:xfrm>
            <a:off x="2905760" y="1118044"/>
            <a:ext cx="9286240" cy="573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27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1251</TotalTime>
  <Words>1876</Words>
  <Application>Microsoft Office PowerPoint</Application>
  <PresentationFormat>Özel</PresentationFormat>
  <Paragraphs>312</Paragraphs>
  <Slides>47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Duman</vt:lpstr>
      <vt:lpstr> VİTAMİN B12 EKSİKLİĞİ</vt:lpstr>
      <vt:lpstr>‘The stomach of pernicious anemia patients were abnormal in failing  to secrete an ‘intrinsic factor’’        1928 / William Bosworth Castle</vt:lpstr>
      <vt:lpstr>The Nobel Prize in Physiology or Medicine 1934 </vt:lpstr>
      <vt:lpstr>Vit B12’nin Laboratuvar şartlarında sentezinin ilanı 1972</vt:lpstr>
      <vt:lpstr>VİT B12 korrin(tetrapirol) halka yapısına sahip merkezinde kobalt iyonu bulunan,suda çözünen  bir vitamindir.</vt:lpstr>
      <vt:lpstr>Karaciğer,böbrek başta olmak üzere kırmızı et,süt,yumurta,balık gibi hayvansal gıdalarda bulunur.  Barsak bakterileri ve suda bulunan bazı saprofit bakteriler az miktarda B12 vit sentezleyebilir.</vt:lpstr>
      <vt:lpstr> İnsanda 2 koenzim formu görev almaktadır:  *homosistein                metiyonin                   metilkobalamin metil H4 folat                     H4 folat   *metilmalonil coA                süksinil coA             deoksiadenozil kobalamin </vt:lpstr>
      <vt:lpstr>Karaciğerde önemli oranda depo edilir. *Total vücut deposu besinle alınan miktara göre değişmekle birlikte:2-5 mg *Günlük ihtiyaç:2 mikrogram(erişkin) *Depo edilen B12nin yarı ömrü:400 gün *Depo edilen B12 vücudumuzun 3-4 yıllık ihtiyacını karşılayabilmekte. </vt:lpstr>
      <vt:lpstr>Vit B12 metabolizması</vt:lpstr>
      <vt:lpstr>*Gıdalarla proteine bağlı olarak alınan B12 midede pepsin ve mide asidinin etkisiyle proteinden ayrılır.  *Tükrükte bulunan R faktör(kobafilin)e bağlanıp duodenuma ilerler.  *Duodenumda pankreatik enzimlerle(tripsin) B12,R faktörden ayrılıp mide parietal hücresinden salınmış olan intrinsik faktörle birleşir.</vt:lpstr>
      <vt:lpstr>*İntrinsik faktör terminal ileumdaki spesifik kübilin reseptörleriyle B12 emiliminde görev alır.  *if terminal ileumda parçalanıp B12 portal dolaşıma geçer.  *Emilen B12 vitamini transkobalamin2 ile dokulara taşınır. </vt:lpstr>
      <vt:lpstr>*B12;folik asitin pürin ve primidin sentezi için gerekli aktif H4 folat şekillerinin oluşumunda,DNA,RNAsentezinde,  *Kemik iliğinde eritrosit matürasyonunda,  *Yağ/enerji metabolizması ve nörolojik gelişimde (myelinizasyon) önemli rol oynar.</vt:lpstr>
      <vt:lpstr>                           VİT B12 EKSİKLİĞİ      *Yetişkinlerde makrositer aneminin en sık nedenidir.       *’Türk toplumunda B12 vitamini düzeyi yaşlıların; %22.6’sında düşük(&lt;200 pg/mL),  %30.6’sında ise sınırda düşük bulunmuştur’</vt:lpstr>
      <vt:lpstr>B12 eksikliği sık görülmesinin yanısıra;  *Kalıcı nörolojik defisite,nöropsikiatrik bulgulara yol açabilmesi, *Pernisyöz anemi zemininde mide adeno ca riskini arttırabilmesi, *Aterosklerotik,trombotik süreçleri tetikleyebilmesi açısından da ele alınması gereken bir tablodur.</vt:lpstr>
      <vt:lpstr>ETYOLOJİ</vt:lpstr>
      <vt:lpstr>PowerPoint Sunusu</vt:lpstr>
      <vt:lpstr>PowerPoint Sunusu</vt:lpstr>
      <vt:lpstr>BELİRTİ VE BULGULAR</vt:lpstr>
      <vt:lpstr>PowerPoint Sunusu</vt:lpstr>
      <vt:lpstr>PowerPoint Sunusu</vt:lpstr>
      <vt:lpstr>PowerPoint Sunusu</vt:lpstr>
      <vt:lpstr>PowerPoint Sunusu</vt:lpstr>
      <vt:lpstr>LABORATUVAR BULGULARI</vt:lpstr>
      <vt:lpstr>PowerPoint Sunusu</vt:lpstr>
      <vt:lpstr>PowerPoint Sunusu</vt:lpstr>
      <vt:lpstr>    TARAMA VE TANI</vt:lpstr>
      <vt:lpstr>KİMLERİ TARAYALIM</vt:lpstr>
      <vt:lpstr>PowerPoint Sunusu</vt:lpstr>
      <vt:lpstr>PowerPoint Sunusu</vt:lpstr>
      <vt:lpstr>PowerPoint Sunusu</vt:lpstr>
      <vt:lpstr>PowerPoint Sunusu</vt:lpstr>
      <vt:lpstr>PowerPoint Sunusu</vt:lpstr>
      <vt:lpstr>AYIRICI TANI</vt:lpstr>
      <vt:lpstr>AYIRICI TANI</vt:lpstr>
      <vt:lpstr>TEDAVİ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KAYNAKLAR:</vt:lpstr>
      <vt:lpstr>PowerPoint Sunusu</vt:lpstr>
      <vt:lpstr>PowerPoint Sunusu</vt:lpstr>
      <vt:lpstr> 21)Physiology of vitamin B12 and folate deficiency Author: Stanley L Schrier, MD Section Editor: Kathleen J Motil, MD, PhD Deputy Editor: Jennifer S Tirnauer, MD Contributor Disclosures All topics are updated as new evidence becomes available and our peer review process is complete. Literature review current through: Jan 2017. | This topic last updated: May 10, 2016. </vt:lpstr>
      <vt:lpstr>TEŞEKKÜRLER…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VİTAMİN B12 EKSİKLİĞİ</dc:title>
  <dc:creator>Aspire ONE</dc:creator>
  <cp:lastModifiedBy>Turan S</cp:lastModifiedBy>
  <cp:revision>231</cp:revision>
  <dcterms:created xsi:type="dcterms:W3CDTF">2017-01-20T17:20:12Z</dcterms:created>
  <dcterms:modified xsi:type="dcterms:W3CDTF">2017-02-10T10:01:48Z</dcterms:modified>
</cp:coreProperties>
</file>