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12" r:id="rId3"/>
    <p:sldId id="313" r:id="rId4"/>
    <p:sldId id="257" r:id="rId5"/>
    <p:sldId id="258" r:id="rId6"/>
    <p:sldId id="267" r:id="rId7"/>
    <p:sldId id="298" r:id="rId8"/>
    <p:sldId id="259" r:id="rId9"/>
    <p:sldId id="277" r:id="rId10"/>
    <p:sldId id="260" r:id="rId11"/>
    <p:sldId id="272" r:id="rId12"/>
    <p:sldId id="271" r:id="rId13"/>
    <p:sldId id="273" r:id="rId14"/>
    <p:sldId id="296" r:id="rId15"/>
    <p:sldId id="297" r:id="rId16"/>
    <p:sldId id="295" r:id="rId17"/>
    <p:sldId id="290" r:id="rId18"/>
    <p:sldId id="289" r:id="rId19"/>
    <p:sldId id="286" r:id="rId20"/>
    <p:sldId id="294" r:id="rId21"/>
    <p:sldId id="261" r:id="rId22"/>
    <p:sldId id="299" r:id="rId23"/>
    <p:sldId id="285" r:id="rId24"/>
    <p:sldId id="262" r:id="rId25"/>
    <p:sldId id="264" r:id="rId26"/>
    <p:sldId id="274" r:id="rId27"/>
    <p:sldId id="265" r:id="rId28"/>
    <p:sldId id="308" r:id="rId29"/>
    <p:sldId id="301" r:id="rId30"/>
    <p:sldId id="288" r:id="rId31"/>
    <p:sldId id="309" r:id="rId32"/>
    <p:sldId id="310" r:id="rId33"/>
    <p:sldId id="266" r:id="rId34"/>
    <p:sldId id="275" r:id="rId35"/>
    <p:sldId id="311" r:id="rId36"/>
    <p:sldId id="305" r:id="rId37"/>
    <p:sldId id="276" r:id="rId38"/>
    <p:sldId id="280" r:id="rId39"/>
    <p:sldId id="306" r:id="rId40"/>
    <p:sldId id="302" r:id="rId41"/>
    <p:sldId id="269" r:id="rId42"/>
    <p:sldId id="283" r:id="rId43"/>
    <p:sldId id="303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07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CB647-3887-4D71-ACD4-773359368F35}" type="datetimeFigureOut">
              <a:rPr lang="tr-TR" smtClean="0"/>
              <a:pPr/>
              <a:t>07.03.2017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8C274-B342-4EE5-85D7-A329DA4C33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13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Temple_Grandin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(1)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8C274-B342-4EE5-85D7-A329DA4C33AD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Tam olarak bilinmemekle birlikte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8C274-B342-4EE5-85D7-A329DA4C33AD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Odds</a:t>
            </a:r>
            <a:r>
              <a:rPr lang="tr-TR" dirty="0" smtClean="0"/>
              <a:t> </a:t>
            </a:r>
            <a:r>
              <a:rPr lang="fi-FI" dirty="0" smtClean="0"/>
              <a:t>&lt; 1= Maruziyetin etkisi var = koruyucu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8C274-B342-4EE5-85D7-A329DA4C33AD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sonra otizm spektrum bozuklukları (ASD) tanısı alan bebeklerin 2 ila 6 aylık dönemlerde göz </a:t>
            </a:r>
            <a:r>
              <a:rPr lang="tr-TR" dirty="0" err="1" smtClean="0"/>
              <a:t>fiksasyonunda</a:t>
            </a:r>
            <a:r>
              <a:rPr lang="tr-TR" dirty="0" smtClean="0"/>
              <a:t> ortalama düşüş sergilediğini, ASD gelişmeyen bebeklerde görülemeyen bir deseni gösterdiğimizi gösteriyoruz</a:t>
            </a:r>
            <a:r>
              <a:rPr lang="tr-TR" baseline="0" dirty="0" smtClean="0"/>
              <a:t> Amerika Yale üniversitesi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8C274-B342-4EE5-85D7-A329DA4C33AD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Genel Pediatri Bölümü, Çocuk ve Ergen Sağlığı Araştırma ve Politikaları Merkezi, Boston, </a:t>
            </a:r>
            <a:r>
              <a:rPr lang="tr-TR" dirty="0" err="1" smtClean="0"/>
              <a:t>Mass</a:t>
            </a:r>
            <a:r>
              <a:rPr lang="tr-TR" dirty="0" smtClean="0"/>
              <a:t>. </a:t>
            </a:r>
          </a:p>
          <a:p>
            <a:r>
              <a:rPr lang="tr-TR" dirty="0" smtClean="0"/>
              <a:t>Otizm ve </a:t>
            </a:r>
            <a:r>
              <a:rPr lang="tr-TR" dirty="0" err="1" smtClean="0"/>
              <a:t>Asperger</a:t>
            </a:r>
            <a:r>
              <a:rPr lang="tr-TR" dirty="0" smtClean="0"/>
              <a:t> sendromlu çocuklar aşırı kilolu olma ve </a:t>
            </a:r>
            <a:r>
              <a:rPr lang="tr-TR" dirty="0" err="1" smtClean="0"/>
              <a:t>obezite</a:t>
            </a:r>
            <a:r>
              <a:rPr lang="tr-TR" dirty="0" smtClean="0"/>
              <a:t> oranını kontrol deneklerden anlamlı olarak yüksek bulmuşlardır.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8C274-B342-4EE5-85D7-A329DA4C33AD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Temple</a:t>
            </a:r>
            <a:r>
              <a:rPr lang="tr-TR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Grandin </a:t>
            </a:r>
            <a:endParaRPr lang="tr-T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8C274-B342-4EE5-85D7-A329DA4C33AD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543E-DB9B-4C19-BAC5-AA0133380FCF}" type="datetimeFigureOut">
              <a:rPr lang="tr-TR" smtClean="0"/>
              <a:pPr/>
              <a:t>07.03.2017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3E5C74-25A9-423D-AC55-39FC489F833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543E-DB9B-4C19-BAC5-AA0133380FCF}" type="datetimeFigureOut">
              <a:rPr lang="tr-TR" smtClean="0"/>
              <a:pPr/>
              <a:t>07.03.2017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5C74-25A9-423D-AC55-39FC489F833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3E5C74-25A9-423D-AC55-39FC489F833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543E-DB9B-4C19-BAC5-AA0133380FCF}" type="datetimeFigureOut">
              <a:rPr lang="tr-TR" smtClean="0"/>
              <a:pPr/>
              <a:t>07.03.2017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543E-DB9B-4C19-BAC5-AA0133380FCF}" type="datetimeFigureOut">
              <a:rPr lang="tr-TR" smtClean="0"/>
              <a:pPr/>
              <a:t>07.03.2017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3E5C74-25A9-423D-AC55-39FC489F833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543E-DB9B-4C19-BAC5-AA0133380FCF}" type="datetimeFigureOut">
              <a:rPr lang="tr-TR" smtClean="0"/>
              <a:pPr/>
              <a:t>07.03.2017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3E5C74-25A9-423D-AC55-39FC489F833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97543E-DB9B-4C19-BAC5-AA0133380FCF}" type="datetimeFigureOut">
              <a:rPr lang="tr-TR" smtClean="0"/>
              <a:pPr/>
              <a:t>07.03.2017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5C74-25A9-423D-AC55-39FC489F833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543E-DB9B-4C19-BAC5-AA0133380FCF}" type="datetimeFigureOut">
              <a:rPr lang="tr-TR" smtClean="0"/>
              <a:pPr/>
              <a:t>07.03.2017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İçerik Yer Tutucusu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İçerik Yer Tutucusu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3E5C74-25A9-423D-AC55-39FC489F833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543E-DB9B-4C19-BAC5-AA0133380FCF}" type="datetimeFigureOut">
              <a:rPr lang="tr-TR" smtClean="0"/>
              <a:pPr/>
              <a:t>07.03.2017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3E5C74-25A9-423D-AC55-39FC489F833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543E-DB9B-4C19-BAC5-AA0133380FCF}" type="datetimeFigureOut">
              <a:rPr lang="tr-TR" smtClean="0"/>
              <a:pPr/>
              <a:t>07.03.2017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3E5C74-25A9-423D-AC55-39FC489F833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İçerik Yer Tutucusu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3E5C74-25A9-423D-AC55-39FC489F833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543E-DB9B-4C19-BAC5-AA0133380FCF}" type="datetimeFigureOut">
              <a:rPr lang="tr-TR" smtClean="0"/>
              <a:pPr/>
              <a:t>07.03.2017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3E5C74-25A9-423D-AC55-39FC489F833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B97543E-DB9B-4C19-BAC5-AA0133380FCF}" type="datetimeFigureOut">
              <a:rPr lang="tr-TR" smtClean="0"/>
              <a:pPr/>
              <a:t>07.03.2017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B97543E-DB9B-4C19-BAC5-AA0133380FCF}" type="datetimeFigureOut">
              <a:rPr lang="tr-TR" smtClean="0"/>
              <a:pPr/>
              <a:t>07.03.2017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3E5C74-25A9-423D-AC55-39FC489F833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071934" y="4429132"/>
            <a:ext cx="4172474" cy="1016092"/>
          </a:xfrm>
        </p:spPr>
        <p:txBody>
          <a:bodyPr>
            <a:normAutofit fontScale="62500" lnSpcReduction="20000"/>
          </a:bodyPr>
          <a:lstStyle/>
          <a:p>
            <a:r>
              <a:rPr lang="tr-TR" dirty="0" err="1" smtClean="0"/>
              <a:t>İnt</a:t>
            </a:r>
            <a:r>
              <a:rPr lang="tr-TR" dirty="0" smtClean="0"/>
              <a:t>.</a:t>
            </a:r>
            <a:r>
              <a:rPr lang="tr-TR" dirty="0" err="1" smtClean="0"/>
              <a:t>dr.fatıma</a:t>
            </a:r>
            <a:r>
              <a:rPr lang="tr-TR" dirty="0" smtClean="0"/>
              <a:t> yıldız</a:t>
            </a:r>
          </a:p>
          <a:p>
            <a:endParaRPr lang="tr-TR" dirty="0" smtClean="0"/>
          </a:p>
          <a:p>
            <a:r>
              <a:rPr lang="tr-TR" dirty="0" smtClean="0"/>
              <a:t>KTÜ </a:t>
            </a:r>
            <a:r>
              <a:rPr lang="tr-TR" dirty="0" smtClean="0"/>
              <a:t>TIP </a:t>
            </a:r>
            <a:r>
              <a:rPr lang="tr-TR" dirty="0" smtClean="0"/>
              <a:t>FAKÜLTESİ</a:t>
            </a:r>
          </a:p>
          <a:p>
            <a:r>
              <a:rPr lang="tr-TR" dirty="0" smtClean="0"/>
              <a:t>Aile hekimliği stajı</a:t>
            </a:r>
          </a:p>
          <a:p>
            <a:endParaRPr lang="tr-TR" dirty="0"/>
          </a:p>
          <a:p>
            <a:r>
              <a:rPr lang="tr-TR" dirty="0" smtClean="0"/>
              <a:t>07.03.2017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OTİZM SPEKTRUM BOZUKLUĞU OLAN  ÇOCUKLARDA OBEZİTE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</a:rPr>
              <a:t>Tanı</a:t>
            </a:r>
            <a:endParaRPr lang="tr-TR" sz="40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Biyolojik marker yoktur.  </a:t>
            </a:r>
          </a:p>
          <a:p>
            <a:pPr>
              <a:buNone/>
            </a:pPr>
            <a:r>
              <a:rPr lang="tr-TR" dirty="0" smtClean="0"/>
              <a:t>Klinik değerlendirme ile davranışsal özelliklere göre tanı konulur. </a:t>
            </a:r>
          </a:p>
          <a:p>
            <a:endParaRPr lang="tr-TR" dirty="0" smtClean="0"/>
          </a:p>
          <a:p>
            <a:r>
              <a:rPr lang="tr-TR" dirty="0" smtClean="0"/>
              <a:t>DSM V tanı kriterleri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OTİZM SPEKTRUM BOZUKLUĞU (</a:t>
            </a:r>
            <a:r>
              <a:rPr lang="tr-TR" smtClean="0"/>
              <a:t>DSM-5) 2013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1. Otistik Bozukluk / Çocukluk Otizmi</a:t>
            </a:r>
          </a:p>
          <a:p>
            <a:r>
              <a:rPr lang="tr-TR" dirty="0" smtClean="0"/>
              <a:t>2. </a:t>
            </a:r>
            <a:r>
              <a:rPr lang="tr-TR" dirty="0" err="1" smtClean="0"/>
              <a:t>Asperger</a:t>
            </a:r>
            <a:r>
              <a:rPr lang="tr-TR" dirty="0" smtClean="0"/>
              <a:t> Bozukluğu </a:t>
            </a:r>
          </a:p>
          <a:p>
            <a:r>
              <a:rPr lang="tr-TR" dirty="0" smtClean="0"/>
              <a:t>3. BTAYGB / </a:t>
            </a:r>
            <a:r>
              <a:rPr lang="tr-TR" dirty="0" err="1" smtClean="0"/>
              <a:t>Atipik</a:t>
            </a:r>
            <a:r>
              <a:rPr lang="tr-TR" dirty="0" smtClean="0"/>
              <a:t> otizm </a:t>
            </a:r>
          </a:p>
          <a:p>
            <a:r>
              <a:rPr lang="tr-TR" dirty="0" smtClean="0"/>
              <a:t>4. Çocukluğun </a:t>
            </a:r>
            <a:r>
              <a:rPr lang="tr-TR" dirty="0" err="1" smtClean="0"/>
              <a:t>Dezintegratif</a:t>
            </a:r>
            <a:r>
              <a:rPr lang="tr-TR" dirty="0" smtClean="0"/>
              <a:t> Bozukluğu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8229600" cy="60547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			         </a:t>
            </a:r>
            <a:r>
              <a:rPr lang="tr-TR" dirty="0" smtClean="0">
                <a:solidFill>
                  <a:schemeClr val="accent1"/>
                </a:solidFill>
              </a:rPr>
              <a:t>DSM V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err="1" smtClean="0"/>
              <a:t>Atipik</a:t>
            </a:r>
            <a:r>
              <a:rPr lang="tr-TR" dirty="0" smtClean="0"/>
              <a:t> Etkileşim</a:t>
            </a:r>
          </a:p>
          <a:p>
            <a:pPr>
              <a:buNone/>
            </a:pPr>
            <a:r>
              <a:rPr lang="tr-TR" dirty="0" smtClean="0"/>
              <a:t>      Karşılıklı ilişki kuramama</a:t>
            </a:r>
          </a:p>
          <a:p>
            <a:pPr>
              <a:buNone/>
            </a:pPr>
            <a:r>
              <a:rPr lang="tr-TR" dirty="0" smtClean="0"/>
              <a:t>      Bakışlarını kaçırma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Aynılıkta Israr</a:t>
            </a:r>
          </a:p>
          <a:p>
            <a:pPr>
              <a:buNone/>
            </a:pPr>
            <a:r>
              <a:rPr lang="tr-TR" dirty="0" smtClean="0"/>
              <a:t>      Değişkenliğe direnç</a:t>
            </a:r>
          </a:p>
          <a:p>
            <a:pPr>
              <a:buNone/>
            </a:pPr>
            <a:r>
              <a:rPr lang="tr-TR" dirty="0" smtClean="0"/>
              <a:t>      Tekrarlayan eylemler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Konuşma ve Dil sorunları</a:t>
            </a:r>
          </a:p>
          <a:p>
            <a:pPr>
              <a:buNone/>
            </a:pPr>
            <a:r>
              <a:rPr lang="tr-TR" dirty="0" smtClean="0"/>
              <a:t>      Konuşmanın geç başlaması</a:t>
            </a:r>
          </a:p>
          <a:p>
            <a:pPr>
              <a:buNone/>
            </a:pPr>
            <a:r>
              <a:rPr lang="tr-TR" dirty="0" smtClean="0"/>
              <a:t>      Tam dilsizlik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Nonfokal</a:t>
            </a:r>
            <a:r>
              <a:rPr lang="tr-TR" dirty="0" smtClean="0"/>
              <a:t> nörolojik bulgular </a:t>
            </a:r>
          </a:p>
          <a:p>
            <a:r>
              <a:rPr lang="tr-TR" dirty="0" smtClean="0"/>
              <a:t>Yürüyüşte koordinasyonun iyi olmaması</a:t>
            </a:r>
          </a:p>
          <a:p>
            <a:r>
              <a:rPr lang="tr-TR" dirty="0" err="1" smtClean="0"/>
              <a:t>Stereotipik</a:t>
            </a:r>
            <a:r>
              <a:rPr lang="tr-TR" dirty="0" smtClean="0"/>
              <a:t> motor hareketler</a:t>
            </a:r>
          </a:p>
          <a:p>
            <a:r>
              <a:rPr lang="tr-TR" dirty="0" err="1" smtClean="0"/>
              <a:t>Konvülziyonlar</a:t>
            </a:r>
            <a:r>
              <a:rPr lang="tr-TR" dirty="0" smtClean="0"/>
              <a:t> (%20-40)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Tanı genellikle 2-3 yaşları arasında konur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</a:rPr>
              <a:t>Otizmde Erken Belirtiler (2-6 ay)</a:t>
            </a:r>
            <a:endParaRPr lang="tr-TR" sz="40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Warren</a:t>
            </a:r>
            <a:r>
              <a:rPr lang="tr-TR" dirty="0" smtClean="0"/>
              <a:t> </a:t>
            </a:r>
            <a:r>
              <a:rPr lang="tr-TR" dirty="0" err="1" smtClean="0"/>
              <a:t>Jones</a:t>
            </a:r>
            <a:r>
              <a:rPr lang="tr-TR" dirty="0" smtClean="0"/>
              <a:t> &amp; </a:t>
            </a:r>
            <a:r>
              <a:rPr lang="tr-TR" dirty="0" err="1" smtClean="0"/>
              <a:t>Ami</a:t>
            </a:r>
            <a:r>
              <a:rPr lang="tr-TR" dirty="0" smtClean="0"/>
              <a:t> </a:t>
            </a:r>
            <a:r>
              <a:rPr lang="tr-TR" dirty="0" err="1" smtClean="0"/>
              <a:t>Klin</a:t>
            </a:r>
            <a:endParaRPr lang="tr-TR" dirty="0" smtClean="0"/>
          </a:p>
          <a:p>
            <a:r>
              <a:rPr lang="tr-TR" dirty="0" err="1" smtClean="0"/>
              <a:t>Nature</a:t>
            </a:r>
            <a:r>
              <a:rPr lang="tr-TR" dirty="0" smtClean="0"/>
              <a:t> 504: 427–431(2013)</a:t>
            </a:r>
          </a:p>
          <a:p>
            <a:r>
              <a:rPr lang="tr-TR" dirty="0" smtClean="0"/>
              <a:t>İzlem (3 yaşa kadar) </a:t>
            </a:r>
          </a:p>
          <a:p>
            <a:r>
              <a:rPr lang="tr-TR" dirty="0" smtClean="0"/>
              <a:t>Yüksek riskli (n: 59) →(n:12 %20) OSB </a:t>
            </a:r>
          </a:p>
          <a:p>
            <a:r>
              <a:rPr lang="tr-TR" dirty="0" smtClean="0"/>
              <a:t>Düşük riskli (n: 51) →(n: 1 %2) OSB</a:t>
            </a:r>
          </a:p>
          <a:p>
            <a:r>
              <a:rPr lang="tr-TR" dirty="0" smtClean="0"/>
              <a:t>Göz izleme testi</a:t>
            </a:r>
            <a:endParaRPr lang="tr-TR" dirty="0"/>
          </a:p>
        </p:txBody>
      </p:sp>
      <p:pic>
        <p:nvPicPr>
          <p:cNvPr id="5" name="Picture 4" descr="İ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9913" y="1285860"/>
            <a:ext cx="3931203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6" descr="Example stimuli, visual scanpaths, regions-of-interest, and longitudinal eye-tracking data from 2 until 24 months of ag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Amerika hastalıkları kontrol merkezinin (CDC) verdiği bilgilere göre </a:t>
            </a:r>
          </a:p>
          <a:p>
            <a:endParaRPr lang="tr-TR" dirty="0" smtClean="0"/>
          </a:p>
          <a:p>
            <a:r>
              <a:rPr lang="tr-TR" dirty="0" smtClean="0"/>
              <a:t> 1966   → 4-5/10000</a:t>
            </a:r>
          </a:p>
          <a:p>
            <a:r>
              <a:rPr lang="tr-TR" dirty="0" smtClean="0"/>
              <a:t> 2006  →  1/150 </a:t>
            </a:r>
          </a:p>
          <a:p>
            <a:r>
              <a:rPr lang="tr-TR" dirty="0" smtClean="0"/>
              <a:t> 2012   →  1/88</a:t>
            </a:r>
          </a:p>
          <a:p>
            <a:r>
              <a:rPr lang="tr-TR" dirty="0" smtClean="0"/>
              <a:t> 2014   →  1/64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987552"/>
          </a:xfrm>
        </p:spPr>
        <p:txBody>
          <a:bodyPr/>
          <a:lstStyle/>
          <a:p>
            <a:r>
              <a:rPr lang="tr-TR" dirty="0" err="1" smtClean="0"/>
              <a:t>Prevelanstaki</a:t>
            </a:r>
            <a:r>
              <a:rPr lang="tr-TR" dirty="0" smtClean="0"/>
              <a:t> artışın sebebi ne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https://www.autismspeaks.org/sites/default/files/docs/prevalence_graph_68_no_logo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1"/>
            <a:ext cx="9144000" cy="5922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Geçen 30 yıl içinde otizm tanısında hızlı artışa </a:t>
            </a:r>
          </a:p>
          <a:p>
            <a:endParaRPr lang="tr-TR" dirty="0" smtClean="0"/>
          </a:p>
          <a:p>
            <a:r>
              <a:rPr lang="tr-TR" dirty="0" smtClean="0"/>
              <a:t>Artan </a:t>
            </a:r>
            <a:r>
              <a:rPr lang="tr-TR" dirty="0" err="1" smtClean="0"/>
              <a:t>farkındalık</a:t>
            </a:r>
            <a:r>
              <a:rPr lang="tr-TR" dirty="0" smtClean="0"/>
              <a:t> düzeyi</a:t>
            </a:r>
          </a:p>
          <a:p>
            <a:r>
              <a:rPr lang="tr-TR" dirty="0" smtClean="0"/>
              <a:t>Tanı kriterlerinde değişiklik</a:t>
            </a:r>
          </a:p>
          <a:p>
            <a:r>
              <a:rPr lang="tr-TR" dirty="0" smtClean="0"/>
              <a:t>Otistik çocuklar için gerekli kaynaklara ve eğitim materyallerine ulaşımın sağlanması</a:t>
            </a:r>
          </a:p>
          <a:p>
            <a:pPr>
              <a:buNone/>
            </a:pPr>
            <a:r>
              <a:rPr lang="tr-TR" dirty="0" smtClean="0"/>
              <a:t>    sebepler arasında gösterilebilir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tr-TR" dirty="0" smtClean="0"/>
              <a:t> 		</a:t>
            </a:r>
            <a:r>
              <a:rPr lang="tr-TR" sz="2700" dirty="0" smtClean="0">
                <a:solidFill>
                  <a:schemeClr val="tx1"/>
                </a:solidFill>
              </a:rPr>
              <a:t>OSB’ye sahip bazı bireyler bağımsız ve üretken</a:t>
            </a:r>
          </a:p>
          <a:p>
            <a:pPr lvl="1">
              <a:buNone/>
            </a:pPr>
            <a:r>
              <a:rPr lang="tr-TR" sz="2700" dirty="0" smtClean="0">
                <a:solidFill>
                  <a:schemeClr val="tx1"/>
                </a:solidFill>
              </a:rPr>
              <a:t>yaşam sürerken diğerleri ağır engelliliklere sahiptir</a:t>
            </a:r>
          </a:p>
          <a:p>
            <a:pPr lvl="1">
              <a:buNone/>
            </a:pPr>
            <a:r>
              <a:rPr lang="tr-TR" sz="2700" dirty="0" smtClean="0">
                <a:solidFill>
                  <a:schemeClr val="tx1"/>
                </a:solidFill>
              </a:rPr>
              <a:t>yaşam boyu bakım ve desteğe ihtiyaç duyar.</a:t>
            </a:r>
          </a:p>
          <a:p>
            <a:pPr>
              <a:buNone/>
            </a:pPr>
            <a:r>
              <a:rPr lang="tr-TR" dirty="0" smtClean="0"/>
              <a:t>	</a:t>
            </a:r>
          </a:p>
          <a:p>
            <a:pPr>
              <a:buNone/>
            </a:pPr>
            <a:r>
              <a:rPr lang="tr-TR" dirty="0" smtClean="0"/>
              <a:t>		Erken çocukluktaki müdahale, OSB'li kişilerin optimal gelişimini ve refahını arttırmak için çok önemlidir.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Otizm spektrum bozukluğu ile </a:t>
            </a:r>
            <a:r>
              <a:rPr lang="tr-TR" dirty="0" err="1" smtClean="0"/>
              <a:t>obezite</a:t>
            </a:r>
            <a:r>
              <a:rPr lang="tr-TR" dirty="0" smtClean="0"/>
              <a:t> arasındaki ilişki hakkında bilgi vermek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6851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 Yapılan araştırmalar otizm algısı ve bilinirliğinin oldukça düşük olduğunu ortaya koymaktadır.</a:t>
            </a:r>
          </a:p>
          <a:p>
            <a:r>
              <a:rPr lang="tr-TR" dirty="0" smtClean="0"/>
              <a:t> Tohum Otizm Vakfı tarafından 2015 yılında yapılan “Türkiye’deki Bireylerin Otizm Algısı ve Bilgi Düzeyi” araştırmasına katılanların yalnızca %29’u otizmi duyduklarını belirtmişlerdir.</a:t>
            </a:r>
            <a:endParaRPr lang="tr-TR" dirty="0"/>
          </a:p>
        </p:txBody>
      </p:sp>
      <p:pic>
        <p:nvPicPr>
          <p:cNvPr id="26626" name="Picture 2" descr="otizm farkındalık günü etkinlikleri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572008"/>
            <a:ext cx="3960914" cy="2119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</a:rPr>
              <a:t>Tedavi</a:t>
            </a:r>
            <a:endParaRPr lang="tr-TR" sz="40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Multidisipliner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Davranış tedavisi</a:t>
            </a:r>
          </a:p>
          <a:p>
            <a:pPr>
              <a:buNone/>
            </a:pPr>
            <a:r>
              <a:rPr lang="tr-TR" dirty="0" smtClean="0"/>
              <a:t>Konuşma ve dil terapisi  </a:t>
            </a:r>
          </a:p>
          <a:p>
            <a:pPr>
              <a:buNone/>
            </a:pPr>
            <a:r>
              <a:rPr lang="tr-TR" dirty="0" smtClean="0"/>
              <a:t>İlaç tedavisi </a:t>
            </a:r>
          </a:p>
          <a:p>
            <a:pPr>
              <a:buNone/>
            </a:pPr>
            <a:r>
              <a:rPr lang="tr-TR" dirty="0" smtClean="0"/>
              <a:t>Erken teşhis çok önemli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/>
              <a:t> 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Uygun eğitim programı uygulamalı davranış analizidir. </a:t>
            </a:r>
          </a:p>
          <a:p>
            <a:r>
              <a:rPr lang="tr-TR" dirty="0" smtClean="0"/>
              <a:t> Küçük yaşlarda (&lt;2) daha çok ebeveynin eğitim programı ve sosyal-duygusal gelişmeye katkısı olan programlar seçilmelidir.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</a:rPr>
              <a:t>Çocuklarda </a:t>
            </a:r>
            <a:r>
              <a:rPr lang="tr-TR" sz="4000" dirty="0" err="1" smtClean="0">
                <a:solidFill>
                  <a:schemeClr val="accent1"/>
                </a:solidFill>
              </a:rPr>
              <a:t>obezite</a:t>
            </a:r>
            <a:endParaRPr lang="tr-TR" sz="40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7410" name="AutoShape 2" descr="obez bebe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2" name="AutoShape 4" descr="obez bebe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20" name="AutoShape 12" descr="obez çocuk çizim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22" name="AutoShape 14" descr="obez çocuk çizim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424" name="Picture 16" descr="fat children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64373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</a:rPr>
              <a:t>Çocuklarda </a:t>
            </a:r>
            <a:r>
              <a:rPr lang="tr-TR" sz="4000" dirty="0" err="1" smtClean="0">
                <a:solidFill>
                  <a:schemeClr val="accent1"/>
                </a:solidFill>
              </a:rPr>
              <a:t>obezite</a:t>
            </a:r>
            <a:endParaRPr lang="tr-TR" sz="40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Günümüzde global bir sorun olma yolundadır</a:t>
            </a:r>
          </a:p>
          <a:p>
            <a:pPr>
              <a:buNone/>
            </a:pPr>
            <a:r>
              <a:rPr lang="tr-TR" dirty="0" smtClean="0"/>
              <a:t>   Türkiye’de çocuklarda </a:t>
            </a:r>
            <a:r>
              <a:rPr lang="tr-TR" dirty="0" err="1" smtClean="0"/>
              <a:t>obezite</a:t>
            </a:r>
            <a:r>
              <a:rPr lang="tr-TR" dirty="0" smtClean="0"/>
              <a:t> görülme sıklığı </a:t>
            </a:r>
          </a:p>
          <a:p>
            <a:pPr>
              <a:buNone/>
            </a:pPr>
            <a:r>
              <a:rPr lang="tr-TR" dirty="0" smtClean="0"/>
              <a:t>                                  son 20 yılda </a:t>
            </a:r>
          </a:p>
          <a:p>
            <a:pPr>
              <a:buNone/>
            </a:pPr>
            <a:r>
              <a:rPr lang="tr-TR" dirty="0" smtClean="0"/>
              <a:t>                     %6-7’den %15-16’ya çıkmıştır</a:t>
            </a:r>
          </a:p>
        </p:txBody>
      </p:sp>
      <p:pic>
        <p:nvPicPr>
          <p:cNvPr id="6" name="Picture 10" descr="obez çocuk cap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17887"/>
            <a:ext cx="4535883" cy="334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>
                <a:solidFill>
                  <a:schemeClr val="accent1"/>
                </a:solidFill>
              </a:rPr>
              <a:t>Etyoloji</a:t>
            </a:r>
            <a:endParaRPr lang="tr-TR" sz="40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Genellikle </a:t>
            </a:r>
            <a:r>
              <a:rPr lang="tr-TR" dirty="0" err="1" smtClean="0"/>
              <a:t>multifaktöriyeldir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Alınan enerji ile tüketilen enerji arasındaki dengesizlik</a:t>
            </a:r>
          </a:p>
          <a:p>
            <a:r>
              <a:rPr lang="tr-TR" dirty="0" smtClean="0"/>
              <a:t>Yanlış beslenme davranışları ve fiziksel aktivite yetersizliği</a:t>
            </a:r>
          </a:p>
          <a:p>
            <a:r>
              <a:rPr lang="tr-TR" dirty="0" smtClean="0"/>
              <a:t>% 5 endokrinolojik (</a:t>
            </a:r>
            <a:r>
              <a:rPr lang="tr-TR" dirty="0" err="1" smtClean="0"/>
              <a:t>hipotiroidizm</a:t>
            </a:r>
            <a:r>
              <a:rPr lang="tr-TR" dirty="0" smtClean="0"/>
              <a:t>, </a:t>
            </a:r>
            <a:r>
              <a:rPr lang="tr-TR" dirty="0" err="1" smtClean="0"/>
              <a:t>cushing</a:t>
            </a:r>
            <a:r>
              <a:rPr lang="tr-TR" dirty="0" smtClean="0"/>
              <a:t> hastalığı, </a:t>
            </a:r>
            <a:r>
              <a:rPr lang="tr-TR" dirty="0" err="1" smtClean="0"/>
              <a:t>hipogonadizm</a:t>
            </a:r>
            <a:r>
              <a:rPr lang="tr-TR" dirty="0" smtClean="0"/>
              <a:t>) </a:t>
            </a:r>
          </a:p>
          <a:p>
            <a:r>
              <a:rPr lang="tr-TR" dirty="0" smtClean="0"/>
              <a:t>Genetik faktörler</a:t>
            </a:r>
          </a:p>
        </p:txBody>
      </p:sp>
      <p:pic>
        <p:nvPicPr>
          <p:cNvPr id="4" name="Picture 8" descr="obez çocuk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303750"/>
            <a:ext cx="3218322" cy="2411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4400" dirty="0" err="1" smtClean="0">
                <a:solidFill>
                  <a:schemeClr val="accent1"/>
                </a:solidFill>
              </a:rPr>
              <a:t>Obeziteye</a:t>
            </a:r>
            <a:r>
              <a:rPr lang="tr-TR" sz="4400" dirty="0" smtClean="0">
                <a:solidFill>
                  <a:schemeClr val="accent1"/>
                </a:solidFill>
              </a:rPr>
              <a:t> bağlı </a:t>
            </a:r>
            <a:endParaRPr lang="tr-TR" sz="44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503920" cy="4572000"/>
          </a:xfrm>
        </p:spPr>
        <p:txBody>
          <a:bodyPr/>
          <a:lstStyle/>
          <a:p>
            <a:r>
              <a:rPr lang="tr-TR" dirty="0" smtClean="0"/>
              <a:t>Erken </a:t>
            </a:r>
            <a:r>
              <a:rPr lang="tr-TR" dirty="0" err="1" smtClean="0"/>
              <a:t>pubertal</a:t>
            </a:r>
            <a:r>
              <a:rPr lang="tr-TR" dirty="0" smtClean="0"/>
              <a:t> gelişim </a:t>
            </a:r>
          </a:p>
          <a:p>
            <a:r>
              <a:rPr lang="tr-TR" dirty="0" smtClean="0"/>
              <a:t>Hipertansiyon ve </a:t>
            </a:r>
            <a:r>
              <a:rPr lang="tr-TR" dirty="0" err="1" smtClean="0"/>
              <a:t>kvc</a:t>
            </a:r>
            <a:r>
              <a:rPr lang="tr-TR" dirty="0" smtClean="0"/>
              <a:t> hastalıkları</a:t>
            </a:r>
          </a:p>
          <a:p>
            <a:r>
              <a:rPr lang="tr-TR" dirty="0" err="1" smtClean="0"/>
              <a:t>Hiperkolesterolemi</a:t>
            </a:r>
            <a:r>
              <a:rPr lang="tr-TR" dirty="0" smtClean="0"/>
              <a:t> ve </a:t>
            </a:r>
            <a:r>
              <a:rPr lang="tr-TR" dirty="0" err="1" smtClean="0"/>
              <a:t>trigiliserit</a:t>
            </a:r>
            <a:r>
              <a:rPr lang="tr-TR" dirty="0" smtClean="0"/>
              <a:t> yüksekliği</a:t>
            </a:r>
          </a:p>
          <a:p>
            <a:r>
              <a:rPr lang="tr-TR" dirty="0" smtClean="0"/>
              <a:t>Tip 2 DM</a:t>
            </a:r>
          </a:p>
          <a:p>
            <a:r>
              <a:rPr lang="tr-TR" dirty="0" smtClean="0"/>
              <a:t>Ortopedik problemler </a:t>
            </a:r>
          </a:p>
          <a:p>
            <a:r>
              <a:rPr lang="tr-TR" dirty="0" smtClean="0"/>
              <a:t>Safra kesesi hastalıkları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55894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4400" dirty="0" smtClean="0">
                <a:solidFill>
                  <a:schemeClr val="accent1"/>
                </a:solidFill>
              </a:rPr>
              <a:t>Tanı</a:t>
            </a:r>
            <a:endParaRPr lang="tr-TR" sz="44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Beden kitle indeksi (BKİ) :  %95 </a:t>
            </a:r>
            <a:r>
              <a:rPr lang="tr-TR" dirty="0" err="1" smtClean="0"/>
              <a:t>persentilin</a:t>
            </a:r>
            <a:r>
              <a:rPr lang="tr-TR" dirty="0" smtClean="0"/>
              <a:t> üstü</a:t>
            </a:r>
          </a:p>
          <a:p>
            <a:endParaRPr lang="tr-TR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6783000" cy="4655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</a:rPr>
              <a:t>Otizmli çocuklarda </a:t>
            </a:r>
            <a:r>
              <a:rPr lang="tr-TR" sz="4000" dirty="0" err="1" smtClean="0">
                <a:solidFill>
                  <a:schemeClr val="accent1"/>
                </a:solidFill>
              </a:rPr>
              <a:t>obezite</a:t>
            </a:r>
            <a:r>
              <a:rPr lang="tr-TR" sz="4000" dirty="0" smtClean="0">
                <a:solidFill>
                  <a:schemeClr val="accent1"/>
                </a:solidFill>
              </a:rPr>
              <a:t> </a:t>
            </a:r>
            <a:endParaRPr lang="tr-TR" sz="4000" dirty="0">
              <a:solidFill>
                <a:schemeClr val="accent1"/>
              </a:solidFill>
            </a:endParaRPr>
          </a:p>
        </p:txBody>
      </p:sp>
      <p:pic>
        <p:nvPicPr>
          <p:cNvPr id="6246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305271"/>
            <a:ext cx="5786478" cy="55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</a:rPr>
              <a:t>Otizmli çocuklarda </a:t>
            </a:r>
            <a:r>
              <a:rPr lang="tr-TR" sz="4000" dirty="0" err="1" smtClean="0">
                <a:solidFill>
                  <a:schemeClr val="accent1"/>
                </a:solidFill>
              </a:rPr>
              <a:t>obezite</a:t>
            </a:r>
            <a:r>
              <a:rPr lang="tr-TR" sz="4000" dirty="0" smtClean="0">
                <a:solidFill>
                  <a:schemeClr val="accent1"/>
                </a:solidFill>
              </a:rPr>
              <a:t> </a:t>
            </a:r>
            <a:endParaRPr lang="tr-TR" sz="4000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3799" y="1527175"/>
            <a:ext cx="84198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Öğrenim hedefleri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Otizm spektrum bozukluğu tanımını yapabilmek</a:t>
            </a:r>
          </a:p>
          <a:p>
            <a:r>
              <a:rPr lang="tr-TR" dirty="0"/>
              <a:t>Otizm spektrum </a:t>
            </a:r>
            <a:r>
              <a:rPr lang="tr-TR" dirty="0" smtClean="0"/>
              <a:t>bozukluğu risk faktörlerinden 3 tanesini sayabilmek</a:t>
            </a:r>
          </a:p>
          <a:p>
            <a:r>
              <a:rPr lang="tr-TR" dirty="0"/>
              <a:t>Otizm spektrum </a:t>
            </a:r>
            <a:r>
              <a:rPr lang="tr-TR" dirty="0" smtClean="0"/>
              <a:t>bozukluğunun klinik özelliklerini açıklayabilmek</a:t>
            </a:r>
          </a:p>
          <a:p>
            <a:r>
              <a:rPr lang="tr-TR" dirty="0"/>
              <a:t>Otizm spektrum </a:t>
            </a:r>
            <a:r>
              <a:rPr lang="tr-TR" dirty="0" smtClean="0"/>
              <a:t>bozukluğu ile </a:t>
            </a:r>
            <a:r>
              <a:rPr lang="tr-TR" dirty="0" err="1" smtClean="0"/>
              <a:t>obezite</a:t>
            </a:r>
            <a:r>
              <a:rPr lang="tr-TR" dirty="0" smtClean="0"/>
              <a:t> arasındaki ilişkiyi açıklayabilmek</a:t>
            </a:r>
          </a:p>
          <a:p>
            <a:r>
              <a:rPr lang="tr-TR" dirty="0"/>
              <a:t>Otizm spektrum </a:t>
            </a:r>
            <a:r>
              <a:rPr lang="tr-TR" dirty="0" smtClean="0"/>
              <a:t>bozukluğu olan çocuklarda </a:t>
            </a:r>
            <a:r>
              <a:rPr lang="tr-TR" dirty="0" err="1" smtClean="0"/>
              <a:t>obeziteye</a:t>
            </a:r>
            <a:r>
              <a:rPr lang="tr-TR" dirty="0" smtClean="0"/>
              <a:t> yönelik alınabilecek önlemleri sayabilmek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4323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4400" dirty="0" smtClean="0">
                <a:solidFill>
                  <a:schemeClr val="accent1"/>
                </a:solidFill>
              </a:rPr>
              <a:t>Otizm </a:t>
            </a:r>
            <a:r>
              <a:rPr lang="tr-TR" sz="4400" dirty="0" err="1" smtClean="0">
                <a:solidFill>
                  <a:schemeClr val="accent1"/>
                </a:solidFill>
              </a:rPr>
              <a:t>obezite</a:t>
            </a:r>
            <a:r>
              <a:rPr lang="tr-TR" sz="4400" dirty="0" smtClean="0">
                <a:solidFill>
                  <a:schemeClr val="accent1"/>
                </a:solidFill>
              </a:rPr>
              <a:t> ilişkisi</a:t>
            </a:r>
            <a:endParaRPr lang="tr-TR" sz="44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Beslenme sorunları (belli çeşitleri reddetme ve kötü beslenme tercihleri )</a:t>
            </a:r>
          </a:p>
          <a:p>
            <a:r>
              <a:rPr lang="tr-TR" dirty="0" smtClean="0"/>
              <a:t>Fiziksel aktivite yetersizliği</a:t>
            </a:r>
          </a:p>
          <a:p>
            <a:r>
              <a:rPr lang="tr-TR" dirty="0" smtClean="0"/>
              <a:t>İlaç kullanımı </a:t>
            </a:r>
          </a:p>
          <a:p>
            <a:r>
              <a:rPr lang="tr-TR" dirty="0" err="1" smtClean="0"/>
              <a:t>Metabolik</a:t>
            </a:r>
            <a:r>
              <a:rPr lang="tr-TR" dirty="0" smtClean="0"/>
              <a:t> anormallikler </a:t>
            </a:r>
          </a:p>
          <a:p>
            <a:r>
              <a:rPr lang="tr-TR" dirty="0" smtClean="0"/>
              <a:t>Bilgi veya </a:t>
            </a:r>
            <a:r>
              <a:rPr lang="tr-TR" dirty="0" err="1" smtClean="0"/>
              <a:t>farkındalık</a:t>
            </a:r>
            <a:r>
              <a:rPr lang="tr-TR" dirty="0" smtClean="0"/>
              <a:t> eksikliği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endParaRPr lang="tr-TR" dirty="0"/>
          </a:p>
        </p:txBody>
      </p:sp>
      <p:pic>
        <p:nvPicPr>
          <p:cNvPr id="5" name="Picture 10" descr="autism nutrition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643446"/>
            <a:ext cx="4061840" cy="2090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1752" y="1500174"/>
            <a:ext cx="8503920" cy="4572000"/>
          </a:xfrm>
        </p:spPr>
        <p:txBody>
          <a:bodyPr/>
          <a:lstStyle/>
          <a:p>
            <a:r>
              <a:rPr lang="tr-TR" dirty="0" err="1" smtClean="0"/>
              <a:t>Bandini</a:t>
            </a:r>
            <a:r>
              <a:rPr lang="tr-TR" dirty="0" smtClean="0"/>
              <a:t> ve meslektaşları OSB'li 53 çocuğun gıda alımı alışkanlıklarını tipik olarak gelişmekte olan 58 çocuğun bulgularıyla karşılaştırdılar ve OSB'li çocukların tipik olarak gelişmekte olan çocuklardan daha fazla yiyecek reddettiklerini buldular.</a:t>
            </a:r>
          </a:p>
          <a:p>
            <a:r>
              <a:rPr lang="tr-TR" dirty="0" smtClean="0"/>
              <a:t>OSB'li çocukların tipik olarak gelişmekte olan çocuklardan daha fazla şekerli içecek ve aperatif yiyecekler daha az meyve ve sebze tükettikleri saptanmıştır.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OSB‘</a:t>
            </a:r>
            <a:r>
              <a:rPr lang="tr-TR" dirty="0" err="1" smtClean="0"/>
              <a:t>li</a:t>
            </a:r>
            <a:r>
              <a:rPr lang="tr-TR" dirty="0" smtClean="0"/>
              <a:t> olan çocuklara tedavide verilen </a:t>
            </a:r>
            <a:r>
              <a:rPr lang="tr-TR" dirty="0" err="1" smtClean="0"/>
              <a:t>antipsikotik</a:t>
            </a:r>
            <a:r>
              <a:rPr lang="tr-TR" dirty="0" smtClean="0"/>
              <a:t> </a:t>
            </a:r>
            <a:r>
              <a:rPr lang="tr-TR" dirty="0" err="1" smtClean="0"/>
              <a:t>antidepresan</a:t>
            </a:r>
            <a:r>
              <a:rPr lang="tr-TR" dirty="0" smtClean="0"/>
              <a:t> ilaçlar ve uyarıcılar da dahil olmak üzere genel olarak reçete edilen ilaçlar kilo artışına neden olabilirler.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</a:rPr>
              <a:t>Tedavi</a:t>
            </a:r>
            <a:endParaRPr lang="tr-TR" sz="40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Multidisipliner</a:t>
            </a:r>
            <a:r>
              <a:rPr lang="tr-TR" dirty="0" smtClean="0"/>
              <a:t>  yaklaşım gerektirir.</a:t>
            </a:r>
          </a:p>
          <a:p>
            <a:r>
              <a:rPr lang="tr-TR" dirty="0" smtClean="0"/>
              <a:t>Beslenme alışkanlıklarının modifikasyonu</a:t>
            </a:r>
          </a:p>
          <a:p>
            <a:r>
              <a:rPr lang="tr-TR" dirty="0" smtClean="0"/>
              <a:t>Dengeli kilo verme programı</a:t>
            </a:r>
          </a:p>
          <a:p>
            <a:r>
              <a:rPr lang="tr-TR" dirty="0" smtClean="0"/>
              <a:t>Fiziksel egzersiz</a:t>
            </a:r>
          </a:p>
          <a:p>
            <a:r>
              <a:rPr lang="tr-TR" dirty="0" smtClean="0"/>
              <a:t>Psikolojik destek</a:t>
            </a:r>
          </a:p>
          <a:p>
            <a:r>
              <a:rPr lang="tr-TR" dirty="0" smtClean="0"/>
              <a:t>İlaçlar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4400" dirty="0" smtClean="0">
                <a:solidFill>
                  <a:schemeClr val="accent1"/>
                </a:solidFill>
              </a:rPr>
              <a:t>Beslenme alışkanlıklarının modifikasyonu</a:t>
            </a:r>
            <a:endParaRPr lang="tr-TR" sz="44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İlk hedef tartı artışının durdurulması ve kilonun sabit tutulmasıdır.</a:t>
            </a:r>
          </a:p>
          <a:p>
            <a:r>
              <a:rPr lang="tr-TR" dirty="0" err="1" smtClean="0"/>
              <a:t>Glisemik</a:t>
            </a:r>
            <a:r>
              <a:rPr lang="tr-TR" dirty="0" smtClean="0"/>
              <a:t> indeksi yüksek olan gıdalar diyetten çıkarılarak ve porsiyon boyutları azaltılarak hızlı enerji alımı sınırlandırılır. </a:t>
            </a:r>
          </a:p>
          <a:p>
            <a:r>
              <a:rPr lang="tr-TR" dirty="0" smtClean="0"/>
              <a:t>Diyet sebze ve meyveden zengin olmalıdır. Beslenmenin bir diyetten çok sağlıklı yaşam biçimi olduğu anlatılmalı ve ailenin de olaya katılımı sağlanmalıdır 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Çocuklar günlerinin büyük bir kısmını okula harcadıklarından okul tabanlı programlar, çocuklarda sağlıklı yaşam tarzı uygulamalarının geliştirilmesinde değerli olacaktır.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4400" dirty="0" smtClean="0">
                <a:solidFill>
                  <a:schemeClr val="accent1"/>
                </a:solidFill>
              </a:rPr>
              <a:t>Fiziksel egzersiz</a:t>
            </a:r>
            <a:endParaRPr lang="tr-TR" sz="44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Günde en az 1 saatlik fiziksel aktivite önerilmelidir. Bu aktiviteler çocuklar için eğlenceli ve yaşına uygun olmalıdır.</a:t>
            </a:r>
          </a:p>
          <a:p>
            <a:r>
              <a:rPr lang="tr-TR" dirty="0" err="1" smtClean="0"/>
              <a:t>Obezite</a:t>
            </a:r>
            <a:r>
              <a:rPr lang="tr-TR" dirty="0" smtClean="0"/>
              <a:t> riskini artırdığı için televizyon, bilgisayar ve video oyunları gibi eğlence araçlarının günlük kullanımı sınırlandırılmalıdır.</a:t>
            </a:r>
          </a:p>
          <a:p>
            <a:endParaRPr lang="tr-TR" dirty="0"/>
          </a:p>
        </p:txBody>
      </p:sp>
      <p:pic>
        <p:nvPicPr>
          <p:cNvPr id="4" name="Picture 2" descr="İ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036" y="4119018"/>
            <a:ext cx="4114964" cy="273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</a:rPr>
              <a:t>İlaçlar</a:t>
            </a:r>
            <a:endParaRPr lang="tr-TR" sz="40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Santral iştah kesiciler (</a:t>
            </a:r>
            <a:r>
              <a:rPr lang="tr-TR" dirty="0" err="1" smtClean="0"/>
              <a:t>sibutramin</a:t>
            </a:r>
            <a:r>
              <a:rPr lang="tr-TR" dirty="0" smtClean="0"/>
              <a:t>)</a:t>
            </a:r>
          </a:p>
          <a:p>
            <a:r>
              <a:rPr lang="tr-TR" dirty="0" smtClean="0"/>
              <a:t>Metabolizmayı hızlandıranlar</a:t>
            </a:r>
          </a:p>
          <a:p>
            <a:r>
              <a:rPr lang="tr-TR" dirty="0" smtClean="0"/>
              <a:t>Gıda (öz. Yağ) emilimini azaltanlar (</a:t>
            </a:r>
            <a:r>
              <a:rPr lang="tr-TR" dirty="0" err="1" smtClean="0"/>
              <a:t>orlistat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çocuklarda özel bir </a:t>
            </a:r>
            <a:r>
              <a:rPr lang="tr-TR" dirty="0" err="1" smtClean="0"/>
              <a:t>endikasyon</a:t>
            </a:r>
            <a:r>
              <a:rPr lang="tr-TR" dirty="0" smtClean="0"/>
              <a:t> olmadıkça ilaç tedavisi verilmemelidir.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Otizmli bireylerin spor ya da sanat yaparak kişisel </a:t>
            </a:r>
          </a:p>
          <a:p>
            <a:pPr>
              <a:buNone/>
            </a:pPr>
            <a:r>
              <a:rPr lang="tr-TR" dirty="0" smtClean="0"/>
              <a:t>   gelişimlerini ve boş zamanlarını değerlendirmelerini sağlayacak</a:t>
            </a:r>
          </a:p>
          <a:p>
            <a:pPr>
              <a:buNone/>
            </a:pPr>
            <a:r>
              <a:rPr lang="tr-TR" dirty="0" smtClean="0"/>
              <a:t>   psikolojik ve sosyal özellikleri gözetilerek düzenlenmiş ortamlar artırılmalıdır.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5" name="Picture 4" descr="İ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929066"/>
            <a:ext cx="3379774" cy="2662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Ankarada</a:t>
            </a:r>
            <a:r>
              <a:rPr lang="tr-TR" dirty="0" smtClean="0"/>
              <a:t> yapılan bir çalışmada ekonomik güçlüklerin otizmli bireylerin fiziksel aktivite programlarına katılımında en önemli engelleyici faktör olduğu saptanmıştır.</a:t>
            </a:r>
          </a:p>
          <a:p>
            <a:endParaRPr lang="tr-TR" dirty="0"/>
          </a:p>
        </p:txBody>
      </p:sp>
      <p:pic>
        <p:nvPicPr>
          <p:cNvPr id="4" name="Picture 6" descr="autism sport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00570"/>
            <a:ext cx="442915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</a:rPr>
              <a:t>Otizm Spektrum Bozukluğu</a:t>
            </a:r>
            <a:endParaRPr lang="tr-TR" sz="40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smtClean="0">
                <a:cs typeface="Arial" pitchFamily="34" charset="0"/>
              </a:rPr>
              <a:t>Sosyal etkileşim ve iletişimde gecikme ile kendini gösteren,</a:t>
            </a:r>
          </a:p>
          <a:p>
            <a:r>
              <a:rPr lang="tr-TR" dirty="0" smtClean="0">
                <a:cs typeface="Times New Roman" pitchFamily="18" charset="0"/>
              </a:rPr>
              <a:t> yineleyici-sınırlı-olağan dışı davranış/ilgilerin olduğu,</a:t>
            </a:r>
          </a:p>
          <a:p>
            <a:r>
              <a:rPr lang="tr-TR" dirty="0" smtClean="0"/>
              <a:t> yaşamın ilk yıllarında başlayan </a:t>
            </a:r>
            <a:r>
              <a:rPr lang="tr-TR" dirty="0" err="1" smtClean="0"/>
              <a:t>nörogelişimsel</a:t>
            </a:r>
            <a:r>
              <a:rPr lang="tr-TR" dirty="0" smtClean="0"/>
              <a:t> bir bozukluktur.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	Bu çocukların</a:t>
            </a:r>
          </a:p>
          <a:p>
            <a:r>
              <a:rPr lang="tr-TR" dirty="0" smtClean="0"/>
              <a:t>Özgüven kazanmaları,</a:t>
            </a:r>
          </a:p>
          <a:p>
            <a:r>
              <a:rPr lang="tr-TR" dirty="0" smtClean="0"/>
              <a:t> başarı duygusunu tatmaları</a:t>
            </a:r>
          </a:p>
          <a:p>
            <a:r>
              <a:rPr lang="tr-TR" dirty="0" smtClean="0"/>
              <a:t>arkadaşlık ilişkilerini geliştirmeleri amacıyla çeşitli etkinliklere katılımlarına olanak sağlamak gerekir.</a:t>
            </a:r>
          </a:p>
          <a:p>
            <a:endParaRPr lang="tr-TR" dirty="0"/>
          </a:p>
        </p:txBody>
      </p:sp>
      <p:pic>
        <p:nvPicPr>
          <p:cNvPr id="4" name="Picture 4" descr="autism sport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000504"/>
            <a:ext cx="3578534" cy="2381353"/>
          </a:xfrm>
          <a:prstGeom prst="rect">
            <a:avLst/>
          </a:prstGeom>
          <a:noFill/>
        </p:spPr>
      </p:pic>
      <p:pic>
        <p:nvPicPr>
          <p:cNvPr id="5" name="Picture 8" descr="İ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3786214" cy="252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Detaycı bakış açısı, </a:t>
            </a:r>
          </a:p>
          <a:p>
            <a:r>
              <a:rPr lang="tr-TR" dirty="0" smtClean="0"/>
              <a:t>Güçlü odaklanma kapasitesi  vb. özelliklerine sahip olduklarından ve başarılı oldukları alanlarda iyi işler yapacaklarından otizmli bireyler kendilerine ve topluma kazandırılmalıdırlar.</a:t>
            </a:r>
          </a:p>
          <a:p>
            <a:endParaRPr lang="tr-TR" dirty="0"/>
          </a:p>
        </p:txBody>
      </p:sp>
      <p:sp>
        <p:nvSpPr>
          <p:cNvPr id="19458" name="AutoShape 2" descr="temple grandi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460" name="AutoShape 4" descr="temple grandi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462" name="AutoShape 6" descr="temple grandi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9464" name="Picture 8" descr="https://upload.wikimedia.org/wikipedia/commons/thumb/4/47/TempleGrandin.jpg/200px-TempleGrand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1657" y="3919536"/>
            <a:ext cx="2722343" cy="2938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329642" cy="548324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3074" name="Picture 2" descr="http://bornovasm.ism.gov.tr/Handler.ashx?fType=image&amp;cType=1&amp;id=1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73104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</a:rPr>
              <a:t>Kaynaklar</a:t>
            </a:r>
            <a:endParaRPr lang="tr-TR" sz="40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503920" cy="502750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tr-TR" dirty="0" err="1" smtClean="0"/>
              <a:t>American</a:t>
            </a:r>
            <a:r>
              <a:rPr lang="tr-TR" dirty="0" smtClean="0"/>
              <a:t> </a:t>
            </a:r>
            <a:r>
              <a:rPr lang="tr-TR" dirty="0" err="1" smtClean="0"/>
              <a:t>Psychiatric</a:t>
            </a:r>
            <a:r>
              <a:rPr lang="tr-TR" dirty="0" smtClean="0"/>
              <a:t> </a:t>
            </a:r>
            <a:r>
              <a:rPr lang="tr-TR" dirty="0" err="1" smtClean="0"/>
              <a:t>Association</a:t>
            </a:r>
            <a:r>
              <a:rPr lang="tr-TR" dirty="0" smtClean="0"/>
              <a:t> (2013) </a:t>
            </a:r>
            <a:r>
              <a:rPr lang="en-US" dirty="0" smtClean="0"/>
              <a:t>Diagnostic and Statistical Manual of Mental Disorders</a:t>
            </a:r>
            <a:r>
              <a:rPr lang="tr-TR" b="1" dirty="0" smtClean="0"/>
              <a:t> </a:t>
            </a:r>
            <a:r>
              <a:rPr lang="tr-TR" dirty="0" smtClean="0"/>
              <a:t>, </a:t>
            </a:r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Edition</a:t>
            </a:r>
            <a:r>
              <a:rPr lang="tr-TR" dirty="0" smtClean="0"/>
              <a:t> </a:t>
            </a:r>
            <a:r>
              <a:rPr lang="tr-TR" dirty="0" err="1" smtClean="0"/>
              <a:t>american</a:t>
            </a:r>
            <a:r>
              <a:rPr lang="tr-TR" dirty="0" smtClean="0"/>
              <a:t> </a:t>
            </a:r>
            <a:r>
              <a:rPr lang="tr-TR" dirty="0" err="1" smtClean="0"/>
              <a:t>psychiatric</a:t>
            </a:r>
            <a:r>
              <a:rPr lang="tr-TR" dirty="0" smtClean="0"/>
              <a:t> </a:t>
            </a:r>
            <a:r>
              <a:rPr lang="tr-TR" dirty="0" err="1" smtClean="0"/>
              <a:t>publishing</a:t>
            </a:r>
            <a:r>
              <a:rPr lang="tr-TR" dirty="0" smtClean="0"/>
              <a:t>.Washington DC, </a:t>
            </a:r>
            <a:r>
              <a:rPr lang="tr-TR" dirty="0" err="1" smtClean="0"/>
              <a:t>London</a:t>
            </a:r>
            <a:r>
              <a:rPr lang="tr-TR" dirty="0" smtClean="0"/>
              <a:t> </a:t>
            </a:r>
            <a:r>
              <a:rPr lang="tr-TR" dirty="0" err="1" smtClean="0"/>
              <a:t>England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merck</a:t>
            </a:r>
            <a:r>
              <a:rPr lang="tr-TR" dirty="0" smtClean="0"/>
              <a:t> </a:t>
            </a:r>
            <a:r>
              <a:rPr lang="tr-TR" dirty="0" err="1" smtClean="0"/>
              <a:t>manual</a:t>
            </a:r>
            <a:r>
              <a:rPr lang="tr-TR" dirty="0" smtClean="0"/>
              <a:t> tanı /tedavi el kitabı 18. edisyon</a:t>
            </a:r>
          </a:p>
          <a:p>
            <a:pPr>
              <a:buFont typeface="Wingdings" pitchFamily="2" charset="2"/>
              <a:buChar char="v"/>
            </a:pPr>
            <a:r>
              <a:rPr lang="tr-TR" dirty="0" err="1" smtClean="0"/>
              <a:t>World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</a:t>
            </a:r>
            <a:r>
              <a:rPr lang="tr-TR" dirty="0" err="1" smtClean="0"/>
              <a:t>Organization</a:t>
            </a:r>
            <a:r>
              <a:rPr lang="tr-TR" dirty="0" smtClean="0"/>
              <a:t>  </a:t>
            </a:r>
            <a:r>
              <a:rPr lang="en-US" dirty="0" smtClean="0"/>
              <a:t>Autism spectrum disorders</a:t>
            </a:r>
            <a:r>
              <a:rPr lang="tr-TR" dirty="0" smtClean="0"/>
              <a:t> - </a:t>
            </a:r>
            <a:r>
              <a:rPr lang="en-US" dirty="0" smtClean="0"/>
              <a:t>January 2016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(1) 58. </a:t>
            </a:r>
            <a:r>
              <a:rPr lang="tr-TR" dirty="0" err="1" smtClean="0"/>
              <a:t>türkiye</a:t>
            </a:r>
            <a:r>
              <a:rPr lang="tr-TR" dirty="0" smtClean="0"/>
              <a:t> pediatri kongresi otizm spektrum bozukluğu sunumu Prof. Dr. Berna </a:t>
            </a:r>
            <a:r>
              <a:rPr lang="tr-TR" dirty="0" err="1" smtClean="0"/>
              <a:t>Özsungur</a:t>
            </a:r>
            <a:r>
              <a:rPr lang="tr-TR" dirty="0" smtClean="0"/>
              <a:t> (2014)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Otizmli Çocukların Büyük Bir Klinik Örnekleminde Şişmanlığın ve Şişmanlığın Yaygınlığı </a:t>
            </a:r>
            <a:r>
              <a:rPr lang="tr-TR" dirty="0" err="1" smtClean="0"/>
              <a:t>Sarabeth</a:t>
            </a:r>
            <a:r>
              <a:rPr lang="tr-TR" dirty="0" smtClean="0"/>
              <a:t> </a:t>
            </a:r>
            <a:r>
              <a:rPr lang="tr-TR" dirty="0" err="1" smtClean="0"/>
              <a:t>Broder</a:t>
            </a:r>
            <a:r>
              <a:rPr lang="tr-TR" dirty="0" smtClean="0"/>
              <a:t>-</a:t>
            </a:r>
            <a:r>
              <a:rPr lang="tr-TR" dirty="0" err="1" smtClean="0"/>
              <a:t>Fingert</a:t>
            </a:r>
            <a:r>
              <a:rPr lang="tr-TR" dirty="0" smtClean="0"/>
              <a:t> ve ark.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International Journal of Science Culture and Sport</a:t>
            </a:r>
            <a:r>
              <a:rPr lang="tr-TR" dirty="0" smtClean="0"/>
              <a:t> - </a:t>
            </a:r>
            <a:r>
              <a:rPr lang="tr-TR" dirty="0" err="1" smtClean="0"/>
              <a:t>July</a:t>
            </a:r>
            <a:r>
              <a:rPr lang="tr-TR" dirty="0" smtClean="0"/>
              <a:t> 2014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Otizmli Bireylerin Fiziksel Aktivite Programlarına Katılımını Engelleyen Faktörlerin </a:t>
            </a:r>
            <a:r>
              <a:rPr lang="tr-TR" dirty="0" err="1" smtClean="0"/>
              <a:t>İincelenmesi</a:t>
            </a:r>
            <a:r>
              <a:rPr lang="tr-TR" dirty="0" smtClean="0"/>
              <a:t> İsmail AYDIN*, Halil SAROL**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Otizm Spektrum Bozuklukları Prof. </a:t>
            </a:r>
            <a:r>
              <a:rPr lang="tr-TR" dirty="0" err="1" smtClean="0"/>
              <a:t>Dr.Nahit</a:t>
            </a:r>
            <a:r>
              <a:rPr lang="tr-TR" dirty="0" smtClean="0"/>
              <a:t> </a:t>
            </a:r>
            <a:r>
              <a:rPr lang="tr-TR" dirty="0" err="1" smtClean="0"/>
              <a:t>Motavalli</a:t>
            </a:r>
            <a:r>
              <a:rPr lang="tr-TR" dirty="0" smtClean="0"/>
              <a:t> Mukaddes İstanbul Çocuk ve Ergen Psikiyatrisi Enstitüsü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Bandini</a:t>
            </a:r>
            <a:r>
              <a:rPr lang="en-US" dirty="0" smtClean="0"/>
              <a:t> LG, Anderson SE, Curtin C, et al. Food selectivity in children with autism spectrum disorders and typically developing children . J </a:t>
            </a:r>
            <a:r>
              <a:rPr lang="en-US" dirty="0" err="1" smtClean="0"/>
              <a:t>Pediatr</a:t>
            </a:r>
            <a:r>
              <a:rPr lang="en-US" dirty="0" smtClean="0"/>
              <a:t> . 2010; 157 :259–264</a:t>
            </a:r>
            <a:r>
              <a:rPr lang="tr-TR" dirty="0" smtClean="0"/>
              <a:t>(</a:t>
            </a:r>
            <a:r>
              <a:rPr lang="en-US" dirty="0" smtClean="0"/>
              <a:t> </a:t>
            </a:r>
            <a:r>
              <a:rPr lang="tr-TR" dirty="0" err="1" smtClean="0"/>
              <a:t>PubMed</a:t>
            </a:r>
            <a:r>
              <a:rPr lang="tr-TR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tr-TR" dirty="0" err="1" smtClean="0"/>
              <a:t>Hellings</a:t>
            </a:r>
            <a:r>
              <a:rPr lang="tr-TR" dirty="0" smtClean="0"/>
              <a:t> JA, </a:t>
            </a:r>
            <a:r>
              <a:rPr lang="tr-TR" dirty="0" err="1" smtClean="0"/>
              <a:t>Zarcone</a:t>
            </a:r>
            <a:r>
              <a:rPr lang="tr-TR" dirty="0" smtClean="0"/>
              <a:t> JR, </a:t>
            </a:r>
            <a:r>
              <a:rPr lang="tr-TR" dirty="0" err="1" smtClean="0"/>
              <a:t>Crandall</a:t>
            </a:r>
            <a:r>
              <a:rPr lang="tr-TR" dirty="0" smtClean="0"/>
              <a:t> K, et al. </a:t>
            </a:r>
            <a:r>
              <a:rPr lang="tr-TR" dirty="0" err="1" smtClean="0"/>
              <a:t>Weight</a:t>
            </a:r>
            <a:r>
              <a:rPr lang="tr-TR" dirty="0" smtClean="0"/>
              <a:t> </a:t>
            </a:r>
            <a:r>
              <a:rPr lang="tr-TR" dirty="0" err="1" smtClean="0"/>
              <a:t>gain</a:t>
            </a:r>
            <a:r>
              <a:rPr lang="tr-TR" dirty="0" smtClean="0"/>
              <a:t> in a </a:t>
            </a:r>
            <a:r>
              <a:rPr lang="tr-TR" dirty="0" err="1" smtClean="0"/>
              <a:t>controlled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 of </a:t>
            </a:r>
            <a:r>
              <a:rPr lang="tr-TR" dirty="0" err="1" smtClean="0"/>
              <a:t>risperidone</a:t>
            </a:r>
            <a:r>
              <a:rPr lang="tr-TR" dirty="0" smtClean="0"/>
              <a:t> in </a:t>
            </a:r>
            <a:r>
              <a:rPr lang="tr-TR" dirty="0" err="1" smtClean="0"/>
              <a:t>children</a:t>
            </a:r>
            <a:r>
              <a:rPr lang="tr-TR" dirty="0" smtClean="0"/>
              <a:t>, </a:t>
            </a:r>
            <a:r>
              <a:rPr lang="tr-TR" dirty="0" err="1" smtClean="0"/>
              <a:t>adolescents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adults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mental</a:t>
            </a:r>
            <a:r>
              <a:rPr lang="tr-TR" dirty="0" smtClean="0"/>
              <a:t> </a:t>
            </a:r>
            <a:r>
              <a:rPr lang="tr-TR" dirty="0" err="1" smtClean="0"/>
              <a:t>retardation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autism</a:t>
            </a:r>
            <a:r>
              <a:rPr lang="tr-TR" dirty="0" smtClean="0"/>
              <a:t> . J </a:t>
            </a:r>
            <a:r>
              <a:rPr lang="tr-TR" dirty="0" err="1" smtClean="0"/>
              <a:t>Child</a:t>
            </a:r>
            <a:r>
              <a:rPr lang="tr-TR" dirty="0" smtClean="0"/>
              <a:t> </a:t>
            </a:r>
            <a:r>
              <a:rPr lang="tr-TR" dirty="0" err="1" smtClean="0"/>
              <a:t>Adolesc</a:t>
            </a:r>
            <a:r>
              <a:rPr lang="tr-TR" dirty="0" smtClean="0"/>
              <a:t> </a:t>
            </a:r>
            <a:r>
              <a:rPr lang="tr-TR" dirty="0" err="1" smtClean="0"/>
              <a:t>Psychopharmacol</a:t>
            </a:r>
            <a:r>
              <a:rPr lang="tr-TR" dirty="0" smtClean="0"/>
              <a:t> . 2001; 11 :229–238 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4400" dirty="0" smtClean="0">
                <a:solidFill>
                  <a:schemeClr val="accent1"/>
                </a:solidFill>
              </a:rPr>
              <a:t>Epidemiyoloji</a:t>
            </a:r>
            <a:endParaRPr lang="tr-TR" sz="44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tr-TR" dirty="0" smtClean="0"/>
              <a:t>Dünyada 160 çocuktan 1'inin OSB‘ye sahip olduğu tahmin edilmektedir. </a:t>
            </a:r>
          </a:p>
          <a:p>
            <a:pPr fontAlgn="base"/>
            <a:endParaRPr lang="tr-TR" dirty="0" smtClean="0"/>
          </a:p>
          <a:p>
            <a:pPr fontAlgn="base"/>
            <a:r>
              <a:rPr lang="tr-TR" dirty="0" err="1" smtClean="0"/>
              <a:t>Türkiyede</a:t>
            </a:r>
            <a:r>
              <a:rPr lang="tr-TR" dirty="0" smtClean="0"/>
              <a:t> yeterli çalışma bulunmamakla birlikte     0-18 yaş grubunda 352 bin otizmli çocuk ve genç bulunduğu tahmin edilmektedir.</a:t>
            </a:r>
          </a:p>
          <a:p>
            <a:pPr>
              <a:buNone/>
            </a:pPr>
            <a:r>
              <a:rPr lang="tr-TR" dirty="0" smtClean="0"/>
              <a:t> 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Erkeklerde </a:t>
            </a:r>
            <a:r>
              <a:rPr lang="tr-TR" dirty="0"/>
              <a:t>kızlara oranla </a:t>
            </a:r>
            <a:r>
              <a:rPr lang="tr-TR" dirty="0" smtClean="0"/>
              <a:t>4 </a:t>
            </a:r>
            <a:r>
              <a:rPr lang="tr-TR" dirty="0"/>
              <a:t>kat daha fazla </a:t>
            </a:r>
            <a:r>
              <a:rPr lang="tr-TR" dirty="0" smtClean="0"/>
              <a:t>görülür.</a:t>
            </a:r>
          </a:p>
          <a:p>
            <a:r>
              <a:rPr lang="tr-TR" dirty="0" smtClean="0"/>
              <a:t>Çocukların büyük bir kısmında farklı seviyelerde zeka geriliği görülse de, zeka seviyeleri normal ve normalin üstünde de olabilir.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4400" dirty="0" err="1" smtClean="0">
                <a:solidFill>
                  <a:schemeClr val="accent1"/>
                </a:solidFill>
              </a:rPr>
              <a:t>Etyoloji</a:t>
            </a:r>
            <a:endParaRPr lang="tr-TR" sz="44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Kalıtımsal etkenlerle birlikte çevresel ve immünolojik etkenlerin rol oynadığı düşünülmektedir.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4400" dirty="0" err="1" smtClean="0">
                <a:solidFill>
                  <a:schemeClr val="accent1"/>
                </a:solidFill>
              </a:rPr>
              <a:t>Etyoloji</a:t>
            </a:r>
            <a:endParaRPr lang="tr-TR" sz="4400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31746" name="Picture 2" descr="aşı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857760"/>
            <a:ext cx="4429155" cy="1857388"/>
          </a:xfrm>
          <a:prstGeom prst="rect">
            <a:avLst/>
          </a:prstGeom>
          <a:noFill/>
        </p:spPr>
      </p:pic>
      <p:pic>
        <p:nvPicPr>
          <p:cNvPr id="31748" name="Picture 4" descr="gluten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857760"/>
            <a:ext cx="4429156" cy="1825955"/>
          </a:xfrm>
          <a:prstGeom prst="rect">
            <a:avLst/>
          </a:prstGeom>
          <a:noFill/>
        </p:spPr>
      </p:pic>
      <p:pic>
        <p:nvPicPr>
          <p:cNvPr id="31750" name="Picture 6" descr="İlgili resi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000240"/>
            <a:ext cx="2857500" cy="2143125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142844" y="1285860"/>
            <a:ext cx="5143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Genetik</a:t>
            </a:r>
          </a:p>
          <a:p>
            <a:r>
              <a:rPr lang="tr-TR" dirty="0" smtClean="0"/>
              <a:t>2. çocukta otizm olma ihtimali 50-100 kat fazla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Çevresel</a:t>
            </a:r>
          </a:p>
          <a:p>
            <a:pPr>
              <a:buNone/>
            </a:pPr>
            <a:r>
              <a:rPr lang="tr-TR" dirty="0" smtClean="0"/>
              <a:t>İleri baba yaşı</a:t>
            </a:r>
          </a:p>
          <a:p>
            <a:pPr>
              <a:buNone/>
            </a:pPr>
            <a:r>
              <a:rPr lang="tr-TR" dirty="0" smtClean="0"/>
              <a:t>İleri anne yaşı</a:t>
            </a:r>
          </a:p>
          <a:p>
            <a:r>
              <a:rPr lang="tr-TR" dirty="0" err="1" smtClean="0"/>
              <a:t>Folikasit</a:t>
            </a:r>
            <a:r>
              <a:rPr lang="tr-TR" dirty="0" smtClean="0"/>
              <a:t> eksikliği</a:t>
            </a:r>
          </a:p>
          <a:p>
            <a:pPr>
              <a:buNone/>
            </a:pPr>
            <a:r>
              <a:rPr lang="tr-TR" dirty="0" smtClean="0"/>
              <a:t>D vitamini eksikliği?</a:t>
            </a:r>
          </a:p>
          <a:p>
            <a:pPr>
              <a:buNone/>
            </a:pPr>
            <a:r>
              <a:rPr lang="tr-TR" dirty="0" smtClean="0"/>
              <a:t>Aşılar?</a:t>
            </a:r>
          </a:p>
          <a:p>
            <a:pPr>
              <a:buNone/>
            </a:pPr>
            <a:r>
              <a:rPr lang="tr-TR" dirty="0" smtClean="0"/>
              <a:t>Beslenme (Kazein </a:t>
            </a:r>
            <a:r>
              <a:rPr lang="tr-TR" dirty="0" err="1" smtClean="0"/>
              <a:t>gluten</a:t>
            </a:r>
            <a:r>
              <a:rPr lang="tr-TR" dirty="0" smtClean="0"/>
              <a:t> )?</a:t>
            </a:r>
          </a:p>
          <a:p>
            <a:pPr>
              <a:buNone/>
            </a:pPr>
            <a:r>
              <a:rPr lang="tr-TR" dirty="0" err="1" smtClean="0"/>
              <a:t>Hipoksi</a:t>
            </a:r>
            <a:endParaRPr lang="tr-TR" dirty="0" smtClean="0"/>
          </a:p>
          <a:p>
            <a:pPr>
              <a:buNone/>
            </a:pPr>
            <a:r>
              <a:rPr lang="tr-TR" dirty="0" err="1" smtClean="0"/>
              <a:t>prematürite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resim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9092" y="1"/>
            <a:ext cx="72125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1161</TotalTime>
  <Words>821</Words>
  <Application>Microsoft Office PowerPoint</Application>
  <PresentationFormat>Ekran Gösterisi (4:3)</PresentationFormat>
  <Paragraphs>213</Paragraphs>
  <Slides>43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Kent</vt:lpstr>
      <vt:lpstr>OTİZM SPEKTRUM BOZUKLUĞU OLAN  ÇOCUKLARDA OBEZİTE</vt:lpstr>
      <vt:lpstr>Amaç</vt:lpstr>
      <vt:lpstr>Öğrenim hedefleri</vt:lpstr>
      <vt:lpstr>Otizm Spektrum Bozukluğu</vt:lpstr>
      <vt:lpstr>  Epidemiyoloji</vt:lpstr>
      <vt:lpstr>PowerPoint Sunusu</vt:lpstr>
      <vt:lpstr> Etyoloji</vt:lpstr>
      <vt:lpstr> Etyoloji</vt:lpstr>
      <vt:lpstr>PowerPoint Sunusu</vt:lpstr>
      <vt:lpstr>Tanı</vt:lpstr>
      <vt:lpstr>PowerPoint Sunusu</vt:lpstr>
      <vt:lpstr>PowerPoint Sunusu</vt:lpstr>
      <vt:lpstr>PowerPoint Sunusu</vt:lpstr>
      <vt:lpstr>Otizmde Erken Belirtiler (2-6 ay)</vt:lpstr>
      <vt:lpstr>PowerPoint Sunusu</vt:lpstr>
      <vt:lpstr>PowerPoint Sunusu</vt:lpstr>
      <vt:lpstr>Prevelanstaki artışın sebebi ne </vt:lpstr>
      <vt:lpstr> </vt:lpstr>
      <vt:lpstr>PowerPoint Sunusu</vt:lpstr>
      <vt:lpstr>PowerPoint Sunusu</vt:lpstr>
      <vt:lpstr>Tedavi</vt:lpstr>
      <vt:lpstr>PowerPoint Sunusu</vt:lpstr>
      <vt:lpstr>Çocuklarda obezite</vt:lpstr>
      <vt:lpstr>Çocuklarda obezite</vt:lpstr>
      <vt:lpstr>Etyoloji</vt:lpstr>
      <vt:lpstr>       Obeziteye bağlı </vt:lpstr>
      <vt:lpstr>     Tanı</vt:lpstr>
      <vt:lpstr>Otizmli çocuklarda obezite </vt:lpstr>
      <vt:lpstr>Otizmli çocuklarda obezite </vt:lpstr>
      <vt:lpstr> Otizm obezite ilişkisi</vt:lpstr>
      <vt:lpstr>PowerPoint Sunusu</vt:lpstr>
      <vt:lpstr>PowerPoint Sunusu</vt:lpstr>
      <vt:lpstr>Tedavi</vt:lpstr>
      <vt:lpstr>        Beslenme alışkanlıklarının modifikasyonu</vt:lpstr>
      <vt:lpstr>PowerPoint Sunusu</vt:lpstr>
      <vt:lpstr>     Fiziksel egzersiz</vt:lpstr>
      <vt:lpstr>İlaçlar</vt:lpstr>
      <vt:lpstr>PowerPoint Sunusu</vt:lpstr>
      <vt:lpstr>PowerPoint Sunusu</vt:lpstr>
      <vt:lpstr>PowerPoint Sunusu</vt:lpstr>
      <vt:lpstr>PowerPoint Sunusu</vt:lpstr>
      <vt:lpstr>PowerPoint Sunusu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OTİZMLİ ÇOCUKLARDA OBEZİTE</dc:title>
  <dc:creator>pc</dc:creator>
  <cp:lastModifiedBy>Win7</cp:lastModifiedBy>
  <cp:revision>140</cp:revision>
  <dcterms:created xsi:type="dcterms:W3CDTF">2017-02-22T18:21:39Z</dcterms:created>
  <dcterms:modified xsi:type="dcterms:W3CDTF">2017-03-07T07:03:22Z</dcterms:modified>
</cp:coreProperties>
</file>