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0" r:id="rId1"/>
    <p:sldMasterId id="2147483662" r:id="rId2"/>
  </p:sldMasterIdLst>
  <p:notesMasterIdLst>
    <p:notesMasterId r:id="rId38"/>
  </p:notesMasterIdLst>
  <p:sldIdLst>
    <p:sldId id="256" r:id="rId3"/>
    <p:sldId id="258" r:id="rId4"/>
    <p:sldId id="259" r:id="rId5"/>
    <p:sldId id="261" r:id="rId6"/>
    <p:sldId id="260" r:id="rId7"/>
    <p:sldId id="262" r:id="rId8"/>
    <p:sldId id="263" r:id="rId9"/>
    <p:sldId id="269" r:id="rId10"/>
    <p:sldId id="264" r:id="rId11"/>
    <p:sldId id="280" r:id="rId12"/>
    <p:sldId id="266" r:id="rId13"/>
    <p:sldId id="270" r:id="rId14"/>
    <p:sldId id="267" r:id="rId15"/>
    <p:sldId id="268" r:id="rId16"/>
    <p:sldId id="271" r:id="rId17"/>
    <p:sldId id="272" r:id="rId18"/>
    <p:sldId id="273" r:id="rId19"/>
    <p:sldId id="274" r:id="rId20"/>
    <p:sldId id="275" r:id="rId21"/>
    <p:sldId id="293" r:id="rId22"/>
    <p:sldId id="294" r:id="rId23"/>
    <p:sldId id="277" r:id="rId24"/>
    <p:sldId id="278" r:id="rId25"/>
    <p:sldId id="281" r:id="rId26"/>
    <p:sldId id="283" r:id="rId27"/>
    <p:sldId id="282" r:id="rId28"/>
    <p:sldId id="285" r:id="rId29"/>
    <p:sldId id="284" r:id="rId30"/>
    <p:sldId id="286" r:id="rId31"/>
    <p:sldId id="287" r:id="rId32"/>
    <p:sldId id="288" r:id="rId33"/>
    <p:sldId id="289" r:id="rId34"/>
    <p:sldId id="290" r:id="rId35"/>
    <p:sldId id="279"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varScale="1">
        <p:scale>
          <a:sx n="86" d="100"/>
          <a:sy n="86" d="100"/>
        </p:scale>
        <p:origin x="4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63A7C2-CCBB-4476-9C6B-A04317E87ED1}"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BA6FC8B5-45E5-452F-92B0-0975A92F3D95}">
      <dgm:prSet/>
      <dgm:spPr/>
      <dgm:t>
        <a:bodyPr/>
        <a:lstStyle/>
        <a:p>
          <a:r>
            <a:rPr lang="tr-TR"/>
            <a:t>SENSİTİZASYON</a:t>
          </a:r>
          <a:endParaRPr lang="en-US"/>
        </a:p>
      </dgm:t>
    </dgm:pt>
    <dgm:pt modelId="{1DCBDCF6-7938-4085-9089-EA23D68B02BA}" type="parTrans" cxnId="{C516BAA2-7EB3-4617-8CB8-07B0EDAA4451}">
      <dgm:prSet/>
      <dgm:spPr/>
      <dgm:t>
        <a:bodyPr/>
        <a:lstStyle/>
        <a:p>
          <a:endParaRPr lang="en-US"/>
        </a:p>
      </dgm:t>
    </dgm:pt>
    <dgm:pt modelId="{BE07B7A7-9CD8-4C50-9DB4-E6B275F46844}" type="sibTrans" cxnId="{C516BAA2-7EB3-4617-8CB8-07B0EDAA4451}">
      <dgm:prSet/>
      <dgm:spPr/>
      <dgm:t>
        <a:bodyPr/>
        <a:lstStyle/>
        <a:p>
          <a:endParaRPr lang="en-US"/>
        </a:p>
      </dgm:t>
    </dgm:pt>
    <dgm:pt modelId="{B9910EF4-32AD-47F4-87D8-EF04F389AD4D}">
      <dgm:prSet/>
      <dgm:spPr/>
      <dgm:t>
        <a:bodyPr/>
        <a:lstStyle/>
        <a:p>
          <a:r>
            <a:rPr lang="tr-TR"/>
            <a:t>Allerjene tekrarlayan maruziyet </a:t>
          </a:r>
          <a:endParaRPr lang="en-US"/>
        </a:p>
      </dgm:t>
    </dgm:pt>
    <dgm:pt modelId="{C04C7080-68A3-47B6-BD65-FC5D7B0C8C09}" type="parTrans" cxnId="{A1D20C0A-0D3A-46E7-9CB8-66F360998F38}">
      <dgm:prSet/>
      <dgm:spPr/>
      <dgm:t>
        <a:bodyPr/>
        <a:lstStyle/>
        <a:p>
          <a:endParaRPr lang="en-US"/>
        </a:p>
      </dgm:t>
    </dgm:pt>
    <dgm:pt modelId="{9F164874-3861-46B3-BD20-3C02548D0D76}" type="sibTrans" cxnId="{A1D20C0A-0D3A-46E7-9CB8-66F360998F38}">
      <dgm:prSet/>
      <dgm:spPr/>
      <dgm:t>
        <a:bodyPr/>
        <a:lstStyle/>
        <a:p>
          <a:endParaRPr lang="en-US"/>
        </a:p>
      </dgm:t>
    </dgm:pt>
    <dgm:pt modelId="{67E76608-F4E9-4376-A866-D58B5847053E}">
      <dgm:prSet/>
      <dgm:spPr/>
      <dgm:t>
        <a:bodyPr/>
        <a:lstStyle/>
        <a:p>
          <a:r>
            <a:rPr lang="tr-TR"/>
            <a:t>ENFLAMASYON</a:t>
          </a:r>
          <a:endParaRPr lang="en-US"/>
        </a:p>
      </dgm:t>
    </dgm:pt>
    <dgm:pt modelId="{78B72BFA-B633-4104-A0B7-38B9FF6A7F25}" type="parTrans" cxnId="{6B5EE2E5-7385-4DB6-96E1-4BA0AD5C0AD3}">
      <dgm:prSet/>
      <dgm:spPr/>
      <dgm:t>
        <a:bodyPr/>
        <a:lstStyle/>
        <a:p>
          <a:endParaRPr lang="en-US"/>
        </a:p>
      </dgm:t>
    </dgm:pt>
    <dgm:pt modelId="{C6481398-5F34-46A2-AF4A-5607A6CCB28F}" type="sibTrans" cxnId="{6B5EE2E5-7385-4DB6-96E1-4BA0AD5C0AD3}">
      <dgm:prSet/>
      <dgm:spPr/>
      <dgm:t>
        <a:bodyPr/>
        <a:lstStyle/>
        <a:p>
          <a:endParaRPr lang="en-US"/>
        </a:p>
      </dgm:t>
    </dgm:pt>
    <dgm:pt modelId="{5F6C20E9-8DB9-4E59-9D92-512BD07EE5B9}" type="pres">
      <dgm:prSet presAssocID="{EB63A7C2-CCBB-4476-9C6B-A04317E87ED1}" presName="Name0" presStyleCnt="0">
        <dgm:presLayoutVars>
          <dgm:dir/>
          <dgm:animLvl val="lvl"/>
          <dgm:resizeHandles val="exact"/>
        </dgm:presLayoutVars>
      </dgm:prSet>
      <dgm:spPr/>
    </dgm:pt>
    <dgm:pt modelId="{21B61539-B12B-44D0-8160-C9A0F083977F}" type="pres">
      <dgm:prSet presAssocID="{67E76608-F4E9-4376-A866-D58B5847053E}" presName="boxAndChildren" presStyleCnt="0"/>
      <dgm:spPr/>
    </dgm:pt>
    <dgm:pt modelId="{A7BD336C-88D8-458B-8CC5-1B7CCF6EE61F}" type="pres">
      <dgm:prSet presAssocID="{67E76608-F4E9-4376-A866-D58B5847053E}" presName="parentTextBox" presStyleLbl="node1" presStyleIdx="0" presStyleCnt="3"/>
      <dgm:spPr/>
    </dgm:pt>
    <dgm:pt modelId="{5D5E30E1-3D05-4FA2-8749-6A4B7B72D3C3}" type="pres">
      <dgm:prSet presAssocID="{9F164874-3861-46B3-BD20-3C02548D0D76}" presName="sp" presStyleCnt="0"/>
      <dgm:spPr/>
    </dgm:pt>
    <dgm:pt modelId="{E88DF033-676F-4E2C-946A-7CC4D6E1FDE9}" type="pres">
      <dgm:prSet presAssocID="{B9910EF4-32AD-47F4-87D8-EF04F389AD4D}" presName="arrowAndChildren" presStyleCnt="0"/>
      <dgm:spPr/>
    </dgm:pt>
    <dgm:pt modelId="{970E65E6-4BA1-4E27-89CA-5A907ED3AE56}" type="pres">
      <dgm:prSet presAssocID="{B9910EF4-32AD-47F4-87D8-EF04F389AD4D}" presName="parentTextArrow" presStyleLbl="node1" presStyleIdx="1" presStyleCnt="3"/>
      <dgm:spPr/>
    </dgm:pt>
    <dgm:pt modelId="{3A3138E4-0B6D-4E39-825B-FAD3EA1D655B}" type="pres">
      <dgm:prSet presAssocID="{BE07B7A7-9CD8-4C50-9DB4-E6B275F46844}" presName="sp" presStyleCnt="0"/>
      <dgm:spPr/>
    </dgm:pt>
    <dgm:pt modelId="{473CB868-F9E3-4547-931E-7C42BA007D01}" type="pres">
      <dgm:prSet presAssocID="{BA6FC8B5-45E5-452F-92B0-0975A92F3D95}" presName="arrowAndChildren" presStyleCnt="0"/>
      <dgm:spPr/>
    </dgm:pt>
    <dgm:pt modelId="{FF00AB28-6C31-4175-8A7C-4DABFBEB5F81}" type="pres">
      <dgm:prSet presAssocID="{BA6FC8B5-45E5-452F-92B0-0975A92F3D95}" presName="parentTextArrow" presStyleLbl="node1" presStyleIdx="2" presStyleCnt="3"/>
      <dgm:spPr/>
    </dgm:pt>
  </dgm:ptLst>
  <dgm:cxnLst>
    <dgm:cxn modelId="{A1D20C0A-0D3A-46E7-9CB8-66F360998F38}" srcId="{EB63A7C2-CCBB-4476-9C6B-A04317E87ED1}" destId="{B9910EF4-32AD-47F4-87D8-EF04F389AD4D}" srcOrd="1" destOrd="0" parTransId="{C04C7080-68A3-47B6-BD65-FC5D7B0C8C09}" sibTransId="{9F164874-3861-46B3-BD20-3C02548D0D76}"/>
    <dgm:cxn modelId="{BC3FC413-0AA5-4E3B-8528-44936170CDF6}" type="presOf" srcId="{67E76608-F4E9-4376-A866-D58B5847053E}" destId="{A7BD336C-88D8-458B-8CC5-1B7CCF6EE61F}" srcOrd="0" destOrd="0" presId="urn:microsoft.com/office/officeart/2005/8/layout/process4"/>
    <dgm:cxn modelId="{1954D920-B9D5-486A-BBF0-D98946977A8E}" type="presOf" srcId="{BA6FC8B5-45E5-452F-92B0-0975A92F3D95}" destId="{FF00AB28-6C31-4175-8A7C-4DABFBEB5F81}" srcOrd="0" destOrd="0" presId="urn:microsoft.com/office/officeart/2005/8/layout/process4"/>
    <dgm:cxn modelId="{6017395F-DCCE-4596-B047-A6D76549732A}" type="presOf" srcId="{B9910EF4-32AD-47F4-87D8-EF04F389AD4D}" destId="{970E65E6-4BA1-4E27-89CA-5A907ED3AE56}" srcOrd="0" destOrd="0" presId="urn:microsoft.com/office/officeart/2005/8/layout/process4"/>
    <dgm:cxn modelId="{5B5CE066-6ECA-495A-BD2E-AF2B4A26FC49}" type="presOf" srcId="{EB63A7C2-CCBB-4476-9C6B-A04317E87ED1}" destId="{5F6C20E9-8DB9-4E59-9D92-512BD07EE5B9}" srcOrd="0" destOrd="0" presId="urn:microsoft.com/office/officeart/2005/8/layout/process4"/>
    <dgm:cxn modelId="{C516BAA2-7EB3-4617-8CB8-07B0EDAA4451}" srcId="{EB63A7C2-CCBB-4476-9C6B-A04317E87ED1}" destId="{BA6FC8B5-45E5-452F-92B0-0975A92F3D95}" srcOrd="0" destOrd="0" parTransId="{1DCBDCF6-7938-4085-9089-EA23D68B02BA}" sibTransId="{BE07B7A7-9CD8-4C50-9DB4-E6B275F46844}"/>
    <dgm:cxn modelId="{6B5EE2E5-7385-4DB6-96E1-4BA0AD5C0AD3}" srcId="{EB63A7C2-CCBB-4476-9C6B-A04317E87ED1}" destId="{67E76608-F4E9-4376-A866-D58B5847053E}" srcOrd="2" destOrd="0" parTransId="{78B72BFA-B633-4104-A0B7-38B9FF6A7F25}" sibTransId="{C6481398-5F34-46A2-AF4A-5607A6CCB28F}"/>
    <dgm:cxn modelId="{9B49085E-E168-4940-9E03-43720E261093}" type="presParOf" srcId="{5F6C20E9-8DB9-4E59-9D92-512BD07EE5B9}" destId="{21B61539-B12B-44D0-8160-C9A0F083977F}" srcOrd="0" destOrd="0" presId="urn:microsoft.com/office/officeart/2005/8/layout/process4"/>
    <dgm:cxn modelId="{39C1138D-3D14-4072-9890-4448D64815F1}" type="presParOf" srcId="{21B61539-B12B-44D0-8160-C9A0F083977F}" destId="{A7BD336C-88D8-458B-8CC5-1B7CCF6EE61F}" srcOrd="0" destOrd="0" presId="urn:microsoft.com/office/officeart/2005/8/layout/process4"/>
    <dgm:cxn modelId="{DC199DC2-3A89-4BB1-9540-4D60C1A9399A}" type="presParOf" srcId="{5F6C20E9-8DB9-4E59-9D92-512BD07EE5B9}" destId="{5D5E30E1-3D05-4FA2-8749-6A4B7B72D3C3}" srcOrd="1" destOrd="0" presId="urn:microsoft.com/office/officeart/2005/8/layout/process4"/>
    <dgm:cxn modelId="{6B0A8688-075F-4982-B8F5-A77E50B9637B}" type="presParOf" srcId="{5F6C20E9-8DB9-4E59-9D92-512BD07EE5B9}" destId="{E88DF033-676F-4E2C-946A-7CC4D6E1FDE9}" srcOrd="2" destOrd="0" presId="urn:microsoft.com/office/officeart/2005/8/layout/process4"/>
    <dgm:cxn modelId="{20E0B9F3-183C-40F6-B171-39B6653CDE68}" type="presParOf" srcId="{E88DF033-676F-4E2C-946A-7CC4D6E1FDE9}" destId="{970E65E6-4BA1-4E27-89CA-5A907ED3AE56}" srcOrd="0" destOrd="0" presId="urn:microsoft.com/office/officeart/2005/8/layout/process4"/>
    <dgm:cxn modelId="{F5451904-F04B-4D62-9E71-80D8DD74B109}" type="presParOf" srcId="{5F6C20E9-8DB9-4E59-9D92-512BD07EE5B9}" destId="{3A3138E4-0B6D-4E39-825B-FAD3EA1D655B}" srcOrd="3" destOrd="0" presId="urn:microsoft.com/office/officeart/2005/8/layout/process4"/>
    <dgm:cxn modelId="{03A95EE0-02E8-4ADD-A74D-2FF1D637F19F}" type="presParOf" srcId="{5F6C20E9-8DB9-4E59-9D92-512BD07EE5B9}" destId="{473CB868-F9E3-4547-931E-7C42BA007D01}" srcOrd="4" destOrd="0" presId="urn:microsoft.com/office/officeart/2005/8/layout/process4"/>
    <dgm:cxn modelId="{F8C6CFEC-BFE1-4B85-A556-C21A69BB0966}" type="presParOf" srcId="{473CB868-F9E3-4547-931E-7C42BA007D01}" destId="{FF00AB28-6C31-4175-8A7C-4DABFBEB5F8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D336C-88D8-458B-8CC5-1B7CCF6EE61F}">
      <dsp:nvSpPr>
        <dsp:cNvPr id="0" name=""/>
        <dsp:cNvSpPr/>
      </dsp:nvSpPr>
      <dsp:spPr>
        <a:xfrm>
          <a:off x="0" y="3895684"/>
          <a:ext cx="4959350" cy="12786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tr-TR" sz="3000" kern="1200"/>
            <a:t>ENFLAMASYON</a:t>
          </a:r>
          <a:endParaRPr lang="en-US" sz="3000" kern="1200"/>
        </a:p>
      </dsp:txBody>
      <dsp:txXfrm>
        <a:off x="0" y="3895684"/>
        <a:ext cx="4959350" cy="1278650"/>
      </dsp:txXfrm>
    </dsp:sp>
    <dsp:sp modelId="{970E65E6-4BA1-4E27-89CA-5A907ED3AE56}">
      <dsp:nvSpPr>
        <dsp:cNvPr id="0" name=""/>
        <dsp:cNvSpPr/>
      </dsp:nvSpPr>
      <dsp:spPr>
        <a:xfrm rot="10800000">
          <a:off x="0" y="1948299"/>
          <a:ext cx="4959350" cy="196656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tr-TR" sz="3000" kern="1200"/>
            <a:t>Allerjene tekrarlayan maruziyet </a:t>
          </a:r>
          <a:endParaRPr lang="en-US" sz="3000" kern="1200"/>
        </a:p>
      </dsp:txBody>
      <dsp:txXfrm rot="10800000">
        <a:off x="0" y="1948299"/>
        <a:ext cx="4959350" cy="1277814"/>
      </dsp:txXfrm>
    </dsp:sp>
    <dsp:sp modelId="{FF00AB28-6C31-4175-8A7C-4DABFBEB5F81}">
      <dsp:nvSpPr>
        <dsp:cNvPr id="0" name=""/>
        <dsp:cNvSpPr/>
      </dsp:nvSpPr>
      <dsp:spPr>
        <a:xfrm rot="10800000">
          <a:off x="0" y="914"/>
          <a:ext cx="4959350" cy="196656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tr-TR" sz="3000" kern="1200"/>
            <a:t>SENSİTİZASYON</a:t>
          </a:r>
          <a:endParaRPr lang="en-US" sz="3000" kern="1200"/>
        </a:p>
      </dsp:txBody>
      <dsp:txXfrm rot="10800000">
        <a:off x="0" y="914"/>
        <a:ext cx="4959350" cy="12778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F6883-7A49-4AFC-AF57-B59E5ECEA7F2}" type="datetimeFigureOut">
              <a:rPr lang="tr-TR" smtClean="0"/>
              <a:t>27.07.2023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256AC-65AA-49EB-AB20-7264BDAF1F8D}" type="slidenum">
              <a:rPr lang="tr-TR" smtClean="0"/>
              <a:t>‹#›</a:t>
            </a:fld>
            <a:endParaRPr lang="tr-TR"/>
          </a:p>
        </p:txBody>
      </p:sp>
    </p:spTree>
    <p:extLst>
      <p:ext uri="{BB962C8B-B14F-4D97-AF65-F5344CB8AC3E}">
        <p14:creationId xmlns:p14="http://schemas.microsoft.com/office/powerpoint/2010/main" val="1380463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7/27/2023</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09639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7/27/2023</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16206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7/27/2023</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153900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a:defRPr/>
            </a:lvl1pPr>
          </a:lstStyle>
          <a:p>
            <a:pPr>
              <a:defRPr/>
            </a:pPr>
            <a:endParaRPr lang="tr-TR"/>
          </a:p>
        </p:txBody>
      </p:sp>
      <p:sp>
        <p:nvSpPr>
          <p:cNvPr id="3" name="Rectangle 10"/>
          <p:cNvSpPr>
            <a:spLocks noGrp="1" noChangeArrowheads="1"/>
          </p:cNvSpPr>
          <p:nvPr>
            <p:ph type="ftr" sz="quarter" idx="11"/>
          </p:nvPr>
        </p:nvSpPr>
        <p:spPr/>
        <p:txBody>
          <a:bodyPr/>
          <a:lstStyle>
            <a:lvl1pPr>
              <a:defRPr/>
            </a:lvl1pPr>
          </a:lstStyle>
          <a:p>
            <a:pPr>
              <a:defRPr/>
            </a:pPr>
            <a:endParaRPr lang="tr-TR"/>
          </a:p>
        </p:txBody>
      </p:sp>
      <p:sp>
        <p:nvSpPr>
          <p:cNvPr id="4" name="Rectangle 11"/>
          <p:cNvSpPr>
            <a:spLocks noGrp="1" noChangeArrowheads="1"/>
          </p:cNvSpPr>
          <p:nvPr>
            <p:ph type="sldNum" sz="quarter" idx="12"/>
          </p:nvPr>
        </p:nvSpPr>
        <p:spPr/>
        <p:txBody>
          <a:bodyPr/>
          <a:lstStyle>
            <a:lvl1pPr>
              <a:defRPr/>
            </a:lvl1pPr>
          </a:lstStyle>
          <a:p>
            <a:fld id="{3576C19E-D261-41BD-97CF-277F5FDFEB3E}" type="slidenum">
              <a:rPr lang="tr-TR" altLang="tr-TR"/>
              <a:pPr/>
              <a:t>‹#›</a:t>
            </a:fld>
            <a:endParaRPr lang="tr-TR" alt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9"/>
          <p:cNvSpPr>
            <a:spLocks noGrp="1" noChangeArrowheads="1"/>
          </p:cNvSpPr>
          <p:nvPr>
            <p:ph type="dt" sz="half" idx="10"/>
          </p:nvPr>
        </p:nvSpPr>
        <p:spPr/>
        <p:txBody>
          <a:bodyPr/>
          <a:lstStyle>
            <a:lvl1pPr>
              <a:defRPr/>
            </a:lvl1pPr>
          </a:lstStyle>
          <a:p>
            <a:pPr>
              <a:defRPr/>
            </a:pPr>
            <a:endParaRPr lang="tr-TR"/>
          </a:p>
        </p:txBody>
      </p:sp>
      <p:sp>
        <p:nvSpPr>
          <p:cNvPr id="5" name="Rectangle 10"/>
          <p:cNvSpPr>
            <a:spLocks noGrp="1" noChangeArrowheads="1"/>
          </p:cNvSpPr>
          <p:nvPr>
            <p:ph type="ftr" sz="quarter" idx="11"/>
          </p:nvPr>
        </p:nvSpPr>
        <p:spPr/>
        <p:txBody>
          <a:bodyPr/>
          <a:lstStyle>
            <a:lvl1pPr>
              <a:defRPr/>
            </a:lvl1pPr>
          </a:lstStyle>
          <a:p>
            <a:pPr>
              <a:defRPr/>
            </a:pPr>
            <a:endParaRPr lang="tr-TR"/>
          </a:p>
        </p:txBody>
      </p:sp>
      <p:sp>
        <p:nvSpPr>
          <p:cNvPr id="6" name="Rectangle 11"/>
          <p:cNvSpPr>
            <a:spLocks noGrp="1" noChangeArrowheads="1"/>
          </p:cNvSpPr>
          <p:nvPr>
            <p:ph type="sldNum" sz="quarter" idx="12"/>
          </p:nvPr>
        </p:nvSpPr>
        <p:spPr/>
        <p:txBody>
          <a:bodyPr/>
          <a:lstStyle>
            <a:lvl1pPr>
              <a:defRPr/>
            </a:lvl1pPr>
          </a:lstStyle>
          <a:p>
            <a:fld id="{1F29D6CD-B8A5-43FE-9DAA-73F8FAF4C6E5}" type="slidenum">
              <a:rPr lang="tr-TR" altLang="tr-TR"/>
              <a:pPr/>
              <a:t>‹#›</a:t>
            </a:fld>
            <a:endParaRPr lang="tr-TR" alt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7/27/2023</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010714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7/27/2023</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8841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7/27/2023</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54188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7/27/2023</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87664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7/27/2023</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996279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7/27/2023</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5466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7/27/2023</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559082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7/27/2023</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27675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7/27/2023</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28172967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689" r:id="rId4"/>
    <p:sldLayoutId id="2147483690" r:id="rId5"/>
    <p:sldLayoutId id="2147483695" r:id="rId6"/>
    <p:sldLayoutId id="2147483691" r:id="rId7"/>
    <p:sldLayoutId id="2147483692" r:id="rId8"/>
    <p:sldLayoutId id="2147483693" r:id="rId9"/>
    <p:sldLayoutId id="2147483694" r:id="rId10"/>
    <p:sldLayoutId id="2147483696"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428752" y="304800"/>
            <a:ext cx="10153649"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tr-TR" sz="2400">
                <a:latin typeface="Times New Roman" panose="02020603050405020304"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tr-TR" sz="2400">
                <a:latin typeface="Times New Roman" panose="02020603050405020304"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tr-TR" sz="2400">
                <a:latin typeface="Times New Roman" panose="02020603050405020304"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tr-TR" sz="2400">
                <a:latin typeface="Times New Roman" panose="02020603050405020304"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tr-TR" sz="2400">
                <a:latin typeface="Times New Roman" panose="02020603050405020304" pitchFamily="18" charset="0"/>
              </a:endParaRPr>
            </a:p>
          </p:txBody>
        </p:sp>
      </p:grpSp>
      <p:sp>
        <p:nvSpPr>
          <p:cNvPr id="1027" name="Rectangle 8"/>
          <p:cNvSpPr>
            <a:spLocks noGrp="1" noChangeArrowheads="1"/>
          </p:cNvSpPr>
          <p:nvPr>
            <p:ph type="body" idx="1"/>
          </p:nvPr>
        </p:nvSpPr>
        <p:spPr bwMode="auto">
          <a:xfrm>
            <a:off x="609600" y="1600201"/>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25961" name="Rectangle 9"/>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tr-TR"/>
          </a:p>
        </p:txBody>
      </p:sp>
      <p:sp>
        <p:nvSpPr>
          <p:cNvPr id="125962" name="Rectangle 10"/>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tr-TR"/>
          </a:p>
        </p:txBody>
      </p:sp>
      <p:sp>
        <p:nvSpPr>
          <p:cNvPr id="125963" name="Rectangle 11"/>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06458264-5332-4716-8506-BB8756301447}" type="slidenum">
              <a:rPr lang="tr-TR" altLang="tr-TR"/>
              <a:pPr/>
              <a:t>‹#›</a:t>
            </a:fld>
            <a:endParaRPr lang="tr-TR" altLang="tr-TR"/>
          </a:p>
        </p:txBody>
      </p:sp>
      <p:sp>
        <p:nvSpPr>
          <p:cNvPr id="1031" name="Rectangle 1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Tree>
  </p:cSld>
  <p:clrMap bg1="lt1" tx1="dk1" bg2="lt2" tx2="dk2" accent1="accent1" accent2="accent2" accent3="accent3" accent4="accent4" accent5="accent5" accent6="accent6" hlink="hlink" folHlink="folHlink"/>
  <p:sldLayoutIdLst>
    <p:sldLayoutId id="2147484162" r:id="rId1"/>
    <p:sldLayoutId id="2147484157" r:id="rId2"/>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0334BF-0422-4A9A-BE46-AEB8C348B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8F2823-0279-49D8-928D-754B22253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2E45E95-311C-41C7-A882-6E43F0806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7299D5D-ECC5-41EB-B830-C3A35FB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7516"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8C91735-5EFE-44D1-8CC6-FDF0D11B6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33F926C-2613-475D-AEE4-CD7D87D3B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8B7FE464-1C95-5E54-A532-71323EF8FAF7}"/>
              </a:ext>
            </a:extLst>
          </p:cNvPr>
          <p:cNvSpPr>
            <a:spLocks noGrp="1"/>
          </p:cNvSpPr>
          <p:nvPr>
            <p:ph type="ctrTitle"/>
          </p:nvPr>
        </p:nvSpPr>
        <p:spPr>
          <a:xfrm>
            <a:off x="838200" y="1122363"/>
            <a:ext cx="6105525" cy="2387600"/>
          </a:xfrm>
        </p:spPr>
        <p:txBody>
          <a:bodyPr>
            <a:normAutofit/>
          </a:bodyPr>
          <a:lstStyle/>
          <a:p>
            <a:pPr algn="l"/>
            <a:r>
              <a:rPr lang="tr-TR">
                <a:solidFill>
                  <a:srgbClr val="FFFFFF"/>
                </a:solidFill>
              </a:rPr>
              <a:t>ASTIM </a:t>
            </a:r>
          </a:p>
        </p:txBody>
      </p:sp>
      <p:sp>
        <p:nvSpPr>
          <p:cNvPr id="3" name="Alt Başlık 2">
            <a:extLst>
              <a:ext uri="{FF2B5EF4-FFF2-40B4-BE49-F238E27FC236}">
                <a16:creationId xmlns:a16="http://schemas.microsoft.com/office/drawing/2014/main" id="{68FF14D1-36E9-1779-B788-0B31B16014E5}"/>
              </a:ext>
            </a:extLst>
          </p:cNvPr>
          <p:cNvSpPr>
            <a:spLocks noGrp="1"/>
          </p:cNvSpPr>
          <p:nvPr>
            <p:ph type="subTitle" idx="1"/>
          </p:nvPr>
        </p:nvSpPr>
        <p:spPr>
          <a:xfrm>
            <a:off x="838200" y="3602038"/>
            <a:ext cx="6105525" cy="1655762"/>
          </a:xfrm>
        </p:spPr>
        <p:txBody>
          <a:bodyPr>
            <a:normAutofit/>
          </a:bodyPr>
          <a:lstStyle/>
          <a:p>
            <a:pPr algn="l"/>
            <a:r>
              <a:rPr lang="tr-TR" sz="2200">
                <a:solidFill>
                  <a:srgbClr val="FFFFFF"/>
                </a:solidFill>
              </a:rPr>
              <a:t>İnt.Dr.Beyhan KÖROĞLU-368797</a:t>
            </a:r>
          </a:p>
        </p:txBody>
      </p:sp>
      <p:sp>
        <p:nvSpPr>
          <p:cNvPr id="21" name="Rectangle 20">
            <a:extLst>
              <a:ext uri="{FF2B5EF4-FFF2-40B4-BE49-F238E27FC236}">
                <a16:creationId xmlns:a16="http://schemas.microsoft.com/office/drawing/2014/main" id="{1FD32A06-E9FE-4F5A-88A6-84905A72C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5675" y="0"/>
            <a:ext cx="4883277" cy="6858000"/>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enklilik, bulanıklık içeren bir resim&#10;&#10;Açıklama otomatik olarak oluşturuldu">
            <a:extLst>
              <a:ext uri="{FF2B5EF4-FFF2-40B4-BE49-F238E27FC236}">
                <a16:creationId xmlns:a16="http://schemas.microsoft.com/office/drawing/2014/main" id="{4AB63977-B159-154F-A35E-BB1042EF79F9}"/>
              </a:ext>
            </a:extLst>
          </p:cNvPr>
          <p:cNvPicPr>
            <a:picLocks noChangeAspect="1"/>
          </p:cNvPicPr>
          <p:nvPr/>
        </p:nvPicPr>
        <p:blipFill rotWithShape="1">
          <a:blip r:embed="rId2">
            <a:alphaModFix amt="60000"/>
          </a:blip>
          <a:srcRect l="21953" r="30516" b="-2"/>
          <a:stretch/>
        </p:blipFill>
        <p:spPr>
          <a:xfrm>
            <a:off x="7305675" y="-3319"/>
            <a:ext cx="4883278" cy="6858000"/>
          </a:xfrm>
          <a:prstGeom prst="rect">
            <a:avLst/>
          </a:prstGeom>
        </p:spPr>
      </p:pic>
    </p:spTree>
    <p:extLst>
      <p:ext uri="{BB962C8B-B14F-4D97-AF65-F5344CB8AC3E}">
        <p14:creationId xmlns:p14="http://schemas.microsoft.com/office/powerpoint/2010/main" val="3728225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7536A6C-49BE-190A-E40F-DB46DEEC8AAE}"/>
              </a:ext>
            </a:extLst>
          </p:cNvPr>
          <p:cNvSpPr>
            <a:spLocks noGrp="1"/>
          </p:cNvSpPr>
          <p:nvPr>
            <p:ph type="subTitle" idx="1"/>
          </p:nvPr>
        </p:nvSpPr>
        <p:spPr>
          <a:xfrm>
            <a:off x="1524000" y="1032387"/>
            <a:ext cx="8259192" cy="4866968"/>
          </a:xfrm>
        </p:spPr>
        <p:txBody>
          <a:bodyPr>
            <a:noAutofit/>
          </a:bodyPr>
          <a:lstStyle/>
          <a:p>
            <a:pPr algn="l"/>
            <a:r>
              <a:rPr lang="tr-TR" sz="1800" b="1" dirty="0"/>
              <a:t>Kemokinler: Havayolu epitel hücreleri tarafından salınırlar, inflamatuar hücrelerin dokuya göçünde rol alırlar. </a:t>
            </a:r>
          </a:p>
          <a:p>
            <a:pPr algn="l"/>
            <a:r>
              <a:rPr lang="tr-TR" sz="1800" b="1" dirty="0" err="1"/>
              <a:t>Lökotrienler</a:t>
            </a:r>
            <a:r>
              <a:rPr lang="tr-TR" sz="1800" b="1" dirty="0"/>
              <a:t>: </a:t>
            </a:r>
            <a:r>
              <a:rPr lang="tr-TR" sz="1800" b="1" dirty="0" err="1"/>
              <a:t>Mast</a:t>
            </a:r>
            <a:r>
              <a:rPr lang="tr-TR" sz="1800" b="1" dirty="0"/>
              <a:t> hücreleri ve eozinofillerden salınan proinflamatuar ve potent </a:t>
            </a:r>
            <a:r>
              <a:rPr lang="tr-TR" sz="1800" b="1" dirty="0" err="1"/>
              <a:t>bronkokonstriktör</a:t>
            </a:r>
            <a:r>
              <a:rPr lang="tr-TR" sz="1800" b="1" dirty="0"/>
              <a:t> mediatörlerdir. </a:t>
            </a:r>
          </a:p>
          <a:p>
            <a:pPr algn="l"/>
            <a:r>
              <a:rPr lang="tr-TR" sz="1800" b="1" dirty="0"/>
              <a:t>Sitokinler: Astımda inflamatuar yanıtı oluştururlar ve hastalık şiddetini belirlerler. IL-1</a:t>
            </a:r>
            <a:r>
              <a:rPr lang="el-GR" sz="1800" b="1" dirty="0"/>
              <a:t>β </a:t>
            </a:r>
            <a:r>
              <a:rPr lang="tr-TR" sz="1800" b="1" dirty="0"/>
              <a:t>ve TNF-</a:t>
            </a:r>
            <a:r>
              <a:rPr lang="el-GR" sz="1800" b="1" dirty="0"/>
              <a:t>α; </a:t>
            </a:r>
            <a:r>
              <a:rPr lang="tr-TR" sz="1800" b="1" dirty="0"/>
              <a:t>inflamasyonda, IL-5;eozinofillerin farklılaşmasında, IL-4;Th2 farklılaşmasında, IL-13; </a:t>
            </a:r>
            <a:r>
              <a:rPr lang="tr-TR" sz="1800" b="1" dirty="0" err="1"/>
              <a:t>IgE</a:t>
            </a:r>
            <a:r>
              <a:rPr lang="tr-TR" sz="1800" b="1" dirty="0"/>
              <a:t> oluşumunda gerekli sitokinlerdir. </a:t>
            </a:r>
          </a:p>
          <a:p>
            <a:pPr algn="l"/>
            <a:r>
              <a:rPr lang="tr-TR" sz="1800" b="1" dirty="0"/>
              <a:t>Histamin: </a:t>
            </a:r>
            <a:r>
              <a:rPr lang="tr-TR" sz="1800" b="1" dirty="0" err="1"/>
              <a:t>Mast</a:t>
            </a:r>
            <a:r>
              <a:rPr lang="tr-TR" sz="1800" b="1" dirty="0"/>
              <a:t> hücrelerinden salınır. </a:t>
            </a:r>
            <a:r>
              <a:rPr lang="tr-TR" sz="1800" b="1" dirty="0" err="1"/>
              <a:t>Bronkokonstriksiyon</a:t>
            </a:r>
            <a:r>
              <a:rPr lang="tr-TR" sz="1800" b="1" dirty="0"/>
              <a:t> ve inflamasyona katkıda bulunur. </a:t>
            </a:r>
          </a:p>
          <a:p>
            <a:pPr algn="l"/>
            <a:r>
              <a:rPr lang="tr-TR" sz="1800" b="1" dirty="0"/>
              <a:t>Nitrik Oksit (NO): Potent bir </a:t>
            </a:r>
            <a:r>
              <a:rPr lang="tr-TR" sz="1800" b="1" dirty="0" err="1"/>
              <a:t>vazodilatatördür</a:t>
            </a:r>
            <a:r>
              <a:rPr lang="tr-TR" sz="1800" b="1" dirty="0"/>
              <a:t>. Havayolu epitel hücrelerindeki nitrik oksit </a:t>
            </a:r>
            <a:r>
              <a:rPr lang="tr-TR" sz="1800" b="1" dirty="0" err="1"/>
              <a:t>sentazın</a:t>
            </a:r>
            <a:r>
              <a:rPr lang="tr-TR" sz="1800" b="1" dirty="0"/>
              <a:t> aktivasyonu ile üretilir. </a:t>
            </a:r>
          </a:p>
          <a:p>
            <a:pPr algn="l"/>
            <a:r>
              <a:rPr lang="tr-TR" sz="1800" b="1" dirty="0" err="1"/>
              <a:t>Prostoglandin</a:t>
            </a:r>
            <a:r>
              <a:rPr lang="tr-TR" sz="1800" b="1" dirty="0"/>
              <a:t> D2: </a:t>
            </a:r>
            <a:r>
              <a:rPr lang="tr-TR" sz="1800" b="1" dirty="0" err="1"/>
              <a:t>Mast</a:t>
            </a:r>
            <a:r>
              <a:rPr lang="tr-TR" sz="1800" b="1" dirty="0"/>
              <a:t> hücrelerinden salınan bir </a:t>
            </a:r>
            <a:r>
              <a:rPr lang="tr-TR" sz="1800" b="1" dirty="0" err="1"/>
              <a:t>bronkokonstriktördür</a:t>
            </a:r>
            <a:r>
              <a:rPr lang="tr-TR" sz="1800" b="1" dirty="0"/>
              <a:t>. Th2 hücrelerinin havayoluna göçünde rol oynar</a:t>
            </a:r>
            <a:r>
              <a:rPr lang="tr-TR" sz="1800" dirty="0"/>
              <a:t>. </a:t>
            </a:r>
          </a:p>
        </p:txBody>
      </p:sp>
    </p:spTree>
    <p:extLst>
      <p:ext uri="{BB962C8B-B14F-4D97-AF65-F5344CB8AC3E}">
        <p14:creationId xmlns:p14="http://schemas.microsoft.com/office/powerpoint/2010/main" val="494129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91A3581-44A0-CE20-6918-9CD098480418}"/>
              </a:ext>
            </a:extLst>
          </p:cNvPr>
          <p:cNvSpPr>
            <a:spLocks noGrp="1"/>
          </p:cNvSpPr>
          <p:nvPr>
            <p:ph type="subTitle" idx="1"/>
          </p:nvPr>
        </p:nvSpPr>
        <p:spPr>
          <a:xfrm>
            <a:off x="679172" y="576470"/>
            <a:ext cx="10445283" cy="4691255"/>
          </a:xfrm>
        </p:spPr>
        <p:txBody>
          <a:bodyPr/>
          <a:lstStyle/>
          <a:p>
            <a:endParaRPr lang="tr-TR" dirty="0"/>
          </a:p>
        </p:txBody>
      </p:sp>
      <p:pic>
        <p:nvPicPr>
          <p:cNvPr id="3074" name="Picture 2" descr="patogenez">
            <a:extLst>
              <a:ext uri="{FF2B5EF4-FFF2-40B4-BE49-F238E27FC236}">
                <a16:creationId xmlns:a16="http://schemas.microsoft.com/office/drawing/2014/main" id="{B304BDA3-1AB7-CB48-C574-D14FE73F8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561" y="559698"/>
            <a:ext cx="8584717" cy="564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584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25172F05-8BFB-B9C9-39C2-AC7808511627}"/>
              </a:ext>
            </a:extLst>
          </p:cNvPr>
          <p:cNvSpPr>
            <a:spLocks noGrp="1"/>
          </p:cNvSpPr>
          <p:nvPr>
            <p:ph type="subTitle" idx="1"/>
          </p:nvPr>
        </p:nvSpPr>
        <p:spPr>
          <a:xfrm>
            <a:off x="1524000" y="1012054"/>
            <a:ext cx="8916140" cy="4245746"/>
          </a:xfrm>
        </p:spPr>
        <p:txBody>
          <a:bodyPr>
            <a:normAutofit/>
          </a:bodyPr>
          <a:lstStyle/>
          <a:p>
            <a:pPr algn="l"/>
            <a:r>
              <a:rPr lang="tr-TR" b="1" dirty="0"/>
              <a:t>Hava yolu daralması semptom ve fizyolojik değişikliklere yol açan asıl olaydır. Hava yollarındaki düz kas kontraksiyonu, ödem, yeniden yapılanmaya bağlı duvar kalınlaşması, mukus sekresyonu artışı ve mukus tıkaçları hava yolu daralmasına sebep olur.</a:t>
            </a:r>
          </a:p>
        </p:txBody>
      </p:sp>
    </p:spTree>
    <p:extLst>
      <p:ext uri="{BB962C8B-B14F-4D97-AF65-F5344CB8AC3E}">
        <p14:creationId xmlns:p14="http://schemas.microsoft.com/office/powerpoint/2010/main" val="1563118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ame 9">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A2477EE-FBE5-4DB7-8438-DE1CAC61A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B0E521E-8528-4E92-8B8C-67ED5C5BD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7"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metin, çizgi film, insan yüzü, kadın içeren bir resim&#10;&#10;Açıklama otomatik olarak oluşturuldu">
            <a:extLst>
              <a:ext uri="{FF2B5EF4-FFF2-40B4-BE49-F238E27FC236}">
                <a16:creationId xmlns:a16="http://schemas.microsoft.com/office/drawing/2014/main" id="{66014F4A-BC5E-F7CA-CF44-F3D4DC772DE2}"/>
              </a:ext>
            </a:extLst>
          </p:cNvPr>
          <p:cNvPicPr>
            <a:picLocks noGrp="1" noChangeAspect="1"/>
          </p:cNvPicPr>
          <p:nvPr>
            <p:ph idx="1"/>
          </p:nvPr>
        </p:nvPicPr>
        <p:blipFill rotWithShape="1">
          <a:blip r:embed="rId2">
            <a:alphaModFix/>
          </a:blip>
          <a:srcRect t="1552" r="-1" b="10535"/>
          <a:stretch/>
        </p:blipFill>
        <p:spPr>
          <a:xfrm>
            <a:off x="-21815" y="10"/>
            <a:ext cx="12188952" cy="6857990"/>
          </a:xfrm>
          <a:prstGeom prst="rect">
            <a:avLst/>
          </a:prstGeom>
        </p:spPr>
      </p:pic>
    </p:spTree>
    <p:extLst>
      <p:ext uri="{BB962C8B-B14F-4D97-AF65-F5344CB8AC3E}">
        <p14:creationId xmlns:p14="http://schemas.microsoft.com/office/powerpoint/2010/main" val="3312022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B3FF65C-9C38-9FBC-A5C8-2A47EABE8B56}"/>
              </a:ext>
            </a:extLst>
          </p:cNvPr>
          <p:cNvSpPr>
            <a:spLocks noGrp="1"/>
          </p:cNvSpPr>
          <p:nvPr>
            <p:ph type="ctrTitle"/>
          </p:nvPr>
        </p:nvSpPr>
        <p:spPr>
          <a:xfrm>
            <a:off x="838200" y="496957"/>
            <a:ext cx="6858000" cy="1504881"/>
          </a:xfrm>
        </p:spPr>
        <p:txBody>
          <a:bodyPr vert="horz" lIns="91440" tIns="45720" rIns="91440" bIns="45720" rtlCol="0">
            <a:normAutofit fontScale="90000"/>
          </a:bodyPr>
          <a:lstStyle/>
          <a:p>
            <a:pPr algn="l"/>
            <a:br>
              <a:rPr lang="tr-TR" sz="3000" dirty="0">
                <a:gradFill flip="none" rotWithShape="1">
                  <a:gsLst>
                    <a:gs pos="0">
                      <a:schemeClr val="accent5">
                        <a:alpha val="70000"/>
                      </a:schemeClr>
                    </a:gs>
                    <a:gs pos="100000">
                      <a:schemeClr val="accent1">
                        <a:alpha val="70000"/>
                      </a:schemeClr>
                    </a:gs>
                  </a:gsLst>
                  <a:lin ang="0" scaled="1"/>
                  <a:tileRect/>
                </a:gradFill>
              </a:rPr>
            </a:br>
            <a:br>
              <a:rPr lang="tr-TR" sz="3000" dirty="0">
                <a:gradFill flip="none" rotWithShape="1">
                  <a:gsLst>
                    <a:gs pos="0">
                      <a:schemeClr val="accent5">
                        <a:alpha val="70000"/>
                      </a:schemeClr>
                    </a:gs>
                    <a:gs pos="100000">
                      <a:schemeClr val="accent1">
                        <a:alpha val="70000"/>
                      </a:schemeClr>
                    </a:gs>
                  </a:gsLst>
                  <a:lin ang="0" scaled="1"/>
                  <a:tileRect/>
                </a:gradFill>
              </a:rPr>
            </a:br>
            <a:r>
              <a:rPr lang="en-US" sz="3000" dirty="0" err="1">
                <a:gradFill flip="none" rotWithShape="1">
                  <a:gsLst>
                    <a:gs pos="0">
                      <a:schemeClr val="accent5">
                        <a:alpha val="70000"/>
                      </a:schemeClr>
                    </a:gs>
                    <a:gs pos="100000">
                      <a:schemeClr val="accent1">
                        <a:alpha val="70000"/>
                      </a:schemeClr>
                    </a:gs>
                  </a:gsLst>
                  <a:lin ang="0" scaled="1"/>
                  <a:tileRect/>
                </a:gradFill>
              </a:rPr>
              <a:t>Astım</a:t>
            </a:r>
            <a:r>
              <a:rPr lang="en-US" sz="3000" dirty="0">
                <a:gradFill flip="none" rotWithShape="1">
                  <a:gsLst>
                    <a:gs pos="0">
                      <a:schemeClr val="accent5">
                        <a:alpha val="70000"/>
                      </a:schemeClr>
                    </a:gs>
                    <a:gs pos="100000">
                      <a:schemeClr val="accent1">
                        <a:alpha val="70000"/>
                      </a:schemeClr>
                    </a:gs>
                  </a:gsLst>
                  <a:lin ang="0" scaled="1"/>
                  <a:tileRect/>
                </a:gradFill>
              </a:rPr>
              <a:t> </a:t>
            </a:r>
            <a:r>
              <a:rPr lang="en-US" sz="3000" dirty="0" err="1">
                <a:gradFill flip="none" rotWithShape="1">
                  <a:gsLst>
                    <a:gs pos="0">
                      <a:schemeClr val="accent5">
                        <a:alpha val="70000"/>
                      </a:schemeClr>
                    </a:gs>
                    <a:gs pos="100000">
                      <a:schemeClr val="accent1">
                        <a:alpha val="70000"/>
                      </a:schemeClr>
                    </a:gs>
                  </a:gsLst>
                  <a:lin ang="0" scaled="1"/>
                  <a:tileRect/>
                </a:gradFill>
              </a:rPr>
              <a:t>Kliniği</a:t>
            </a:r>
            <a:br>
              <a:rPr lang="tr-TR" sz="3000" dirty="0">
                <a:gradFill flip="none" rotWithShape="1">
                  <a:gsLst>
                    <a:gs pos="0">
                      <a:schemeClr val="accent5">
                        <a:alpha val="70000"/>
                      </a:schemeClr>
                    </a:gs>
                    <a:gs pos="100000">
                      <a:schemeClr val="accent1">
                        <a:alpha val="70000"/>
                      </a:schemeClr>
                    </a:gs>
                  </a:gsLst>
                  <a:lin ang="0" scaled="1"/>
                  <a:tileRect/>
                </a:gradFill>
              </a:rPr>
            </a:br>
            <a:br>
              <a:rPr lang="tr-TR" sz="3000" dirty="0">
                <a:gradFill flip="none" rotWithShape="1">
                  <a:gsLst>
                    <a:gs pos="0">
                      <a:schemeClr val="accent5">
                        <a:alpha val="70000"/>
                      </a:schemeClr>
                    </a:gs>
                    <a:gs pos="100000">
                      <a:schemeClr val="accent1">
                        <a:alpha val="70000"/>
                      </a:schemeClr>
                    </a:gs>
                  </a:gsLst>
                  <a:lin ang="0" scaled="1"/>
                  <a:tileRect/>
                </a:gradFill>
              </a:rPr>
            </a:br>
            <a:r>
              <a:rPr lang="tr-TR" sz="3000" dirty="0">
                <a:gradFill flip="none" rotWithShape="1">
                  <a:gsLst>
                    <a:gs pos="0">
                      <a:schemeClr val="accent5">
                        <a:alpha val="70000"/>
                      </a:schemeClr>
                    </a:gs>
                    <a:gs pos="100000">
                      <a:schemeClr val="accent1">
                        <a:alpha val="70000"/>
                      </a:schemeClr>
                    </a:gs>
                  </a:gsLst>
                  <a:lin ang="0" scaled="1"/>
                  <a:tileRect/>
                </a:gradFill>
              </a:rPr>
              <a:t>Semptomlar</a:t>
            </a:r>
            <a:endParaRPr lang="en-US" sz="3000" dirty="0">
              <a:gradFill flip="none" rotWithShape="1">
                <a:gsLst>
                  <a:gs pos="0">
                    <a:schemeClr val="accent5">
                      <a:alpha val="70000"/>
                    </a:schemeClr>
                  </a:gs>
                  <a:gs pos="100000">
                    <a:schemeClr val="accent1">
                      <a:alpha val="70000"/>
                    </a:schemeClr>
                  </a:gs>
                </a:gsLst>
                <a:lin ang="0" scaled="1"/>
                <a:tileRect/>
              </a:gradFill>
            </a:endParaRPr>
          </a:p>
        </p:txBody>
      </p:sp>
      <p:sp>
        <p:nvSpPr>
          <p:cNvPr id="3" name="Alt Başlık 2">
            <a:extLst>
              <a:ext uri="{FF2B5EF4-FFF2-40B4-BE49-F238E27FC236}">
                <a16:creationId xmlns:a16="http://schemas.microsoft.com/office/drawing/2014/main" id="{D83B9310-6AB5-66DC-F168-726AE5CDEC80}"/>
              </a:ext>
            </a:extLst>
          </p:cNvPr>
          <p:cNvSpPr>
            <a:spLocks noGrp="1"/>
          </p:cNvSpPr>
          <p:nvPr>
            <p:ph type="subTitle" idx="1"/>
          </p:nvPr>
        </p:nvSpPr>
        <p:spPr>
          <a:xfrm>
            <a:off x="397565" y="2325757"/>
            <a:ext cx="7298635" cy="3438939"/>
          </a:xfrm>
        </p:spPr>
        <p:txBody>
          <a:bodyPr vert="horz" lIns="91440" tIns="45720" rIns="91440" bIns="45720" rtlCol="0">
            <a:normAutofit lnSpcReduction="10000"/>
          </a:bodyPr>
          <a:lstStyle/>
          <a:p>
            <a:pPr indent="-228600" algn="l">
              <a:lnSpc>
                <a:spcPct val="100000"/>
              </a:lnSpc>
              <a:buFont typeface="Wingdings" panose="05000000000000000000" pitchFamily="2" charset="2"/>
              <a:buChar char="§"/>
            </a:pPr>
            <a:r>
              <a:rPr lang="en-US" b="1" i="0" dirty="0" err="1">
                <a:solidFill>
                  <a:schemeClr val="tx2">
                    <a:alpha val="60000"/>
                  </a:schemeClr>
                </a:solidFill>
                <a:effectLst/>
              </a:rPr>
              <a:t>Nefes</a:t>
            </a:r>
            <a:r>
              <a:rPr lang="en-US" b="1" i="0" dirty="0">
                <a:solidFill>
                  <a:schemeClr val="tx2">
                    <a:alpha val="60000"/>
                  </a:schemeClr>
                </a:solidFill>
                <a:effectLst/>
              </a:rPr>
              <a:t> </a:t>
            </a:r>
            <a:r>
              <a:rPr lang="en-US" b="1" i="0" dirty="0" err="1">
                <a:solidFill>
                  <a:schemeClr val="tx2">
                    <a:alpha val="60000"/>
                  </a:schemeClr>
                </a:solidFill>
                <a:effectLst/>
              </a:rPr>
              <a:t>darlığı</a:t>
            </a:r>
            <a:endParaRPr lang="en-US" b="1" i="0" dirty="0">
              <a:solidFill>
                <a:schemeClr val="tx2">
                  <a:alpha val="60000"/>
                </a:schemeClr>
              </a:solidFill>
              <a:effectLst/>
            </a:endParaRPr>
          </a:p>
          <a:p>
            <a:pPr indent="-228600" algn="l">
              <a:lnSpc>
                <a:spcPct val="100000"/>
              </a:lnSpc>
              <a:buFont typeface="Wingdings" panose="05000000000000000000" pitchFamily="2" charset="2"/>
              <a:buChar char="§"/>
            </a:pPr>
            <a:r>
              <a:rPr lang="en-US" b="1" i="0" dirty="0" err="1">
                <a:solidFill>
                  <a:schemeClr val="tx2">
                    <a:alpha val="60000"/>
                  </a:schemeClr>
                </a:solidFill>
                <a:effectLst/>
              </a:rPr>
              <a:t>Göğüste</a:t>
            </a:r>
            <a:r>
              <a:rPr lang="en-US" b="1" i="0" dirty="0">
                <a:solidFill>
                  <a:schemeClr val="tx2">
                    <a:alpha val="60000"/>
                  </a:schemeClr>
                </a:solidFill>
                <a:effectLst/>
              </a:rPr>
              <a:t> </a:t>
            </a:r>
            <a:r>
              <a:rPr lang="en-US" b="1" i="0" dirty="0" err="1">
                <a:solidFill>
                  <a:schemeClr val="tx2">
                    <a:alpha val="60000"/>
                  </a:schemeClr>
                </a:solidFill>
                <a:effectLst/>
              </a:rPr>
              <a:t>sıkışma</a:t>
            </a:r>
            <a:r>
              <a:rPr lang="en-US" b="1" i="0" dirty="0">
                <a:solidFill>
                  <a:schemeClr val="tx2">
                    <a:alpha val="60000"/>
                  </a:schemeClr>
                </a:solidFill>
                <a:effectLst/>
              </a:rPr>
              <a:t> </a:t>
            </a:r>
            <a:r>
              <a:rPr lang="en-US" b="1" i="0" dirty="0" err="1">
                <a:solidFill>
                  <a:schemeClr val="tx2">
                    <a:alpha val="60000"/>
                  </a:schemeClr>
                </a:solidFill>
                <a:effectLst/>
              </a:rPr>
              <a:t>veya</a:t>
            </a:r>
            <a:r>
              <a:rPr lang="en-US" b="1" i="0" dirty="0">
                <a:solidFill>
                  <a:schemeClr val="tx2">
                    <a:alpha val="60000"/>
                  </a:schemeClr>
                </a:solidFill>
                <a:effectLst/>
              </a:rPr>
              <a:t> </a:t>
            </a:r>
            <a:r>
              <a:rPr lang="en-US" b="1" i="0" dirty="0" err="1">
                <a:solidFill>
                  <a:schemeClr val="tx2">
                    <a:alpha val="60000"/>
                  </a:schemeClr>
                </a:solidFill>
                <a:effectLst/>
              </a:rPr>
              <a:t>ağrı</a:t>
            </a:r>
            <a:endParaRPr lang="en-US" b="1" i="0" dirty="0">
              <a:solidFill>
                <a:schemeClr val="tx2">
                  <a:alpha val="60000"/>
                </a:schemeClr>
              </a:solidFill>
              <a:effectLst/>
            </a:endParaRPr>
          </a:p>
          <a:p>
            <a:pPr indent="-228600" algn="l">
              <a:lnSpc>
                <a:spcPct val="100000"/>
              </a:lnSpc>
              <a:buFont typeface="Wingdings" panose="05000000000000000000" pitchFamily="2" charset="2"/>
              <a:buChar char="§"/>
            </a:pPr>
            <a:r>
              <a:rPr lang="en-US" b="1" i="0" dirty="0" err="1">
                <a:solidFill>
                  <a:schemeClr val="tx2">
                    <a:alpha val="60000"/>
                  </a:schemeClr>
                </a:solidFill>
                <a:effectLst/>
              </a:rPr>
              <a:t>Çocuklarda</a:t>
            </a:r>
            <a:r>
              <a:rPr lang="en-US" b="1" i="0" dirty="0">
                <a:solidFill>
                  <a:schemeClr val="tx2">
                    <a:alpha val="60000"/>
                  </a:schemeClr>
                </a:solidFill>
                <a:effectLst/>
              </a:rPr>
              <a:t> </a:t>
            </a:r>
            <a:r>
              <a:rPr lang="en-US" b="1" i="0" dirty="0" err="1">
                <a:solidFill>
                  <a:schemeClr val="tx2">
                    <a:alpha val="60000"/>
                  </a:schemeClr>
                </a:solidFill>
                <a:effectLst/>
              </a:rPr>
              <a:t>astımın</a:t>
            </a:r>
            <a:r>
              <a:rPr lang="en-US" b="1" i="0" dirty="0">
                <a:solidFill>
                  <a:schemeClr val="tx2">
                    <a:alpha val="60000"/>
                  </a:schemeClr>
                </a:solidFill>
                <a:effectLst/>
              </a:rPr>
              <a:t> </a:t>
            </a:r>
            <a:r>
              <a:rPr lang="en-US" b="1" i="0" dirty="0" err="1">
                <a:solidFill>
                  <a:schemeClr val="tx2">
                    <a:alpha val="60000"/>
                  </a:schemeClr>
                </a:solidFill>
                <a:effectLst/>
              </a:rPr>
              <a:t>yaygın</a:t>
            </a:r>
            <a:r>
              <a:rPr lang="en-US" b="1" i="0" dirty="0">
                <a:solidFill>
                  <a:schemeClr val="tx2">
                    <a:alpha val="60000"/>
                  </a:schemeClr>
                </a:solidFill>
                <a:effectLst/>
              </a:rPr>
              <a:t> </a:t>
            </a:r>
            <a:r>
              <a:rPr lang="en-US" b="1" i="0" dirty="0" err="1">
                <a:solidFill>
                  <a:schemeClr val="tx2">
                    <a:alpha val="60000"/>
                  </a:schemeClr>
                </a:solidFill>
                <a:effectLst/>
              </a:rPr>
              <a:t>bir</a:t>
            </a:r>
            <a:r>
              <a:rPr lang="en-US" b="1" i="0" dirty="0">
                <a:solidFill>
                  <a:schemeClr val="tx2">
                    <a:alpha val="60000"/>
                  </a:schemeClr>
                </a:solidFill>
                <a:effectLst/>
              </a:rPr>
              <a:t> </a:t>
            </a:r>
            <a:r>
              <a:rPr lang="en-US" b="1" i="0" dirty="0" err="1">
                <a:solidFill>
                  <a:schemeClr val="tx2">
                    <a:alpha val="60000"/>
                  </a:schemeClr>
                </a:solidFill>
                <a:effectLst/>
              </a:rPr>
              <a:t>belirtisi</a:t>
            </a:r>
            <a:r>
              <a:rPr lang="en-US" b="1" i="0" dirty="0">
                <a:solidFill>
                  <a:schemeClr val="tx2">
                    <a:alpha val="60000"/>
                  </a:schemeClr>
                </a:solidFill>
                <a:effectLst/>
              </a:rPr>
              <a:t> </a:t>
            </a:r>
            <a:r>
              <a:rPr lang="en-US" b="1" i="0" dirty="0" err="1">
                <a:solidFill>
                  <a:schemeClr val="tx2">
                    <a:alpha val="60000"/>
                  </a:schemeClr>
                </a:solidFill>
                <a:effectLst/>
              </a:rPr>
              <a:t>olan</a:t>
            </a:r>
            <a:r>
              <a:rPr lang="en-US" b="1" i="0" dirty="0">
                <a:solidFill>
                  <a:schemeClr val="tx2">
                    <a:alpha val="60000"/>
                  </a:schemeClr>
                </a:solidFill>
                <a:effectLst/>
              </a:rPr>
              <a:t> </a:t>
            </a:r>
            <a:r>
              <a:rPr lang="en-US" b="1" i="0" dirty="0" err="1">
                <a:solidFill>
                  <a:schemeClr val="tx2">
                    <a:alpha val="60000"/>
                  </a:schemeClr>
                </a:solidFill>
                <a:effectLst/>
              </a:rPr>
              <a:t>nefes</a:t>
            </a:r>
            <a:r>
              <a:rPr lang="en-US" b="1" i="0" dirty="0">
                <a:solidFill>
                  <a:schemeClr val="tx2">
                    <a:alpha val="60000"/>
                  </a:schemeClr>
                </a:solidFill>
                <a:effectLst/>
              </a:rPr>
              <a:t> </a:t>
            </a:r>
            <a:r>
              <a:rPr lang="en-US" b="1" i="0" dirty="0" err="1">
                <a:solidFill>
                  <a:schemeClr val="tx2">
                    <a:alpha val="60000"/>
                  </a:schemeClr>
                </a:solidFill>
                <a:effectLst/>
              </a:rPr>
              <a:t>verirken</a:t>
            </a:r>
            <a:r>
              <a:rPr lang="en-US" b="1" i="0" dirty="0">
                <a:solidFill>
                  <a:schemeClr val="tx2">
                    <a:alpha val="60000"/>
                  </a:schemeClr>
                </a:solidFill>
                <a:effectLst/>
              </a:rPr>
              <a:t> </a:t>
            </a:r>
            <a:r>
              <a:rPr lang="en-US" b="1" i="0" dirty="0" err="1">
                <a:solidFill>
                  <a:schemeClr val="tx2">
                    <a:alpha val="60000"/>
                  </a:schemeClr>
                </a:solidFill>
                <a:effectLst/>
              </a:rPr>
              <a:t>hırıltı</a:t>
            </a:r>
            <a:endParaRPr lang="en-US" b="1" i="0" dirty="0">
              <a:solidFill>
                <a:schemeClr val="tx2">
                  <a:alpha val="60000"/>
                </a:schemeClr>
              </a:solidFill>
              <a:effectLst/>
            </a:endParaRPr>
          </a:p>
          <a:p>
            <a:pPr indent="-228600" algn="l">
              <a:lnSpc>
                <a:spcPct val="100000"/>
              </a:lnSpc>
              <a:buFont typeface="Wingdings" panose="05000000000000000000" pitchFamily="2" charset="2"/>
              <a:buChar char="§"/>
            </a:pPr>
            <a:r>
              <a:rPr lang="en-US" b="1" i="0" dirty="0" err="1">
                <a:solidFill>
                  <a:schemeClr val="tx2">
                    <a:alpha val="60000"/>
                  </a:schemeClr>
                </a:solidFill>
                <a:effectLst/>
              </a:rPr>
              <a:t>Nefes</a:t>
            </a:r>
            <a:r>
              <a:rPr lang="en-US" b="1" i="0" dirty="0">
                <a:solidFill>
                  <a:schemeClr val="tx2">
                    <a:alpha val="60000"/>
                  </a:schemeClr>
                </a:solidFill>
                <a:effectLst/>
              </a:rPr>
              <a:t> </a:t>
            </a:r>
            <a:r>
              <a:rPr lang="en-US" b="1" i="0" dirty="0" err="1">
                <a:solidFill>
                  <a:schemeClr val="tx2">
                    <a:alpha val="60000"/>
                  </a:schemeClr>
                </a:solidFill>
                <a:effectLst/>
              </a:rPr>
              <a:t>darlığı</a:t>
            </a:r>
            <a:r>
              <a:rPr lang="en-US" b="1" i="0" dirty="0">
                <a:solidFill>
                  <a:schemeClr val="tx2">
                    <a:alpha val="60000"/>
                  </a:schemeClr>
                </a:solidFill>
                <a:effectLst/>
              </a:rPr>
              <a:t>, </a:t>
            </a:r>
            <a:r>
              <a:rPr lang="en-US" b="1" i="0" dirty="0" err="1">
                <a:solidFill>
                  <a:schemeClr val="tx2">
                    <a:alpha val="60000"/>
                  </a:schemeClr>
                </a:solidFill>
                <a:effectLst/>
              </a:rPr>
              <a:t>öksürme</a:t>
            </a:r>
            <a:r>
              <a:rPr lang="en-US" b="1" i="0" dirty="0">
                <a:solidFill>
                  <a:schemeClr val="tx2">
                    <a:alpha val="60000"/>
                  </a:schemeClr>
                </a:solidFill>
                <a:effectLst/>
              </a:rPr>
              <a:t> </a:t>
            </a:r>
            <a:r>
              <a:rPr lang="en-US" b="1" i="0" dirty="0" err="1">
                <a:solidFill>
                  <a:schemeClr val="tx2">
                    <a:alpha val="60000"/>
                  </a:schemeClr>
                </a:solidFill>
                <a:effectLst/>
              </a:rPr>
              <a:t>veya</a:t>
            </a:r>
            <a:r>
              <a:rPr lang="en-US" b="1" i="0" dirty="0">
                <a:solidFill>
                  <a:schemeClr val="tx2">
                    <a:alpha val="60000"/>
                  </a:schemeClr>
                </a:solidFill>
                <a:effectLst/>
              </a:rPr>
              <a:t> </a:t>
            </a:r>
            <a:r>
              <a:rPr lang="en-US" b="1" i="0" dirty="0" err="1">
                <a:solidFill>
                  <a:schemeClr val="tx2">
                    <a:alpha val="60000"/>
                  </a:schemeClr>
                </a:solidFill>
                <a:effectLst/>
              </a:rPr>
              <a:t>hırıltılı</a:t>
            </a:r>
            <a:r>
              <a:rPr lang="en-US" b="1" i="0" dirty="0">
                <a:solidFill>
                  <a:schemeClr val="tx2">
                    <a:alpha val="60000"/>
                  </a:schemeClr>
                </a:solidFill>
                <a:effectLst/>
              </a:rPr>
              <a:t> </a:t>
            </a:r>
            <a:r>
              <a:rPr lang="en-US" b="1" i="0" dirty="0" err="1">
                <a:solidFill>
                  <a:schemeClr val="tx2">
                    <a:alpha val="60000"/>
                  </a:schemeClr>
                </a:solidFill>
                <a:effectLst/>
              </a:rPr>
              <a:t>solunumun</a:t>
            </a:r>
            <a:r>
              <a:rPr lang="en-US" b="1" i="0" dirty="0">
                <a:solidFill>
                  <a:schemeClr val="tx2">
                    <a:alpha val="60000"/>
                  </a:schemeClr>
                </a:solidFill>
                <a:effectLst/>
              </a:rPr>
              <a:t> </a:t>
            </a:r>
            <a:r>
              <a:rPr lang="en-US" b="1" i="0" dirty="0" err="1">
                <a:solidFill>
                  <a:schemeClr val="tx2">
                    <a:alpha val="60000"/>
                  </a:schemeClr>
                </a:solidFill>
                <a:effectLst/>
              </a:rPr>
              <a:t>neden</a:t>
            </a:r>
            <a:r>
              <a:rPr lang="en-US" b="1" i="0" dirty="0">
                <a:solidFill>
                  <a:schemeClr val="tx2">
                    <a:alpha val="60000"/>
                  </a:schemeClr>
                </a:solidFill>
                <a:effectLst/>
              </a:rPr>
              <a:t> </a:t>
            </a:r>
            <a:r>
              <a:rPr lang="en-US" b="1" i="0" dirty="0" err="1">
                <a:solidFill>
                  <a:schemeClr val="tx2">
                    <a:alpha val="60000"/>
                  </a:schemeClr>
                </a:solidFill>
                <a:effectLst/>
              </a:rPr>
              <a:t>olduğu</a:t>
            </a:r>
            <a:r>
              <a:rPr lang="en-US" b="1" i="0" dirty="0">
                <a:solidFill>
                  <a:schemeClr val="tx2">
                    <a:alpha val="60000"/>
                  </a:schemeClr>
                </a:solidFill>
                <a:effectLst/>
              </a:rPr>
              <a:t> </a:t>
            </a:r>
            <a:r>
              <a:rPr lang="en-US" b="1" i="0" dirty="0" err="1">
                <a:solidFill>
                  <a:schemeClr val="tx2">
                    <a:alpha val="60000"/>
                  </a:schemeClr>
                </a:solidFill>
                <a:effectLst/>
              </a:rPr>
              <a:t>uyku</a:t>
            </a:r>
            <a:r>
              <a:rPr lang="en-US" b="1" i="0" dirty="0">
                <a:solidFill>
                  <a:schemeClr val="tx2">
                    <a:alpha val="60000"/>
                  </a:schemeClr>
                </a:solidFill>
                <a:effectLst/>
              </a:rPr>
              <a:t> </a:t>
            </a:r>
            <a:r>
              <a:rPr lang="en-US" b="1" i="0" dirty="0" err="1">
                <a:solidFill>
                  <a:schemeClr val="tx2">
                    <a:alpha val="60000"/>
                  </a:schemeClr>
                </a:solidFill>
                <a:effectLst/>
              </a:rPr>
              <a:t>sorunu</a:t>
            </a:r>
            <a:endParaRPr lang="en-US" b="1" i="0" dirty="0">
              <a:solidFill>
                <a:schemeClr val="tx2">
                  <a:alpha val="60000"/>
                </a:schemeClr>
              </a:solidFill>
              <a:effectLst/>
            </a:endParaRPr>
          </a:p>
          <a:p>
            <a:pPr indent="-228600" algn="l">
              <a:lnSpc>
                <a:spcPct val="100000"/>
              </a:lnSpc>
              <a:buFont typeface="Wingdings" panose="05000000000000000000" pitchFamily="2" charset="2"/>
              <a:buChar char="§"/>
            </a:pPr>
            <a:r>
              <a:rPr lang="en-US" b="1" i="0" dirty="0" err="1">
                <a:solidFill>
                  <a:schemeClr val="tx2">
                    <a:alpha val="60000"/>
                  </a:schemeClr>
                </a:solidFill>
                <a:effectLst/>
              </a:rPr>
              <a:t>Soğuk</a:t>
            </a:r>
            <a:r>
              <a:rPr lang="en-US" b="1" i="0" dirty="0">
                <a:solidFill>
                  <a:schemeClr val="tx2">
                    <a:alpha val="60000"/>
                  </a:schemeClr>
                </a:solidFill>
                <a:effectLst/>
              </a:rPr>
              <a:t> </a:t>
            </a:r>
            <a:r>
              <a:rPr lang="en-US" b="1" i="0" dirty="0" err="1">
                <a:solidFill>
                  <a:schemeClr val="tx2">
                    <a:alpha val="60000"/>
                  </a:schemeClr>
                </a:solidFill>
                <a:effectLst/>
              </a:rPr>
              <a:t>algınlığı</a:t>
            </a:r>
            <a:r>
              <a:rPr lang="en-US" b="1" i="0" dirty="0">
                <a:solidFill>
                  <a:schemeClr val="tx2">
                    <a:alpha val="60000"/>
                  </a:schemeClr>
                </a:solidFill>
                <a:effectLst/>
              </a:rPr>
              <a:t> </a:t>
            </a:r>
            <a:r>
              <a:rPr lang="en-US" b="1" i="0" dirty="0" err="1">
                <a:solidFill>
                  <a:schemeClr val="tx2">
                    <a:alpha val="60000"/>
                  </a:schemeClr>
                </a:solidFill>
                <a:effectLst/>
              </a:rPr>
              <a:t>veya</a:t>
            </a:r>
            <a:r>
              <a:rPr lang="en-US" b="1" i="0" dirty="0">
                <a:solidFill>
                  <a:schemeClr val="tx2">
                    <a:alpha val="60000"/>
                  </a:schemeClr>
                </a:solidFill>
                <a:effectLst/>
              </a:rPr>
              <a:t> grip </a:t>
            </a:r>
            <a:r>
              <a:rPr lang="en-US" b="1" i="0" dirty="0" err="1">
                <a:solidFill>
                  <a:schemeClr val="tx2">
                    <a:alpha val="60000"/>
                  </a:schemeClr>
                </a:solidFill>
                <a:effectLst/>
              </a:rPr>
              <a:t>gibi</a:t>
            </a:r>
            <a:r>
              <a:rPr lang="en-US" b="1" i="0" dirty="0">
                <a:solidFill>
                  <a:schemeClr val="tx2">
                    <a:alpha val="60000"/>
                  </a:schemeClr>
                </a:solidFill>
                <a:effectLst/>
              </a:rPr>
              <a:t> </a:t>
            </a:r>
            <a:r>
              <a:rPr lang="en-US" b="1" i="0" dirty="0" err="1">
                <a:solidFill>
                  <a:schemeClr val="tx2">
                    <a:alpha val="60000"/>
                  </a:schemeClr>
                </a:solidFill>
                <a:effectLst/>
              </a:rPr>
              <a:t>bir</a:t>
            </a:r>
            <a:r>
              <a:rPr lang="en-US" b="1" i="0" dirty="0">
                <a:solidFill>
                  <a:schemeClr val="tx2">
                    <a:alpha val="60000"/>
                  </a:schemeClr>
                </a:solidFill>
                <a:effectLst/>
              </a:rPr>
              <a:t> </a:t>
            </a:r>
            <a:r>
              <a:rPr lang="en-US" b="1" i="0" dirty="0" err="1">
                <a:solidFill>
                  <a:schemeClr val="tx2">
                    <a:alpha val="60000"/>
                  </a:schemeClr>
                </a:solidFill>
                <a:effectLst/>
              </a:rPr>
              <a:t>solunum</a:t>
            </a:r>
            <a:r>
              <a:rPr lang="en-US" b="1" i="0" dirty="0">
                <a:solidFill>
                  <a:schemeClr val="tx2">
                    <a:alpha val="60000"/>
                  </a:schemeClr>
                </a:solidFill>
                <a:effectLst/>
              </a:rPr>
              <a:t> </a:t>
            </a:r>
            <a:r>
              <a:rPr lang="en-US" b="1" i="0" dirty="0" err="1">
                <a:solidFill>
                  <a:schemeClr val="tx2">
                    <a:alpha val="60000"/>
                  </a:schemeClr>
                </a:solidFill>
                <a:effectLst/>
              </a:rPr>
              <a:t>virüsü</a:t>
            </a:r>
            <a:r>
              <a:rPr lang="en-US" b="1" i="0" dirty="0">
                <a:solidFill>
                  <a:schemeClr val="tx2">
                    <a:alpha val="60000"/>
                  </a:schemeClr>
                </a:solidFill>
                <a:effectLst/>
              </a:rPr>
              <a:t> </a:t>
            </a:r>
            <a:r>
              <a:rPr lang="en-US" b="1" i="0" dirty="0" err="1">
                <a:solidFill>
                  <a:schemeClr val="tx2">
                    <a:alpha val="60000"/>
                  </a:schemeClr>
                </a:solidFill>
                <a:effectLst/>
              </a:rPr>
              <a:t>ile</a:t>
            </a:r>
            <a:r>
              <a:rPr lang="en-US" b="1" i="0" dirty="0">
                <a:solidFill>
                  <a:schemeClr val="tx2">
                    <a:alpha val="60000"/>
                  </a:schemeClr>
                </a:solidFill>
                <a:effectLst/>
              </a:rPr>
              <a:t> </a:t>
            </a:r>
            <a:r>
              <a:rPr lang="en-US" b="1" i="0" dirty="0" err="1">
                <a:solidFill>
                  <a:schemeClr val="tx2">
                    <a:alpha val="60000"/>
                  </a:schemeClr>
                </a:solidFill>
                <a:effectLst/>
              </a:rPr>
              <a:t>kötüleşen</a:t>
            </a:r>
            <a:r>
              <a:rPr lang="en-US" b="1" i="0" dirty="0">
                <a:solidFill>
                  <a:schemeClr val="tx2">
                    <a:alpha val="60000"/>
                  </a:schemeClr>
                </a:solidFill>
                <a:effectLst/>
              </a:rPr>
              <a:t> </a:t>
            </a:r>
            <a:r>
              <a:rPr lang="en-US" b="1" i="0" dirty="0" err="1">
                <a:solidFill>
                  <a:schemeClr val="tx2">
                    <a:alpha val="60000"/>
                  </a:schemeClr>
                </a:solidFill>
                <a:effectLst/>
              </a:rPr>
              <a:t>öksürük</a:t>
            </a:r>
            <a:r>
              <a:rPr lang="en-US" b="1" i="0" dirty="0">
                <a:solidFill>
                  <a:schemeClr val="tx2">
                    <a:alpha val="60000"/>
                  </a:schemeClr>
                </a:solidFill>
                <a:effectLst/>
              </a:rPr>
              <a:t> </a:t>
            </a:r>
            <a:r>
              <a:rPr lang="en-US" b="1" i="0" dirty="0" err="1">
                <a:solidFill>
                  <a:schemeClr val="tx2">
                    <a:alpha val="60000"/>
                  </a:schemeClr>
                </a:solidFill>
                <a:effectLst/>
              </a:rPr>
              <a:t>veya</a:t>
            </a:r>
            <a:r>
              <a:rPr lang="en-US" b="1" i="0" dirty="0">
                <a:solidFill>
                  <a:schemeClr val="tx2">
                    <a:alpha val="60000"/>
                  </a:schemeClr>
                </a:solidFill>
                <a:effectLst/>
              </a:rPr>
              <a:t> </a:t>
            </a:r>
            <a:r>
              <a:rPr lang="en-US" b="1" i="0" dirty="0" err="1">
                <a:solidFill>
                  <a:schemeClr val="tx2">
                    <a:alpha val="60000"/>
                  </a:schemeClr>
                </a:solidFill>
                <a:effectLst/>
              </a:rPr>
              <a:t>hırıltı</a:t>
            </a:r>
            <a:r>
              <a:rPr lang="en-US" b="1" i="0" dirty="0">
                <a:solidFill>
                  <a:schemeClr val="tx2">
                    <a:alpha val="60000"/>
                  </a:schemeClr>
                </a:solidFill>
                <a:effectLst/>
              </a:rPr>
              <a:t> </a:t>
            </a:r>
            <a:r>
              <a:rPr lang="en-US" b="1" i="0" dirty="0" err="1">
                <a:solidFill>
                  <a:schemeClr val="tx2">
                    <a:alpha val="60000"/>
                  </a:schemeClr>
                </a:solidFill>
                <a:effectLst/>
              </a:rPr>
              <a:t>atakları</a:t>
            </a:r>
            <a:endParaRPr lang="tr-TR" b="1" i="0" dirty="0">
              <a:solidFill>
                <a:schemeClr val="tx2">
                  <a:alpha val="60000"/>
                </a:schemeClr>
              </a:solidFill>
              <a:effectLst/>
            </a:endParaRPr>
          </a:p>
          <a:p>
            <a:pPr algn="l">
              <a:lnSpc>
                <a:spcPct val="100000"/>
              </a:lnSpc>
            </a:pPr>
            <a:endParaRPr lang="en-US" sz="1200" dirty="0">
              <a:solidFill>
                <a:schemeClr val="tx2">
                  <a:alpha val="60000"/>
                </a:schemeClr>
              </a:solidFill>
            </a:endParaRPr>
          </a:p>
        </p:txBody>
      </p:sp>
      <p:pic>
        <p:nvPicPr>
          <p:cNvPr id="12" name="Picture 11">
            <a:extLst>
              <a:ext uri="{FF2B5EF4-FFF2-40B4-BE49-F238E27FC236}">
                <a16:creationId xmlns:a16="http://schemas.microsoft.com/office/drawing/2014/main" id="{6D7C462E-9504-229D-3E13-5790E9653858}"/>
              </a:ext>
            </a:extLst>
          </p:cNvPr>
          <p:cNvPicPr>
            <a:picLocks noChangeAspect="1"/>
          </p:cNvPicPr>
          <p:nvPr/>
        </p:nvPicPr>
        <p:blipFill rotWithShape="1">
          <a:blip r:embed="rId2">
            <a:alphaModFix/>
          </a:blip>
          <a:srcRect l="53132" r="1918"/>
          <a:stretch/>
        </p:blipFill>
        <p:spPr>
          <a:xfrm>
            <a:off x="8069579" y="10"/>
            <a:ext cx="4110228" cy="6857989"/>
          </a:xfrm>
          <a:prstGeom prst="rect">
            <a:avLst/>
          </a:prstGeom>
        </p:spPr>
      </p:pic>
    </p:spTree>
    <p:extLst>
      <p:ext uri="{BB962C8B-B14F-4D97-AF65-F5344CB8AC3E}">
        <p14:creationId xmlns:p14="http://schemas.microsoft.com/office/powerpoint/2010/main" val="3394957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D31035-59BB-C779-C6D9-3960BA4902CA}"/>
              </a:ext>
            </a:extLst>
          </p:cNvPr>
          <p:cNvSpPr>
            <a:spLocks noGrp="1"/>
          </p:cNvSpPr>
          <p:nvPr>
            <p:ph type="ctrTitle"/>
          </p:nvPr>
        </p:nvSpPr>
        <p:spPr>
          <a:xfrm>
            <a:off x="1524000" y="1122363"/>
            <a:ext cx="4572000" cy="759703"/>
          </a:xfrm>
        </p:spPr>
        <p:txBody>
          <a:bodyPr>
            <a:normAutofit fontScale="90000"/>
          </a:bodyPr>
          <a:lstStyle/>
          <a:p>
            <a:r>
              <a:rPr lang="tr-TR" dirty="0"/>
              <a:t>Fizik Muayene</a:t>
            </a:r>
          </a:p>
        </p:txBody>
      </p:sp>
      <p:sp>
        <p:nvSpPr>
          <p:cNvPr id="3" name="Alt Başlık 2">
            <a:extLst>
              <a:ext uri="{FF2B5EF4-FFF2-40B4-BE49-F238E27FC236}">
                <a16:creationId xmlns:a16="http://schemas.microsoft.com/office/drawing/2014/main" id="{630609E0-1A0B-6EFC-8031-6F28F274D453}"/>
              </a:ext>
            </a:extLst>
          </p:cNvPr>
          <p:cNvSpPr>
            <a:spLocks noGrp="1"/>
          </p:cNvSpPr>
          <p:nvPr>
            <p:ph type="subTitle" idx="1"/>
          </p:nvPr>
        </p:nvSpPr>
        <p:spPr>
          <a:xfrm>
            <a:off x="1524000" y="1882066"/>
            <a:ext cx="9144000" cy="3968318"/>
          </a:xfrm>
        </p:spPr>
        <p:txBody>
          <a:bodyPr/>
          <a:lstStyle/>
          <a:p>
            <a:pPr marL="342900" indent="-342900" algn="l">
              <a:buFont typeface="Arial" panose="020B0604020202020204" pitchFamily="34" charset="0"/>
              <a:buChar char="•"/>
            </a:pPr>
            <a:r>
              <a:rPr lang="tr-TR" b="1" dirty="0"/>
              <a:t>En sık rastlanan muayene bulgusu hava yolu obstrüksiyonunu gösteren hışıltı ve </a:t>
            </a:r>
            <a:r>
              <a:rPr lang="tr-TR" b="1" dirty="0" err="1"/>
              <a:t>ronküslerdir</a:t>
            </a:r>
            <a:r>
              <a:rPr lang="tr-TR" b="1" dirty="0"/>
              <a:t>. </a:t>
            </a:r>
          </a:p>
          <a:p>
            <a:pPr marL="342900" indent="-342900" algn="l">
              <a:buFont typeface="Arial" panose="020B0604020202020204" pitchFamily="34" charset="0"/>
              <a:buChar char="•"/>
            </a:pPr>
            <a:r>
              <a:rPr lang="tr-TR" b="1" dirty="0"/>
              <a:t>Solunum sesleri normal bulunan bazı astımlı hastalarda </a:t>
            </a:r>
            <a:r>
              <a:rPr lang="tr-TR" b="1" dirty="0" err="1"/>
              <a:t>oskültasyon</a:t>
            </a:r>
            <a:r>
              <a:rPr lang="tr-TR" b="1" dirty="0"/>
              <a:t> sırasında zorlu ekspirasyon yaptırılırsa </a:t>
            </a:r>
            <a:r>
              <a:rPr lang="tr-TR" b="1" dirty="0" err="1"/>
              <a:t>ronküs</a:t>
            </a:r>
            <a:r>
              <a:rPr lang="tr-TR" b="1" dirty="0"/>
              <a:t> işitilebilir. </a:t>
            </a:r>
          </a:p>
          <a:p>
            <a:pPr marL="342900" indent="-342900" algn="l">
              <a:buFont typeface="Arial" panose="020B0604020202020204" pitchFamily="34" charset="0"/>
              <a:buChar char="•"/>
            </a:pPr>
            <a:r>
              <a:rPr lang="tr-TR" b="1" dirty="0"/>
              <a:t> </a:t>
            </a:r>
            <a:r>
              <a:rPr lang="tr-TR" b="1" dirty="0" err="1"/>
              <a:t>Anamnez</a:t>
            </a:r>
            <a:r>
              <a:rPr lang="tr-TR" b="1" dirty="0"/>
              <a:t> ve fizik muayene sırasında hemen her derin inspirasyondan sonra öksürük gelişmesi, hava yolu duyarlılığının indirekt göstergesidir ve astımı düşündürür.</a:t>
            </a:r>
          </a:p>
        </p:txBody>
      </p:sp>
    </p:spTree>
    <p:extLst>
      <p:ext uri="{BB962C8B-B14F-4D97-AF65-F5344CB8AC3E}">
        <p14:creationId xmlns:p14="http://schemas.microsoft.com/office/powerpoint/2010/main" val="2106322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38B38A-F2DF-150F-C974-453E87FCD889}"/>
              </a:ext>
            </a:extLst>
          </p:cNvPr>
          <p:cNvSpPr>
            <a:spLocks noGrp="1"/>
          </p:cNvSpPr>
          <p:nvPr>
            <p:ph type="title"/>
          </p:nvPr>
        </p:nvSpPr>
        <p:spPr/>
        <p:txBody>
          <a:bodyPr/>
          <a:lstStyle/>
          <a:p>
            <a:r>
              <a:rPr lang="tr-TR" dirty="0"/>
              <a:t>TANI</a:t>
            </a:r>
          </a:p>
        </p:txBody>
      </p:sp>
      <p:sp>
        <p:nvSpPr>
          <p:cNvPr id="3" name="İçerik Yer Tutucusu 2">
            <a:extLst>
              <a:ext uri="{FF2B5EF4-FFF2-40B4-BE49-F238E27FC236}">
                <a16:creationId xmlns:a16="http://schemas.microsoft.com/office/drawing/2014/main" id="{1DCDF0C5-30C8-4BBD-1586-6D444CC5FC35}"/>
              </a:ext>
            </a:extLst>
          </p:cNvPr>
          <p:cNvSpPr>
            <a:spLocks noGrp="1"/>
          </p:cNvSpPr>
          <p:nvPr>
            <p:ph idx="1"/>
          </p:nvPr>
        </p:nvSpPr>
        <p:spPr/>
        <p:txBody>
          <a:bodyPr/>
          <a:lstStyle/>
          <a:p>
            <a:r>
              <a:rPr lang="tr-TR" b="1" dirty="0"/>
              <a:t>Öykü ve FM</a:t>
            </a:r>
          </a:p>
          <a:p>
            <a:r>
              <a:rPr lang="tr-TR" b="1" dirty="0"/>
              <a:t>Tekrarlayan semptomlar</a:t>
            </a:r>
          </a:p>
          <a:p>
            <a:r>
              <a:rPr lang="tr-TR" b="1" dirty="0" err="1"/>
              <a:t>Atopi,aile</a:t>
            </a:r>
            <a:r>
              <a:rPr lang="tr-TR" b="1" dirty="0"/>
              <a:t> öyküsü</a:t>
            </a:r>
          </a:p>
          <a:p>
            <a:r>
              <a:rPr lang="tr-TR" b="1" dirty="0"/>
              <a:t>Maruziyet</a:t>
            </a:r>
          </a:p>
        </p:txBody>
      </p:sp>
    </p:spTree>
    <p:extLst>
      <p:ext uri="{BB962C8B-B14F-4D97-AF65-F5344CB8AC3E}">
        <p14:creationId xmlns:p14="http://schemas.microsoft.com/office/powerpoint/2010/main" val="3384789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Frame 4102">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5" name="Rectangle 4104">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Frame 4106">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B9D4E18-E294-A77F-B87A-80E7469BA685}"/>
              </a:ext>
            </a:extLst>
          </p:cNvPr>
          <p:cNvSpPr>
            <a:spLocks noGrp="1"/>
          </p:cNvSpPr>
          <p:nvPr>
            <p:ph type="ctrTitle"/>
          </p:nvPr>
        </p:nvSpPr>
        <p:spPr>
          <a:xfrm>
            <a:off x="838199" y="857251"/>
            <a:ext cx="4581525" cy="2076450"/>
          </a:xfrm>
        </p:spPr>
        <p:txBody>
          <a:bodyPr vert="horz" lIns="91440" tIns="45720" rIns="91440" bIns="45720" rtlCol="0" anchor="b">
            <a:normAutofit/>
          </a:bodyPr>
          <a:lstStyle/>
          <a:p>
            <a:pPr algn="l"/>
            <a:r>
              <a:rPr lang="en-US" sz="4400" dirty="0" err="1">
                <a:gradFill flip="none" rotWithShape="1">
                  <a:gsLst>
                    <a:gs pos="0">
                      <a:schemeClr val="accent5">
                        <a:alpha val="70000"/>
                      </a:schemeClr>
                    </a:gs>
                    <a:gs pos="100000">
                      <a:schemeClr val="accent1">
                        <a:alpha val="70000"/>
                      </a:schemeClr>
                    </a:gs>
                  </a:gsLst>
                  <a:lin ang="0" scaled="1"/>
                  <a:tileRect/>
                </a:gradFill>
              </a:rPr>
              <a:t>Tanısal</a:t>
            </a:r>
            <a:r>
              <a:rPr lang="en-US" sz="4400" dirty="0">
                <a:gradFill flip="none" rotWithShape="1">
                  <a:gsLst>
                    <a:gs pos="0">
                      <a:schemeClr val="accent5">
                        <a:alpha val="70000"/>
                      </a:schemeClr>
                    </a:gs>
                    <a:gs pos="100000">
                      <a:schemeClr val="accent1">
                        <a:alpha val="70000"/>
                      </a:schemeClr>
                    </a:gs>
                  </a:gsLst>
                  <a:lin ang="0" scaled="1"/>
                  <a:tileRect/>
                </a:gradFill>
              </a:rPr>
              <a:t> </a:t>
            </a:r>
            <a:r>
              <a:rPr lang="en-US" sz="4400" dirty="0" err="1">
                <a:gradFill flip="none" rotWithShape="1">
                  <a:gsLst>
                    <a:gs pos="0">
                      <a:schemeClr val="accent5">
                        <a:alpha val="70000"/>
                      </a:schemeClr>
                    </a:gs>
                    <a:gs pos="100000">
                      <a:schemeClr val="accent1">
                        <a:alpha val="70000"/>
                      </a:schemeClr>
                    </a:gs>
                  </a:gsLst>
                  <a:lin ang="0" scaled="1"/>
                  <a:tileRect/>
                </a:gradFill>
              </a:rPr>
              <a:t>işlemler</a:t>
            </a:r>
            <a:r>
              <a:rPr lang="en-US" sz="4400" dirty="0">
                <a:gradFill flip="none" rotWithShape="1">
                  <a:gsLst>
                    <a:gs pos="0">
                      <a:schemeClr val="accent5">
                        <a:alpha val="70000"/>
                      </a:schemeClr>
                    </a:gs>
                    <a:gs pos="100000">
                      <a:schemeClr val="accent1">
                        <a:alpha val="70000"/>
                      </a:schemeClr>
                    </a:gs>
                  </a:gsLst>
                  <a:lin ang="0" scaled="1"/>
                  <a:tileRect/>
                </a:gradFill>
              </a:rPr>
              <a:t> </a:t>
            </a:r>
          </a:p>
        </p:txBody>
      </p:sp>
      <p:sp>
        <p:nvSpPr>
          <p:cNvPr id="3" name="Alt Başlık 2">
            <a:extLst>
              <a:ext uri="{FF2B5EF4-FFF2-40B4-BE49-F238E27FC236}">
                <a16:creationId xmlns:a16="http://schemas.microsoft.com/office/drawing/2014/main" id="{6F9E6468-47D1-5777-73F2-B9D067D9610B}"/>
              </a:ext>
            </a:extLst>
          </p:cNvPr>
          <p:cNvSpPr>
            <a:spLocks noGrp="1"/>
          </p:cNvSpPr>
          <p:nvPr>
            <p:ph type="subTitle" idx="1"/>
          </p:nvPr>
        </p:nvSpPr>
        <p:spPr>
          <a:xfrm>
            <a:off x="838199" y="3190875"/>
            <a:ext cx="4581526" cy="2986087"/>
          </a:xfrm>
        </p:spPr>
        <p:txBody>
          <a:bodyPr vert="horz" lIns="91440" tIns="45720" rIns="91440" bIns="45720" rtlCol="0">
            <a:normAutofit lnSpcReduction="10000"/>
          </a:bodyPr>
          <a:lstStyle/>
          <a:p>
            <a:pPr indent="-228600" algn="l" fontAlgn="base">
              <a:lnSpc>
                <a:spcPct val="100000"/>
              </a:lnSpc>
              <a:buFont typeface="Wingdings" panose="05000000000000000000" pitchFamily="2" charset="2"/>
              <a:buChar char="§"/>
            </a:pPr>
            <a:r>
              <a:rPr lang="en-US" sz="1800" b="1" i="0" dirty="0" err="1">
                <a:solidFill>
                  <a:schemeClr val="tx2">
                    <a:alpha val="60000"/>
                  </a:schemeClr>
                </a:solidFill>
                <a:effectLst/>
              </a:rPr>
              <a:t>Solunum</a:t>
            </a:r>
            <a:r>
              <a:rPr lang="en-US" sz="1800" b="1" i="0" dirty="0">
                <a:solidFill>
                  <a:schemeClr val="tx2">
                    <a:alpha val="60000"/>
                  </a:schemeClr>
                </a:solidFill>
                <a:effectLst/>
              </a:rPr>
              <a:t> </a:t>
            </a:r>
            <a:r>
              <a:rPr lang="en-US" sz="1800" b="1" i="0" dirty="0" err="1">
                <a:solidFill>
                  <a:schemeClr val="tx2">
                    <a:alpha val="60000"/>
                  </a:schemeClr>
                </a:solidFill>
                <a:effectLst/>
              </a:rPr>
              <a:t>fonksiyon</a:t>
            </a:r>
            <a:r>
              <a:rPr lang="en-US" sz="1800" b="1" i="0" dirty="0">
                <a:solidFill>
                  <a:schemeClr val="tx2">
                    <a:alpha val="60000"/>
                  </a:schemeClr>
                </a:solidFill>
                <a:effectLst/>
              </a:rPr>
              <a:t> </a:t>
            </a:r>
            <a:r>
              <a:rPr lang="en-US" sz="1800" b="1" i="0" dirty="0" err="1">
                <a:solidFill>
                  <a:schemeClr val="tx2">
                    <a:alpha val="60000"/>
                  </a:schemeClr>
                </a:solidFill>
                <a:effectLst/>
              </a:rPr>
              <a:t>testleri</a:t>
            </a:r>
            <a:r>
              <a:rPr lang="en-US" sz="1800" b="1" i="0" dirty="0">
                <a:solidFill>
                  <a:schemeClr val="tx2">
                    <a:alpha val="60000"/>
                  </a:schemeClr>
                </a:solidFill>
                <a:effectLst/>
              </a:rPr>
              <a:t> (</a:t>
            </a:r>
            <a:r>
              <a:rPr lang="en-US" sz="1800" b="1" i="0" dirty="0" err="1">
                <a:solidFill>
                  <a:schemeClr val="tx2">
                    <a:alpha val="60000"/>
                  </a:schemeClr>
                </a:solidFill>
                <a:effectLst/>
              </a:rPr>
              <a:t>Spirometri</a:t>
            </a:r>
            <a:r>
              <a:rPr lang="en-US" sz="1800" b="1" i="0" dirty="0">
                <a:solidFill>
                  <a:schemeClr val="tx2">
                    <a:alpha val="60000"/>
                  </a:schemeClr>
                </a:solidFill>
                <a:effectLst/>
              </a:rPr>
              <a:t>)</a:t>
            </a:r>
          </a:p>
          <a:p>
            <a:pPr indent="-228600" algn="l" fontAlgn="base">
              <a:lnSpc>
                <a:spcPct val="100000"/>
              </a:lnSpc>
              <a:buFont typeface="Wingdings" panose="05000000000000000000" pitchFamily="2" charset="2"/>
              <a:buChar char="§"/>
            </a:pPr>
            <a:r>
              <a:rPr lang="en-US" sz="1800" b="1" i="0" dirty="0" err="1">
                <a:solidFill>
                  <a:schemeClr val="tx2">
                    <a:alpha val="60000"/>
                  </a:schemeClr>
                </a:solidFill>
                <a:effectLst/>
              </a:rPr>
              <a:t>Bronş</a:t>
            </a:r>
            <a:r>
              <a:rPr lang="en-US" sz="1800" b="1" i="0" dirty="0">
                <a:solidFill>
                  <a:schemeClr val="tx2">
                    <a:alpha val="60000"/>
                  </a:schemeClr>
                </a:solidFill>
                <a:effectLst/>
              </a:rPr>
              <a:t> </a:t>
            </a:r>
            <a:r>
              <a:rPr lang="en-US" sz="1800" b="1" i="0" dirty="0" err="1">
                <a:solidFill>
                  <a:schemeClr val="tx2">
                    <a:alpha val="60000"/>
                  </a:schemeClr>
                </a:solidFill>
                <a:effectLst/>
              </a:rPr>
              <a:t>provokasyon</a:t>
            </a:r>
            <a:r>
              <a:rPr lang="en-US" sz="1800" b="1" i="0" dirty="0">
                <a:solidFill>
                  <a:schemeClr val="tx2">
                    <a:alpha val="60000"/>
                  </a:schemeClr>
                </a:solidFill>
                <a:effectLst/>
              </a:rPr>
              <a:t> </a:t>
            </a:r>
            <a:r>
              <a:rPr lang="en-US" sz="1800" b="1" i="0" dirty="0" err="1">
                <a:solidFill>
                  <a:schemeClr val="tx2">
                    <a:alpha val="60000"/>
                  </a:schemeClr>
                </a:solidFill>
                <a:effectLst/>
              </a:rPr>
              <a:t>testleri</a:t>
            </a:r>
            <a:endParaRPr lang="en-US" sz="1800" b="1" i="0" dirty="0">
              <a:solidFill>
                <a:schemeClr val="tx2">
                  <a:alpha val="60000"/>
                </a:schemeClr>
              </a:solidFill>
              <a:effectLst/>
            </a:endParaRPr>
          </a:p>
          <a:p>
            <a:pPr marL="742950" lvl="1" indent="-228600" algn="l" fontAlgn="base">
              <a:lnSpc>
                <a:spcPct val="100000"/>
              </a:lnSpc>
              <a:buFont typeface="Wingdings" panose="05000000000000000000" pitchFamily="2" charset="2"/>
              <a:buChar char="§"/>
            </a:pPr>
            <a:r>
              <a:rPr lang="en-US" sz="1800" b="1" i="0" dirty="0" err="1">
                <a:solidFill>
                  <a:schemeClr val="tx2">
                    <a:alpha val="60000"/>
                  </a:schemeClr>
                </a:solidFill>
                <a:effectLst/>
              </a:rPr>
              <a:t>Metakolin</a:t>
            </a:r>
            <a:endParaRPr lang="en-US" sz="1800" b="1" i="0" dirty="0">
              <a:solidFill>
                <a:schemeClr val="tx2">
                  <a:alpha val="60000"/>
                </a:schemeClr>
              </a:solidFill>
              <a:effectLst/>
            </a:endParaRPr>
          </a:p>
          <a:p>
            <a:pPr marL="742950" lvl="1" indent="-228600" algn="l" fontAlgn="base">
              <a:lnSpc>
                <a:spcPct val="100000"/>
              </a:lnSpc>
              <a:buFont typeface="Wingdings" panose="05000000000000000000" pitchFamily="2" charset="2"/>
              <a:buChar char="§"/>
            </a:pPr>
            <a:r>
              <a:rPr lang="en-US" sz="1800" b="1" i="0" dirty="0" err="1">
                <a:solidFill>
                  <a:schemeClr val="tx2">
                    <a:alpha val="60000"/>
                  </a:schemeClr>
                </a:solidFill>
                <a:effectLst/>
              </a:rPr>
              <a:t>Egzersiz</a:t>
            </a:r>
            <a:endParaRPr lang="en-US" sz="1800" b="1" i="0" dirty="0">
              <a:solidFill>
                <a:schemeClr val="tx2">
                  <a:alpha val="60000"/>
                </a:schemeClr>
              </a:solidFill>
              <a:effectLst/>
            </a:endParaRPr>
          </a:p>
          <a:p>
            <a:pPr marL="742950" lvl="1" indent="-228600" algn="l" fontAlgn="base">
              <a:lnSpc>
                <a:spcPct val="100000"/>
              </a:lnSpc>
              <a:buFont typeface="Wingdings" panose="05000000000000000000" pitchFamily="2" charset="2"/>
              <a:buChar char="§"/>
            </a:pPr>
            <a:r>
              <a:rPr lang="en-US" sz="1800" b="1" i="0" dirty="0" err="1">
                <a:solidFill>
                  <a:schemeClr val="tx2">
                    <a:alpha val="60000"/>
                  </a:schemeClr>
                </a:solidFill>
                <a:effectLst/>
              </a:rPr>
              <a:t>Diğer</a:t>
            </a:r>
            <a:endParaRPr lang="en-US" sz="1800" b="1" i="0" dirty="0">
              <a:solidFill>
                <a:schemeClr val="tx2">
                  <a:alpha val="60000"/>
                </a:schemeClr>
              </a:solidFill>
              <a:effectLst/>
            </a:endParaRPr>
          </a:p>
          <a:p>
            <a:pPr indent="-228600" algn="l" fontAlgn="base">
              <a:lnSpc>
                <a:spcPct val="100000"/>
              </a:lnSpc>
              <a:buFont typeface="Wingdings" panose="05000000000000000000" pitchFamily="2" charset="2"/>
              <a:buChar char="§"/>
            </a:pPr>
            <a:r>
              <a:rPr lang="en-US" sz="1800" b="1" i="0" dirty="0" err="1">
                <a:solidFill>
                  <a:schemeClr val="tx2">
                    <a:alpha val="60000"/>
                  </a:schemeClr>
                </a:solidFill>
                <a:effectLst/>
              </a:rPr>
              <a:t>Tetikleyicilerin</a:t>
            </a:r>
            <a:r>
              <a:rPr lang="en-US" sz="1800" b="1" i="0" dirty="0">
                <a:solidFill>
                  <a:schemeClr val="tx2">
                    <a:alpha val="60000"/>
                  </a:schemeClr>
                </a:solidFill>
                <a:effectLst/>
              </a:rPr>
              <a:t> </a:t>
            </a:r>
            <a:r>
              <a:rPr lang="en-US" sz="1800" b="1" i="0" dirty="0" err="1">
                <a:solidFill>
                  <a:schemeClr val="tx2">
                    <a:alpha val="60000"/>
                  </a:schemeClr>
                </a:solidFill>
                <a:effectLst/>
              </a:rPr>
              <a:t>belirlenmesi</a:t>
            </a:r>
            <a:endParaRPr lang="en-US" sz="1800" b="1" i="0" dirty="0">
              <a:solidFill>
                <a:schemeClr val="tx2">
                  <a:alpha val="60000"/>
                </a:schemeClr>
              </a:solidFill>
              <a:effectLst/>
            </a:endParaRPr>
          </a:p>
          <a:p>
            <a:pPr marL="742950" lvl="1" indent="-228600" algn="l" fontAlgn="base">
              <a:lnSpc>
                <a:spcPct val="100000"/>
              </a:lnSpc>
              <a:buFont typeface="Wingdings" panose="05000000000000000000" pitchFamily="2" charset="2"/>
              <a:buChar char="§"/>
            </a:pPr>
            <a:r>
              <a:rPr lang="en-US" sz="1800" b="1" i="0" dirty="0">
                <a:solidFill>
                  <a:schemeClr val="tx2">
                    <a:alpha val="60000"/>
                  </a:schemeClr>
                </a:solidFill>
                <a:effectLst/>
              </a:rPr>
              <a:t>Deri </a:t>
            </a:r>
            <a:r>
              <a:rPr lang="en-US" sz="1800" b="1" i="0" dirty="0" err="1">
                <a:solidFill>
                  <a:schemeClr val="tx2">
                    <a:alpha val="60000"/>
                  </a:schemeClr>
                </a:solidFill>
                <a:effectLst/>
              </a:rPr>
              <a:t>prik</a:t>
            </a:r>
            <a:r>
              <a:rPr lang="en-US" sz="1800" b="1" i="0" dirty="0">
                <a:solidFill>
                  <a:schemeClr val="tx2">
                    <a:alpha val="60000"/>
                  </a:schemeClr>
                </a:solidFill>
                <a:effectLst/>
              </a:rPr>
              <a:t> </a:t>
            </a:r>
            <a:r>
              <a:rPr lang="en-US" sz="1800" b="1" i="0" dirty="0" err="1">
                <a:solidFill>
                  <a:schemeClr val="tx2">
                    <a:alpha val="60000"/>
                  </a:schemeClr>
                </a:solidFill>
                <a:effectLst/>
              </a:rPr>
              <a:t>testleri</a:t>
            </a:r>
            <a:endParaRPr lang="en-US" sz="1800" b="1" i="0" dirty="0">
              <a:solidFill>
                <a:schemeClr val="tx2">
                  <a:alpha val="60000"/>
                </a:schemeClr>
              </a:solidFill>
              <a:effectLst/>
            </a:endParaRPr>
          </a:p>
          <a:p>
            <a:pPr marL="742950" lvl="1" indent="-228600" algn="l" fontAlgn="base">
              <a:lnSpc>
                <a:spcPct val="100000"/>
              </a:lnSpc>
              <a:buFont typeface="Wingdings" panose="05000000000000000000" pitchFamily="2" charset="2"/>
              <a:buChar char="§"/>
            </a:pPr>
            <a:r>
              <a:rPr lang="en-US" sz="1800" b="1" i="0" dirty="0">
                <a:solidFill>
                  <a:schemeClr val="tx2">
                    <a:alpha val="60000"/>
                  </a:schemeClr>
                </a:solidFill>
                <a:effectLst/>
              </a:rPr>
              <a:t>İntradermal </a:t>
            </a:r>
            <a:r>
              <a:rPr lang="en-US" sz="1800" b="1" i="0" dirty="0" err="1">
                <a:solidFill>
                  <a:schemeClr val="tx2">
                    <a:alpha val="60000"/>
                  </a:schemeClr>
                </a:solidFill>
                <a:effectLst/>
              </a:rPr>
              <a:t>testler</a:t>
            </a:r>
            <a:endParaRPr lang="en-US" sz="1800" b="1" i="0" dirty="0">
              <a:solidFill>
                <a:schemeClr val="tx2">
                  <a:alpha val="60000"/>
                </a:schemeClr>
              </a:solidFill>
              <a:effectLst/>
            </a:endParaRPr>
          </a:p>
          <a:p>
            <a:pPr indent="-228600" algn="l">
              <a:lnSpc>
                <a:spcPct val="100000"/>
              </a:lnSpc>
              <a:buFont typeface="Wingdings" panose="05000000000000000000" pitchFamily="2" charset="2"/>
              <a:buChar char="§"/>
            </a:pPr>
            <a:endParaRPr lang="en-US" sz="1800" dirty="0">
              <a:solidFill>
                <a:schemeClr val="tx2">
                  <a:alpha val="60000"/>
                </a:schemeClr>
              </a:solidFill>
            </a:endParaRPr>
          </a:p>
        </p:txBody>
      </p:sp>
      <p:pic>
        <p:nvPicPr>
          <p:cNvPr id="4098" name="Picture 2" descr="34">
            <a:extLst>
              <a:ext uri="{FF2B5EF4-FFF2-40B4-BE49-F238E27FC236}">
                <a16:creationId xmlns:a16="http://schemas.microsoft.com/office/drawing/2014/main" id="{E0EBECDE-34CA-9682-A9E5-CF80542973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99" r="1" b="1"/>
          <a:stretch/>
        </p:blipFill>
        <p:spPr bwMode="auto">
          <a:xfrm>
            <a:off x="6096000" y="488577"/>
            <a:ext cx="5606425" cy="588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099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669A14-486F-0137-283A-E0F6B45BF786}"/>
              </a:ext>
            </a:extLst>
          </p:cNvPr>
          <p:cNvSpPr>
            <a:spLocks noGrp="1"/>
          </p:cNvSpPr>
          <p:nvPr>
            <p:ph type="ctrTitle"/>
          </p:nvPr>
        </p:nvSpPr>
        <p:spPr>
          <a:xfrm>
            <a:off x="1524000" y="1122363"/>
            <a:ext cx="8019495" cy="342453"/>
          </a:xfrm>
        </p:spPr>
        <p:txBody>
          <a:bodyPr>
            <a:normAutofit fontScale="90000"/>
          </a:bodyPr>
          <a:lstStyle/>
          <a:p>
            <a:pPr algn="l"/>
            <a:r>
              <a:rPr lang="tr-TR" dirty="0" err="1"/>
              <a:t>Spirometri</a:t>
            </a:r>
            <a:endParaRPr lang="tr-TR" dirty="0"/>
          </a:p>
        </p:txBody>
      </p:sp>
      <p:sp>
        <p:nvSpPr>
          <p:cNvPr id="3" name="Alt Başlık 2">
            <a:extLst>
              <a:ext uri="{FF2B5EF4-FFF2-40B4-BE49-F238E27FC236}">
                <a16:creationId xmlns:a16="http://schemas.microsoft.com/office/drawing/2014/main" id="{46C7A0B6-B89A-066B-9BDD-DE7F61727506}"/>
              </a:ext>
            </a:extLst>
          </p:cNvPr>
          <p:cNvSpPr>
            <a:spLocks noGrp="1"/>
          </p:cNvSpPr>
          <p:nvPr>
            <p:ph type="subTitle" idx="1"/>
          </p:nvPr>
        </p:nvSpPr>
        <p:spPr>
          <a:xfrm>
            <a:off x="941033" y="1464816"/>
            <a:ext cx="7439487" cy="4607509"/>
          </a:xfrm>
        </p:spPr>
        <p:txBody>
          <a:bodyPr>
            <a:normAutofit fontScale="92500" lnSpcReduction="20000"/>
          </a:bodyPr>
          <a:lstStyle/>
          <a:p>
            <a:pPr algn="l"/>
            <a:r>
              <a:rPr lang="tr-TR" b="1" i="0" dirty="0">
                <a:solidFill>
                  <a:srgbClr val="666666"/>
                </a:solidFill>
                <a:effectLst/>
                <a:latin typeface="open sans" panose="020B0606030504020204" pitchFamily="34" charset="0"/>
              </a:rPr>
              <a:t>Astım tanısının konulmasında en önemli basamaklardan birisi solunum fonksiyon testleridir (SFT)</a:t>
            </a:r>
          </a:p>
          <a:p>
            <a:pPr algn="l"/>
            <a:r>
              <a:rPr lang="tr-TR" b="1" i="0" dirty="0">
                <a:solidFill>
                  <a:srgbClr val="666666"/>
                </a:solidFill>
                <a:effectLst/>
                <a:latin typeface="open sans" panose="020B0606030504020204" pitchFamily="34" charset="0"/>
              </a:rPr>
              <a:t>Derin nefes alındıktan sonra hızla cihaza üflenir. Bu test ile akciğerlerinizdeki havanın 1.saniyedeki çıkan miktarının (FEV1) &gt;%80 olması beklenmektedir. Astım şiddetine göre bu değerlerde düşüklük gözlemlenebilir. Ancak astımlı hastalarda bronşlarda daralma olup olmadığını göstermek için solunum fonksiyon testleri normal olsa bile </a:t>
            </a:r>
            <a:r>
              <a:rPr lang="tr-TR" b="1" i="0" dirty="0">
                <a:solidFill>
                  <a:schemeClr val="tx1"/>
                </a:solidFill>
                <a:effectLst/>
                <a:latin typeface="open sans" panose="020B0606030504020204" pitchFamily="34" charset="0"/>
              </a:rPr>
              <a:t>kısa etkili ß2 agonist </a:t>
            </a:r>
            <a:r>
              <a:rPr lang="tr-TR" b="1" i="0" dirty="0">
                <a:solidFill>
                  <a:srgbClr val="666666"/>
                </a:solidFill>
                <a:effectLst/>
                <a:latin typeface="open sans" panose="020B0606030504020204" pitchFamily="34" charset="0"/>
              </a:rPr>
              <a:t>(</a:t>
            </a:r>
            <a:r>
              <a:rPr lang="tr-TR" b="1" i="0" dirty="0" err="1">
                <a:solidFill>
                  <a:srgbClr val="666666"/>
                </a:solidFill>
                <a:effectLst/>
                <a:latin typeface="open sans" panose="020B0606030504020204" pitchFamily="34" charset="0"/>
              </a:rPr>
              <a:t>salbutamol</a:t>
            </a:r>
            <a:r>
              <a:rPr lang="tr-TR" b="1" i="0" dirty="0">
                <a:solidFill>
                  <a:srgbClr val="666666"/>
                </a:solidFill>
                <a:effectLst/>
                <a:latin typeface="open sans" panose="020B0606030504020204" pitchFamily="34" charset="0"/>
              </a:rPr>
              <a:t>) verilerek işlem tekrarlanır. Hastanın ilk değerine göre belirli oranda artış görülmesi tanı için çok değerlidir</a:t>
            </a:r>
            <a:r>
              <a:rPr lang="tr-TR" b="0" i="0" dirty="0">
                <a:solidFill>
                  <a:srgbClr val="666666"/>
                </a:solidFill>
                <a:effectLst/>
                <a:latin typeface="open sans" panose="020B0606030504020204" pitchFamily="34" charset="0"/>
              </a:rPr>
              <a:t>.</a:t>
            </a:r>
            <a:endParaRPr lang="tr-TR" dirty="0"/>
          </a:p>
        </p:txBody>
      </p:sp>
    </p:spTree>
    <p:extLst>
      <p:ext uri="{BB962C8B-B14F-4D97-AF65-F5344CB8AC3E}">
        <p14:creationId xmlns:p14="http://schemas.microsoft.com/office/powerpoint/2010/main" val="488559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metin, çizgi, diyagram, ekran görüntüsü içeren bir resim&#10;&#10;Açıklama otomatik olarak oluşturuldu">
            <a:extLst>
              <a:ext uri="{FF2B5EF4-FFF2-40B4-BE49-F238E27FC236}">
                <a16:creationId xmlns:a16="http://schemas.microsoft.com/office/drawing/2014/main" id="{29EF1AA5-6DE5-8184-8D85-99C1963B5D51}"/>
              </a:ext>
            </a:extLst>
          </p:cNvPr>
          <p:cNvPicPr>
            <a:picLocks noChangeAspect="1"/>
          </p:cNvPicPr>
          <p:nvPr/>
        </p:nvPicPr>
        <p:blipFill>
          <a:blip r:embed="rId2"/>
          <a:stretch>
            <a:fillRect/>
          </a:stretch>
        </p:blipFill>
        <p:spPr>
          <a:xfrm>
            <a:off x="2993020" y="494102"/>
            <a:ext cx="5196824" cy="5836308"/>
          </a:xfrm>
          <a:prstGeom prst="rect">
            <a:avLst/>
          </a:prstGeom>
        </p:spPr>
      </p:pic>
    </p:spTree>
    <p:extLst>
      <p:ext uri="{BB962C8B-B14F-4D97-AF65-F5344CB8AC3E}">
        <p14:creationId xmlns:p14="http://schemas.microsoft.com/office/powerpoint/2010/main" val="933892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32F041-2C65-756E-CFA5-D457AD756C6A}"/>
              </a:ext>
            </a:extLst>
          </p:cNvPr>
          <p:cNvSpPr>
            <a:spLocks noGrp="1"/>
          </p:cNvSpPr>
          <p:nvPr>
            <p:ph type="ctrTitle"/>
          </p:nvPr>
        </p:nvSpPr>
        <p:spPr>
          <a:xfrm>
            <a:off x="1056443" y="838940"/>
            <a:ext cx="9611557" cy="865573"/>
          </a:xfrm>
        </p:spPr>
        <p:txBody>
          <a:bodyPr/>
          <a:lstStyle/>
          <a:p>
            <a:r>
              <a:rPr lang="tr-TR" dirty="0"/>
              <a:t>Sunum Planı</a:t>
            </a:r>
          </a:p>
        </p:txBody>
      </p:sp>
      <p:sp>
        <p:nvSpPr>
          <p:cNvPr id="3" name="Alt Başlık 2">
            <a:extLst>
              <a:ext uri="{FF2B5EF4-FFF2-40B4-BE49-F238E27FC236}">
                <a16:creationId xmlns:a16="http://schemas.microsoft.com/office/drawing/2014/main" id="{F8F254A3-7E5F-279F-0FA2-EA14C133C7E1}"/>
              </a:ext>
            </a:extLst>
          </p:cNvPr>
          <p:cNvSpPr>
            <a:spLocks noGrp="1"/>
          </p:cNvSpPr>
          <p:nvPr>
            <p:ph type="subTitle" idx="1"/>
          </p:nvPr>
        </p:nvSpPr>
        <p:spPr>
          <a:xfrm>
            <a:off x="1524000" y="1704513"/>
            <a:ext cx="9144000" cy="4314547"/>
          </a:xfrm>
        </p:spPr>
        <p:txBody>
          <a:bodyPr/>
          <a:lstStyle/>
          <a:p>
            <a:pPr marL="342900" indent="-342900" algn="l">
              <a:buFont typeface="Wingdings" panose="05000000000000000000" pitchFamily="2" charset="2"/>
              <a:buChar char="Ø"/>
            </a:pPr>
            <a:r>
              <a:rPr lang="tr-TR" b="1" dirty="0"/>
              <a:t>Astım tanımı</a:t>
            </a:r>
          </a:p>
          <a:p>
            <a:pPr marL="342900" indent="-342900" algn="l">
              <a:buFont typeface="Wingdings" panose="05000000000000000000" pitchFamily="2" charset="2"/>
              <a:buChar char="Ø"/>
            </a:pPr>
            <a:r>
              <a:rPr lang="tr-TR" b="1" dirty="0"/>
              <a:t>Astımın epidemiyolojisi</a:t>
            </a:r>
          </a:p>
          <a:p>
            <a:pPr marL="342900" indent="-342900" algn="l">
              <a:buFont typeface="Wingdings" panose="05000000000000000000" pitchFamily="2" charset="2"/>
              <a:buChar char="Ø"/>
            </a:pPr>
            <a:r>
              <a:rPr lang="tr-TR" b="1" dirty="0"/>
              <a:t>Astım patogenezi</a:t>
            </a:r>
          </a:p>
          <a:p>
            <a:pPr marL="342900" indent="-342900" algn="l">
              <a:buFont typeface="Wingdings" panose="05000000000000000000" pitchFamily="2" charset="2"/>
              <a:buChar char="Ø"/>
            </a:pPr>
            <a:r>
              <a:rPr lang="tr-TR" b="1" dirty="0"/>
              <a:t>Astım kliniği</a:t>
            </a:r>
          </a:p>
          <a:p>
            <a:pPr marL="342900" indent="-342900" algn="l">
              <a:buFont typeface="Wingdings" panose="05000000000000000000" pitchFamily="2" charset="2"/>
              <a:buChar char="Ø"/>
            </a:pPr>
            <a:r>
              <a:rPr lang="tr-TR" b="1" dirty="0"/>
              <a:t>Astımın tanı ve tedavisi</a:t>
            </a:r>
          </a:p>
          <a:p>
            <a:pPr marL="342900" indent="-342900" algn="l">
              <a:lnSpc>
                <a:spcPct val="100000"/>
              </a:lnSpc>
              <a:buFont typeface="Wingdings" panose="05000000000000000000" pitchFamily="2" charset="2"/>
              <a:buChar char="Ø"/>
            </a:pPr>
            <a:r>
              <a:rPr lang="tr-TR" b="1" dirty="0"/>
              <a:t>Kaynakça</a:t>
            </a:r>
          </a:p>
          <a:p>
            <a:pPr marL="342900" indent="-342900" algn="l">
              <a:buFont typeface="Wingdings" panose="05000000000000000000" pitchFamily="2" charset="2"/>
              <a:buChar char="Ø"/>
            </a:pPr>
            <a:endParaRPr lang="tr-TR" dirty="0"/>
          </a:p>
          <a:p>
            <a:pPr algn="l"/>
            <a:endParaRPr lang="tr-TR" dirty="0"/>
          </a:p>
          <a:p>
            <a:pPr algn="l"/>
            <a:endParaRPr lang="tr-TR" dirty="0"/>
          </a:p>
          <a:p>
            <a:pPr algn="l"/>
            <a:endParaRPr lang="tr-TR" dirty="0"/>
          </a:p>
          <a:p>
            <a:pPr marL="342900" indent="-342900" algn="l">
              <a:buFont typeface="Wingdings" panose="05000000000000000000" pitchFamily="2" charset="2"/>
              <a:buChar char="Ø"/>
            </a:pPr>
            <a:endParaRPr lang="tr-TR" dirty="0"/>
          </a:p>
        </p:txBody>
      </p:sp>
    </p:spTree>
    <p:extLst>
      <p:ext uri="{BB962C8B-B14F-4D97-AF65-F5344CB8AC3E}">
        <p14:creationId xmlns:p14="http://schemas.microsoft.com/office/powerpoint/2010/main" val="2067509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Line 2"/>
          <p:cNvSpPr>
            <a:spLocks noChangeShapeType="1"/>
          </p:cNvSpPr>
          <p:nvPr/>
        </p:nvSpPr>
        <p:spPr bwMode="auto">
          <a:xfrm flipH="1">
            <a:off x="8426450" y="5145088"/>
            <a:ext cx="541338" cy="0"/>
          </a:xfrm>
          <a:prstGeom prst="line">
            <a:avLst/>
          </a:prstGeom>
          <a:noFill/>
          <a:ln w="76200">
            <a:solidFill>
              <a:srgbClr val="CC0000"/>
            </a:solidFill>
            <a:round/>
            <a:headEnd/>
            <a:tailEnd type="triangle" w="med" len="med"/>
          </a:ln>
          <a:effectLst>
            <a:outerShdw dist="35921" dir="2700000" algn="ctr" rotWithShape="0">
              <a:schemeClr val="tx1"/>
            </a:outerShdw>
          </a:effectLst>
        </p:spPr>
        <p:txBody>
          <a:bodyPr/>
          <a:lstStyle/>
          <a:p>
            <a:endParaRPr lang="tr-TR"/>
          </a:p>
        </p:txBody>
      </p:sp>
      <p:sp>
        <p:nvSpPr>
          <p:cNvPr id="50178" name="Freeform 3"/>
          <p:cNvSpPr>
            <a:spLocks/>
          </p:cNvSpPr>
          <p:nvPr/>
        </p:nvSpPr>
        <p:spPr bwMode="auto">
          <a:xfrm flipH="1">
            <a:off x="8540750" y="2987676"/>
            <a:ext cx="431800" cy="938213"/>
          </a:xfrm>
          <a:custGeom>
            <a:avLst/>
            <a:gdLst>
              <a:gd name="T0" fmla="*/ 2147483646 w 307"/>
              <a:gd name="T1" fmla="*/ 0 h 591"/>
              <a:gd name="T2" fmla="*/ 0 w 307"/>
              <a:gd name="T3" fmla="*/ 0 h 591"/>
              <a:gd name="T4" fmla="*/ 0 w 307"/>
              <a:gd name="T5" fmla="*/ 2147483646 h 591"/>
              <a:gd name="T6" fmla="*/ 0 60000 65536"/>
              <a:gd name="T7" fmla="*/ 0 60000 65536"/>
              <a:gd name="T8" fmla="*/ 0 60000 65536"/>
            </a:gdLst>
            <a:ahLst/>
            <a:cxnLst>
              <a:cxn ang="T6">
                <a:pos x="T0" y="T1"/>
              </a:cxn>
              <a:cxn ang="T7">
                <a:pos x="T2" y="T3"/>
              </a:cxn>
              <a:cxn ang="T8">
                <a:pos x="T4" y="T5"/>
              </a:cxn>
            </a:cxnLst>
            <a:rect l="0" t="0" r="r" b="b"/>
            <a:pathLst>
              <a:path w="307" h="591">
                <a:moveTo>
                  <a:pt x="307" y="0"/>
                </a:moveTo>
                <a:lnTo>
                  <a:pt x="0" y="0"/>
                </a:lnTo>
                <a:lnTo>
                  <a:pt x="0" y="591"/>
                </a:lnTo>
              </a:path>
            </a:pathLst>
          </a:custGeom>
          <a:noFill/>
          <a:ln w="76200" cap="flat" cmpd="sng">
            <a:solidFill>
              <a:srgbClr val="CC0000"/>
            </a:solidFill>
            <a:prstDash val="solid"/>
            <a:round/>
            <a:headEnd type="none" w="med" len="med"/>
            <a:tailEnd type="triangle" w="med" len="med"/>
          </a:ln>
          <a:effectLst>
            <a:outerShdw dist="35921" dir="2700000" algn="ctr" rotWithShape="0">
              <a:schemeClr val="tx1"/>
            </a:outerShdw>
          </a:effectLst>
        </p:spPr>
        <p:txBody>
          <a:bodyPr/>
          <a:lstStyle/>
          <a:p>
            <a:endParaRPr lang="tr-TR"/>
          </a:p>
        </p:txBody>
      </p:sp>
      <p:sp>
        <p:nvSpPr>
          <p:cNvPr id="50179" name="Freeform 4"/>
          <p:cNvSpPr>
            <a:spLocks/>
          </p:cNvSpPr>
          <p:nvPr/>
        </p:nvSpPr>
        <p:spPr bwMode="auto">
          <a:xfrm>
            <a:off x="3143250" y="2997201"/>
            <a:ext cx="431800" cy="938213"/>
          </a:xfrm>
          <a:custGeom>
            <a:avLst/>
            <a:gdLst>
              <a:gd name="T0" fmla="*/ 2147483646 w 307"/>
              <a:gd name="T1" fmla="*/ 0 h 591"/>
              <a:gd name="T2" fmla="*/ 0 w 307"/>
              <a:gd name="T3" fmla="*/ 0 h 591"/>
              <a:gd name="T4" fmla="*/ 0 w 307"/>
              <a:gd name="T5" fmla="*/ 2147483646 h 591"/>
              <a:gd name="T6" fmla="*/ 0 60000 65536"/>
              <a:gd name="T7" fmla="*/ 0 60000 65536"/>
              <a:gd name="T8" fmla="*/ 0 60000 65536"/>
            </a:gdLst>
            <a:ahLst/>
            <a:cxnLst>
              <a:cxn ang="T6">
                <a:pos x="T0" y="T1"/>
              </a:cxn>
              <a:cxn ang="T7">
                <a:pos x="T2" y="T3"/>
              </a:cxn>
              <a:cxn ang="T8">
                <a:pos x="T4" y="T5"/>
              </a:cxn>
            </a:cxnLst>
            <a:rect l="0" t="0" r="r" b="b"/>
            <a:pathLst>
              <a:path w="307" h="591">
                <a:moveTo>
                  <a:pt x="307" y="0"/>
                </a:moveTo>
                <a:lnTo>
                  <a:pt x="0" y="0"/>
                </a:lnTo>
                <a:lnTo>
                  <a:pt x="0" y="591"/>
                </a:lnTo>
              </a:path>
            </a:pathLst>
          </a:custGeom>
          <a:noFill/>
          <a:ln w="76200" cap="flat" cmpd="sng">
            <a:solidFill>
              <a:srgbClr val="CC0000"/>
            </a:solidFill>
            <a:prstDash val="solid"/>
            <a:round/>
            <a:headEnd type="none" w="med" len="med"/>
            <a:tailEnd type="triangle" w="med" len="med"/>
          </a:ln>
          <a:effectLst>
            <a:outerShdw dist="35921" dir="2700000" algn="ctr" rotWithShape="0">
              <a:schemeClr val="tx1"/>
            </a:outerShdw>
          </a:effectLst>
        </p:spPr>
        <p:txBody>
          <a:bodyPr/>
          <a:lstStyle/>
          <a:p>
            <a:endParaRPr lang="tr-TR"/>
          </a:p>
        </p:txBody>
      </p:sp>
      <p:sp>
        <p:nvSpPr>
          <p:cNvPr id="50180" name="Rectangle 5"/>
          <p:cNvSpPr>
            <a:spLocks noChangeArrowheads="1"/>
          </p:cNvSpPr>
          <p:nvPr/>
        </p:nvSpPr>
        <p:spPr bwMode="auto">
          <a:xfrm>
            <a:off x="5000626" y="339726"/>
            <a:ext cx="2136775" cy="612775"/>
          </a:xfrm>
          <a:prstGeom prst="rect">
            <a:avLst/>
          </a:prstGeom>
          <a:gradFill rotWithShape="1">
            <a:gsLst>
              <a:gs pos="0">
                <a:srgbClr val="5E0000"/>
              </a:gs>
              <a:gs pos="100000">
                <a:srgbClr val="CC0000"/>
              </a:gs>
            </a:gsLst>
            <a:lin ang="5400000" scaled="1"/>
          </a:gradFill>
          <a:ln w="9525">
            <a:solidFill>
              <a:schemeClr val="tx1"/>
            </a:solidFill>
            <a:miter lim="800000"/>
            <a:headEnd/>
            <a:tailEnd/>
          </a:ln>
          <a:effectLst>
            <a:outerShdw dist="63500" dir="3187806" algn="ctr" rotWithShape="0">
              <a:schemeClr val="tx1"/>
            </a:outerShdw>
          </a:effectLst>
        </p:spPr>
        <p:txBody>
          <a:bodyPr wrap="none" anchor="ctr"/>
          <a:lstStyle/>
          <a:p>
            <a:pPr algn="ctr" eaLnBrk="1" hangingPunct="1"/>
            <a:r>
              <a:rPr lang="tr-TR" altLang="tr-TR" sz="3200" b="1">
                <a:solidFill>
                  <a:schemeClr val="bg1"/>
                </a:solidFill>
                <a:latin typeface="Tahoma" pitchFamily="34" charset="0"/>
              </a:rPr>
              <a:t>ANAMNEZ</a:t>
            </a:r>
          </a:p>
        </p:txBody>
      </p:sp>
      <p:sp>
        <p:nvSpPr>
          <p:cNvPr id="50181" name="Line 6"/>
          <p:cNvSpPr>
            <a:spLocks noChangeShapeType="1"/>
          </p:cNvSpPr>
          <p:nvPr/>
        </p:nvSpPr>
        <p:spPr bwMode="auto">
          <a:xfrm>
            <a:off x="6021388" y="1023939"/>
            <a:ext cx="0" cy="1597025"/>
          </a:xfrm>
          <a:prstGeom prst="line">
            <a:avLst/>
          </a:prstGeom>
          <a:noFill/>
          <a:ln w="76200">
            <a:solidFill>
              <a:srgbClr val="CC0000"/>
            </a:solidFill>
            <a:round/>
            <a:headEnd/>
            <a:tailEnd type="triangle" w="med" len="med"/>
          </a:ln>
          <a:effectLst>
            <a:outerShdw dist="35921" dir="2700000" algn="ctr" rotWithShape="0">
              <a:schemeClr val="tx1"/>
            </a:outerShdw>
          </a:effectLst>
        </p:spPr>
        <p:txBody>
          <a:bodyPr/>
          <a:lstStyle/>
          <a:p>
            <a:endParaRPr lang="tr-TR"/>
          </a:p>
        </p:txBody>
      </p:sp>
      <p:sp>
        <p:nvSpPr>
          <p:cNvPr id="50182" name="Rectangle 7"/>
          <p:cNvSpPr>
            <a:spLocks noChangeArrowheads="1"/>
          </p:cNvSpPr>
          <p:nvPr/>
        </p:nvSpPr>
        <p:spPr bwMode="auto">
          <a:xfrm>
            <a:off x="3473451" y="2655889"/>
            <a:ext cx="5192713" cy="612775"/>
          </a:xfrm>
          <a:prstGeom prst="rect">
            <a:avLst/>
          </a:prstGeom>
          <a:gradFill rotWithShape="1">
            <a:gsLst>
              <a:gs pos="0">
                <a:srgbClr val="5E0000"/>
              </a:gs>
              <a:gs pos="100000">
                <a:srgbClr val="CC0000"/>
              </a:gs>
            </a:gsLst>
            <a:lin ang="5400000" scaled="1"/>
          </a:gradFill>
          <a:ln w="9525">
            <a:solidFill>
              <a:schemeClr val="tx1"/>
            </a:solidFill>
            <a:miter lim="800000"/>
            <a:headEnd/>
            <a:tailEnd/>
          </a:ln>
          <a:effectLst>
            <a:outerShdw dist="63500" dir="3187806" algn="ctr" rotWithShape="0">
              <a:schemeClr val="tx1"/>
            </a:outerShdw>
          </a:effectLst>
        </p:spPr>
        <p:txBody>
          <a:bodyPr wrap="none" anchor="ctr"/>
          <a:lstStyle/>
          <a:p>
            <a:pPr algn="ctr" eaLnBrk="1" hangingPunct="1"/>
            <a:r>
              <a:rPr lang="tr-TR" altLang="tr-TR" sz="2400" b="1">
                <a:solidFill>
                  <a:schemeClr val="bg1"/>
                </a:solidFill>
                <a:latin typeface="Tahoma" pitchFamily="34" charset="0"/>
              </a:rPr>
              <a:t>Solunum Fonksiyon Testleri</a:t>
            </a:r>
          </a:p>
        </p:txBody>
      </p:sp>
      <p:sp>
        <p:nvSpPr>
          <p:cNvPr id="50183" name="Text Box 8"/>
          <p:cNvSpPr txBox="1">
            <a:spLocks noChangeArrowheads="1"/>
          </p:cNvSpPr>
          <p:nvPr/>
        </p:nvSpPr>
        <p:spPr bwMode="auto">
          <a:xfrm>
            <a:off x="6226175" y="1212850"/>
            <a:ext cx="2509838" cy="825500"/>
          </a:xfrm>
          <a:prstGeom prst="rect">
            <a:avLst/>
          </a:prstGeom>
          <a:noFill/>
          <a:ln w="9525">
            <a:noFill/>
            <a:miter lim="800000"/>
            <a:headEnd/>
            <a:tailEnd/>
          </a:ln>
        </p:spPr>
        <p:txBody>
          <a:bodyPr wrap="square">
            <a:spAutoFit/>
          </a:bodyPr>
          <a:lstStyle/>
          <a:p>
            <a:pPr eaLnBrk="1" hangingPunct="1"/>
            <a:r>
              <a:rPr lang="tr-TR" altLang="tr-TR" sz="1600" b="1">
                <a:solidFill>
                  <a:srgbClr val="663300"/>
                </a:solidFill>
                <a:latin typeface="Tahoma" pitchFamily="34" charset="0"/>
              </a:rPr>
              <a:t>Gerekirse;</a:t>
            </a:r>
            <a:br>
              <a:rPr lang="tr-TR" altLang="tr-TR" sz="1600" b="1">
                <a:solidFill>
                  <a:srgbClr val="663300"/>
                </a:solidFill>
                <a:latin typeface="Tahoma" pitchFamily="34" charset="0"/>
              </a:rPr>
            </a:br>
            <a:r>
              <a:rPr lang="tr-TR" altLang="tr-TR" sz="1600" b="1">
                <a:solidFill>
                  <a:srgbClr val="663300"/>
                </a:solidFill>
                <a:latin typeface="Tahoma" pitchFamily="34" charset="0"/>
              </a:rPr>
              <a:t>- PA akciğer grafisi</a:t>
            </a:r>
            <a:br>
              <a:rPr lang="tr-TR" altLang="tr-TR" sz="1600" b="1">
                <a:solidFill>
                  <a:srgbClr val="663300"/>
                </a:solidFill>
                <a:latin typeface="Tahoma" pitchFamily="34" charset="0"/>
              </a:rPr>
            </a:br>
            <a:r>
              <a:rPr lang="tr-TR" altLang="tr-TR" sz="1600" b="1">
                <a:solidFill>
                  <a:srgbClr val="663300"/>
                </a:solidFill>
                <a:latin typeface="Tahoma" pitchFamily="34" charset="0"/>
              </a:rPr>
              <a:t>- Allerji deri testleri</a:t>
            </a:r>
          </a:p>
        </p:txBody>
      </p:sp>
      <p:sp>
        <p:nvSpPr>
          <p:cNvPr id="50184" name="Text Box 9"/>
          <p:cNvSpPr txBox="1">
            <a:spLocks noChangeArrowheads="1"/>
          </p:cNvSpPr>
          <p:nvPr/>
        </p:nvSpPr>
        <p:spPr bwMode="auto">
          <a:xfrm>
            <a:off x="2092326" y="4005263"/>
            <a:ext cx="2195513" cy="336550"/>
          </a:xfrm>
          <a:prstGeom prst="rect">
            <a:avLst/>
          </a:prstGeom>
          <a:noFill/>
          <a:ln w="9525">
            <a:noFill/>
            <a:miter lim="800000"/>
            <a:headEnd/>
            <a:tailEnd/>
          </a:ln>
        </p:spPr>
        <p:txBody>
          <a:bodyPr wrap="square">
            <a:spAutoFit/>
          </a:bodyPr>
          <a:lstStyle/>
          <a:p>
            <a:pPr eaLnBrk="1" hangingPunct="1"/>
            <a:r>
              <a:rPr lang="tr-TR" altLang="tr-TR" sz="1600" b="1">
                <a:solidFill>
                  <a:srgbClr val="663300"/>
                </a:solidFill>
                <a:latin typeface="Tahoma" pitchFamily="34" charset="0"/>
              </a:rPr>
              <a:t>Obstrüksiyon var</a:t>
            </a:r>
          </a:p>
        </p:txBody>
      </p:sp>
      <p:sp>
        <p:nvSpPr>
          <p:cNvPr id="50185" name="Text Box 10"/>
          <p:cNvSpPr txBox="1">
            <a:spLocks noChangeArrowheads="1"/>
          </p:cNvSpPr>
          <p:nvPr/>
        </p:nvSpPr>
        <p:spPr bwMode="auto">
          <a:xfrm>
            <a:off x="8520114" y="4005263"/>
            <a:ext cx="1025525" cy="336550"/>
          </a:xfrm>
          <a:prstGeom prst="rect">
            <a:avLst/>
          </a:prstGeom>
          <a:noFill/>
          <a:ln w="9525">
            <a:noFill/>
            <a:miter lim="800000"/>
            <a:headEnd/>
            <a:tailEnd/>
          </a:ln>
        </p:spPr>
        <p:txBody>
          <a:bodyPr wrap="square">
            <a:spAutoFit/>
          </a:bodyPr>
          <a:lstStyle/>
          <a:p>
            <a:pPr eaLnBrk="1" hangingPunct="1"/>
            <a:r>
              <a:rPr lang="tr-TR" altLang="tr-TR" sz="1600" b="1">
                <a:solidFill>
                  <a:srgbClr val="663300"/>
                </a:solidFill>
                <a:latin typeface="Tahoma" pitchFamily="34" charset="0"/>
              </a:rPr>
              <a:t>Normal</a:t>
            </a:r>
          </a:p>
        </p:txBody>
      </p:sp>
      <p:sp>
        <p:nvSpPr>
          <p:cNvPr id="50186" name="Freeform 11"/>
          <p:cNvSpPr>
            <a:spLocks/>
          </p:cNvSpPr>
          <p:nvPr/>
        </p:nvSpPr>
        <p:spPr bwMode="auto">
          <a:xfrm flipH="1">
            <a:off x="3095625" y="4429125"/>
            <a:ext cx="71438" cy="731838"/>
          </a:xfrm>
          <a:custGeom>
            <a:avLst/>
            <a:gdLst>
              <a:gd name="T0" fmla="*/ 0 w 814"/>
              <a:gd name="T1" fmla="*/ 0 h 937"/>
              <a:gd name="T2" fmla="*/ 0 w 814"/>
              <a:gd name="T3" fmla="*/ 2147483646 h 937"/>
              <a:gd name="T4" fmla="*/ 550223375 w 814"/>
              <a:gd name="T5" fmla="*/ 2147483646 h 937"/>
              <a:gd name="T6" fmla="*/ 0 60000 65536"/>
              <a:gd name="T7" fmla="*/ 0 60000 65536"/>
              <a:gd name="T8" fmla="*/ 0 60000 65536"/>
            </a:gdLst>
            <a:ahLst/>
            <a:cxnLst>
              <a:cxn ang="T6">
                <a:pos x="T0" y="T1"/>
              </a:cxn>
              <a:cxn ang="T7">
                <a:pos x="T2" y="T3"/>
              </a:cxn>
              <a:cxn ang="T8">
                <a:pos x="T4" y="T5"/>
              </a:cxn>
            </a:cxnLst>
            <a:rect l="0" t="0" r="r" b="b"/>
            <a:pathLst>
              <a:path w="814" h="937">
                <a:moveTo>
                  <a:pt x="0" y="0"/>
                </a:moveTo>
                <a:lnTo>
                  <a:pt x="0" y="937"/>
                </a:lnTo>
                <a:lnTo>
                  <a:pt x="814" y="937"/>
                </a:lnTo>
              </a:path>
            </a:pathLst>
          </a:custGeom>
          <a:noFill/>
          <a:ln w="76200" cap="flat" cmpd="sng">
            <a:solidFill>
              <a:srgbClr val="CC0000"/>
            </a:solidFill>
            <a:prstDash val="solid"/>
            <a:round/>
            <a:headEnd type="none" w="med" len="med"/>
            <a:tailEnd type="triangle" w="med" len="med"/>
          </a:ln>
          <a:effectLst>
            <a:outerShdw dist="35921" dir="2700000" algn="ctr" rotWithShape="0">
              <a:schemeClr val="tx1"/>
            </a:outerShdw>
          </a:effectLst>
        </p:spPr>
        <p:txBody>
          <a:bodyPr/>
          <a:lstStyle/>
          <a:p>
            <a:endParaRPr lang="tr-TR"/>
          </a:p>
        </p:txBody>
      </p:sp>
      <p:sp>
        <p:nvSpPr>
          <p:cNvPr id="50187" name="Text Box 13"/>
          <p:cNvSpPr txBox="1">
            <a:spLocks noChangeArrowheads="1"/>
          </p:cNvSpPr>
          <p:nvPr/>
        </p:nvSpPr>
        <p:spPr bwMode="auto">
          <a:xfrm>
            <a:off x="3689351" y="4919663"/>
            <a:ext cx="2466975" cy="641350"/>
          </a:xfrm>
          <a:prstGeom prst="rect">
            <a:avLst/>
          </a:prstGeom>
          <a:noFill/>
          <a:ln w="9525">
            <a:noFill/>
            <a:miter lim="800000"/>
            <a:headEnd/>
            <a:tailEnd/>
          </a:ln>
        </p:spPr>
        <p:txBody>
          <a:bodyPr wrap="square">
            <a:spAutoFit/>
          </a:bodyPr>
          <a:lstStyle/>
          <a:p>
            <a:pPr eaLnBrk="1" hangingPunct="1"/>
            <a:r>
              <a:rPr lang="tr-TR" altLang="tr-TR" b="1">
                <a:solidFill>
                  <a:srgbClr val="663300"/>
                </a:solidFill>
                <a:latin typeface="Tahoma" pitchFamily="34" charset="0"/>
              </a:rPr>
              <a:t>Reverzibilite Testi</a:t>
            </a:r>
            <a:br>
              <a:rPr lang="tr-TR" altLang="tr-TR" b="1">
                <a:solidFill>
                  <a:srgbClr val="663300"/>
                </a:solidFill>
                <a:latin typeface="Tahoma" pitchFamily="34" charset="0"/>
              </a:rPr>
            </a:br>
            <a:r>
              <a:rPr lang="tr-TR" altLang="tr-TR" b="1">
                <a:solidFill>
                  <a:srgbClr val="663300"/>
                </a:solidFill>
                <a:latin typeface="Tahoma" pitchFamily="34" charset="0"/>
              </a:rPr>
              <a:t>(Erken ve Geç)</a:t>
            </a:r>
          </a:p>
        </p:txBody>
      </p:sp>
      <p:sp>
        <p:nvSpPr>
          <p:cNvPr id="50188" name="Freeform 15"/>
          <p:cNvSpPr>
            <a:spLocks/>
          </p:cNvSpPr>
          <p:nvPr/>
        </p:nvSpPr>
        <p:spPr bwMode="auto">
          <a:xfrm flipH="1">
            <a:off x="7821613" y="4425950"/>
            <a:ext cx="1149350" cy="1487488"/>
          </a:xfrm>
          <a:custGeom>
            <a:avLst/>
            <a:gdLst>
              <a:gd name="T0" fmla="*/ 0 w 814"/>
              <a:gd name="T1" fmla="*/ 0 h 937"/>
              <a:gd name="T2" fmla="*/ 0 w 814"/>
              <a:gd name="T3" fmla="*/ 2147483646 h 937"/>
              <a:gd name="T4" fmla="*/ 2147483646 w 814"/>
              <a:gd name="T5" fmla="*/ 2147483646 h 937"/>
              <a:gd name="T6" fmla="*/ 0 60000 65536"/>
              <a:gd name="T7" fmla="*/ 0 60000 65536"/>
              <a:gd name="T8" fmla="*/ 0 60000 65536"/>
            </a:gdLst>
            <a:ahLst/>
            <a:cxnLst>
              <a:cxn ang="T6">
                <a:pos x="T0" y="T1"/>
              </a:cxn>
              <a:cxn ang="T7">
                <a:pos x="T2" y="T3"/>
              </a:cxn>
              <a:cxn ang="T8">
                <a:pos x="T4" y="T5"/>
              </a:cxn>
            </a:cxnLst>
            <a:rect l="0" t="0" r="r" b="b"/>
            <a:pathLst>
              <a:path w="814" h="937">
                <a:moveTo>
                  <a:pt x="0" y="0"/>
                </a:moveTo>
                <a:lnTo>
                  <a:pt x="0" y="937"/>
                </a:lnTo>
                <a:lnTo>
                  <a:pt x="814" y="937"/>
                </a:lnTo>
              </a:path>
            </a:pathLst>
          </a:custGeom>
          <a:noFill/>
          <a:ln w="76200" cap="flat" cmpd="sng">
            <a:solidFill>
              <a:srgbClr val="CC0000"/>
            </a:solidFill>
            <a:prstDash val="solid"/>
            <a:round/>
            <a:headEnd type="none" w="med" len="med"/>
            <a:tailEnd type="triangle" w="med" len="med"/>
          </a:ln>
          <a:effectLst>
            <a:outerShdw dist="35921" dir="2700000" algn="ctr" rotWithShape="0">
              <a:schemeClr val="tx1"/>
            </a:outerShdw>
          </a:effectLst>
        </p:spPr>
        <p:txBody>
          <a:bodyPr/>
          <a:lstStyle/>
          <a:p>
            <a:endParaRPr lang="tr-TR"/>
          </a:p>
        </p:txBody>
      </p:sp>
      <p:sp>
        <p:nvSpPr>
          <p:cNvPr id="50189" name="Text Box 16"/>
          <p:cNvSpPr txBox="1">
            <a:spLocks noChangeArrowheads="1"/>
          </p:cNvSpPr>
          <p:nvPr/>
        </p:nvSpPr>
        <p:spPr bwMode="auto">
          <a:xfrm>
            <a:off x="6181726" y="4648200"/>
            <a:ext cx="2251075" cy="915988"/>
          </a:xfrm>
          <a:prstGeom prst="rect">
            <a:avLst/>
          </a:prstGeom>
          <a:noFill/>
          <a:ln w="9525">
            <a:noFill/>
            <a:miter lim="800000"/>
            <a:headEnd/>
            <a:tailEnd/>
          </a:ln>
        </p:spPr>
        <p:txBody>
          <a:bodyPr wrap="square">
            <a:spAutoFit/>
          </a:bodyPr>
          <a:lstStyle/>
          <a:p>
            <a:pPr algn="r" eaLnBrk="1" hangingPunct="1"/>
            <a:r>
              <a:rPr lang="tr-TR" altLang="tr-TR" b="1">
                <a:solidFill>
                  <a:srgbClr val="663300"/>
                </a:solidFill>
                <a:latin typeface="Tahoma" pitchFamily="34" charset="0"/>
              </a:rPr>
              <a:t>Bronş Provokasyon Testi</a:t>
            </a:r>
          </a:p>
        </p:txBody>
      </p:sp>
      <p:sp>
        <p:nvSpPr>
          <p:cNvPr id="50190" name="Text Box 17"/>
          <p:cNvSpPr txBox="1">
            <a:spLocks noChangeArrowheads="1"/>
          </p:cNvSpPr>
          <p:nvPr/>
        </p:nvSpPr>
        <p:spPr bwMode="auto">
          <a:xfrm>
            <a:off x="6400801" y="5715001"/>
            <a:ext cx="1439863" cy="366713"/>
          </a:xfrm>
          <a:prstGeom prst="rect">
            <a:avLst/>
          </a:prstGeom>
          <a:noFill/>
          <a:ln w="9525">
            <a:noFill/>
            <a:miter lim="800000"/>
            <a:headEnd/>
            <a:tailEnd/>
          </a:ln>
        </p:spPr>
        <p:txBody>
          <a:bodyPr wrap="square">
            <a:spAutoFit/>
          </a:bodyPr>
          <a:lstStyle/>
          <a:p>
            <a:pPr algn="r" eaLnBrk="1" hangingPunct="1"/>
            <a:r>
              <a:rPr lang="tr-TR" altLang="tr-TR" b="1">
                <a:solidFill>
                  <a:srgbClr val="663300"/>
                </a:solidFill>
                <a:latin typeface="Tahoma" pitchFamily="34" charset="0"/>
              </a:rPr>
              <a:t>PEF takibi</a:t>
            </a:r>
          </a:p>
        </p:txBody>
      </p:sp>
      <p:sp>
        <p:nvSpPr>
          <p:cNvPr id="50191" name="Line 18"/>
          <p:cNvSpPr>
            <a:spLocks noChangeShapeType="1"/>
          </p:cNvSpPr>
          <p:nvPr/>
        </p:nvSpPr>
        <p:spPr bwMode="auto">
          <a:xfrm>
            <a:off x="2152650" y="4391025"/>
            <a:ext cx="2058988" cy="0"/>
          </a:xfrm>
          <a:prstGeom prst="line">
            <a:avLst/>
          </a:prstGeom>
          <a:noFill/>
          <a:ln w="76200">
            <a:solidFill>
              <a:srgbClr val="CC0000"/>
            </a:solidFill>
            <a:round/>
            <a:headEnd/>
            <a:tailEnd/>
          </a:ln>
          <a:effectLst>
            <a:outerShdw dist="35921" dir="2700000" algn="ctr" rotWithShape="0">
              <a:schemeClr val="tx1"/>
            </a:outerShdw>
          </a:effectLst>
        </p:spPr>
        <p:txBody>
          <a:bodyPr/>
          <a:lstStyle/>
          <a:p>
            <a:endParaRPr lang="tr-TR"/>
          </a:p>
        </p:txBody>
      </p:sp>
      <p:sp>
        <p:nvSpPr>
          <p:cNvPr id="50192" name="Line 19"/>
          <p:cNvSpPr>
            <a:spLocks noChangeShapeType="1"/>
          </p:cNvSpPr>
          <p:nvPr/>
        </p:nvSpPr>
        <p:spPr bwMode="auto">
          <a:xfrm>
            <a:off x="7970839" y="4391025"/>
            <a:ext cx="2060575" cy="0"/>
          </a:xfrm>
          <a:prstGeom prst="line">
            <a:avLst/>
          </a:prstGeom>
          <a:noFill/>
          <a:ln w="76200">
            <a:solidFill>
              <a:srgbClr val="CC0000"/>
            </a:solidFill>
            <a:round/>
            <a:headEnd/>
            <a:tailEnd/>
          </a:ln>
          <a:effectLst>
            <a:outerShdw dist="35921" dir="2700000" algn="ctr" rotWithShape="0">
              <a:schemeClr val="tx1"/>
            </a:outerShdw>
          </a:effectLst>
        </p:spPr>
        <p:txBody>
          <a:bodyPr/>
          <a:lstStyle/>
          <a:p>
            <a:endParaRPr lang="tr-TR"/>
          </a:p>
        </p:txBody>
      </p:sp>
      <p:sp>
        <p:nvSpPr>
          <p:cNvPr id="50193" name="Line 20"/>
          <p:cNvSpPr>
            <a:spLocks noChangeShapeType="1"/>
          </p:cNvSpPr>
          <p:nvPr/>
        </p:nvSpPr>
        <p:spPr bwMode="auto">
          <a:xfrm>
            <a:off x="2152650" y="3998913"/>
            <a:ext cx="2058988" cy="0"/>
          </a:xfrm>
          <a:prstGeom prst="line">
            <a:avLst/>
          </a:prstGeom>
          <a:noFill/>
          <a:ln w="76200">
            <a:solidFill>
              <a:srgbClr val="CC0000"/>
            </a:solidFill>
            <a:round/>
            <a:headEnd/>
            <a:tailEnd/>
          </a:ln>
          <a:effectLst>
            <a:outerShdw dist="35921" dir="2700000" algn="ctr" rotWithShape="0">
              <a:schemeClr val="tx1"/>
            </a:outerShdw>
          </a:effectLst>
        </p:spPr>
        <p:txBody>
          <a:bodyPr/>
          <a:lstStyle/>
          <a:p>
            <a:endParaRPr lang="tr-TR"/>
          </a:p>
        </p:txBody>
      </p:sp>
      <p:sp>
        <p:nvSpPr>
          <p:cNvPr id="50194" name="Line 21"/>
          <p:cNvSpPr>
            <a:spLocks noChangeShapeType="1"/>
          </p:cNvSpPr>
          <p:nvPr/>
        </p:nvSpPr>
        <p:spPr bwMode="auto">
          <a:xfrm>
            <a:off x="7970839" y="3998913"/>
            <a:ext cx="2060575" cy="0"/>
          </a:xfrm>
          <a:prstGeom prst="line">
            <a:avLst/>
          </a:prstGeom>
          <a:noFill/>
          <a:ln w="76200">
            <a:solidFill>
              <a:srgbClr val="CC0000"/>
            </a:solidFill>
            <a:round/>
            <a:headEnd/>
            <a:tailEnd/>
          </a:ln>
          <a:effectLst>
            <a:outerShdw dist="35921" dir="2700000" algn="ctr" rotWithShape="0">
              <a:schemeClr val="tx1"/>
            </a:outerShdw>
          </a:effectLst>
        </p:spPr>
        <p:txBody>
          <a:bodyPr/>
          <a:lstStyle/>
          <a:p>
            <a:endParaRPr lang="tr-TR"/>
          </a:p>
        </p:txBody>
      </p:sp>
      <p:sp>
        <p:nvSpPr>
          <p:cNvPr id="50195" name="20 Dikdörtgen"/>
          <p:cNvSpPr>
            <a:spLocks noChangeArrowheads="1"/>
          </p:cNvSpPr>
          <p:nvPr/>
        </p:nvSpPr>
        <p:spPr bwMode="auto">
          <a:xfrm>
            <a:off x="2738438" y="4857750"/>
            <a:ext cx="571500" cy="357188"/>
          </a:xfrm>
          <a:prstGeom prst="rect">
            <a:avLst/>
          </a:prstGeom>
          <a:solidFill>
            <a:schemeClr val="bg1"/>
          </a:solidFill>
          <a:ln w="9525" algn="ctr">
            <a:noFill/>
            <a:round/>
            <a:headEnd/>
            <a:tailEnd/>
          </a:ln>
        </p:spPr>
        <p:txBody>
          <a:bodyPr wrap="none"/>
          <a:lstStyle/>
          <a:p>
            <a:pPr eaLnBrk="1" hangingPunct="1"/>
            <a:endParaRPr lang="tr-TR" altLang="tr-TR"/>
          </a:p>
        </p:txBody>
      </p:sp>
      <p:sp>
        <p:nvSpPr>
          <p:cNvPr id="50196" name="Line 12"/>
          <p:cNvSpPr>
            <a:spLocks noChangeShapeType="1"/>
          </p:cNvSpPr>
          <p:nvPr/>
        </p:nvSpPr>
        <p:spPr bwMode="auto">
          <a:xfrm>
            <a:off x="3167064" y="5143500"/>
            <a:ext cx="541337" cy="0"/>
          </a:xfrm>
          <a:prstGeom prst="line">
            <a:avLst/>
          </a:prstGeom>
          <a:noFill/>
          <a:ln w="76200">
            <a:solidFill>
              <a:srgbClr val="CC0000"/>
            </a:solidFill>
            <a:round/>
            <a:headEnd/>
            <a:tailEnd type="triangle" w="med" len="med"/>
          </a:ln>
          <a:effectLst>
            <a:outerShdw dist="35921" dir="2700000" algn="ctr" rotWithShape="0">
              <a:schemeClr val="tx1"/>
            </a:outerShdw>
          </a:effectLst>
        </p:spPr>
        <p:txBody>
          <a:bodyPr/>
          <a:lstStyle/>
          <a:p>
            <a:endParaRPr lang="tr-TR"/>
          </a:p>
        </p:txBody>
      </p:sp>
    </p:spTree>
    <p:extLst>
      <p:ext uri="{BB962C8B-B14F-4D97-AF65-F5344CB8AC3E}">
        <p14:creationId xmlns:p14="http://schemas.microsoft.com/office/powerpoint/2010/main" val="1038596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2225" name="Object 2"/>
          <p:cNvGraphicFramePr>
            <a:graphicFrameLocks noChangeAspect="1"/>
          </p:cNvGraphicFramePr>
          <p:nvPr>
            <p:extLst>
              <p:ext uri="{D42A27DB-BD31-4B8C-83A1-F6EECF244321}">
                <p14:modId xmlns:p14="http://schemas.microsoft.com/office/powerpoint/2010/main" val="1204705036"/>
              </p:ext>
            </p:extLst>
          </p:nvPr>
        </p:nvGraphicFramePr>
        <p:xfrm>
          <a:off x="489858" y="1760538"/>
          <a:ext cx="5791200" cy="4906962"/>
        </p:xfrm>
        <a:graphic>
          <a:graphicData uri="http://schemas.openxmlformats.org/presentationml/2006/ole">
            <mc:AlternateContent xmlns:mc="http://schemas.openxmlformats.org/markup-compatibility/2006">
              <mc:Choice xmlns:v="urn:schemas-microsoft-com:vml" Requires="v">
                <p:oleObj name="Image" r:id="rId2" imgW="2247619" imgH="3696216" progId="PhotoDeluxe.Image.2">
                  <p:embed/>
                </p:oleObj>
              </mc:Choice>
              <mc:Fallback>
                <p:oleObj name="Image" r:id="rId2" imgW="2247619" imgH="3696216" progId="PhotoDeluxe.Image.2">
                  <p:embed/>
                  <p:pic>
                    <p:nvPicPr>
                      <p:cNvPr id="52225" name="Object 2"/>
                      <p:cNvPicPr>
                        <a:picLocks noChangeAspect="1" noChangeArrowheads="1"/>
                      </p:cNvPicPr>
                      <p:nvPr/>
                    </p:nvPicPr>
                    <p:blipFill>
                      <a:blip r:embed="rId3">
                        <a:extLst>
                          <a:ext uri="{28A0092B-C50C-407E-A947-70E740481C1C}">
                            <a14:useLocalDpi xmlns:a14="http://schemas.microsoft.com/office/drawing/2010/main" val="0"/>
                          </a:ext>
                        </a:extLst>
                      </a:blip>
                      <a:srcRect r="1604" b="42223"/>
                      <a:stretch>
                        <a:fillRect/>
                      </a:stretch>
                    </p:blipFill>
                    <p:spPr bwMode="auto">
                      <a:xfrm>
                        <a:off x="489858" y="1760538"/>
                        <a:ext cx="5791200" cy="490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6" name="Rectangle 3"/>
          <p:cNvSpPr>
            <a:spLocks noChangeArrowheads="1"/>
          </p:cNvSpPr>
          <p:nvPr/>
        </p:nvSpPr>
        <p:spPr bwMode="auto">
          <a:xfrm>
            <a:off x="2208214" y="617538"/>
            <a:ext cx="7088187" cy="1143000"/>
          </a:xfrm>
          <a:prstGeom prst="rect">
            <a:avLst/>
          </a:prstGeom>
          <a:noFill/>
          <a:ln w="9525">
            <a:noFill/>
            <a:miter lim="800000"/>
            <a:headEnd/>
            <a:tailEnd/>
          </a:ln>
        </p:spPr>
        <p:txBody>
          <a:bodyPr anchor="b"/>
          <a:lstStyle/>
          <a:p>
            <a:pPr eaLnBrk="1" hangingPunct="1"/>
            <a:r>
              <a:rPr lang="tr-TR" altLang="tr-TR" sz="4400" b="1">
                <a:solidFill>
                  <a:schemeClr val="tx2"/>
                </a:solidFill>
                <a:latin typeface="Tahoma" pitchFamily="34" charset="0"/>
              </a:rPr>
              <a:t>PEF metre</a:t>
            </a:r>
          </a:p>
        </p:txBody>
      </p:sp>
      <p:sp>
        <p:nvSpPr>
          <p:cNvPr id="3" name="Metin kutusu 2">
            <a:extLst>
              <a:ext uri="{FF2B5EF4-FFF2-40B4-BE49-F238E27FC236}">
                <a16:creationId xmlns:a16="http://schemas.microsoft.com/office/drawing/2014/main" id="{601EF0DE-B1CB-6DAB-9B1A-456F0474BC4C}"/>
              </a:ext>
            </a:extLst>
          </p:cNvPr>
          <p:cNvSpPr txBox="1"/>
          <p:nvPr/>
        </p:nvSpPr>
        <p:spPr>
          <a:xfrm>
            <a:off x="7173157" y="1760538"/>
            <a:ext cx="4270160" cy="3785652"/>
          </a:xfrm>
          <a:prstGeom prst="rect">
            <a:avLst/>
          </a:prstGeom>
          <a:noFill/>
        </p:spPr>
        <p:txBody>
          <a:bodyPr wrap="square" rtlCol="0">
            <a:spAutoFit/>
          </a:bodyPr>
          <a:lstStyle/>
          <a:p>
            <a:r>
              <a:rPr lang="tr-TR" sz="2400" b="1" dirty="0">
                <a:solidFill>
                  <a:schemeClr val="bg1">
                    <a:lumMod val="50000"/>
                  </a:schemeClr>
                </a:solidFill>
              </a:rPr>
              <a:t>PEF sabah bronkodilatör öncesi, akşam ise bronkodilatör sonrası ölçülür.</a:t>
            </a:r>
          </a:p>
          <a:p>
            <a:r>
              <a:rPr lang="tr-TR" sz="2400" b="1" dirty="0">
                <a:solidFill>
                  <a:schemeClr val="bg1">
                    <a:lumMod val="50000"/>
                  </a:schemeClr>
                </a:solidFill>
              </a:rPr>
              <a:t>Değişkenlik en az 4 gün süreyle &gt;%15 veya en az 3 gün süreyle &gt;%20 ise veya tüm günlerin ortalaması olarak &gt;%10 ise astım lehinedir</a:t>
            </a:r>
            <a:r>
              <a:rPr lang="tr-TR" dirty="0"/>
              <a:t>.</a:t>
            </a:r>
          </a:p>
        </p:txBody>
      </p:sp>
    </p:spTree>
    <p:extLst>
      <p:ext uri="{BB962C8B-B14F-4D97-AF65-F5344CB8AC3E}">
        <p14:creationId xmlns:p14="http://schemas.microsoft.com/office/powerpoint/2010/main" val="28921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E9D84FE4-EFA0-B219-9619-839540333AED}"/>
              </a:ext>
            </a:extLst>
          </p:cNvPr>
          <p:cNvSpPr>
            <a:spLocks noGrp="1"/>
          </p:cNvSpPr>
          <p:nvPr>
            <p:ph type="subTitle" idx="1"/>
          </p:nvPr>
        </p:nvSpPr>
        <p:spPr>
          <a:xfrm>
            <a:off x="1524000" y="1192696"/>
            <a:ext cx="9144000" cy="4065104"/>
          </a:xfrm>
        </p:spPr>
        <p:txBody>
          <a:bodyPr/>
          <a:lstStyle/>
          <a:p>
            <a:endParaRPr lang="tr-TR" dirty="0"/>
          </a:p>
        </p:txBody>
      </p:sp>
      <p:pic>
        <p:nvPicPr>
          <p:cNvPr id="7" name="Resim 6" descr="metin, ekran görüntüsü, yazı tipi, makbuz içeren bir resim&#10;&#10;Açıklama otomatik olarak oluşturuldu">
            <a:extLst>
              <a:ext uri="{FF2B5EF4-FFF2-40B4-BE49-F238E27FC236}">
                <a16:creationId xmlns:a16="http://schemas.microsoft.com/office/drawing/2014/main" id="{D163D236-E1C0-3C91-D443-7C6507DC7629}"/>
              </a:ext>
            </a:extLst>
          </p:cNvPr>
          <p:cNvPicPr>
            <a:picLocks noChangeAspect="1"/>
          </p:cNvPicPr>
          <p:nvPr/>
        </p:nvPicPr>
        <p:blipFill>
          <a:blip r:embed="rId2"/>
          <a:stretch>
            <a:fillRect/>
          </a:stretch>
        </p:blipFill>
        <p:spPr>
          <a:xfrm>
            <a:off x="1077191" y="537738"/>
            <a:ext cx="10037618" cy="5782523"/>
          </a:xfrm>
          <a:prstGeom prst="rect">
            <a:avLst/>
          </a:prstGeom>
        </p:spPr>
      </p:pic>
    </p:spTree>
    <p:extLst>
      <p:ext uri="{BB962C8B-B14F-4D97-AF65-F5344CB8AC3E}">
        <p14:creationId xmlns:p14="http://schemas.microsoft.com/office/powerpoint/2010/main" val="810126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BB7958-6D8D-5E46-75EF-3F8FF806AAD9}"/>
              </a:ext>
            </a:extLst>
          </p:cNvPr>
          <p:cNvSpPr>
            <a:spLocks noGrp="1"/>
          </p:cNvSpPr>
          <p:nvPr>
            <p:ph type="ctrTitle"/>
          </p:nvPr>
        </p:nvSpPr>
        <p:spPr/>
        <p:txBody>
          <a:bodyPr/>
          <a:lstStyle/>
          <a:p>
            <a:pPr algn="l"/>
            <a:r>
              <a:rPr lang="tr-TR" dirty="0"/>
              <a:t>Tedavi</a:t>
            </a:r>
            <a:br>
              <a:rPr lang="tr-TR" dirty="0"/>
            </a:br>
            <a:endParaRPr lang="tr-TR" dirty="0"/>
          </a:p>
        </p:txBody>
      </p:sp>
      <p:sp>
        <p:nvSpPr>
          <p:cNvPr id="3" name="Alt Başlık 2">
            <a:extLst>
              <a:ext uri="{FF2B5EF4-FFF2-40B4-BE49-F238E27FC236}">
                <a16:creationId xmlns:a16="http://schemas.microsoft.com/office/drawing/2014/main" id="{E5C67AD4-E2CC-61E2-C50C-55B2D539002A}"/>
              </a:ext>
            </a:extLst>
          </p:cNvPr>
          <p:cNvSpPr>
            <a:spLocks noGrp="1"/>
          </p:cNvSpPr>
          <p:nvPr>
            <p:ph type="subTitle" idx="1"/>
          </p:nvPr>
        </p:nvSpPr>
        <p:spPr/>
        <p:txBody>
          <a:bodyPr/>
          <a:lstStyle/>
          <a:p>
            <a:pPr marL="342900" indent="-342900" algn="l">
              <a:buFont typeface="Arial" panose="020B0604020202020204" pitchFamily="34" charset="0"/>
              <a:buChar char="•"/>
            </a:pPr>
            <a:r>
              <a:rPr lang="tr-TR" b="1" dirty="0"/>
              <a:t>Atak tedavisi</a:t>
            </a:r>
          </a:p>
          <a:p>
            <a:pPr marL="342900" indent="-342900" algn="l">
              <a:buFont typeface="Arial" panose="020B0604020202020204" pitchFamily="34" charset="0"/>
              <a:buChar char="•"/>
            </a:pPr>
            <a:r>
              <a:rPr lang="tr-TR" b="1" dirty="0"/>
              <a:t>Kronik tedavi</a:t>
            </a:r>
          </a:p>
        </p:txBody>
      </p:sp>
    </p:spTree>
    <p:extLst>
      <p:ext uri="{BB962C8B-B14F-4D97-AF65-F5344CB8AC3E}">
        <p14:creationId xmlns:p14="http://schemas.microsoft.com/office/powerpoint/2010/main" val="738667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51A27B-911F-1842-09F5-D17B0104BCC2}"/>
              </a:ext>
            </a:extLst>
          </p:cNvPr>
          <p:cNvSpPr>
            <a:spLocks noGrp="1"/>
          </p:cNvSpPr>
          <p:nvPr>
            <p:ph type="ctrTitle"/>
          </p:nvPr>
        </p:nvSpPr>
        <p:spPr>
          <a:xfrm>
            <a:off x="1524000" y="1122363"/>
            <a:ext cx="9144000" cy="893250"/>
          </a:xfrm>
        </p:spPr>
        <p:txBody>
          <a:bodyPr/>
          <a:lstStyle/>
          <a:p>
            <a:pPr algn="l"/>
            <a:r>
              <a:rPr lang="tr-TR" dirty="0"/>
              <a:t>Kronik tedavi</a:t>
            </a:r>
          </a:p>
        </p:txBody>
      </p:sp>
      <p:sp>
        <p:nvSpPr>
          <p:cNvPr id="3" name="Alt Başlık 2">
            <a:extLst>
              <a:ext uri="{FF2B5EF4-FFF2-40B4-BE49-F238E27FC236}">
                <a16:creationId xmlns:a16="http://schemas.microsoft.com/office/drawing/2014/main" id="{A95F7A2F-42D8-540D-01EA-8825973BEC16}"/>
              </a:ext>
            </a:extLst>
          </p:cNvPr>
          <p:cNvSpPr>
            <a:spLocks noGrp="1"/>
          </p:cNvSpPr>
          <p:nvPr>
            <p:ph type="subTitle" idx="1"/>
          </p:nvPr>
        </p:nvSpPr>
        <p:spPr>
          <a:xfrm>
            <a:off x="1524000" y="2310581"/>
            <a:ext cx="9144000" cy="2947219"/>
          </a:xfrm>
        </p:spPr>
        <p:txBody>
          <a:bodyPr/>
          <a:lstStyle/>
          <a:p>
            <a:pPr marL="342900" indent="-342900" algn="l">
              <a:buFont typeface="Arial" panose="020B0604020202020204" pitchFamily="34" charset="0"/>
              <a:buChar char="•"/>
            </a:pPr>
            <a:r>
              <a:rPr lang="tr-TR" dirty="0"/>
              <a:t>Hasta eğitimi(hastalıkları hakkında bilgilendirme, korunma, kontrol edici ve kurtarıcı ilaçların </a:t>
            </a:r>
            <a:r>
              <a:rPr lang="tr-TR" dirty="0" err="1"/>
              <a:t>farkları,inhaler</a:t>
            </a:r>
            <a:r>
              <a:rPr lang="tr-TR" dirty="0"/>
              <a:t> kullanımı..)</a:t>
            </a:r>
          </a:p>
          <a:p>
            <a:pPr marL="342900" indent="-342900" algn="l">
              <a:buFont typeface="Arial" panose="020B0604020202020204" pitchFamily="34" charset="0"/>
              <a:buChar char="•"/>
            </a:pPr>
            <a:r>
              <a:rPr lang="tr-TR" dirty="0"/>
              <a:t>İlaç  tedavisi</a:t>
            </a:r>
          </a:p>
        </p:txBody>
      </p:sp>
    </p:spTree>
    <p:extLst>
      <p:ext uri="{BB962C8B-B14F-4D97-AF65-F5344CB8AC3E}">
        <p14:creationId xmlns:p14="http://schemas.microsoft.com/office/powerpoint/2010/main" val="259888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830E04CA-9A61-137D-49F3-ADC1C136A31C}"/>
              </a:ext>
            </a:extLst>
          </p:cNvPr>
          <p:cNvGraphicFramePr>
            <a:graphicFrameLocks noGrp="1"/>
          </p:cNvGraphicFramePr>
          <p:nvPr>
            <p:extLst>
              <p:ext uri="{D42A27DB-BD31-4B8C-83A1-F6EECF244321}">
                <p14:modId xmlns:p14="http://schemas.microsoft.com/office/powerpoint/2010/main" val="920213553"/>
              </p:ext>
            </p:extLst>
          </p:nvPr>
        </p:nvGraphicFramePr>
        <p:xfrm>
          <a:off x="1662544" y="633845"/>
          <a:ext cx="7782791" cy="5644662"/>
        </p:xfrm>
        <a:graphic>
          <a:graphicData uri="http://schemas.openxmlformats.org/drawingml/2006/table">
            <a:tbl>
              <a:tblPr/>
              <a:tblGrid>
                <a:gridCol w="1774141">
                  <a:extLst>
                    <a:ext uri="{9D8B030D-6E8A-4147-A177-3AD203B41FA5}">
                      <a16:colId xmlns:a16="http://schemas.microsoft.com/office/drawing/2014/main" val="3329587383"/>
                    </a:ext>
                  </a:extLst>
                </a:gridCol>
                <a:gridCol w="2025199">
                  <a:extLst>
                    <a:ext uri="{9D8B030D-6E8A-4147-A177-3AD203B41FA5}">
                      <a16:colId xmlns:a16="http://schemas.microsoft.com/office/drawing/2014/main" val="2437955422"/>
                    </a:ext>
                  </a:extLst>
                </a:gridCol>
                <a:gridCol w="3983451">
                  <a:extLst>
                    <a:ext uri="{9D8B030D-6E8A-4147-A177-3AD203B41FA5}">
                      <a16:colId xmlns:a16="http://schemas.microsoft.com/office/drawing/2014/main" val="656498491"/>
                    </a:ext>
                  </a:extLst>
                </a:gridCol>
              </a:tblGrid>
              <a:tr h="512853">
                <a:tc>
                  <a:txBody>
                    <a:bodyPr/>
                    <a:lstStyle/>
                    <a:p>
                      <a:pPr algn="ctr" rtl="0" fontAlgn="t">
                        <a:spcBef>
                          <a:spcPts val="0"/>
                        </a:spcBef>
                        <a:spcAft>
                          <a:spcPts val="0"/>
                        </a:spcAft>
                      </a:pPr>
                      <a:r>
                        <a:rPr lang="tr-TR" sz="900" b="1" i="0" u="none" strike="noStrike">
                          <a:solidFill>
                            <a:srgbClr val="262626"/>
                          </a:solidFill>
                          <a:effectLst/>
                          <a:latin typeface="Arial" panose="020B0604020202020204" pitchFamily="34" charset="0"/>
                        </a:rPr>
                        <a:t>Astım ilaçları sınıflaması </a:t>
                      </a:r>
                      <a:endParaRPr lang="tr-TR" sz="1100">
                        <a:effectLst/>
                      </a:endParaRPr>
                    </a:p>
                  </a:txBody>
                  <a:tcPr marL="46499" marR="46499" marT="23249" marB="23249">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CCCCFF"/>
                    </a:solidFill>
                  </a:tcPr>
                </a:tc>
                <a:tc>
                  <a:txBody>
                    <a:bodyPr/>
                    <a:lstStyle/>
                    <a:p>
                      <a:pPr algn="ctr" rtl="0" fontAlgn="t">
                        <a:spcBef>
                          <a:spcPts val="0"/>
                        </a:spcBef>
                        <a:spcAft>
                          <a:spcPts val="0"/>
                        </a:spcAft>
                      </a:pPr>
                      <a:r>
                        <a:rPr lang="tr-TR" sz="1100" b="1" i="0" u="none" strike="noStrike">
                          <a:solidFill>
                            <a:srgbClr val="262626"/>
                          </a:solidFill>
                          <a:effectLst/>
                          <a:latin typeface="Arial" panose="020B0604020202020204" pitchFamily="34" charset="0"/>
                        </a:rPr>
                        <a:t>Etki Mekanizması</a:t>
                      </a:r>
                      <a:endParaRPr lang="tr-TR" sz="1100">
                        <a:effectLst/>
                      </a:endParaRPr>
                    </a:p>
                  </a:txBody>
                  <a:tcPr marL="46499" marR="46499" marT="23249" marB="23249">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CCCCFF"/>
                    </a:solidFill>
                  </a:tcPr>
                </a:tc>
                <a:tc>
                  <a:txBody>
                    <a:bodyPr/>
                    <a:lstStyle/>
                    <a:p>
                      <a:pPr algn="ctr" rtl="0" fontAlgn="t">
                        <a:spcBef>
                          <a:spcPts val="0"/>
                        </a:spcBef>
                        <a:spcAft>
                          <a:spcPts val="0"/>
                        </a:spcAft>
                      </a:pPr>
                      <a:r>
                        <a:rPr lang="tr-TR" sz="1100" b="1" i="0" u="none" strike="noStrike">
                          <a:solidFill>
                            <a:srgbClr val="262626"/>
                          </a:solidFill>
                          <a:effectLst/>
                          <a:latin typeface="Arial" panose="020B0604020202020204" pitchFamily="34" charset="0"/>
                        </a:rPr>
                        <a:t>İlaç Grupları</a:t>
                      </a:r>
                      <a:endParaRPr lang="tr-TR" sz="1100">
                        <a:effectLst/>
                      </a:endParaRPr>
                    </a:p>
                  </a:txBody>
                  <a:tcPr marL="46499" marR="46499" marT="23249" marB="23249">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CCCCFF"/>
                    </a:solidFill>
                  </a:tcPr>
                </a:tc>
                <a:extLst>
                  <a:ext uri="{0D108BD9-81ED-4DB2-BD59-A6C34878D82A}">
                    <a16:rowId xmlns:a16="http://schemas.microsoft.com/office/drawing/2014/main" val="2548845878"/>
                  </a:ext>
                </a:extLst>
              </a:tr>
              <a:tr h="1167967">
                <a:tc>
                  <a:txBody>
                    <a:bodyPr/>
                    <a:lstStyle/>
                    <a:p>
                      <a:pPr rtl="0" fontAlgn="base">
                        <a:spcBef>
                          <a:spcPts val="0"/>
                        </a:spcBef>
                        <a:spcAft>
                          <a:spcPts val="0"/>
                        </a:spcAft>
                        <a:buFont typeface="+mj-lt"/>
                        <a:buAutoNum type="arabicPeriod"/>
                      </a:pPr>
                      <a:r>
                        <a:rPr lang="tr-TR" sz="1000" b="0" i="0" u="none" strike="noStrike">
                          <a:solidFill>
                            <a:srgbClr val="C00000"/>
                          </a:solidFill>
                          <a:effectLst/>
                          <a:latin typeface="Arial" panose="020B0604020202020204" pitchFamily="34" charset="0"/>
                        </a:rPr>
                        <a:t>Kontrol edici ilaçlar </a:t>
                      </a:r>
                    </a:p>
                    <a:p>
                      <a:pPr fontAlgn="t"/>
                      <a:br>
                        <a:rPr lang="tr-TR" sz="1100">
                          <a:effectLst/>
                        </a:rPr>
                      </a:br>
                      <a:endParaRPr lang="tr-TR" sz="1100">
                        <a:effectLst/>
                      </a:endParaRPr>
                    </a:p>
                  </a:txBody>
                  <a:tcPr marL="46499" marR="46499" marT="23249" marB="23249">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CECFF"/>
                    </a:solidFill>
                  </a:tcPr>
                </a:tc>
                <a:tc>
                  <a:txBody>
                    <a:bodyPr/>
                    <a:lstStyle/>
                    <a:p>
                      <a:pPr rtl="0" fontAlgn="t">
                        <a:spcBef>
                          <a:spcPts val="0"/>
                        </a:spcBef>
                        <a:spcAft>
                          <a:spcPts val="0"/>
                        </a:spcAft>
                      </a:pPr>
                      <a:r>
                        <a:rPr lang="tr-TR" sz="700" b="0" i="0" u="none" strike="noStrike">
                          <a:solidFill>
                            <a:srgbClr val="000000"/>
                          </a:solidFill>
                          <a:effectLst/>
                          <a:latin typeface="Arial" panose="020B0604020202020204" pitchFamily="34" charset="0"/>
                        </a:rPr>
                        <a:t>Antiinflamatuar etkileri ile astımın kontrol altında tutulmasını sağlarlar  </a:t>
                      </a:r>
                      <a:endParaRPr lang="tr-TR" sz="1100">
                        <a:effectLst/>
                      </a:endParaRPr>
                    </a:p>
                    <a:p>
                      <a:pPr fontAlgn="t"/>
                      <a:br>
                        <a:rPr lang="tr-TR" sz="1100">
                          <a:effectLst/>
                        </a:rPr>
                      </a:br>
                      <a:endParaRPr lang="tr-TR" sz="1100">
                        <a:effectLst/>
                      </a:endParaRPr>
                    </a:p>
                  </a:txBody>
                  <a:tcPr marL="46499" marR="46499" marT="23249" marB="23249">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CECFF"/>
                    </a:solidFill>
                  </a:tcPr>
                </a:tc>
                <a:tc>
                  <a:txBody>
                    <a:bodyPr/>
                    <a:lstStyle/>
                    <a:p>
                      <a:pPr rtl="0" fontAlgn="t">
                        <a:spcBef>
                          <a:spcPts val="0"/>
                        </a:spcBef>
                        <a:spcAft>
                          <a:spcPts val="0"/>
                        </a:spcAft>
                      </a:pPr>
                      <a:r>
                        <a:rPr lang="tr-TR" sz="900" b="0" i="0" u="none" strike="noStrike" dirty="0">
                          <a:solidFill>
                            <a:srgbClr val="000000"/>
                          </a:solidFill>
                          <a:effectLst/>
                          <a:latin typeface="Arial" panose="020B0604020202020204" pitchFamily="34" charset="0"/>
                        </a:rPr>
                        <a:t>a) </a:t>
                      </a:r>
                      <a:r>
                        <a:rPr lang="tr-TR" sz="900" b="0" i="0" u="none" strike="noStrike" dirty="0" err="1">
                          <a:solidFill>
                            <a:srgbClr val="000000"/>
                          </a:solidFill>
                          <a:effectLst/>
                          <a:latin typeface="Arial" panose="020B0604020202020204" pitchFamily="34" charset="0"/>
                        </a:rPr>
                        <a:t>İnhale</a:t>
                      </a:r>
                      <a:r>
                        <a:rPr lang="tr-TR" sz="900" b="0" i="0" u="none" strike="noStrike" dirty="0">
                          <a:solidFill>
                            <a:srgbClr val="000000"/>
                          </a:solidFill>
                          <a:effectLst/>
                          <a:latin typeface="Arial" panose="020B0604020202020204" pitchFamily="34" charset="0"/>
                        </a:rPr>
                        <a:t> steroid</a:t>
                      </a:r>
                      <a:br>
                        <a:rPr lang="tr-TR" sz="900" b="0" i="0" u="none" strike="noStrike" dirty="0">
                          <a:solidFill>
                            <a:srgbClr val="000000"/>
                          </a:solidFill>
                          <a:effectLst/>
                          <a:latin typeface="Arial" panose="020B0604020202020204" pitchFamily="34" charset="0"/>
                        </a:rPr>
                      </a:br>
                      <a:r>
                        <a:rPr lang="tr-TR" sz="900" b="0" i="0" u="none" strike="noStrike" dirty="0">
                          <a:solidFill>
                            <a:srgbClr val="000000"/>
                          </a:solidFill>
                          <a:effectLst/>
                          <a:latin typeface="Arial" panose="020B0604020202020204" pitchFamily="34" charset="0"/>
                        </a:rPr>
                        <a:t>b) </a:t>
                      </a:r>
                      <a:r>
                        <a:rPr lang="tr-TR" sz="900" b="0" i="0" u="none" strike="noStrike" dirty="0" err="1">
                          <a:solidFill>
                            <a:srgbClr val="000000"/>
                          </a:solidFill>
                          <a:effectLst/>
                          <a:latin typeface="Arial" panose="020B0604020202020204" pitchFamily="34" charset="0"/>
                        </a:rPr>
                        <a:t>İnhale</a:t>
                      </a:r>
                      <a:r>
                        <a:rPr lang="tr-TR" sz="900" b="0" i="0" u="none" strike="noStrike" dirty="0">
                          <a:solidFill>
                            <a:srgbClr val="000000"/>
                          </a:solidFill>
                          <a:effectLst/>
                          <a:latin typeface="Arial" panose="020B0604020202020204" pitchFamily="34" charset="0"/>
                        </a:rPr>
                        <a:t> steroid ve uzun etkili beta2-agonist</a:t>
                      </a:r>
                      <a:endParaRPr lang="tr-TR" sz="1100" dirty="0">
                        <a:effectLst/>
                      </a:endParaRPr>
                    </a:p>
                    <a:p>
                      <a:pPr rtl="0" fontAlgn="t">
                        <a:spcBef>
                          <a:spcPts val="0"/>
                        </a:spcBef>
                        <a:spcAft>
                          <a:spcPts val="0"/>
                        </a:spcAft>
                      </a:pPr>
                      <a:r>
                        <a:rPr lang="tr-TR" sz="900" b="0" i="0" u="none" strike="noStrike" dirty="0">
                          <a:solidFill>
                            <a:srgbClr val="000000"/>
                          </a:solidFill>
                          <a:effectLst/>
                          <a:latin typeface="Arial" panose="020B0604020202020204" pitchFamily="34" charset="0"/>
                        </a:rPr>
                        <a:t>    sabit kombinasyonu</a:t>
                      </a:r>
                      <a:br>
                        <a:rPr lang="tr-TR" sz="900" b="0" i="0" u="none" strike="noStrike" dirty="0">
                          <a:solidFill>
                            <a:srgbClr val="000000"/>
                          </a:solidFill>
                          <a:effectLst/>
                          <a:latin typeface="Arial" panose="020B0604020202020204" pitchFamily="34" charset="0"/>
                        </a:rPr>
                      </a:br>
                      <a:r>
                        <a:rPr lang="tr-TR" sz="900" b="0" i="0" u="none" strike="noStrike" dirty="0">
                          <a:solidFill>
                            <a:srgbClr val="000000"/>
                          </a:solidFill>
                          <a:effectLst/>
                          <a:latin typeface="Arial" panose="020B0604020202020204" pitchFamily="34" charset="0"/>
                        </a:rPr>
                        <a:t>c) </a:t>
                      </a:r>
                      <a:r>
                        <a:rPr lang="tr-TR" sz="900" b="0" i="0" u="none" strike="noStrike" dirty="0" err="1">
                          <a:solidFill>
                            <a:srgbClr val="000000"/>
                          </a:solidFill>
                          <a:effectLst/>
                          <a:latin typeface="Arial" panose="020B0604020202020204" pitchFamily="34" charset="0"/>
                        </a:rPr>
                        <a:t>Antilökotrien</a:t>
                      </a:r>
                      <a:r>
                        <a:rPr lang="tr-TR" sz="900" b="0" i="0" u="none" strike="noStrike" dirty="0">
                          <a:solidFill>
                            <a:srgbClr val="000000"/>
                          </a:solidFill>
                          <a:effectLst/>
                          <a:latin typeface="Arial" panose="020B0604020202020204" pitchFamily="34" charset="0"/>
                        </a:rPr>
                        <a:t> (</a:t>
                      </a:r>
                      <a:r>
                        <a:rPr lang="tr-TR" sz="900" b="0" i="0" u="none" strike="noStrike" dirty="0" err="1">
                          <a:solidFill>
                            <a:srgbClr val="000000"/>
                          </a:solidFill>
                          <a:effectLst/>
                          <a:latin typeface="Arial" panose="020B0604020202020204" pitchFamily="34" charset="0"/>
                        </a:rPr>
                        <a:t>lökotrien</a:t>
                      </a:r>
                      <a:r>
                        <a:rPr lang="tr-TR" sz="900" b="0" i="0" u="none" strike="noStrike" dirty="0">
                          <a:solidFill>
                            <a:srgbClr val="000000"/>
                          </a:solidFill>
                          <a:effectLst/>
                          <a:latin typeface="Arial" panose="020B0604020202020204" pitchFamily="34" charset="0"/>
                        </a:rPr>
                        <a:t> </a:t>
                      </a:r>
                      <a:r>
                        <a:rPr lang="tr-TR" sz="900" b="0" i="0" u="none" strike="noStrike" dirty="0" err="1">
                          <a:solidFill>
                            <a:srgbClr val="000000"/>
                          </a:solidFill>
                          <a:effectLst/>
                          <a:latin typeface="Arial" panose="020B0604020202020204" pitchFamily="34" charset="0"/>
                        </a:rPr>
                        <a:t>reseptör</a:t>
                      </a:r>
                      <a:r>
                        <a:rPr lang="tr-TR" sz="900" b="0" i="0" u="none" strike="noStrike" dirty="0">
                          <a:solidFill>
                            <a:srgbClr val="000000"/>
                          </a:solidFill>
                          <a:effectLst/>
                          <a:latin typeface="Arial" panose="020B0604020202020204" pitchFamily="34" charset="0"/>
                        </a:rPr>
                        <a:t> antagonisti) </a:t>
                      </a:r>
                      <a:endParaRPr lang="tr-TR" sz="1100" dirty="0">
                        <a:effectLst/>
                      </a:endParaRPr>
                    </a:p>
                  </a:txBody>
                  <a:tcPr marL="46499" marR="46499" marT="23249" marB="23249">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CECFF"/>
                    </a:solidFill>
                  </a:tcPr>
                </a:tc>
                <a:extLst>
                  <a:ext uri="{0D108BD9-81ED-4DB2-BD59-A6C34878D82A}">
                    <a16:rowId xmlns:a16="http://schemas.microsoft.com/office/drawing/2014/main" val="3376218256"/>
                  </a:ext>
                </a:extLst>
              </a:tr>
              <a:tr h="1802609">
                <a:tc>
                  <a:txBody>
                    <a:bodyPr/>
                    <a:lstStyle/>
                    <a:p>
                      <a:pPr rtl="0" fontAlgn="t">
                        <a:spcBef>
                          <a:spcPts val="0"/>
                        </a:spcBef>
                        <a:spcAft>
                          <a:spcPts val="0"/>
                        </a:spcAft>
                      </a:pPr>
                      <a:r>
                        <a:rPr lang="it-IT" sz="1000" b="0" i="0" u="none" strike="noStrike">
                          <a:solidFill>
                            <a:srgbClr val="C00000"/>
                          </a:solidFill>
                          <a:effectLst/>
                          <a:latin typeface="Arial" panose="020B0604020202020204" pitchFamily="34" charset="0"/>
                        </a:rPr>
                        <a:t>2) Semptom giderici</a:t>
                      </a:r>
                      <a:endParaRPr lang="it-IT" sz="1100">
                        <a:effectLst/>
                      </a:endParaRPr>
                    </a:p>
                    <a:p>
                      <a:pPr rtl="0" fontAlgn="t">
                        <a:spcBef>
                          <a:spcPts val="0"/>
                        </a:spcBef>
                        <a:spcAft>
                          <a:spcPts val="0"/>
                        </a:spcAft>
                      </a:pPr>
                      <a:r>
                        <a:rPr lang="it-IT" sz="1000" b="0" i="0" u="none" strike="noStrike">
                          <a:solidFill>
                            <a:srgbClr val="C00000"/>
                          </a:solidFill>
                          <a:effectLst/>
                          <a:latin typeface="Arial" panose="020B0604020202020204" pitchFamily="34" charset="0"/>
                        </a:rPr>
                        <a:t>     ilaçlar </a:t>
                      </a:r>
                      <a:endParaRPr lang="it-IT" sz="1100">
                        <a:effectLst/>
                      </a:endParaRPr>
                    </a:p>
                    <a:p>
                      <a:pPr fontAlgn="t"/>
                      <a:br>
                        <a:rPr lang="it-IT" sz="1100">
                          <a:effectLst/>
                        </a:rPr>
                      </a:br>
                      <a:endParaRPr lang="it-IT" sz="1100">
                        <a:effectLst/>
                      </a:endParaRPr>
                    </a:p>
                  </a:txBody>
                  <a:tcPr marL="46499" marR="46499" marT="23249" marB="23249">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F6F6FF"/>
                    </a:solidFill>
                  </a:tcPr>
                </a:tc>
                <a:tc>
                  <a:txBody>
                    <a:bodyPr/>
                    <a:lstStyle/>
                    <a:p>
                      <a:pPr rtl="0" fontAlgn="t">
                        <a:spcBef>
                          <a:spcPts val="0"/>
                        </a:spcBef>
                        <a:spcAft>
                          <a:spcPts val="0"/>
                        </a:spcAft>
                      </a:pPr>
                      <a:r>
                        <a:rPr lang="tr-TR" sz="700" b="0" i="0" u="none" strike="noStrike">
                          <a:solidFill>
                            <a:srgbClr val="000000"/>
                          </a:solidFill>
                          <a:effectLst/>
                          <a:latin typeface="Arial" panose="020B0604020202020204" pitchFamily="34" charset="0"/>
                        </a:rPr>
                        <a:t>Hızla etki ederek bronkokonstriksiyonu düzelten, semptomları gideren ve gerektiğinde kullanılan ilaçlar </a:t>
                      </a:r>
                      <a:endParaRPr lang="tr-TR" sz="1100">
                        <a:effectLst/>
                      </a:endParaRPr>
                    </a:p>
                    <a:p>
                      <a:pPr fontAlgn="t"/>
                      <a:br>
                        <a:rPr lang="tr-TR" sz="1100">
                          <a:effectLst/>
                        </a:rPr>
                      </a:br>
                      <a:endParaRPr lang="tr-TR" sz="1100">
                        <a:effectLst/>
                      </a:endParaRPr>
                    </a:p>
                  </a:txBody>
                  <a:tcPr marL="46499" marR="46499" marT="23249" marB="23249">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F6F6FF"/>
                    </a:solidFill>
                  </a:tcPr>
                </a:tc>
                <a:tc>
                  <a:txBody>
                    <a:bodyPr/>
                    <a:lstStyle/>
                    <a:p>
                      <a:pPr rtl="0" fontAlgn="t">
                        <a:spcBef>
                          <a:spcPts val="0"/>
                        </a:spcBef>
                        <a:spcAft>
                          <a:spcPts val="0"/>
                        </a:spcAft>
                      </a:pPr>
                      <a:r>
                        <a:rPr lang="tr-TR" sz="900" b="0" i="0" u="none" strike="noStrike">
                          <a:solidFill>
                            <a:srgbClr val="000000"/>
                          </a:solidFill>
                          <a:effectLst/>
                          <a:latin typeface="Arial" panose="020B0604020202020204" pitchFamily="34" charset="0"/>
                        </a:rPr>
                        <a:t>a) Hızlı etkili inhale beta2-agonist</a:t>
                      </a:r>
                      <a:br>
                        <a:rPr lang="tr-TR" sz="900" b="0" i="0" u="none" strike="noStrike">
                          <a:solidFill>
                            <a:srgbClr val="000000"/>
                          </a:solidFill>
                          <a:effectLst/>
                          <a:latin typeface="Arial" panose="020B0604020202020204" pitchFamily="34" charset="0"/>
                        </a:rPr>
                      </a:br>
                      <a:r>
                        <a:rPr lang="tr-TR" sz="900" b="0" i="0" u="none" strike="noStrike">
                          <a:solidFill>
                            <a:srgbClr val="000000"/>
                          </a:solidFill>
                          <a:effectLst/>
                          <a:latin typeface="Arial" panose="020B0604020202020204" pitchFamily="34" charset="0"/>
                        </a:rPr>
                        <a:t>b) Kısa etkili inhale antikolinerjik</a:t>
                      </a:r>
                      <a:br>
                        <a:rPr lang="tr-TR" sz="900" b="0" i="0" u="none" strike="noStrike">
                          <a:solidFill>
                            <a:srgbClr val="000000"/>
                          </a:solidFill>
                          <a:effectLst/>
                          <a:latin typeface="Arial" panose="020B0604020202020204" pitchFamily="34" charset="0"/>
                        </a:rPr>
                      </a:br>
                      <a:r>
                        <a:rPr lang="tr-TR" sz="900" b="0" i="0" u="none" strike="noStrike">
                          <a:solidFill>
                            <a:srgbClr val="000000"/>
                          </a:solidFill>
                          <a:effectLst/>
                          <a:latin typeface="Arial" panose="020B0604020202020204" pitchFamily="34" charset="0"/>
                        </a:rPr>
                        <a:t>c) Düşük doz inhale steroid ve formoterol</a:t>
                      </a:r>
                      <a:endParaRPr lang="tr-TR" sz="1100">
                        <a:effectLst/>
                      </a:endParaRPr>
                    </a:p>
                    <a:p>
                      <a:pPr rtl="0" fontAlgn="t">
                        <a:spcBef>
                          <a:spcPts val="0"/>
                        </a:spcBef>
                        <a:spcAft>
                          <a:spcPts val="0"/>
                        </a:spcAft>
                      </a:pPr>
                      <a:r>
                        <a:rPr lang="tr-TR" sz="900" b="0" i="0" u="none" strike="noStrike">
                          <a:solidFill>
                            <a:srgbClr val="000000"/>
                          </a:solidFill>
                          <a:effectLst/>
                          <a:latin typeface="Arial" panose="020B0604020202020204" pitchFamily="34" charset="0"/>
                        </a:rPr>
                        <a:t>    kombinasyonu</a:t>
                      </a:r>
                      <a:br>
                        <a:rPr lang="tr-TR" sz="900" b="0" i="0" u="none" strike="noStrike">
                          <a:solidFill>
                            <a:srgbClr val="000000"/>
                          </a:solidFill>
                          <a:effectLst/>
                          <a:latin typeface="Arial" panose="020B0604020202020204" pitchFamily="34" charset="0"/>
                        </a:rPr>
                      </a:br>
                      <a:r>
                        <a:rPr lang="tr-TR" sz="900" b="0" i="0" u="none" strike="noStrike">
                          <a:solidFill>
                            <a:srgbClr val="000000"/>
                          </a:solidFill>
                          <a:effectLst/>
                          <a:latin typeface="Arial" panose="020B0604020202020204" pitchFamily="34" charset="0"/>
                        </a:rPr>
                        <a:t>d) İnhale ve / veya sistemik steroid</a:t>
                      </a:r>
                      <a:br>
                        <a:rPr lang="tr-TR" sz="900" b="0" i="0" u="none" strike="noStrike">
                          <a:solidFill>
                            <a:srgbClr val="000000"/>
                          </a:solidFill>
                          <a:effectLst/>
                          <a:latin typeface="Arial" panose="020B0604020202020204" pitchFamily="34" charset="0"/>
                        </a:rPr>
                      </a:br>
                      <a:r>
                        <a:rPr lang="tr-TR" sz="900" b="0" i="0" u="none" strike="noStrike">
                          <a:solidFill>
                            <a:srgbClr val="000000"/>
                          </a:solidFill>
                          <a:effectLst/>
                          <a:latin typeface="Arial" panose="020B0604020202020204" pitchFamily="34" charset="0"/>
                        </a:rPr>
                        <a:t>e) Magnezyum sülfat</a:t>
                      </a:r>
                      <a:br>
                        <a:rPr lang="tr-TR" sz="900" b="0" i="0" u="none" strike="noStrike">
                          <a:solidFill>
                            <a:srgbClr val="000000"/>
                          </a:solidFill>
                          <a:effectLst/>
                          <a:latin typeface="Arial" panose="020B0604020202020204" pitchFamily="34" charset="0"/>
                        </a:rPr>
                      </a:br>
                      <a:r>
                        <a:rPr lang="tr-TR" sz="900" b="0" i="0" u="none" strike="noStrike">
                          <a:solidFill>
                            <a:srgbClr val="000000"/>
                          </a:solidFill>
                          <a:effectLst/>
                          <a:latin typeface="Arial" panose="020B0604020202020204" pitchFamily="34" charset="0"/>
                        </a:rPr>
                        <a:t>f) Kısa etkili teofilin </a:t>
                      </a:r>
                      <a:endParaRPr lang="tr-TR" sz="1100">
                        <a:effectLst/>
                      </a:endParaRPr>
                    </a:p>
                    <a:p>
                      <a:pPr fontAlgn="t"/>
                      <a:br>
                        <a:rPr lang="tr-TR" sz="1100">
                          <a:effectLst/>
                        </a:rPr>
                      </a:br>
                      <a:endParaRPr lang="tr-TR" sz="1100">
                        <a:effectLst/>
                      </a:endParaRPr>
                    </a:p>
                  </a:txBody>
                  <a:tcPr marL="46499" marR="46499" marT="23249" marB="23249">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F6F6FF"/>
                    </a:solidFill>
                  </a:tcPr>
                </a:tc>
                <a:extLst>
                  <a:ext uri="{0D108BD9-81ED-4DB2-BD59-A6C34878D82A}">
                    <a16:rowId xmlns:a16="http://schemas.microsoft.com/office/drawing/2014/main" val="742185890"/>
                  </a:ext>
                </a:extLst>
              </a:tr>
              <a:tr h="2161233">
                <a:tc>
                  <a:txBody>
                    <a:bodyPr/>
                    <a:lstStyle/>
                    <a:p>
                      <a:pPr rtl="0" fontAlgn="t">
                        <a:spcBef>
                          <a:spcPts val="0"/>
                        </a:spcBef>
                        <a:spcAft>
                          <a:spcPts val="0"/>
                        </a:spcAft>
                      </a:pPr>
                      <a:r>
                        <a:rPr lang="tr-TR" sz="1000" b="0" i="0" u="none" strike="noStrike">
                          <a:solidFill>
                            <a:srgbClr val="C00000"/>
                          </a:solidFill>
                          <a:effectLst/>
                          <a:latin typeface="Arial" panose="020B0604020202020204" pitchFamily="34" charset="0"/>
                        </a:rPr>
                        <a:t>3) İlave tedaviler </a:t>
                      </a:r>
                      <a:endParaRPr lang="tr-TR" sz="1100">
                        <a:effectLst/>
                      </a:endParaRPr>
                    </a:p>
                    <a:p>
                      <a:pPr fontAlgn="t"/>
                      <a:br>
                        <a:rPr lang="tr-TR" sz="1100">
                          <a:effectLst/>
                        </a:rPr>
                      </a:br>
                      <a:endParaRPr lang="tr-TR" sz="1100">
                        <a:effectLst/>
                      </a:endParaRPr>
                    </a:p>
                  </a:txBody>
                  <a:tcPr marL="46499" marR="46499" marT="23249" marB="23249">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CECFF"/>
                    </a:solidFill>
                  </a:tcPr>
                </a:tc>
                <a:tc>
                  <a:txBody>
                    <a:bodyPr/>
                    <a:lstStyle/>
                    <a:p>
                      <a:pPr rtl="0" fontAlgn="t">
                        <a:spcBef>
                          <a:spcPts val="0"/>
                        </a:spcBef>
                        <a:spcAft>
                          <a:spcPts val="0"/>
                        </a:spcAft>
                      </a:pPr>
                      <a:r>
                        <a:rPr lang="tr-TR" sz="700" b="0" i="0" u="none" strike="noStrike">
                          <a:solidFill>
                            <a:srgbClr val="000000"/>
                          </a:solidFill>
                          <a:effectLst/>
                          <a:latin typeface="Arial" panose="020B0604020202020204" pitchFamily="34" charset="0"/>
                        </a:rPr>
                        <a:t>Yüksek doz kontrol edici tedaviye (inhale kortikosteroid ve uzun etkili beta2-agonist sabit kombinasyonu) ve risk faktörlerinin kontrol edilmesine rağmen astım kontrolü sağlanamayan veya atağı olan hastalara eklenebilen ilaçlar </a:t>
                      </a:r>
                      <a:endParaRPr lang="tr-TR" sz="1100">
                        <a:effectLst/>
                      </a:endParaRPr>
                    </a:p>
                    <a:p>
                      <a:pPr fontAlgn="t"/>
                      <a:br>
                        <a:rPr lang="tr-TR" sz="1100">
                          <a:effectLst/>
                        </a:rPr>
                      </a:br>
                      <a:endParaRPr lang="tr-TR" sz="1100">
                        <a:effectLst/>
                      </a:endParaRPr>
                    </a:p>
                  </a:txBody>
                  <a:tcPr marL="46499" marR="46499" marT="23249" marB="23249">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CECFF"/>
                    </a:solidFill>
                  </a:tcPr>
                </a:tc>
                <a:tc>
                  <a:txBody>
                    <a:bodyPr/>
                    <a:lstStyle/>
                    <a:p>
                      <a:pPr rtl="0" fontAlgn="t">
                        <a:spcBef>
                          <a:spcPts val="0"/>
                        </a:spcBef>
                        <a:spcAft>
                          <a:spcPts val="0"/>
                        </a:spcAft>
                      </a:pPr>
                      <a:r>
                        <a:rPr lang="tr-TR" sz="900" b="0" i="0" u="none" strike="noStrike" dirty="0">
                          <a:solidFill>
                            <a:srgbClr val="000000"/>
                          </a:solidFill>
                          <a:effectLst/>
                          <a:latin typeface="Arial" panose="020B0604020202020204" pitchFamily="34" charset="0"/>
                        </a:rPr>
                        <a:t>a) Uzun etkili </a:t>
                      </a:r>
                      <a:r>
                        <a:rPr lang="tr-TR" sz="900" b="0" i="0" u="none" strike="noStrike" dirty="0" err="1">
                          <a:solidFill>
                            <a:srgbClr val="000000"/>
                          </a:solidFill>
                          <a:effectLst/>
                          <a:latin typeface="Arial" panose="020B0604020202020204" pitchFamily="34" charset="0"/>
                        </a:rPr>
                        <a:t>inhale</a:t>
                      </a:r>
                      <a:r>
                        <a:rPr lang="tr-TR" sz="900" b="0" i="0" u="none" strike="noStrike" dirty="0">
                          <a:solidFill>
                            <a:srgbClr val="000000"/>
                          </a:solidFill>
                          <a:effectLst/>
                          <a:latin typeface="Arial" panose="020B0604020202020204" pitchFamily="34" charset="0"/>
                        </a:rPr>
                        <a:t> antikolinerjik</a:t>
                      </a:r>
                      <a:br>
                        <a:rPr lang="tr-TR" sz="900" b="0" i="0" u="none" strike="noStrike" dirty="0">
                          <a:solidFill>
                            <a:srgbClr val="000000"/>
                          </a:solidFill>
                          <a:effectLst/>
                          <a:latin typeface="Arial" panose="020B0604020202020204" pitchFamily="34" charset="0"/>
                        </a:rPr>
                      </a:br>
                      <a:r>
                        <a:rPr lang="tr-TR" sz="900" b="0" i="0" u="none" strike="noStrike" dirty="0">
                          <a:solidFill>
                            <a:srgbClr val="000000"/>
                          </a:solidFill>
                          <a:effectLst/>
                          <a:latin typeface="Arial" panose="020B0604020202020204" pitchFamily="34" charset="0"/>
                        </a:rPr>
                        <a:t>b) </a:t>
                      </a:r>
                      <a:r>
                        <a:rPr lang="tr-TR" sz="900" b="0" i="0" u="none" strike="noStrike" dirty="0" err="1">
                          <a:solidFill>
                            <a:srgbClr val="000000"/>
                          </a:solidFill>
                          <a:effectLst/>
                          <a:latin typeface="Arial" panose="020B0604020202020204" pitchFamily="34" charset="0"/>
                        </a:rPr>
                        <a:t>Yavas</a:t>
                      </a:r>
                      <a:r>
                        <a:rPr lang="tr-TR" sz="900" b="0" i="0" u="none" strike="noStrike" dirty="0">
                          <a:solidFill>
                            <a:srgbClr val="000000"/>
                          </a:solidFill>
                          <a:effectLst/>
                          <a:latin typeface="Arial" panose="020B0604020202020204" pitchFamily="34" charset="0"/>
                        </a:rPr>
                        <a:t>̧ salınımlı teofilin</a:t>
                      </a:r>
                      <a:br>
                        <a:rPr lang="tr-TR" sz="900" b="0" i="0" u="none" strike="noStrike" dirty="0">
                          <a:solidFill>
                            <a:srgbClr val="000000"/>
                          </a:solidFill>
                          <a:effectLst/>
                          <a:latin typeface="Arial" panose="020B0604020202020204" pitchFamily="34" charset="0"/>
                        </a:rPr>
                      </a:br>
                      <a:r>
                        <a:rPr lang="tr-TR" sz="900" b="0" i="0" u="none" strike="noStrike" dirty="0">
                          <a:solidFill>
                            <a:srgbClr val="000000"/>
                          </a:solidFill>
                          <a:effectLst/>
                          <a:latin typeface="Arial" panose="020B0604020202020204" pitchFamily="34" charset="0"/>
                        </a:rPr>
                        <a:t>c) Uzun </a:t>
                      </a:r>
                      <a:r>
                        <a:rPr lang="tr-TR" sz="900" b="0" i="0" u="none" strike="noStrike" dirty="0" err="1">
                          <a:solidFill>
                            <a:srgbClr val="000000"/>
                          </a:solidFill>
                          <a:effectLst/>
                          <a:latin typeface="Arial" panose="020B0604020202020204" pitchFamily="34" charset="0"/>
                        </a:rPr>
                        <a:t>süreli</a:t>
                      </a:r>
                      <a:r>
                        <a:rPr lang="tr-TR" sz="900" b="0" i="0" u="none" strike="noStrike" dirty="0">
                          <a:solidFill>
                            <a:srgbClr val="000000"/>
                          </a:solidFill>
                          <a:effectLst/>
                          <a:latin typeface="Arial" panose="020B0604020202020204" pitchFamily="34" charset="0"/>
                        </a:rPr>
                        <a:t> </a:t>
                      </a:r>
                      <a:r>
                        <a:rPr lang="tr-TR" sz="900" b="0" i="0" u="none" strike="noStrike" dirty="0" err="1">
                          <a:solidFill>
                            <a:srgbClr val="000000"/>
                          </a:solidFill>
                          <a:effectLst/>
                          <a:latin typeface="Arial" panose="020B0604020202020204" pitchFamily="34" charset="0"/>
                        </a:rPr>
                        <a:t>düşük</a:t>
                      </a:r>
                      <a:r>
                        <a:rPr lang="tr-TR" sz="900" b="0" i="0" u="none" strike="noStrike" dirty="0">
                          <a:solidFill>
                            <a:srgbClr val="000000"/>
                          </a:solidFill>
                          <a:effectLst/>
                          <a:latin typeface="Arial" panose="020B0604020202020204" pitchFamily="34" charset="0"/>
                        </a:rPr>
                        <a:t> doz oral steroid tedavisi</a:t>
                      </a:r>
                      <a:br>
                        <a:rPr lang="tr-TR" sz="900" b="0" i="0" u="none" strike="noStrike" dirty="0">
                          <a:solidFill>
                            <a:srgbClr val="000000"/>
                          </a:solidFill>
                          <a:effectLst/>
                          <a:latin typeface="Arial" panose="020B0604020202020204" pitchFamily="34" charset="0"/>
                        </a:rPr>
                      </a:br>
                      <a:r>
                        <a:rPr lang="tr-TR" sz="900" b="0" i="0" u="none" strike="noStrike" dirty="0">
                          <a:solidFill>
                            <a:srgbClr val="000000"/>
                          </a:solidFill>
                          <a:effectLst/>
                          <a:latin typeface="Arial" panose="020B0604020202020204" pitchFamily="34" charset="0"/>
                        </a:rPr>
                        <a:t>d) Biyolojik ajanlar (anti-</a:t>
                      </a:r>
                      <a:r>
                        <a:rPr lang="tr-TR" sz="900" b="0" i="0" u="none" strike="noStrike" dirty="0" err="1">
                          <a:solidFill>
                            <a:srgbClr val="000000"/>
                          </a:solidFill>
                          <a:effectLst/>
                          <a:latin typeface="Arial" panose="020B0604020202020204" pitchFamily="34" charset="0"/>
                        </a:rPr>
                        <a:t>IgE</a:t>
                      </a:r>
                      <a:r>
                        <a:rPr lang="tr-TR" sz="900" b="0" i="0" u="none" strike="noStrike" dirty="0">
                          <a:solidFill>
                            <a:srgbClr val="000000"/>
                          </a:solidFill>
                          <a:effectLst/>
                          <a:latin typeface="Arial" panose="020B0604020202020204" pitchFamily="34" charset="0"/>
                        </a:rPr>
                        <a:t>, anti-IL5/5R ve anti-IL4R)</a:t>
                      </a:r>
                      <a:br>
                        <a:rPr lang="tr-TR" sz="900" b="0" i="0" u="none" strike="noStrike" dirty="0">
                          <a:solidFill>
                            <a:srgbClr val="000000"/>
                          </a:solidFill>
                          <a:effectLst/>
                          <a:latin typeface="Arial" panose="020B0604020202020204" pitchFamily="34" charset="0"/>
                        </a:rPr>
                      </a:br>
                      <a:r>
                        <a:rPr lang="tr-TR" sz="900" b="0" i="0" u="none" strike="noStrike" dirty="0">
                          <a:solidFill>
                            <a:srgbClr val="000000"/>
                          </a:solidFill>
                          <a:effectLst/>
                          <a:latin typeface="Arial" panose="020B0604020202020204" pitchFamily="34" charset="0"/>
                        </a:rPr>
                        <a:t>f) Farmakolojik olmayan </a:t>
                      </a:r>
                      <a:r>
                        <a:rPr lang="tr-TR" sz="900" b="0" i="0" u="none" strike="noStrike" dirty="0" err="1">
                          <a:solidFill>
                            <a:srgbClr val="000000"/>
                          </a:solidFill>
                          <a:effectLst/>
                          <a:latin typeface="Arial" panose="020B0604020202020204" pitchFamily="34" charset="0"/>
                        </a:rPr>
                        <a:t>işlemler</a:t>
                      </a:r>
                      <a:r>
                        <a:rPr lang="tr-TR" sz="900" b="0" i="0" u="none" strike="noStrike" dirty="0">
                          <a:solidFill>
                            <a:srgbClr val="000000"/>
                          </a:solidFill>
                          <a:effectLst/>
                          <a:latin typeface="Arial" panose="020B0604020202020204" pitchFamily="34" charset="0"/>
                        </a:rPr>
                        <a:t> (</a:t>
                      </a:r>
                      <a:r>
                        <a:rPr lang="tr-TR" sz="900" b="0" i="0" u="none" strike="noStrike" dirty="0" err="1">
                          <a:solidFill>
                            <a:srgbClr val="000000"/>
                          </a:solidFill>
                          <a:effectLst/>
                          <a:latin typeface="Arial" panose="020B0604020202020204" pitchFamily="34" charset="0"/>
                        </a:rPr>
                        <a:t>Allerjen</a:t>
                      </a:r>
                      <a:endParaRPr lang="tr-TR" sz="1100" dirty="0">
                        <a:effectLst/>
                      </a:endParaRPr>
                    </a:p>
                    <a:p>
                      <a:pPr rtl="0" fontAlgn="t">
                        <a:spcBef>
                          <a:spcPts val="0"/>
                        </a:spcBef>
                        <a:spcAft>
                          <a:spcPts val="0"/>
                        </a:spcAft>
                      </a:pPr>
                      <a:r>
                        <a:rPr lang="tr-TR" sz="900" b="0" i="0" u="none" strike="noStrike" dirty="0">
                          <a:solidFill>
                            <a:srgbClr val="000000"/>
                          </a:solidFill>
                          <a:effectLst/>
                          <a:latin typeface="Arial" panose="020B0604020202020204" pitchFamily="34" charset="0"/>
                        </a:rPr>
                        <a:t>    </a:t>
                      </a:r>
                      <a:r>
                        <a:rPr lang="tr-TR" sz="900" b="0" i="0" u="none" strike="noStrike" dirty="0" err="1">
                          <a:solidFill>
                            <a:srgbClr val="000000"/>
                          </a:solidFill>
                          <a:effectLst/>
                          <a:latin typeface="Arial" panose="020B0604020202020204" pitchFamily="34" charset="0"/>
                        </a:rPr>
                        <a:t>immünoterapi</a:t>
                      </a:r>
                      <a:r>
                        <a:rPr lang="tr-TR" sz="900" b="0" i="0" u="none" strike="noStrike" dirty="0">
                          <a:solidFill>
                            <a:srgbClr val="000000"/>
                          </a:solidFill>
                          <a:effectLst/>
                          <a:latin typeface="Arial" panose="020B0604020202020204" pitchFamily="34" charset="0"/>
                        </a:rPr>
                        <a:t>*, </a:t>
                      </a:r>
                      <a:r>
                        <a:rPr lang="tr-TR" sz="900" b="0" i="0" u="none" strike="noStrike" dirty="0" err="1">
                          <a:solidFill>
                            <a:srgbClr val="000000"/>
                          </a:solidFill>
                          <a:effectLst/>
                          <a:latin typeface="Arial" panose="020B0604020202020204" pitchFamily="34" charset="0"/>
                        </a:rPr>
                        <a:t>bronşiyal</a:t>
                      </a:r>
                      <a:r>
                        <a:rPr lang="tr-TR" sz="900" b="0" i="0" u="none" strike="noStrike" dirty="0">
                          <a:solidFill>
                            <a:srgbClr val="000000"/>
                          </a:solidFill>
                          <a:effectLst/>
                          <a:latin typeface="Arial" panose="020B0604020202020204" pitchFamily="34" charset="0"/>
                        </a:rPr>
                        <a:t> </a:t>
                      </a:r>
                      <a:r>
                        <a:rPr lang="tr-TR" sz="900" b="0" i="0" u="none" strike="noStrike" dirty="0" err="1">
                          <a:solidFill>
                            <a:srgbClr val="000000"/>
                          </a:solidFill>
                          <a:effectLst/>
                          <a:latin typeface="Arial" panose="020B0604020202020204" pitchFamily="34" charset="0"/>
                        </a:rPr>
                        <a:t>termoplasti</a:t>
                      </a:r>
                      <a:r>
                        <a:rPr lang="tr-TR" sz="900" b="0" i="0" u="none" strike="noStrike" dirty="0">
                          <a:solidFill>
                            <a:srgbClr val="000000"/>
                          </a:solidFill>
                          <a:effectLst/>
                          <a:latin typeface="Arial" panose="020B0604020202020204" pitchFamily="34" charset="0"/>
                        </a:rPr>
                        <a:t>...) </a:t>
                      </a:r>
                      <a:endParaRPr lang="tr-TR" sz="1100" dirty="0">
                        <a:effectLst/>
                      </a:endParaRPr>
                    </a:p>
                  </a:txBody>
                  <a:tcPr marL="46499" marR="46499" marT="23249" marB="23249">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CECFF"/>
                    </a:solidFill>
                  </a:tcPr>
                </a:tc>
                <a:extLst>
                  <a:ext uri="{0D108BD9-81ED-4DB2-BD59-A6C34878D82A}">
                    <a16:rowId xmlns:a16="http://schemas.microsoft.com/office/drawing/2014/main" val="2778389344"/>
                  </a:ext>
                </a:extLst>
              </a:tr>
            </a:tbl>
          </a:graphicData>
        </a:graphic>
      </p:graphicFrame>
    </p:spTree>
    <p:extLst>
      <p:ext uri="{BB962C8B-B14F-4D97-AF65-F5344CB8AC3E}">
        <p14:creationId xmlns:p14="http://schemas.microsoft.com/office/powerpoint/2010/main" val="2520962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6F38FF7C-41E7-33FF-17C8-9AA54B6B8663}"/>
              </a:ext>
            </a:extLst>
          </p:cNvPr>
          <p:cNvSpPr>
            <a:spLocks noGrp="1"/>
          </p:cNvSpPr>
          <p:nvPr>
            <p:ph type="subTitle" idx="1"/>
          </p:nvPr>
        </p:nvSpPr>
        <p:spPr>
          <a:xfrm>
            <a:off x="1524000" y="855405"/>
            <a:ext cx="9144000" cy="4906297"/>
          </a:xfrm>
        </p:spPr>
        <p:txBody>
          <a:bodyPr>
            <a:normAutofit lnSpcReduction="10000"/>
          </a:bodyPr>
          <a:lstStyle/>
          <a:p>
            <a:pPr marL="342900" indent="-342900" algn="l">
              <a:buFont typeface="Wingdings" panose="05000000000000000000" pitchFamily="2" charset="2"/>
              <a:buChar char="Ø"/>
            </a:pPr>
            <a:r>
              <a:rPr lang="tr-TR" b="1" dirty="0"/>
              <a:t>Astım tedavisinin amacı klinik kontrolü sağlamaktır. Hastaların çoğunda uygun tedavi ve hekim hasta işbirliği ile astım kontrolü sağlanabilir</a:t>
            </a:r>
          </a:p>
          <a:p>
            <a:pPr marL="342900" indent="-342900" algn="l">
              <a:buFont typeface="Wingdings" panose="05000000000000000000" pitchFamily="2" charset="2"/>
              <a:buChar char="Ø"/>
            </a:pPr>
            <a:r>
              <a:rPr lang="tr-TR" b="1" dirty="0"/>
              <a:t>Daha önce hiç tedavi almamış hastada ilk kez başlanacak olan tedavi astımın ağırlığına göre ayarlanır. Olgu hafif </a:t>
            </a:r>
            <a:r>
              <a:rPr lang="tr-TR" b="1" dirty="0" err="1"/>
              <a:t>intermittan</a:t>
            </a:r>
            <a:r>
              <a:rPr lang="tr-TR" b="1" dirty="0"/>
              <a:t> ise başlangıç tedavi 1. basamaktan, hafif persistan ise 2. basamaktan, orta persistan ise 3. basmaktan, ağır persistan ise 4 basamaktan tedavi başlanmalıdır.</a:t>
            </a:r>
          </a:p>
          <a:p>
            <a:pPr marL="342900" indent="-342900" algn="l">
              <a:buFont typeface="Wingdings" panose="05000000000000000000" pitchFamily="2" charset="2"/>
              <a:buChar char="Ø"/>
            </a:pPr>
            <a:r>
              <a:rPr lang="tr-TR" b="1" dirty="0"/>
              <a:t>Yeni tedavi başlanan astımlılar 4 haftada bir değerlendirilerek tedavinin yeterli astım kontrolü sağlayıp sağlamadığına bakılmalıdır. </a:t>
            </a:r>
          </a:p>
        </p:txBody>
      </p:sp>
    </p:spTree>
    <p:extLst>
      <p:ext uri="{BB962C8B-B14F-4D97-AF65-F5344CB8AC3E}">
        <p14:creationId xmlns:p14="http://schemas.microsoft.com/office/powerpoint/2010/main" val="1273674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yazı tipi içeren bir resim&#10;&#10;Açıklama otomatik olarak oluşturuldu">
            <a:extLst>
              <a:ext uri="{FF2B5EF4-FFF2-40B4-BE49-F238E27FC236}">
                <a16:creationId xmlns:a16="http://schemas.microsoft.com/office/drawing/2014/main" id="{8DBF4E9D-5F7E-30D7-E336-F76EF39ED1EE}"/>
              </a:ext>
            </a:extLst>
          </p:cNvPr>
          <p:cNvPicPr>
            <a:picLocks noChangeAspect="1"/>
          </p:cNvPicPr>
          <p:nvPr/>
        </p:nvPicPr>
        <p:blipFill>
          <a:blip r:embed="rId2"/>
          <a:stretch>
            <a:fillRect/>
          </a:stretch>
        </p:blipFill>
        <p:spPr>
          <a:xfrm>
            <a:off x="433387" y="476250"/>
            <a:ext cx="11325225" cy="5905500"/>
          </a:xfrm>
          <a:prstGeom prst="rect">
            <a:avLst/>
          </a:prstGeom>
        </p:spPr>
      </p:pic>
    </p:spTree>
    <p:extLst>
      <p:ext uri="{BB962C8B-B14F-4D97-AF65-F5344CB8AC3E}">
        <p14:creationId xmlns:p14="http://schemas.microsoft.com/office/powerpoint/2010/main" val="3078862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 Başlık 2">
            <a:extLst>
              <a:ext uri="{FF2B5EF4-FFF2-40B4-BE49-F238E27FC236}">
                <a16:creationId xmlns:a16="http://schemas.microsoft.com/office/drawing/2014/main" id="{27A9F4CB-2EE1-19D1-C653-D3E8824BE30F}"/>
              </a:ext>
            </a:extLst>
          </p:cNvPr>
          <p:cNvSpPr>
            <a:spLocks noGrp="1"/>
          </p:cNvSpPr>
          <p:nvPr>
            <p:ph type="subTitle" idx="1"/>
          </p:nvPr>
        </p:nvSpPr>
        <p:spPr>
          <a:xfrm>
            <a:off x="5367130" y="298174"/>
            <a:ext cx="6367669" cy="6298094"/>
          </a:xfrm>
        </p:spPr>
        <p:txBody>
          <a:bodyPr>
            <a:noAutofit/>
          </a:bodyPr>
          <a:lstStyle/>
          <a:p>
            <a:pPr marL="457200" indent="-457200" algn="l">
              <a:lnSpc>
                <a:spcPct val="100000"/>
              </a:lnSpc>
              <a:buAutoNum type="arabicPeriod"/>
            </a:pPr>
            <a:r>
              <a:rPr lang="tr-TR" b="1" dirty="0">
                <a:solidFill>
                  <a:schemeClr val="tx2">
                    <a:alpha val="60000"/>
                  </a:schemeClr>
                </a:solidFill>
              </a:rPr>
              <a:t>1.Basamak: Semptomları gidermek için gerektiğinde kısa etkili bronkodilatörleri kullanmak birinci basamak tedavinin temelini oluşturur. Burada ilk seçenek ilaç kısa etkili </a:t>
            </a:r>
            <a:r>
              <a:rPr lang="tr-TR" b="1" dirty="0" err="1">
                <a:solidFill>
                  <a:schemeClr val="tx2">
                    <a:alpha val="60000"/>
                  </a:schemeClr>
                </a:solidFill>
              </a:rPr>
              <a:t>inhaler</a:t>
            </a:r>
            <a:r>
              <a:rPr lang="tr-TR" b="1" dirty="0">
                <a:solidFill>
                  <a:schemeClr val="tx2">
                    <a:alpha val="60000"/>
                  </a:schemeClr>
                </a:solidFill>
              </a:rPr>
              <a:t> beta-2 agonistlerdir. </a:t>
            </a:r>
          </a:p>
          <a:p>
            <a:pPr marL="457200" indent="-457200" algn="l">
              <a:lnSpc>
                <a:spcPct val="100000"/>
              </a:lnSpc>
              <a:buAutoNum type="arabicPeriod"/>
            </a:pPr>
            <a:r>
              <a:rPr lang="tr-TR" b="1" dirty="0">
                <a:solidFill>
                  <a:schemeClr val="tx2">
                    <a:alpha val="60000"/>
                  </a:schemeClr>
                </a:solidFill>
              </a:rPr>
              <a:t>2. Basamak: Bu basamaktan itibaren düzenli kontrol edici tedavi önerilmektedir. İkinci basamakta ilk seçenek ilaç düşük doz </a:t>
            </a:r>
            <a:r>
              <a:rPr lang="tr-TR" b="1" dirty="0" err="1">
                <a:solidFill>
                  <a:schemeClr val="tx2">
                    <a:alpha val="60000"/>
                  </a:schemeClr>
                </a:solidFill>
              </a:rPr>
              <a:t>inhaler</a:t>
            </a:r>
            <a:r>
              <a:rPr lang="tr-TR" b="1" dirty="0">
                <a:solidFill>
                  <a:schemeClr val="tx2">
                    <a:alpha val="60000"/>
                  </a:schemeClr>
                </a:solidFill>
              </a:rPr>
              <a:t> steroidlerdir. </a:t>
            </a:r>
            <a:r>
              <a:rPr lang="tr-TR" b="1" dirty="0" err="1">
                <a:solidFill>
                  <a:schemeClr val="tx2">
                    <a:alpha val="60000"/>
                  </a:schemeClr>
                </a:solidFill>
              </a:rPr>
              <a:t>İnhaler</a:t>
            </a:r>
            <a:r>
              <a:rPr lang="tr-TR" b="1" dirty="0">
                <a:solidFill>
                  <a:schemeClr val="tx2">
                    <a:alpha val="60000"/>
                  </a:schemeClr>
                </a:solidFill>
              </a:rPr>
              <a:t> steroid kullanamayan, ya da </a:t>
            </a:r>
            <a:r>
              <a:rPr lang="tr-TR" b="1" dirty="0" err="1">
                <a:solidFill>
                  <a:schemeClr val="tx2">
                    <a:alpha val="60000"/>
                  </a:schemeClr>
                </a:solidFill>
              </a:rPr>
              <a:t>inhaler</a:t>
            </a:r>
            <a:r>
              <a:rPr lang="tr-TR" b="1" dirty="0">
                <a:solidFill>
                  <a:schemeClr val="tx2">
                    <a:alpha val="60000"/>
                  </a:schemeClr>
                </a:solidFill>
              </a:rPr>
              <a:t> steroidlere bağlı inatçı ses kısıklığı gibi lokal yan etkiler görülen hastalarda </a:t>
            </a:r>
            <a:r>
              <a:rPr lang="tr-TR" b="1" dirty="0" err="1">
                <a:solidFill>
                  <a:schemeClr val="tx2">
                    <a:alpha val="60000"/>
                  </a:schemeClr>
                </a:solidFill>
              </a:rPr>
              <a:t>lökotrien</a:t>
            </a:r>
            <a:r>
              <a:rPr lang="tr-TR" b="1" dirty="0">
                <a:solidFill>
                  <a:schemeClr val="tx2">
                    <a:alpha val="60000"/>
                  </a:schemeClr>
                </a:solidFill>
              </a:rPr>
              <a:t> reseptör antagonistleri kullanılabilir</a:t>
            </a:r>
            <a:r>
              <a:rPr lang="tr-TR" dirty="0">
                <a:solidFill>
                  <a:schemeClr val="tx2">
                    <a:alpha val="60000"/>
                  </a:schemeClr>
                </a:solidFill>
              </a:rPr>
              <a:t>. </a:t>
            </a:r>
          </a:p>
        </p:txBody>
      </p:sp>
      <p:pic>
        <p:nvPicPr>
          <p:cNvPr id="7" name="Resim 6" descr="metin, ekran görüntüsü, yazı tipi içeren bir resim&#10;&#10;Açıklama otomatik olarak oluşturuldu">
            <a:extLst>
              <a:ext uri="{FF2B5EF4-FFF2-40B4-BE49-F238E27FC236}">
                <a16:creationId xmlns:a16="http://schemas.microsoft.com/office/drawing/2014/main" id="{1E21D61E-0E91-0007-3929-C3F0B1AED896}"/>
              </a:ext>
            </a:extLst>
          </p:cNvPr>
          <p:cNvPicPr>
            <a:picLocks noChangeAspect="1"/>
          </p:cNvPicPr>
          <p:nvPr/>
        </p:nvPicPr>
        <p:blipFill>
          <a:blip r:embed="rId2">
            <a:alphaModFix amt="90000"/>
          </a:blip>
          <a:stretch>
            <a:fillRect/>
          </a:stretch>
        </p:blipFill>
        <p:spPr>
          <a:xfrm>
            <a:off x="457198" y="533400"/>
            <a:ext cx="5009387" cy="5791199"/>
          </a:xfrm>
          <a:prstGeom prst="rect">
            <a:avLst/>
          </a:prstGeom>
        </p:spPr>
      </p:pic>
    </p:spTree>
    <p:extLst>
      <p:ext uri="{BB962C8B-B14F-4D97-AF65-F5344CB8AC3E}">
        <p14:creationId xmlns:p14="http://schemas.microsoft.com/office/powerpoint/2010/main" val="2202959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 Başlık 2">
            <a:extLst>
              <a:ext uri="{FF2B5EF4-FFF2-40B4-BE49-F238E27FC236}">
                <a16:creationId xmlns:a16="http://schemas.microsoft.com/office/drawing/2014/main" id="{DF800867-C074-DEA7-70FB-309F7C6C1405}"/>
              </a:ext>
            </a:extLst>
          </p:cNvPr>
          <p:cNvSpPr>
            <a:spLocks noGrp="1"/>
          </p:cNvSpPr>
          <p:nvPr>
            <p:ph type="subTitle" idx="1"/>
          </p:nvPr>
        </p:nvSpPr>
        <p:spPr>
          <a:xfrm>
            <a:off x="838200" y="1073426"/>
            <a:ext cx="5065643" cy="4184374"/>
          </a:xfrm>
        </p:spPr>
        <p:txBody>
          <a:bodyPr>
            <a:normAutofit/>
          </a:bodyPr>
          <a:lstStyle/>
          <a:p>
            <a:pPr algn="l">
              <a:lnSpc>
                <a:spcPct val="100000"/>
              </a:lnSpc>
            </a:pPr>
            <a:r>
              <a:rPr lang="tr-TR" b="1" dirty="0">
                <a:solidFill>
                  <a:schemeClr val="tx2">
                    <a:alpha val="60000"/>
                  </a:schemeClr>
                </a:solidFill>
              </a:rPr>
              <a:t>3. Basamak: Üçüncü basamakta ilk seçenek ilaç düşük doz </a:t>
            </a:r>
            <a:r>
              <a:rPr lang="tr-TR" b="1" dirty="0" err="1">
                <a:solidFill>
                  <a:schemeClr val="tx2">
                    <a:alpha val="60000"/>
                  </a:schemeClr>
                </a:solidFill>
              </a:rPr>
              <a:t>inhaler</a:t>
            </a:r>
            <a:r>
              <a:rPr lang="tr-TR" b="1" dirty="0">
                <a:solidFill>
                  <a:schemeClr val="tx2">
                    <a:alpha val="60000"/>
                  </a:schemeClr>
                </a:solidFill>
              </a:rPr>
              <a:t> steroid ile uzun etkili beta-2 agonist kombinasyonudur. Uzun etkili beta-2 agonistlerle </a:t>
            </a:r>
            <a:r>
              <a:rPr lang="tr-TR" b="1" dirty="0" err="1">
                <a:solidFill>
                  <a:schemeClr val="tx2">
                    <a:alpha val="60000"/>
                  </a:schemeClr>
                </a:solidFill>
              </a:rPr>
              <a:t>inhaler</a:t>
            </a:r>
            <a:r>
              <a:rPr lang="tr-TR" b="1" dirty="0">
                <a:solidFill>
                  <a:schemeClr val="tx2">
                    <a:alpha val="60000"/>
                  </a:schemeClr>
                </a:solidFill>
              </a:rPr>
              <a:t> steroidlerin </a:t>
            </a:r>
            <a:r>
              <a:rPr lang="tr-TR" b="1" dirty="0" err="1">
                <a:solidFill>
                  <a:schemeClr val="tx2">
                    <a:alpha val="60000"/>
                  </a:schemeClr>
                </a:solidFill>
              </a:rPr>
              <a:t>additif</a:t>
            </a:r>
            <a:r>
              <a:rPr lang="tr-TR" b="1" dirty="0">
                <a:solidFill>
                  <a:schemeClr val="tx2">
                    <a:alpha val="60000"/>
                  </a:schemeClr>
                </a:solidFill>
              </a:rPr>
              <a:t> etki göstermeleri nedeniyle kombinasyonda genellikle düşük doz </a:t>
            </a:r>
            <a:r>
              <a:rPr lang="tr-TR" b="1" dirty="0" err="1">
                <a:solidFill>
                  <a:schemeClr val="tx2">
                    <a:alpha val="60000"/>
                  </a:schemeClr>
                </a:solidFill>
              </a:rPr>
              <a:t>inhaler</a:t>
            </a:r>
            <a:r>
              <a:rPr lang="tr-TR" b="1" dirty="0">
                <a:solidFill>
                  <a:schemeClr val="tx2">
                    <a:alpha val="60000"/>
                  </a:schemeClr>
                </a:solidFill>
              </a:rPr>
              <a:t> steroid yeterlidir</a:t>
            </a:r>
          </a:p>
        </p:txBody>
      </p:sp>
      <p:pic>
        <p:nvPicPr>
          <p:cNvPr id="5" name="Resim 4" descr="metin, yazı tipi, ekran görüntüsü içeren bir resim&#10;&#10;Açıklama otomatik olarak oluşturuldu">
            <a:extLst>
              <a:ext uri="{FF2B5EF4-FFF2-40B4-BE49-F238E27FC236}">
                <a16:creationId xmlns:a16="http://schemas.microsoft.com/office/drawing/2014/main" id="{57C5ED1D-742B-43CD-8C76-95B4A78C98AD}"/>
              </a:ext>
            </a:extLst>
          </p:cNvPr>
          <p:cNvPicPr>
            <a:picLocks noChangeAspect="1"/>
          </p:cNvPicPr>
          <p:nvPr/>
        </p:nvPicPr>
        <p:blipFill rotWithShape="1">
          <a:blip r:embed="rId2">
            <a:alphaModFix/>
          </a:blip>
          <a:srcRect t="26995" r="1" b="2093"/>
          <a:stretch/>
        </p:blipFill>
        <p:spPr>
          <a:xfrm>
            <a:off x="8069579" y="10"/>
            <a:ext cx="4110228" cy="6857989"/>
          </a:xfrm>
          <a:prstGeom prst="rect">
            <a:avLst/>
          </a:prstGeom>
        </p:spPr>
      </p:pic>
    </p:spTree>
    <p:extLst>
      <p:ext uri="{BB962C8B-B14F-4D97-AF65-F5344CB8AC3E}">
        <p14:creationId xmlns:p14="http://schemas.microsoft.com/office/powerpoint/2010/main" val="57760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ame 9">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015B4F6-4BFF-8A54-72C8-8C5EEE9310E1}"/>
              </a:ext>
            </a:extLst>
          </p:cNvPr>
          <p:cNvSpPr>
            <a:spLocks noGrp="1"/>
          </p:cNvSpPr>
          <p:nvPr>
            <p:ph type="title"/>
          </p:nvPr>
        </p:nvSpPr>
        <p:spPr>
          <a:xfrm>
            <a:off x="838200" y="1122363"/>
            <a:ext cx="5162550" cy="2387600"/>
          </a:xfrm>
        </p:spPr>
        <p:txBody>
          <a:bodyPr vert="horz" lIns="91440" tIns="45720" rIns="91440" bIns="45720" rtlCol="0" anchor="b">
            <a:normAutofit/>
          </a:bodyPr>
          <a:lstStyle/>
          <a:p>
            <a:r>
              <a:rPr lang="en-US">
                <a:gradFill flip="none" rotWithShape="1">
                  <a:gsLst>
                    <a:gs pos="0">
                      <a:schemeClr val="accent5">
                        <a:alpha val="70000"/>
                      </a:schemeClr>
                    </a:gs>
                    <a:gs pos="100000">
                      <a:schemeClr val="accent1">
                        <a:alpha val="70000"/>
                      </a:schemeClr>
                    </a:gs>
                  </a:gsLst>
                  <a:lin ang="0" scaled="1"/>
                  <a:tileRect/>
                </a:gradFill>
              </a:rPr>
              <a:t>Astım tanımı</a:t>
            </a:r>
            <a:br>
              <a:rPr lang="en-US">
                <a:gradFill flip="none" rotWithShape="1">
                  <a:gsLst>
                    <a:gs pos="0">
                      <a:schemeClr val="accent5">
                        <a:alpha val="70000"/>
                      </a:schemeClr>
                    </a:gs>
                    <a:gs pos="100000">
                      <a:schemeClr val="accent1">
                        <a:alpha val="70000"/>
                      </a:schemeClr>
                    </a:gs>
                  </a:gsLst>
                  <a:lin ang="0" scaled="1"/>
                  <a:tileRect/>
                </a:gradFill>
              </a:rPr>
            </a:br>
            <a:endParaRPr lang="en-US">
              <a:gradFill flip="none" rotWithShape="1">
                <a:gsLst>
                  <a:gs pos="0">
                    <a:schemeClr val="accent5">
                      <a:alpha val="70000"/>
                    </a:schemeClr>
                  </a:gs>
                  <a:gs pos="100000">
                    <a:schemeClr val="accent1">
                      <a:alpha val="70000"/>
                    </a:schemeClr>
                  </a:gs>
                </a:gsLst>
                <a:lin ang="0" scaled="1"/>
                <a:tileRect/>
              </a:gradFill>
            </a:endParaRPr>
          </a:p>
        </p:txBody>
      </p:sp>
      <p:sp>
        <p:nvSpPr>
          <p:cNvPr id="3" name="Metin Yer Tutucusu 2">
            <a:extLst>
              <a:ext uri="{FF2B5EF4-FFF2-40B4-BE49-F238E27FC236}">
                <a16:creationId xmlns:a16="http://schemas.microsoft.com/office/drawing/2014/main" id="{4DEA8392-1D65-AD92-309C-92F07C94922C}"/>
              </a:ext>
            </a:extLst>
          </p:cNvPr>
          <p:cNvSpPr>
            <a:spLocks noGrp="1"/>
          </p:cNvSpPr>
          <p:nvPr>
            <p:ph type="body" idx="1"/>
          </p:nvPr>
        </p:nvSpPr>
        <p:spPr>
          <a:xfrm>
            <a:off x="838200" y="3346881"/>
            <a:ext cx="5281814" cy="2387599"/>
          </a:xfrm>
        </p:spPr>
        <p:txBody>
          <a:bodyPr vert="horz" lIns="91440" tIns="45720" rIns="91440" bIns="45720" rtlCol="0">
            <a:normAutofit/>
          </a:bodyPr>
          <a:lstStyle/>
          <a:p>
            <a:pPr fontAlgn="base">
              <a:spcAft>
                <a:spcPts val="0"/>
              </a:spcAft>
            </a:pPr>
            <a:r>
              <a:rPr lang="en-US" sz="2000" b="1" i="0" u="none" strike="noStrike" kern="1200" dirty="0" err="1">
                <a:solidFill>
                  <a:schemeClr val="tx2">
                    <a:alpha val="60000"/>
                  </a:schemeClr>
                </a:solidFill>
                <a:effectLst/>
                <a:latin typeface="+mn-lt"/>
                <a:ea typeface="+mn-ea"/>
                <a:cs typeface="+mn-cs"/>
              </a:rPr>
              <a:t>Astım,doğrudan</a:t>
            </a:r>
            <a:r>
              <a:rPr lang="en-US" sz="2000" b="1" i="0" u="none" strike="noStrike" kern="1200" dirty="0">
                <a:solidFill>
                  <a:schemeClr val="tx2">
                    <a:alpha val="60000"/>
                  </a:schemeClr>
                </a:solidFill>
                <a:effectLst/>
                <a:latin typeface="+mn-lt"/>
                <a:ea typeface="+mn-ea"/>
                <a:cs typeface="+mn-cs"/>
              </a:rPr>
              <a:t> </a:t>
            </a:r>
            <a:r>
              <a:rPr lang="en-US" sz="2000" b="1" i="0" u="none" strike="noStrike" kern="1200" dirty="0" err="1">
                <a:solidFill>
                  <a:schemeClr val="tx2">
                    <a:alpha val="60000"/>
                  </a:schemeClr>
                </a:solidFill>
                <a:effectLst/>
                <a:latin typeface="+mn-lt"/>
                <a:ea typeface="+mn-ea"/>
                <a:cs typeface="+mn-cs"/>
              </a:rPr>
              <a:t>ya</a:t>
            </a:r>
            <a:r>
              <a:rPr lang="en-US" sz="2000" b="1" i="0" u="none" strike="noStrike" kern="1200" dirty="0">
                <a:solidFill>
                  <a:schemeClr val="tx2">
                    <a:alpha val="60000"/>
                  </a:schemeClr>
                </a:solidFill>
                <a:effectLst/>
                <a:latin typeface="+mn-lt"/>
                <a:ea typeface="+mn-ea"/>
                <a:cs typeface="+mn-cs"/>
              </a:rPr>
              <a:t> da </a:t>
            </a:r>
            <a:r>
              <a:rPr lang="en-US" sz="2000" b="1" i="0" u="none" strike="noStrike" kern="1200" dirty="0" err="1">
                <a:solidFill>
                  <a:schemeClr val="tx2">
                    <a:alpha val="60000"/>
                  </a:schemeClr>
                </a:solidFill>
                <a:effectLst/>
                <a:latin typeface="+mn-lt"/>
                <a:ea typeface="+mn-ea"/>
                <a:cs typeface="+mn-cs"/>
              </a:rPr>
              <a:t>dolaylı</a:t>
            </a:r>
            <a:r>
              <a:rPr lang="en-US" sz="2000" b="1" i="0" u="none" strike="noStrike" kern="1200" dirty="0">
                <a:solidFill>
                  <a:schemeClr val="tx2">
                    <a:alpha val="60000"/>
                  </a:schemeClr>
                </a:solidFill>
                <a:effectLst/>
                <a:latin typeface="+mn-lt"/>
                <a:ea typeface="+mn-ea"/>
                <a:cs typeface="+mn-cs"/>
              </a:rPr>
              <a:t> </a:t>
            </a:r>
            <a:r>
              <a:rPr lang="en-US" sz="2000" b="1" i="0" u="none" strike="noStrike" kern="1200" dirty="0" err="1">
                <a:solidFill>
                  <a:schemeClr val="tx2">
                    <a:alpha val="60000"/>
                  </a:schemeClr>
                </a:solidFill>
                <a:effectLst/>
                <a:latin typeface="+mn-lt"/>
                <a:ea typeface="+mn-ea"/>
                <a:cs typeface="+mn-cs"/>
              </a:rPr>
              <a:t>uyaranlara</a:t>
            </a:r>
            <a:r>
              <a:rPr lang="en-US" sz="2000" b="1" i="0" u="none" strike="noStrike" kern="1200" dirty="0">
                <a:solidFill>
                  <a:schemeClr val="tx2">
                    <a:alpha val="60000"/>
                  </a:schemeClr>
                </a:solidFill>
                <a:effectLst/>
                <a:latin typeface="+mn-lt"/>
                <a:ea typeface="+mn-ea"/>
                <a:cs typeface="+mn-cs"/>
              </a:rPr>
              <a:t> </a:t>
            </a:r>
            <a:r>
              <a:rPr lang="en-US" sz="2000" b="1" i="0" u="none" strike="noStrike" kern="1200" dirty="0" err="1">
                <a:solidFill>
                  <a:schemeClr val="tx2">
                    <a:alpha val="60000"/>
                  </a:schemeClr>
                </a:solidFill>
                <a:effectLst/>
                <a:latin typeface="+mn-lt"/>
                <a:ea typeface="+mn-ea"/>
                <a:cs typeface="+mn-cs"/>
              </a:rPr>
              <a:t>karşı</a:t>
            </a:r>
            <a:r>
              <a:rPr lang="en-US" sz="2000" b="1" i="0" u="none" strike="noStrike" kern="1200" dirty="0">
                <a:solidFill>
                  <a:schemeClr val="tx2">
                    <a:alpha val="60000"/>
                  </a:schemeClr>
                </a:solidFill>
                <a:effectLst/>
                <a:latin typeface="+mn-lt"/>
                <a:ea typeface="+mn-ea"/>
                <a:cs typeface="+mn-cs"/>
              </a:rPr>
              <a:t> </a:t>
            </a:r>
            <a:r>
              <a:rPr lang="en-US" sz="2000" b="1" i="0" u="none" strike="noStrike" kern="1200" dirty="0" err="1">
                <a:solidFill>
                  <a:schemeClr val="tx2">
                    <a:alpha val="60000"/>
                  </a:schemeClr>
                </a:solidFill>
                <a:effectLst/>
                <a:latin typeface="+mn-lt"/>
                <a:ea typeface="+mn-ea"/>
                <a:cs typeface="+mn-cs"/>
              </a:rPr>
              <a:t>gelişen</a:t>
            </a:r>
            <a:r>
              <a:rPr lang="en-US" sz="2000" b="1" i="0" u="none" strike="noStrike" kern="1200" dirty="0">
                <a:solidFill>
                  <a:schemeClr val="tx2">
                    <a:alpha val="60000"/>
                  </a:schemeClr>
                </a:solidFill>
                <a:effectLst/>
                <a:latin typeface="+mn-lt"/>
                <a:ea typeface="+mn-ea"/>
                <a:cs typeface="+mn-cs"/>
              </a:rPr>
              <a:t> </a:t>
            </a:r>
            <a:r>
              <a:rPr lang="en-US" sz="2000" b="1" i="0" u="none" strike="noStrike" kern="1200" dirty="0" err="1">
                <a:solidFill>
                  <a:schemeClr val="tx2">
                    <a:alpha val="60000"/>
                  </a:schemeClr>
                </a:solidFill>
                <a:effectLst/>
                <a:latin typeface="+mn-lt"/>
                <a:ea typeface="+mn-ea"/>
                <a:cs typeface="+mn-cs"/>
              </a:rPr>
              <a:t>hava</a:t>
            </a:r>
            <a:r>
              <a:rPr lang="en-US" sz="2000" b="1" i="0" u="none" strike="noStrike" kern="1200" dirty="0">
                <a:solidFill>
                  <a:schemeClr val="tx2">
                    <a:alpha val="60000"/>
                  </a:schemeClr>
                </a:solidFill>
                <a:effectLst/>
                <a:latin typeface="+mn-lt"/>
                <a:ea typeface="+mn-ea"/>
                <a:cs typeface="+mn-cs"/>
              </a:rPr>
              <a:t> </a:t>
            </a:r>
            <a:r>
              <a:rPr lang="en-US" sz="2000" b="1" i="0" u="none" strike="noStrike" kern="1200" dirty="0" err="1">
                <a:solidFill>
                  <a:schemeClr val="tx2">
                    <a:alpha val="60000"/>
                  </a:schemeClr>
                </a:solidFill>
                <a:effectLst/>
                <a:latin typeface="+mn-lt"/>
                <a:ea typeface="+mn-ea"/>
                <a:cs typeface="+mn-cs"/>
              </a:rPr>
              <a:t>yolu</a:t>
            </a:r>
            <a:r>
              <a:rPr lang="en-US" sz="2000" b="1" i="0" u="none" strike="noStrike" kern="1200" dirty="0">
                <a:solidFill>
                  <a:schemeClr val="tx2">
                    <a:alpha val="60000"/>
                  </a:schemeClr>
                </a:solidFill>
                <a:effectLst/>
                <a:latin typeface="+mn-lt"/>
                <a:ea typeface="+mn-ea"/>
                <a:cs typeface="+mn-cs"/>
              </a:rPr>
              <a:t> </a:t>
            </a:r>
            <a:r>
              <a:rPr lang="en-US" sz="2000" b="1" i="0" u="none" strike="noStrike" kern="1200" dirty="0" err="1">
                <a:solidFill>
                  <a:schemeClr val="tx2">
                    <a:alpha val="60000"/>
                  </a:schemeClr>
                </a:solidFill>
                <a:effectLst/>
                <a:latin typeface="+mn-lt"/>
                <a:ea typeface="+mn-ea"/>
                <a:cs typeface="+mn-cs"/>
              </a:rPr>
              <a:t>aşırı</a:t>
            </a:r>
            <a:r>
              <a:rPr lang="en-US" sz="2000" b="1" i="0" u="none" strike="noStrike" kern="1200" dirty="0">
                <a:solidFill>
                  <a:schemeClr val="tx2">
                    <a:alpha val="60000"/>
                  </a:schemeClr>
                </a:solidFill>
                <a:effectLst/>
                <a:latin typeface="+mn-lt"/>
                <a:ea typeface="+mn-ea"/>
                <a:cs typeface="+mn-cs"/>
              </a:rPr>
              <a:t> </a:t>
            </a:r>
            <a:r>
              <a:rPr lang="en-US" sz="2000" b="1" i="0" u="none" strike="noStrike" kern="1200" dirty="0" err="1">
                <a:solidFill>
                  <a:schemeClr val="tx2">
                    <a:alpha val="60000"/>
                  </a:schemeClr>
                </a:solidFill>
                <a:effectLst/>
                <a:latin typeface="+mn-lt"/>
                <a:ea typeface="+mn-ea"/>
                <a:cs typeface="+mn-cs"/>
              </a:rPr>
              <a:t>duyarlılığı</a:t>
            </a:r>
            <a:r>
              <a:rPr lang="en-US" sz="2000" b="1" i="0" u="none" strike="noStrike" kern="1200" dirty="0">
                <a:solidFill>
                  <a:schemeClr val="tx2">
                    <a:alpha val="60000"/>
                  </a:schemeClr>
                </a:solidFill>
                <a:effectLst/>
                <a:latin typeface="+mn-lt"/>
                <a:ea typeface="+mn-ea"/>
                <a:cs typeface="+mn-cs"/>
              </a:rPr>
              <a:t> </a:t>
            </a:r>
            <a:r>
              <a:rPr lang="en-US" sz="2000" b="1" i="0" u="none" strike="noStrike" kern="1200" dirty="0" err="1">
                <a:solidFill>
                  <a:schemeClr val="tx2">
                    <a:alpha val="60000"/>
                  </a:schemeClr>
                </a:solidFill>
                <a:effectLst/>
                <a:latin typeface="+mn-lt"/>
                <a:ea typeface="+mn-ea"/>
                <a:cs typeface="+mn-cs"/>
              </a:rPr>
              <a:t>ile</a:t>
            </a:r>
            <a:r>
              <a:rPr lang="en-US" sz="2000" b="1" i="0" u="none" strike="noStrike" kern="1200" dirty="0">
                <a:solidFill>
                  <a:schemeClr val="tx2">
                    <a:alpha val="60000"/>
                  </a:schemeClr>
                </a:solidFill>
                <a:effectLst/>
                <a:latin typeface="+mn-lt"/>
                <a:ea typeface="+mn-ea"/>
                <a:cs typeface="+mn-cs"/>
              </a:rPr>
              <a:t> </a:t>
            </a:r>
            <a:r>
              <a:rPr lang="en-US" sz="2000" b="1" i="0" u="none" strike="noStrike" kern="1200" dirty="0" err="1">
                <a:solidFill>
                  <a:schemeClr val="tx2">
                    <a:alpha val="60000"/>
                  </a:schemeClr>
                </a:solidFill>
                <a:effectLst/>
                <a:latin typeface="+mn-lt"/>
                <a:ea typeface="+mn-ea"/>
                <a:cs typeface="+mn-cs"/>
              </a:rPr>
              <a:t>ilişkili</a:t>
            </a:r>
            <a:r>
              <a:rPr lang="en-US" sz="2000" b="1" i="0" u="none" strike="noStrike" kern="1200" dirty="0">
                <a:solidFill>
                  <a:schemeClr val="tx2">
                    <a:alpha val="60000"/>
                  </a:schemeClr>
                </a:solidFill>
                <a:effectLst/>
                <a:latin typeface="+mn-lt"/>
                <a:ea typeface="+mn-ea"/>
                <a:cs typeface="+mn-cs"/>
              </a:rPr>
              <a:t> </a:t>
            </a:r>
            <a:r>
              <a:rPr lang="en-US" sz="2000" b="1" i="0" u="none" strike="noStrike" kern="1200" dirty="0" err="1">
                <a:solidFill>
                  <a:schemeClr val="tx2">
                    <a:alpha val="60000"/>
                  </a:schemeClr>
                </a:solidFill>
                <a:effectLst/>
                <a:latin typeface="+mn-lt"/>
                <a:ea typeface="+mn-ea"/>
                <a:cs typeface="+mn-cs"/>
              </a:rPr>
              <a:t>kronik</a:t>
            </a:r>
            <a:r>
              <a:rPr lang="en-US" sz="2000" b="1" i="0" u="none" strike="noStrike" kern="1200" dirty="0">
                <a:solidFill>
                  <a:schemeClr val="tx2">
                    <a:alpha val="60000"/>
                  </a:schemeClr>
                </a:solidFill>
                <a:effectLst/>
                <a:latin typeface="+mn-lt"/>
                <a:ea typeface="+mn-ea"/>
                <a:cs typeface="+mn-cs"/>
              </a:rPr>
              <a:t> </a:t>
            </a:r>
            <a:r>
              <a:rPr lang="en-US" sz="2000" b="1" i="0" u="none" strike="noStrike" kern="1200" dirty="0" err="1">
                <a:solidFill>
                  <a:schemeClr val="tx2">
                    <a:alpha val="60000"/>
                  </a:schemeClr>
                </a:solidFill>
                <a:effectLst/>
                <a:latin typeface="+mn-lt"/>
                <a:ea typeface="+mn-ea"/>
                <a:cs typeface="+mn-cs"/>
              </a:rPr>
              <a:t>hava</a:t>
            </a:r>
            <a:r>
              <a:rPr lang="en-US" sz="2000" b="1" i="0" u="none" strike="noStrike" kern="1200" dirty="0">
                <a:solidFill>
                  <a:schemeClr val="tx2">
                    <a:alpha val="60000"/>
                  </a:schemeClr>
                </a:solidFill>
                <a:effectLst/>
                <a:latin typeface="+mn-lt"/>
                <a:ea typeface="+mn-ea"/>
                <a:cs typeface="+mn-cs"/>
              </a:rPr>
              <a:t> </a:t>
            </a:r>
            <a:r>
              <a:rPr lang="en-US" sz="2000" b="1" i="0" u="none" strike="noStrike" kern="1200" dirty="0" err="1">
                <a:solidFill>
                  <a:schemeClr val="tx2">
                    <a:alpha val="60000"/>
                  </a:schemeClr>
                </a:solidFill>
                <a:effectLst/>
                <a:latin typeface="+mn-lt"/>
                <a:ea typeface="+mn-ea"/>
                <a:cs typeface="+mn-cs"/>
              </a:rPr>
              <a:t>yolu</a:t>
            </a:r>
            <a:r>
              <a:rPr lang="en-US" sz="2000" b="1" i="0" u="none" strike="noStrike" kern="1200" dirty="0">
                <a:solidFill>
                  <a:schemeClr val="tx2">
                    <a:alpha val="60000"/>
                  </a:schemeClr>
                </a:solidFill>
                <a:effectLst/>
                <a:latin typeface="+mn-lt"/>
                <a:ea typeface="+mn-ea"/>
                <a:cs typeface="+mn-cs"/>
              </a:rPr>
              <a:t> </a:t>
            </a:r>
            <a:r>
              <a:rPr lang="en-US" sz="2000" b="1" i="0" u="none" strike="noStrike" kern="1200" dirty="0" err="1">
                <a:solidFill>
                  <a:schemeClr val="tx2">
                    <a:alpha val="60000"/>
                  </a:schemeClr>
                </a:solidFill>
                <a:effectLst/>
                <a:latin typeface="+mn-lt"/>
                <a:ea typeface="+mn-ea"/>
                <a:cs typeface="+mn-cs"/>
              </a:rPr>
              <a:t>inflamasyonu</a:t>
            </a:r>
            <a:r>
              <a:rPr lang="en-US" sz="2000" b="1" i="0" u="none" strike="noStrike" kern="1200" dirty="0">
                <a:solidFill>
                  <a:schemeClr val="tx2">
                    <a:alpha val="60000"/>
                  </a:schemeClr>
                </a:solidFill>
                <a:effectLst/>
                <a:latin typeface="+mn-lt"/>
                <a:ea typeface="+mn-ea"/>
                <a:cs typeface="+mn-cs"/>
              </a:rPr>
              <a:t> </a:t>
            </a:r>
            <a:r>
              <a:rPr lang="en-US" sz="2000" b="1" i="0" u="none" strike="noStrike" kern="1200" dirty="0" err="1">
                <a:solidFill>
                  <a:schemeClr val="tx2">
                    <a:alpha val="60000"/>
                  </a:schemeClr>
                </a:solidFill>
                <a:effectLst/>
                <a:latin typeface="+mn-lt"/>
                <a:ea typeface="+mn-ea"/>
                <a:cs typeface="+mn-cs"/>
              </a:rPr>
              <a:t>ile</a:t>
            </a:r>
            <a:r>
              <a:rPr lang="en-US" sz="2000" b="1" i="0" u="none" strike="noStrike" kern="1200" dirty="0">
                <a:solidFill>
                  <a:schemeClr val="tx2">
                    <a:alpha val="60000"/>
                  </a:schemeClr>
                </a:solidFill>
                <a:effectLst/>
                <a:latin typeface="+mn-lt"/>
                <a:ea typeface="+mn-ea"/>
                <a:cs typeface="+mn-cs"/>
              </a:rPr>
              <a:t> </a:t>
            </a:r>
            <a:r>
              <a:rPr lang="en-US" sz="2000" b="1" i="0" u="none" strike="noStrike" kern="1200" dirty="0" err="1">
                <a:solidFill>
                  <a:schemeClr val="tx2">
                    <a:alpha val="60000"/>
                  </a:schemeClr>
                </a:solidFill>
                <a:effectLst/>
                <a:latin typeface="+mn-lt"/>
                <a:ea typeface="+mn-ea"/>
                <a:cs typeface="+mn-cs"/>
              </a:rPr>
              <a:t>karakterize</a:t>
            </a:r>
            <a:r>
              <a:rPr lang="en-US" sz="2000" b="1" i="0" u="none" strike="noStrike" kern="1200" dirty="0">
                <a:solidFill>
                  <a:schemeClr val="tx2">
                    <a:alpha val="60000"/>
                  </a:schemeClr>
                </a:solidFill>
                <a:effectLst/>
                <a:latin typeface="+mn-lt"/>
                <a:ea typeface="+mn-ea"/>
                <a:cs typeface="+mn-cs"/>
              </a:rPr>
              <a:t> </a:t>
            </a:r>
            <a:r>
              <a:rPr lang="en-US" sz="2000" b="1" i="0" u="none" strike="noStrike" kern="1200" dirty="0" err="1">
                <a:solidFill>
                  <a:schemeClr val="tx2">
                    <a:alpha val="60000"/>
                  </a:schemeClr>
                </a:solidFill>
                <a:effectLst/>
                <a:latin typeface="+mn-lt"/>
                <a:ea typeface="+mn-ea"/>
                <a:cs typeface="+mn-cs"/>
              </a:rPr>
              <a:t>bir</a:t>
            </a:r>
            <a:r>
              <a:rPr lang="en-US" sz="2000" b="1" i="0" u="none" strike="noStrike" kern="1200" dirty="0">
                <a:solidFill>
                  <a:schemeClr val="tx2">
                    <a:alpha val="60000"/>
                  </a:schemeClr>
                </a:solidFill>
                <a:effectLst/>
                <a:latin typeface="+mn-lt"/>
                <a:ea typeface="+mn-ea"/>
                <a:cs typeface="+mn-cs"/>
              </a:rPr>
              <a:t> </a:t>
            </a:r>
            <a:r>
              <a:rPr lang="en-US" sz="2000" b="1" i="0" u="none" strike="noStrike" kern="1200" dirty="0" err="1">
                <a:solidFill>
                  <a:schemeClr val="tx2">
                    <a:alpha val="60000"/>
                  </a:schemeClr>
                </a:solidFill>
                <a:effectLst/>
                <a:latin typeface="+mn-lt"/>
                <a:ea typeface="+mn-ea"/>
                <a:cs typeface="+mn-cs"/>
              </a:rPr>
              <a:t>hastalıktır</a:t>
            </a:r>
            <a:r>
              <a:rPr lang="en-US" sz="2000" b="1" i="0" u="none" strike="noStrike" kern="1200" dirty="0">
                <a:solidFill>
                  <a:schemeClr val="tx2">
                    <a:alpha val="60000"/>
                  </a:schemeClr>
                </a:solidFill>
                <a:effectLst/>
                <a:latin typeface="+mn-lt"/>
                <a:ea typeface="+mn-ea"/>
                <a:cs typeface="+mn-cs"/>
              </a:rPr>
              <a:t>.</a:t>
            </a:r>
            <a:r>
              <a:rPr lang="tr-TR" sz="2000" b="1" i="0" u="none" strike="noStrike" kern="1200" dirty="0">
                <a:solidFill>
                  <a:schemeClr val="tx2">
                    <a:alpha val="60000"/>
                  </a:schemeClr>
                </a:solidFill>
                <a:effectLst/>
                <a:latin typeface="+mn-lt"/>
                <a:ea typeface="+mn-ea"/>
                <a:cs typeface="+mn-cs"/>
              </a:rPr>
              <a:t> </a:t>
            </a:r>
          </a:p>
          <a:p>
            <a:endParaRPr lang="en-US" sz="2000" kern="1200" dirty="0">
              <a:solidFill>
                <a:schemeClr val="tx2">
                  <a:alpha val="60000"/>
                </a:schemeClr>
              </a:solidFill>
              <a:latin typeface="+mn-lt"/>
              <a:ea typeface="+mn-ea"/>
              <a:cs typeface="+mn-cs"/>
            </a:endParaRPr>
          </a:p>
        </p:txBody>
      </p:sp>
      <p:sp>
        <p:nvSpPr>
          <p:cNvPr id="16" name="Rectangle 15">
            <a:extLst>
              <a:ext uri="{FF2B5EF4-FFF2-40B4-BE49-F238E27FC236}">
                <a16:creationId xmlns:a16="http://schemas.microsoft.com/office/drawing/2014/main" id="{14AE4EC7-16FA-4A67-84A0-F079B4BC8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876" y="495300"/>
            <a:ext cx="5229214" cy="5870576"/>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çizim, kalp, sanat, tasarım içeren bir resim&#10;&#10;Açıklama otomatik olarak oluşturuldu">
            <a:extLst>
              <a:ext uri="{FF2B5EF4-FFF2-40B4-BE49-F238E27FC236}">
                <a16:creationId xmlns:a16="http://schemas.microsoft.com/office/drawing/2014/main" id="{18D54C1D-9455-08D3-E3E7-758CB515F46D}"/>
              </a:ext>
            </a:extLst>
          </p:cNvPr>
          <p:cNvPicPr>
            <a:picLocks noChangeAspect="1"/>
          </p:cNvPicPr>
          <p:nvPr/>
        </p:nvPicPr>
        <p:blipFill rotWithShape="1">
          <a:blip r:embed="rId2">
            <a:alphaModFix amt="60000"/>
          </a:blip>
          <a:srcRect l="28667" r="19982" b="-1"/>
          <a:stretch/>
        </p:blipFill>
        <p:spPr>
          <a:xfrm>
            <a:off x="6539876" y="488577"/>
            <a:ext cx="5229214" cy="5880845"/>
          </a:xfrm>
          <a:prstGeom prst="rect">
            <a:avLst/>
          </a:prstGeom>
        </p:spPr>
      </p:pic>
    </p:spTree>
    <p:extLst>
      <p:ext uri="{BB962C8B-B14F-4D97-AF65-F5344CB8AC3E}">
        <p14:creationId xmlns:p14="http://schemas.microsoft.com/office/powerpoint/2010/main" val="3714312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B2D675D6-DB9A-C13D-21DC-F3CDEE0135D5}"/>
              </a:ext>
            </a:extLst>
          </p:cNvPr>
          <p:cNvSpPr>
            <a:spLocks noGrp="1"/>
          </p:cNvSpPr>
          <p:nvPr>
            <p:ph type="subTitle" idx="1"/>
          </p:nvPr>
        </p:nvSpPr>
        <p:spPr>
          <a:xfrm>
            <a:off x="1524000" y="1252330"/>
            <a:ext cx="9226858" cy="4005470"/>
          </a:xfrm>
        </p:spPr>
        <p:txBody>
          <a:bodyPr>
            <a:normAutofit fontScale="92500" lnSpcReduction="10000"/>
          </a:bodyPr>
          <a:lstStyle/>
          <a:p>
            <a:pPr algn="l"/>
            <a:r>
              <a:rPr lang="tr-TR" b="1" dirty="0"/>
              <a:t>4. Basamak: Üçüncü basamakta kontrol altına alınamayan astımlı hastalar mümkünse astım tedavisinde deneyim sahibi bir üst merkeze sevk edilmelidirler. </a:t>
            </a:r>
          </a:p>
          <a:p>
            <a:pPr algn="l"/>
            <a:r>
              <a:rPr lang="tr-TR" b="1" dirty="0"/>
              <a:t>İlk seçenek ilaç orta doz </a:t>
            </a:r>
            <a:r>
              <a:rPr lang="tr-TR" b="1" dirty="0" err="1"/>
              <a:t>inhaler</a:t>
            </a:r>
            <a:r>
              <a:rPr lang="tr-TR" b="1" dirty="0"/>
              <a:t> steroid ile uzun etkili beta2 agonist kombinasyonudur</a:t>
            </a:r>
          </a:p>
          <a:p>
            <a:pPr algn="l"/>
            <a:r>
              <a:rPr lang="tr-TR" b="1" dirty="0"/>
              <a:t>Kontrol sağlanamayan hastalarda </a:t>
            </a:r>
            <a:r>
              <a:rPr lang="tr-TR" b="1" dirty="0" err="1"/>
              <a:t>inhaler</a:t>
            </a:r>
            <a:r>
              <a:rPr lang="tr-TR" b="1" dirty="0"/>
              <a:t> steroid-uzun etkili beta-2 agonist kombinasyonuna </a:t>
            </a:r>
            <a:r>
              <a:rPr lang="tr-TR" b="1" dirty="0" err="1"/>
              <a:t>lökotrien</a:t>
            </a:r>
            <a:r>
              <a:rPr lang="tr-TR" b="1" dirty="0"/>
              <a:t> reseptör antagonisti ya da yavaş salınımlı oral teofilin gibi üçüncü bir ilaç eklenir. </a:t>
            </a:r>
          </a:p>
          <a:p>
            <a:pPr algn="l"/>
            <a:r>
              <a:rPr lang="tr-TR" b="1" dirty="0"/>
              <a:t>Eğer yine kontrol sağlanamazsa yüksek doz </a:t>
            </a:r>
            <a:r>
              <a:rPr lang="tr-TR" b="1" dirty="0" err="1"/>
              <a:t>inhaler</a:t>
            </a:r>
            <a:r>
              <a:rPr lang="tr-TR" b="1" dirty="0"/>
              <a:t> steroid ile uzun etkili beta-2 agonist kombinasyonu kullanılır.</a:t>
            </a:r>
          </a:p>
        </p:txBody>
      </p:sp>
    </p:spTree>
    <p:extLst>
      <p:ext uri="{BB962C8B-B14F-4D97-AF65-F5344CB8AC3E}">
        <p14:creationId xmlns:p14="http://schemas.microsoft.com/office/powerpoint/2010/main" val="1565385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 Başlık 2">
            <a:extLst>
              <a:ext uri="{FF2B5EF4-FFF2-40B4-BE49-F238E27FC236}">
                <a16:creationId xmlns:a16="http://schemas.microsoft.com/office/drawing/2014/main" id="{C7BB9216-8CFB-5153-F951-97469ACEC2EB}"/>
              </a:ext>
            </a:extLst>
          </p:cNvPr>
          <p:cNvSpPr>
            <a:spLocks noGrp="1"/>
          </p:cNvSpPr>
          <p:nvPr>
            <p:ph type="subTitle" idx="1"/>
          </p:nvPr>
        </p:nvSpPr>
        <p:spPr>
          <a:xfrm>
            <a:off x="838200" y="1620078"/>
            <a:ext cx="6351165" cy="3637722"/>
          </a:xfrm>
        </p:spPr>
        <p:txBody>
          <a:bodyPr>
            <a:normAutofit/>
          </a:bodyPr>
          <a:lstStyle/>
          <a:p>
            <a:pPr algn="l">
              <a:lnSpc>
                <a:spcPct val="100000"/>
              </a:lnSpc>
            </a:pPr>
            <a:r>
              <a:rPr lang="tr-TR" b="1" dirty="0">
                <a:solidFill>
                  <a:schemeClr val="tx2">
                    <a:alpha val="60000"/>
                  </a:schemeClr>
                </a:solidFill>
              </a:rPr>
              <a:t>5.Basamak:Kontrol altına alınamayan, günlük aktiviteleri kısıtlanmış ve sık atakları olan hastalarda oral steroid tedavisi düşünülebilir. Olgular tedavinin ciddi yan etkileri açısından izlenmelidir. </a:t>
            </a:r>
            <a:r>
              <a:rPr lang="tr-TR" b="1" dirty="0" err="1">
                <a:solidFill>
                  <a:schemeClr val="tx2">
                    <a:alpha val="60000"/>
                  </a:schemeClr>
                </a:solidFill>
              </a:rPr>
              <a:t>Allerjik</a:t>
            </a:r>
            <a:r>
              <a:rPr lang="tr-TR" b="1" dirty="0">
                <a:solidFill>
                  <a:schemeClr val="tx2">
                    <a:alpha val="60000"/>
                  </a:schemeClr>
                </a:solidFill>
              </a:rPr>
              <a:t> astımlı hastalarda, kullandığı kontrol edici ilaçlara anti-</a:t>
            </a:r>
            <a:r>
              <a:rPr lang="tr-TR" b="1" dirty="0" err="1">
                <a:solidFill>
                  <a:schemeClr val="tx2">
                    <a:alpha val="60000"/>
                  </a:schemeClr>
                </a:solidFill>
              </a:rPr>
              <a:t>IgE</a:t>
            </a:r>
            <a:r>
              <a:rPr lang="tr-TR" b="1" dirty="0">
                <a:solidFill>
                  <a:schemeClr val="tx2">
                    <a:alpha val="60000"/>
                  </a:schemeClr>
                </a:solidFill>
              </a:rPr>
              <a:t> tedavisinin eklenmesi kontrol sağlamada yararlı olabilir </a:t>
            </a:r>
          </a:p>
        </p:txBody>
      </p:sp>
      <p:pic>
        <p:nvPicPr>
          <p:cNvPr id="5" name="Resim 4" descr="metin, yazı tipi, ekran görüntüsü içeren bir resim&#10;&#10;Açıklama otomatik olarak oluşturuldu">
            <a:extLst>
              <a:ext uri="{FF2B5EF4-FFF2-40B4-BE49-F238E27FC236}">
                <a16:creationId xmlns:a16="http://schemas.microsoft.com/office/drawing/2014/main" id="{3369E610-D6DB-1480-5C03-A3AEB3E1BFFC}"/>
              </a:ext>
            </a:extLst>
          </p:cNvPr>
          <p:cNvPicPr>
            <a:picLocks noChangeAspect="1"/>
          </p:cNvPicPr>
          <p:nvPr/>
        </p:nvPicPr>
        <p:blipFill>
          <a:blip r:embed="rId2">
            <a:alphaModFix amt="90000"/>
          </a:blip>
          <a:stretch>
            <a:fillRect/>
          </a:stretch>
        </p:blipFill>
        <p:spPr>
          <a:xfrm>
            <a:off x="8822488" y="477139"/>
            <a:ext cx="2870758" cy="5888736"/>
          </a:xfrm>
          <a:prstGeom prst="rect">
            <a:avLst/>
          </a:prstGeom>
        </p:spPr>
      </p:pic>
    </p:spTree>
    <p:extLst>
      <p:ext uri="{BB962C8B-B14F-4D97-AF65-F5344CB8AC3E}">
        <p14:creationId xmlns:p14="http://schemas.microsoft.com/office/powerpoint/2010/main" val="1843147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 Başlık 2">
            <a:extLst>
              <a:ext uri="{FF2B5EF4-FFF2-40B4-BE49-F238E27FC236}">
                <a16:creationId xmlns:a16="http://schemas.microsoft.com/office/drawing/2014/main" id="{86BAC866-815C-8110-13BA-2E276A938C71}"/>
              </a:ext>
            </a:extLst>
          </p:cNvPr>
          <p:cNvSpPr>
            <a:spLocks noGrp="1"/>
          </p:cNvSpPr>
          <p:nvPr>
            <p:ph type="subTitle" idx="1"/>
          </p:nvPr>
        </p:nvSpPr>
        <p:spPr>
          <a:xfrm>
            <a:off x="7762461" y="1510748"/>
            <a:ext cx="3972338" cy="3747052"/>
          </a:xfrm>
        </p:spPr>
        <p:txBody>
          <a:bodyPr>
            <a:normAutofit/>
          </a:bodyPr>
          <a:lstStyle/>
          <a:p>
            <a:pPr algn="l">
              <a:lnSpc>
                <a:spcPct val="100000"/>
              </a:lnSpc>
            </a:pPr>
            <a:r>
              <a:rPr lang="tr-TR" sz="1700" b="1" dirty="0">
                <a:solidFill>
                  <a:schemeClr val="tx2">
                    <a:alpha val="60000"/>
                  </a:schemeClr>
                </a:solidFill>
              </a:rPr>
              <a:t>Kontrol altında olmayan bir hastada kontrolü sağlamak amacıyla ilaç dozu ve çeşidi arttırılır. Kontrol altına alınan ve en az 3 aydır kontrolde olan hastada ise kontrolü sağlayacak en düşük tedavi basamağı ve dozu belirlemek amacıyla tedavi azaltılır.</a:t>
            </a:r>
          </a:p>
        </p:txBody>
      </p:sp>
      <p:sp>
        <p:nvSpPr>
          <p:cNvPr id="5" name="Rectangle 1">
            <a:extLst>
              <a:ext uri="{FF2B5EF4-FFF2-40B4-BE49-F238E27FC236}">
                <a16:creationId xmlns:a16="http://schemas.microsoft.com/office/drawing/2014/main" id="{DCD28FA2-8A5F-B5BC-52CB-87F69FD8B6B3}"/>
              </a:ext>
            </a:extLst>
          </p:cNvPr>
          <p:cNvSpPr>
            <a:spLocks noChangeArrowheads="1"/>
          </p:cNvSpPr>
          <p:nvPr/>
        </p:nvSpPr>
        <p:spPr bwMode="auto">
          <a:xfrm>
            <a:off x="2587625" y="24479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o 3">
            <a:extLst>
              <a:ext uri="{FF2B5EF4-FFF2-40B4-BE49-F238E27FC236}">
                <a16:creationId xmlns:a16="http://schemas.microsoft.com/office/drawing/2014/main" id="{2BC4D3BE-0EEA-1912-65F3-A4EC51F80C3D}"/>
              </a:ext>
            </a:extLst>
          </p:cNvPr>
          <p:cNvGraphicFramePr>
            <a:graphicFrameLocks noGrp="1"/>
          </p:cNvGraphicFramePr>
          <p:nvPr>
            <p:extLst>
              <p:ext uri="{D42A27DB-BD31-4B8C-83A1-F6EECF244321}">
                <p14:modId xmlns:p14="http://schemas.microsoft.com/office/powerpoint/2010/main" val="3974928300"/>
              </p:ext>
            </p:extLst>
          </p:nvPr>
        </p:nvGraphicFramePr>
        <p:xfrm>
          <a:off x="157018" y="844826"/>
          <a:ext cx="7426538" cy="4678518"/>
        </p:xfrm>
        <a:graphic>
          <a:graphicData uri="http://schemas.openxmlformats.org/drawingml/2006/table">
            <a:tbl>
              <a:tblPr firstRow="1" bandRow="1"/>
              <a:tblGrid>
                <a:gridCol w="3348924">
                  <a:extLst>
                    <a:ext uri="{9D8B030D-6E8A-4147-A177-3AD203B41FA5}">
                      <a16:colId xmlns:a16="http://schemas.microsoft.com/office/drawing/2014/main" val="2628938930"/>
                    </a:ext>
                  </a:extLst>
                </a:gridCol>
                <a:gridCol w="1547434">
                  <a:extLst>
                    <a:ext uri="{9D8B030D-6E8A-4147-A177-3AD203B41FA5}">
                      <a16:colId xmlns:a16="http://schemas.microsoft.com/office/drawing/2014/main" val="1030560582"/>
                    </a:ext>
                  </a:extLst>
                </a:gridCol>
                <a:gridCol w="779351">
                  <a:extLst>
                    <a:ext uri="{9D8B030D-6E8A-4147-A177-3AD203B41FA5}">
                      <a16:colId xmlns:a16="http://schemas.microsoft.com/office/drawing/2014/main" val="3021304666"/>
                    </a:ext>
                  </a:extLst>
                </a:gridCol>
                <a:gridCol w="1750829">
                  <a:extLst>
                    <a:ext uri="{9D8B030D-6E8A-4147-A177-3AD203B41FA5}">
                      <a16:colId xmlns:a16="http://schemas.microsoft.com/office/drawing/2014/main" val="1574995508"/>
                    </a:ext>
                  </a:extLst>
                </a:gridCol>
              </a:tblGrid>
              <a:tr h="531034">
                <a:tc gridSpan="2">
                  <a:txBody>
                    <a:bodyPr/>
                    <a:lstStyle/>
                    <a:p>
                      <a:pPr rtl="0" fontAlgn="ctr">
                        <a:spcBef>
                          <a:spcPts val="0"/>
                        </a:spcBef>
                        <a:spcAft>
                          <a:spcPts val="0"/>
                        </a:spcAft>
                      </a:pPr>
                      <a:r>
                        <a:rPr lang="tr-TR" sz="1500" b="1" i="0" u="none" strike="noStrike" dirty="0">
                          <a:solidFill>
                            <a:srgbClr val="134679"/>
                          </a:solidFill>
                          <a:effectLst/>
                          <a:latin typeface="Arial" panose="020B0604020202020204" pitchFamily="34" charset="0"/>
                        </a:rPr>
                        <a:t>A. Semptom Kontrolü</a:t>
                      </a:r>
                      <a:endParaRPr lang="tr-TR" sz="1300" dirty="0">
                        <a:effectLst/>
                      </a:endParaRPr>
                    </a:p>
                  </a:txBody>
                  <a:tcPr marL="56512" marR="56512" marT="28256" marB="28256" anchor="ctr">
                    <a:lnL w="7620" cap="flat" cmpd="sng" algn="ctr">
                      <a:solidFill>
                        <a:srgbClr val="F79646"/>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F79646"/>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9B47B"/>
                    </a:solidFill>
                  </a:tcPr>
                </a:tc>
                <a:tc hMerge="1">
                  <a:txBody>
                    <a:bodyPr/>
                    <a:lstStyle/>
                    <a:p>
                      <a:endParaRPr lang="tr-TR"/>
                    </a:p>
                  </a:txBody>
                  <a:tcPr/>
                </a:tc>
                <a:tc gridSpan="2">
                  <a:txBody>
                    <a:bodyPr/>
                    <a:lstStyle/>
                    <a:p>
                      <a:pPr fontAlgn="t"/>
                      <a:r>
                        <a:rPr lang="tr-TR" sz="1300">
                          <a:effectLst/>
                        </a:rPr>
                        <a:t> </a:t>
                      </a:r>
                    </a:p>
                  </a:txBody>
                  <a:tcPr marL="56512" marR="56512" marT="28256" marB="28256">
                    <a:lnL w="7620" cap="flat" cmpd="sng" algn="ctr">
                      <a:solidFill>
                        <a:srgbClr val="000000"/>
                      </a:solidFill>
                      <a:prstDash val="solid"/>
                      <a:round/>
                      <a:headEnd type="none" w="med" len="med"/>
                      <a:tailEnd type="none" w="med" len="med"/>
                    </a:lnL>
                    <a:lnR w="7620" cap="flat" cmpd="sng" algn="ctr">
                      <a:solidFill>
                        <a:srgbClr val="F79646"/>
                      </a:solidFill>
                      <a:prstDash val="solid"/>
                      <a:round/>
                      <a:headEnd type="none" w="med" len="med"/>
                      <a:tailEnd type="none" w="med" len="med"/>
                    </a:lnR>
                    <a:lnT w="7620" cap="flat" cmpd="sng" algn="ctr">
                      <a:solidFill>
                        <a:srgbClr val="F79646"/>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9B47B"/>
                    </a:solidFill>
                  </a:tcPr>
                </a:tc>
                <a:tc hMerge="1">
                  <a:txBody>
                    <a:bodyPr/>
                    <a:lstStyle/>
                    <a:p>
                      <a:endParaRPr lang="tr-TR"/>
                    </a:p>
                  </a:txBody>
                  <a:tcPr/>
                </a:tc>
                <a:extLst>
                  <a:ext uri="{0D108BD9-81ED-4DB2-BD59-A6C34878D82A}">
                    <a16:rowId xmlns:a16="http://schemas.microsoft.com/office/drawing/2014/main" val="101734298"/>
                  </a:ext>
                </a:extLst>
              </a:tr>
              <a:tr h="744222">
                <a:tc>
                  <a:txBody>
                    <a:bodyPr/>
                    <a:lstStyle/>
                    <a:p>
                      <a:pPr marL="36195" rtl="0" fontAlgn="ctr">
                        <a:spcBef>
                          <a:spcPts val="0"/>
                        </a:spcBef>
                        <a:spcAft>
                          <a:spcPts val="0"/>
                        </a:spcAft>
                      </a:pPr>
                      <a:r>
                        <a:rPr lang="tr-TR" sz="1200" b="1" i="0" u="none" strike="noStrike">
                          <a:solidFill>
                            <a:srgbClr val="134679"/>
                          </a:solidFill>
                          <a:effectLst/>
                          <a:latin typeface="Arial" panose="020B0604020202020204" pitchFamily="34" charset="0"/>
                        </a:rPr>
                        <a:t>Son 4 haftada, hastanın:</a:t>
                      </a:r>
                      <a:endParaRPr lang="tr-TR" sz="1300">
                        <a:effectLst/>
                      </a:endParaRPr>
                    </a:p>
                  </a:txBody>
                  <a:tcPr marL="22605" marR="22605" marT="22605" marB="11302" anchor="ctr">
                    <a:lnL w="7620" cap="flat" cmpd="sng" algn="ctr">
                      <a:solidFill>
                        <a:srgbClr val="F79646"/>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CECFF"/>
                    </a:solidFill>
                  </a:tcPr>
                </a:tc>
                <a:tc>
                  <a:txBody>
                    <a:bodyPr/>
                    <a:lstStyle/>
                    <a:p>
                      <a:pPr marL="36195" algn="ctr" rtl="0" fontAlgn="t">
                        <a:spcBef>
                          <a:spcPts val="0"/>
                        </a:spcBef>
                        <a:spcAft>
                          <a:spcPts val="0"/>
                        </a:spcAft>
                      </a:pPr>
                      <a:r>
                        <a:rPr lang="tr-TR" sz="1200" b="1" i="0" u="none" strike="noStrike">
                          <a:solidFill>
                            <a:srgbClr val="134679"/>
                          </a:solidFill>
                          <a:effectLst/>
                          <a:latin typeface="Arial" panose="020B0604020202020204" pitchFamily="34" charset="0"/>
                        </a:rPr>
                        <a:t>İyi-Kontrol</a:t>
                      </a:r>
                      <a:endParaRPr lang="tr-TR" sz="1300">
                        <a:effectLst/>
                      </a:endParaRPr>
                    </a:p>
                  </a:txBody>
                  <a:tcPr marL="11302" marR="11302" marT="22605" marB="2260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CECFF"/>
                    </a:solidFill>
                  </a:tcPr>
                </a:tc>
                <a:tc>
                  <a:txBody>
                    <a:bodyPr/>
                    <a:lstStyle/>
                    <a:p>
                      <a:pPr algn="ctr" rtl="0" fontAlgn="t">
                        <a:spcBef>
                          <a:spcPts val="0"/>
                        </a:spcBef>
                        <a:spcAft>
                          <a:spcPts val="0"/>
                        </a:spcAft>
                      </a:pPr>
                      <a:r>
                        <a:rPr lang="tr-TR" sz="1200" b="1" i="0" u="none" strike="noStrike">
                          <a:solidFill>
                            <a:srgbClr val="134679"/>
                          </a:solidFill>
                          <a:effectLst/>
                          <a:latin typeface="Arial" panose="020B0604020202020204" pitchFamily="34" charset="0"/>
                        </a:rPr>
                        <a:t>Kısmi Kontrol</a:t>
                      </a:r>
                      <a:endParaRPr lang="tr-TR" sz="1300">
                        <a:effectLst/>
                      </a:endParaRPr>
                    </a:p>
                  </a:txBody>
                  <a:tcPr marL="11302" marR="11302" marT="22605" marB="2260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CECFF"/>
                    </a:solidFill>
                  </a:tcPr>
                </a:tc>
                <a:tc>
                  <a:txBody>
                    <a:bodyPr/>
                    <a:lstStyle/>
                    <a:p>
                      <a:pPr algn="ctr" rtl="0" fontAlgn="t">
                        <a:spcBef>
                          <a:spcPts val="0"/>
                        </a:spcBef>
                        <a:spcAft>
                          <a:spcPts val="0"/>
                        </a:spcAft>
                      </a:pPr>
                      <a:r>
                        <a:rPr lang="tr-TR" sz="1200" b="1" i="0" u="none" strike="noStrike">
                          <a:solidFill>
                            <a:srgbClr val="134679"/>
                          </a:solidFill>
                          <a:effectLst/>
                          <a:latin typeface="Arial" panose="020B0604020202020204" pitchFamily="34" charset="0"/>
                        </a:rPr>
                        <a:t>Kontrolsüz</a:t>
                      </a:r>
                      <a:endParaRPr lang="tr-TR" sz="1300">
                        <a:effectLst/>
                      </a:endParaRPr>
                    </a:p>
                  </a:txBody>
                  <a:tcPr marL="67814" marR="22605" marT="22605" marB="22605">
                    <a:lnL w="7620" cap="flat" cmpd="sng" algn="ctr">
                      <a:solidFill>
                        <a:srgbClr val="000000"/>
                      </a:solidFill>
                      <a:prstDash val="solid"/>
                      <a:round/>
                      <a:headEnd type="none" w="med" len="med"/>
                      <a:tailEnd type="none" w="med" len="med"/>
                    </a:lnL>
                    <a:lnR w="7620" cap="flat" cmpd="sng" algn="ctr">
                      <a:solidFill>
                        <a:srgbClr val="F79646"/>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CECFF"/>
                    </a:solidFill>
                  </a:tcPr>
                </a:tc>
                <a:extLst>
                  <a:ext uri="{0D108BD9-81ED-4DB2-BD59-A6C34878D82A}">
                    <a16:rowId xmlns:a16="http://schemas.microsoft.com/office/drawing/2014/main" val="1943972708"/>
                  </a:ext>
                </a:extLst>
              </a:tr>
              <a:tr h="763602">
                <a:tc>
                  <a:txBody>
                    <a:bodyPr/>
                    <a:lstStyle/>
                    <a:p>
                      <a:pPr rtl="0" fontAlgn="base">
                        <a:spcBef>
                          <a:spcPts val="0"/>
                        </a:spcBef>
                        <a:spcAft>
                          <a:spcPts val="0"/>
                        </a:spcAft>
                        <a:buFont typeface="Arial" panose="020B0604020202020204" pitchFamily="34" charset="0"/>
                        <a:buChar char="•"/>
                      </a:pPr>
                      <a:r>
                        <a:rPr lang="tr-TR" sz="1200" b="0" i="0" u="none" strike="noStrike">
                          <a:solidFill>
                            <a:srgbClr val="134679"/>
                          </a:solidFill>
                          <a:effectLst/>
                          <a:latin typeface="Arial" panose="020B0604020202020204" pitchFamily="34" charset="0"/>
                        </a:rPr>
                        <a:t>Gündüz haftada ikiden fazla semptom      Var</a:t>
                      </a:r>
                      <a:r>
                        <a:rPr lang="tr-TR" sz="1300" b="1" i="0" u="none" strike="noStrike">
                          <a:solidFill>
                            <a:srgbClr val="134679"/>
                          </a:solidFill>
                          <a:effectLst/>
                          <a:latin typeface="Arial" panose="020B0604020202020204" pitchFamily="34" charset="0"/>
                        </a:rPr>
                        <a:t>❑</a:t>
                      </a:r>
                      <a:r>
                        <a:rPr lang="tr-TR" sz="1200" b="0" i="0" u="none" strike="noStrike">
                          <a:solidFill>
                            <a:srgbClr val="134679"/>
                          </a:solidFill>
                          <a:effectLst/>
                          <a:latin typeface="Arial" panose="020B0604020202020204" pitchFamily="34" charset="0"/>
                        </a:rPr>
                        <a:t> Yok</a:t>
                      </a:r>
                      <a:r>
                        <a:rPr lang="tr-TR" sz="1300" b="1" i="0" u="none" strike="noStrike">
                          <a:solidFill>
                            <a:srgbClr val="134679"/>
                          </a:solidFill>
                          <a:effectLst/>
                          <a:latin typeface="Arial" panose="020B0604020202020204" pitchFamily="34" charset="0"/>
                        </a:rPr>
                        <a:t>❑</a:t>
                      </a:r>
                      <a:endParaRPr lang="tr-TR" sz="1200" b="0" i="0" u="none" strike="noStrike">
                        <a:solidFill>
                          <a:srgbClr val="134679"/>
                        </a:solidFill>
                        <a:effectLst/>
                        <a:latin typeface="Arial" panose="020B0604020202020204" pitchFamily="34" charset="0"/>
                      </a:endParaRPr>
                    </a:p>
                  </a:txBody>
                  <a:tcPr marL="11302" marR="22605" marT="22605" marB="11302" anchor="ctr">
                    <a:lnL w="7620" cap="flat" cmpd="sng" algn="ctr">
                      <a:solidFill>
                        <a:srgbClr val="F79646"/>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6F6FF"/>
                    </a:solidFill>
                  </a:tcPr>
                </a:tc>
                <a:tc rowSpan="4">
                  <a:txBody>
                    <a:bodyPr/>
                    <a:lstStyle/>
                    <a:p>
                      <a:pPr marL="36195" algn="ctr" rtl="0" fontAlgn="ctr">
                        <a:spcBef>
                          <a:spcPts val="0"/>
                        </a:spcBef>
                        <a:spcAft>
                          <a:spcPts val="0"/>
                        </a:spcAft>
                      </a:pPr>
                      <a:r>
                        <a:rPr lang="tr-TR" sz="1200" b="0" i="0" u="none" strike="noStrike">
                          <a:solidFill>
                            <a:srgbClr val="134679"/>
                          </a:solidFill>
                          <a:effectLst/>
                          <a:latin typeface="Arial" panose="020B0604020202020204" pitchFamily="34" charset="0"/>
                        </a:rPr>
                        <a:t>   Hiçbirisi    YOK</a:t>
                      </a:r>
                      <a:endParaRPr lang="tr-TR" sz="1300">
                        <a:effectLst/>
                      </a:endParaRPr>
                    </a:p>
                  </a:txBody>
                  <a:tcPr marL="11302" marR="22605" marT="22605" marB="1130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F79646"/>
                      </a:solidFill>
                      <a:prstDash val="solid"/>
                      <a:round/>
                      <a:headEnd type="none" w="med" len="med"/>
                      <a:tailEnd type="none" w="med" len="med"/>
                    </a:lnB>
                    <a:solidFill>
                      <a:srgbClr val="F6F6FF"/>
                    </a:solidFill>
                  </a:tcPr>
                </a:tc>
                <a:tc rowSpan="4">
                  <a:txBody>
                    <a:bodyPr/>
                    <a:lstStyle/>
                    <a:p>
                      <a:pPr algn="ctr" rtl="0" fontAlgn="ctr">
                        <a:spcBef>
                          <a:spcPts val="0"/>
                        </a:spcBef>
                        <a:spcAft>
                          <a:spcPts val="0"/>
                        </a:spcAft>
                      </a:pPr>
                      <a:r>
                        <a:rPr lang="tr-TR" sz="1200" b="0" i="0" u="none" strike="noStrike">
                          <a:solidFill>
                            <a:srgbClr val="134679"/>
                          </a:solidFill>
                          <a:effectLst/>
                          <a:latin typeface="Arial" panose="020B0604020202020204" pitchFamily="34" charset="0"/>
                        </a:rPr>
                        <a:t>1-2’si </a:t>
                      </a:r>
                      <a:endParaRPr lang="tr-TR" sz="1300">
                        <a:effectLst/>
                      </a:endParaRPr>
                    </a:p>
                    <a:p>
                      <a:pPr algn="ctr" rtl="0" fontAlgn="ctr">
                        <a:spcBef>
                          <a:spcPts val="600"/>
                        </a:spcBef>
                        <a:spcAft>
                          <a:spcPts val="0"/>
                        </a:spcAft>
                      </a:pPr>
                      <a:r>
                        <a:rPr lang="tr-TR" sz="1200" b="0" i="0" u="none" strike="noStrike">
                          <a:solidFill>
                            <a:srgbClr val="134679"/>
                          </a:solidFill>
                          <a:effectLst/>
                          <a:latin typeface="Arial" panose="020B0604020202020204" pitchFamily="34" charset="0"/>
                        </a:rPr>
                        <a:t>VAR</a:t>
                      </a:r>
                      <a:endParaRPr lang="tr-TR" sz="1300">
                        <a:effectLst/>
                      </a:endParaRPr>
                    </a:p>
                  </a:txBody>
                  <a:tcPr marL="56512" marR="56512" marT="28256" marB="28256"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F79646"/>
                      </a:solidFill>
                      <a:prstDash val="solid"/>
                      <a:round/>
                      <a:headEnd type="none" w="med" len="med"/>
                      <a:tailEnd type="none" w="med" len="med"/>
                    </a:lnB>
                    <a:solidFill>
                      <a:srgbClr val="F6F6FF"/>
                    </a:solidFill>
                  </a:tcPr>
                </a:tc>
                <a:tc rowSpan="4">
                  <a:txBody>
                    <a:bodyPr/>
                    <a:lstStyle/>
                    <a:p>
                      <a:pPr algn="ctr" rtl="0" fontAlgn="ctr">
                        <a:spcBef>
                          <a:spcPts val="0"/>
                        </a:spcBef>
                        <a:spcAft>
                          <a:spcPts val="0"/>
                        </a:spcAft>
                      </a:pPr>
                      <a:r>
                        <a:rPr lang="tr-TR" sz="1200" b="0" i="0" u="none" strike="noStrike">
                          <a:solidFill>
                            <a:srgbClr val="134679"/>
                          </a:solidFill>
                          <a:effectLst/>
                          <a:latin typeface="Arial" panose="020B0604020202020204" pitchFamily="34" charset="0"/>
                        </a:rPr>
                        <a:t>3-4’ü</a:t>
                      </a:r>
                      <a:endParaRPr lang="tr-TR" sz="1300">
                        <a:effectLst/>
                      </a:endParaRPr>
                    </a:p>
                    <a:p>
                      <a:pPr algn="ctr" rtl="0" fontAlgn="ctr">
                        <a:spcBef>
                          <a:spcPts val="600"/>
                        </a:spcBef>
                        <a:spcAft>
                          <a:spcPts val="0"/>
                        </a:spcAft>
                      </a:pPr>
                      <a:r>
                        <a:rPr lang="tr-TR" sz="1200" b="0" i="0" u="none" strike="noStrike">
                          <a:solidFill>
                            <a:srgbClr val="134679"/>
                          </a:solidFill>
                          <a:effectLst/>
                          <a:latin typeface="Arial" panose="020B0604020202020204" pitchFamily="34" charset="0"/>
                        </a:rPr>
                        <a:t>VAR</a:t>
                      </a:r>
                      <a:endParaRPr lang="tr-TR" sz="1300">
                        <a:effectLst/>
                      </a:endParaRPr>
                    </a:p>
                  </a:txBody>
                  <a:tcPr marL="56512" marR="56512" marT="28256" marB="28256" anchor="ctr">
                    <a:lnL w="7620" cap="flat" cmpd="sng" algn="ctr">
                      <a:solidFill>
                        <a:srgbClr val="000000"/>
                      </a:solidFill>
                      <a:prstDash val="solid"/>
                      <a:round/>
                      <a:headEnd type="none" w="med" len="med"/>
                      <a:tailEnd type="none" w="med" len="med"/>
                    </a:lnL>
                    <a:lnR w="7620" cap="flat" cmpd="sng" algn="ctr">
                      <a:solidFill>
                        <a:srgbClr val="F79646"/>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F79646"/>
                      </a:solidFill>
                      <a:prstDash val="solid"/>
                      <a:round/>
                      <a:headEnd type="none" w="med" len="med"/>
                      <a:tailEnd type="none" w="med" len="med"/>
                    </a:lnB>
                    <a:solidFill>
                      <a:srgbClr val="F6F6FF"/>
                    </a:solidFill>
                  </a:tcPr>
                </a:tc>
                <a:extLst>
                  <a:ext uri="{0D108BD9-81ED-4DB2-BD59-A6C34878D82A}">
                    <a16:rowId xmlns:a16="http://schemas.microsoft.com/office/drawing/2014/main" val="136092146"/>
                  </a:ext>
                </a:extLst>
              </a:tr>
              <a:tr h="763602">
                <a:tc>
                  <a:txBody>
                    <a:bodyPr/>
                    <a:lstStyle/>
                    <a:p>
                      <a:pPr rtl="0" fontAlgn="base">
                        <a:spcBef>
                          <a:spcPts val="0"/>
                        </a:spcBef>
                        <a:spcAft>
                          <a:spcPts val="0"/>
                        </a:spcAft>
                        <a:buFont typeface="Arial" panose="020B0604020202020204" pitchFamily="34" charset="0"/>
                        <a:buChar char="•"/>
                      </a:pPr>
                      <a:r>
                        <a:rPr lang="tr-TR" sz="1200" b="0" i="0" u="none" strike="noStrike">
                          <a:solidFill>
                            <a:srgbClr val="134679"/>
                          </a:solidFill>
                          <a:effectLst/>
                          <a:latin typeface="Arial" panose="020B0604020202020204" pitchFamily="34" charset="0"/>
                        </a:rPr>
                        <a:t>Gecelerin semptom ile uyanma?               Var</a:t>
                      </a:r>
                      <a:r>
                        <a:rPr lang="tr-TR" sz="1300" b="1" i="0" u="none" strike="noStrike">
                          <a:solidFill>
                            <a:srgbClr val="134679"/>
                          </a:solidFill>
                          <a:effectLst/>
                          <a:latin typeface="Arial" panose="020B0604020202020204" pitchFamily="34" charset="0"/>
                        </a:rPr>
                        <a:t>❑</a:t>
                      </a:r>
                      <a:r>
                        <a:rPr lang="tr-TR" sz="1200" b="0" i="0" u="none" strike="noStrike">
                          <a:solidFill>
                            <a:srgbClr val="134679"/>
                          </a:solidFill>
                          <a:effectLst/>
                          <a:latin typeface="Arial" panose="020B0604020202020204" pitchFamily="34" charset="0"/>
                        </a:rPr>
                        <a:t> Yok</a:t>
                      </a:r>
                      <a:r>
                        <a:rPr lang="tr-TR" sz="1300" b="1" i="0" u="none" strike="noStrike">
                          <a:solidFill>
                            <a:srgbClr val="134679"/>
                          </a:solidFill>
                          <a:effectLst/>
                          <a:latin typeface="Arial" panose="020B0604020202020204" pitchFamily="34" charset="0"/>
                        </a:rPr>
                        <a:t>❑</a:t>
                      </a:r>
                      <a:endParaRPr lang="tr-TR" sz="1200" b="0" i="0" u="none" strike="noStrike">
                        <a:solidFill>
                          <a:srgbClr val="134679"/>
                        </a:solidFill>
                        <a:effectLst/>
                        <a:latin typeface="Arial" panose="020B0604020202020204" pitchFamily="34" charset="0"/>
                      </a:endParaRPr>
                    </a:p>
                  </a:txBody>
                  <a:tcPr marL="11302" marR="22605" marT="22605" marB="11302" anchor="ctr">
                    <a:lnL w="7620" cap="flat" cmpd="sng" algn="ctr">
                      <a:solidFill>
                        <a:srgbClr val="F79646"/>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CECFF"/>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076508719"/>
                  </a:ext>
                </a:extLst>
              </a:tr>
              <a:tr h="763602">
                <a:tc>
                  <a:txBody>
                    <a:bodyPr/>
                    <a:lstStyle/>
                    <a:p>
                      <a:pPr rtl="0" fontAlgn="base">
                        <a:spcBef>
                          <a:spcPts val="0"/>
                        </a:spcBef>
                        <a:spcAft>
                          <a:spcPts val="0"/>
                        </a:spcAft>
                        <a:buFont typeface="Arial" panose="020B0604020202020204" pitchFamily="34" charset="0"/>
                        <a:buChar char="•"/>
                      </a:pPr>
                      <a:r>
                        <a:rPr lang="tr-TR" sz="1200" b="0" i="0" u="none" strike="noStrike">
                          <a:solidFill>
                            <a:srgbClr val="134679"/>
                          </a:solidFill>
                          <a:effectLst/>
                          <a:latin typeface="Arial" panose="020B0604020202020204" pitchFamily="34" charset="0"/>
                        </a:rPr>
                        <a:t>Haftada ikiden fazla kurtarıcı ilaç ihtiyacı* Var</a:t>
                      </a:r>
                      <a:r>
                        <a:rPr lang="tr-TR" sz="1300" b="1" i="0" u="none" strike="noStrike">
                          <a:solidFill>
                            <a:srgbClr val="134679"/>
                          </a:solidFill>
                          <a:effectLst/>
                          <a:latin typeface="Arial" panose="020B0604020202020204" pitchFamily="34" charset="0"/>
                        </a:rPr>
                        <a:t>❑</a:t>
                      </a:r>
                      <a:r>
                        <a:rPr lang="tr-TR" sz="1200" b="0" i="0" u="none" strike="noStrike">
                          <a:solidFill>
                            <a:srgbClr val="134679"/>
                          </a:solidFill>
                          <a:effectLst/>
                          <a:latin typeface="Arial" panose="020B0604020202020204" pitchFamily="34" charset="0"/>
                        </a:rPr>
                        <a:t> Yok</a:t>
                      </a:r>
                      <a:r>
                        <a:rPr lang="tr-TR" sz="1300" b="1" i="0" u="none" strike="noStrike">
                          <a:solidFill>
                            <a:srgbClr val="134679"/>
                          </a:solidFill>
                          <a:effectLst/>
                          <a:latin typeface="Arial" panose="020B0604020202020204" pitchFamily="34" charset="0"/>
                        </a:rPr>
                        <a:t>❑</a:t>
                      </a:r>
                      <a:endParaRPr lang="tr-TR" sz="1200" b="0" i="0" u="none" strike="noStrike">
                        <a:solidFill>
                          <a:srgbClr val="134679"/>
                        </a:solidFill>
                        <a:effectLst/>
                        <a:latin typeface="Arial" panose="020B0604020202020204" pitchFamily="34" charset="0"/>
                      </a:endParaRPr>
                    </a:p>
                  </a:txBody>
                  <a:tcPr marL="11302" marR="22605" marT="22605" marB="11302" anchor="ctr">
                    <a:lnL w="7620" cap="flat" cmpd="sng" algn="ctr">
                      <a:solidFill>
                        <a:srgbClr val="F79646"/>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6F6FF"/>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159356712"/>
                  </a:ext>
                </a:extLst>
              </a:tr>
              <a:tr h="1112456">
                <a:tc>
                  <a:txBody>
                    <a:bodyPr/>
                    <a:lstStyle/>
                    <a:p>
                      <a:pPr rtl="0" fontAlgn="base">
                        <a:spcBef>
                          <a:spcPts val="0"/>
                        </a:spcBef>
                        <a:spcAft>
                          <a:spcPts val="0"/>
                        </a:spcAft>
                        <a:buFont typeface="Arial" panose="020B0604020202020204" pitchFamily="34" charset="0"/>
                        <a:buChar char="•"/>
                      </a:pPr>
                      <a:r>
                        <a:rPr lang="tr-TR" sz="1200" b="0" i="0" u="none" strike="noStrike" dirty="0">
                          <a:solidFill>
                            <a:srgbClr val="134679"/>
                          </a:solidFill>
                          <a:effectLst/>
                          <a:latin typeface="Arial" panose="020B0604020202020204" pitchFamily="34" charset="0"/>
                        </a:rPr>
                        <a:t>Aktivite kısıtlanması                                   Var</a:t>
                      </a:r>
                      <a:r>
                        <a:rPr lang="tr-TR" sz="1300" b="1" i="0" u="none" strike="noStrike" dirty="0">
                          <a:solidFill>
                            <a:srgbClr val="134679"/>
                          </a:solidFill>
                          <a:effectLst/>
                          <a:latin typeface="Arial" panose="020B0604020202020204" pitchFamily="34" charset="0"/>
                        </a:rPr>
                        <a:t>❑</a:t>
                      </a:r>
                      <a:r>
                        <a:rPr lang="tr-TR" sz="1200" b="0" i="0" u="none" strike="noStrike" dirty="0">
                          <a:solidFill>
                            <a:srgbClr val="134679"/>
                          </a:solidFill>
                          <a:effectLst/>
                          <a:latin typeface="Arial" panose="020B0604020202020204" pitchFamily="34" charset="0"/>
                        </a:rPr>
                        <a:t> Yok</a:t>
                      </a:r>
                      <a:r>
                        <a:rPr lang="tr-TR" sz="1300" b="1" i="0" u="none" strike="noStrike" dirty="0">
                          <a:solidFill>
                            <a:srgbClr val="134679"/>
                          </a:solidFill>
                          <a:effectLst/>
                          <a:latin typeface="Arial" panose="020B0604020202020204" pitchFamily="34" charset="0"/>
                        </a:rPr>
                        <a:t>❑</a:t>
                      </a:r>
                      <a:endParaRPr lang="tr-TR" sz="1200" b="0" i="0" u="none" strike="noStrike" dirty="0">
                        <a:solidFill>
                          <a:srgbClr val="134679"/>
                        </a:solidFill>
                        <a:effectLst/>
                        <a:latin typeface="Arial" panose="020B0604020202020204" pitchFamily="34" charset="0"/>
                      </a:endParaRPr>
                    </a:p>
                  </a:txBody>
                  <a:tcPr marL="11302" marR="22605" marT="22605" marB="11302">
                    <a:lnL w="7620" cap="flat" cmpd="sng" algn="ctr">
                      <a:solidFill>
                        <a:srgbClr val="F79646"/>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F79646"/>
                      </a:solidFill>
                      <a:prstDash val="solid"/>
                      <a:round/>
                      <a:headEnd type="none" w="med" len="med"/>
                      <a:tailEnd type="none" w="med" len="med"/>
                    </a:lnB>
                    <a:solidFill>
                      <a:srgbClr val="ECECFF"/>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787146998"/>
                  </a:ext>
                </a:extLst>
              </a:tr>
            </a:tbl>
          </a:graphicData>
        </a:graphic>
      </p:graphicFrame>
    </p:spTree>
    <p:extLst>
      <p:ext uri="{BB962C8B-B14F-4D97-AF65-F5344CB8AC3E}">
        <p14:creationId xmlns:p14="http://schemas.microsoft.com/office/powerpoint/2010/main" val="1329511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AC8A82-98F4-EC60-C4D4-CCB0FAB96F48}"/>
              </a:ext>
            </a:extLst>
          </p:cNvPr>
          <p:cNvSpPr>
            <a:spLocks noGrp="1"/>
          </p:cNvSpPr>
          <p:nvPr>
            <p:ph type="ctrTitle"/>
          </p:nvPr>
        </p:nvSpPr>
        <p:spPr>
          <a:xfrm>
            <a:off x="1524000" y="1122363"/>
            <a:ext cx="6909786" cy="821847"/>
          </a:xfrm>
        </p:spPr>
        <p:txBody>
          <a:bodyPr>
            <a:normAutofit fontScale="90000"/>
          </a:bodyPr>
          <a:lstStyle/>
          <a:p>
            <a:pPr algn="l"/>
            <a:r>
              <a:rPr lang="tr-TR" dirty="0"/>
              <a:t>Akut Atak</a:t>
            </a:r>
          </a:p>
        </p:txBody>
      </p:sp>
      <p:sp>
        <p:nvSpPr>
          <p:cNvPr id="3" name="Alt Başlık 2">
            <a:extLst>
              <a:ext uri="{FF2B5EF4-FFF2-40B4-BE49-F238E27FC236}">
                <a16:creationId xmlns:a16="http://schemas.microsoft.com/office/drawing/2014/main" id="{8A34AF70-E745-3016-01F7-DED11EA42FF8}"/>
              </a:ext>
            </a:extLst>
          </p:cNvPr>
          <p:cNvSpPr>
            <a:spLocks noGrp="1"/>
          </p:cNvSpPr>
          <p:nvPr>
            <p:ph type="subTitle" idx="1"/>
          </p:nvPr>
        </p:nvSpPr>
        <p:spPr>
          <a:xfrm>
            <a:off x="1189607" y="2095129"/>
            <a:ext cx="9197267" cy="3313591"/>
          </a:xfrm>
        </p:spPr>
        <p:txBody>
          <a:bodyPr>
            <a:normAutofit/>
          </a:bodyPr>
          <a:lstStyle/>
          <a:p>
            <a:pPr algn="l"/>
            <a:r>
              <a:rPr lang="tr-TR" sz="2000" b="1" i="0" u="none" strike="noStrike" dirty="0">
                <a:solidFill>
                  <a:schemeClr val="bg1">
                    <a:lumMod val="50000"/>
                  </a:schemeClr>
                </a:solidFill>
                <a:effectLst/>
              </a:rPr>
              <a:t>Astımlı hastada ilerleyen </a:t>
            </a:r>
            <a:r>
              <a:rPr lang="tr-TR" sz="2000" b="1" i="0" u="sng" strike="noStrike" dirty="0">
                <a:solidFill>
                  <a:schemeClr val="bg1">
                    <a:lumMod val="50000"/>
                  </a:schemeClr>
                </a:solidFill>
                <a:effectLst/>
              </a:rPr>
              <a:t>nefes darlığı, öksürük, hırıltı veya göğüste baskı hissi </a:t>
            </a:r>
            <a:r>
              <a:rPr lang="tr-TR" sz="2000" b="1" i="0" u="none" strike="noStrike" dirty="0">
                <a:solidFill>
                  <a:schemeClr val="bg1">
                    <a:lumMod val="50000"/>
                  </a:schemeClr>
                </a:solidFill>
                <a:effectLst/>
              </a:rPr>
              <a:t>yakınmalarının aniden ortaya çıkışı, buna </a:t>
            </a:r>
            <a:r>
              <a:rPr lang="tr-TR" sz="2000" b="1" i="0" u="sng" strike="noStrike" dirty="0">
                <a:solidFill>
                  <a:schemeClr val="bg1">
                    <a:lumMod val="50000"/>
                  </a:schemeClr>
                </a:solidFill>
                <a:effectLst/>
              </a:rPr>
              <a:t>solunum fonksiyon testi bozukluklarının</a:t>
            </a:r>
            <a:r>
              <a:rPr lang="tr-TR" sz="2000" b="1" i="0" u="none" strike="noStrike" dirty="0">
                <a:solidFill>
                  <a:schemeClr val="bg1">
                    <a:lumMod val="50000"/>
                  </a:schemeClr>
                </a:solidFill>
                <a:effectLst/>
              </a:rPr>
              <a:t> (PEF, FEV1 azalması gibi) eşlik etmesi ve düzelme için </a:t>
            </a:r>
            <a:r>
              <a:rPr lang="tr-TR" sz="2000" b="1" i="0" u="sng" strike="noStrike" dirty="0">
                <a:solidFill>
                  <a:schemeClr val="bg1">
                    <a:lumMod val="50000"/>
                  </a:schemeClr>
                </a:solidFill>
                <a:effectLst/>
              </a:rPr>
              <a:t>sistemik steroid</a:t>
            </a:r>
            <a:r>
              <a:rPr lang="tr-TR" sz="2000" b="1" i="0" u="none" strike="noStrike" dirty="0">
                <a:solidFill>
                  <a:schemeClr val="bg1">
                    <a:lumMod val="50000"/>
                  </a:schemeClr>
                </a:solidFill>
                <a:effectLst/>
              </a:rPr>
              <a:t> gerekmesi olarak tanımlanır. </a:t>
            </a:r>
          </a:p>
          <a:p>
            <a:pPr algn="l"/>
            <a:r>
              <a:rPr lang="tr-TR" sz="2000" b="1" i="0" u="none" strike="noStrike" dirty="0">
                <a:solidFill>
                  <a:schemeClr val="bg1">
                    <a:lumMod val="50000"/>
                  </a:schemeClr>
                </a:solidFill>
                <a:effectLst/>
              </a:rPr>
              <a:t>Tetik faktörlerle karşılaşmanın veya yetersiz/uygunsuz</a:t>
            </a:r>
            <a:r>
              <a:rPr lang="tr-TR" sz="2000" b="1" dirty="0">
                <a:solidFill>
                  <a:schemeClr val="bg1">
                    <a:lumMod val="50000"/>
                  </a:schemeClr>
                </a:solidFill>
              </a:rPr>
              <a:t> </a:t>
            </a:r>
            <a:r>
              <a:rPr lang="tr-TR" sz="2000" b="1" i="0" u="none" strike="noStrike" dirty="0">
                <a:solidFill>
                  <a:schemeClr val="bg1">
                    <a:lumMod val="50000"/>
                  </a:schemeClr>
                </a:solidFill>
                <a:effectLst/>
              </a:rPr>
              <a:t>tedavinin bir sonucu olarak ataklar otaya çıkar.</a:t>
            </a:r>
            <a:endParaRPr lang="tr-TR" sz="2000" b="1" dirty="0">
              <a:solidFill>
                <a:schemeClr val="bg1">
                  <a:lumMod val="50000"/>
                </a:schemeClr>
              </a:solidFill>
              <a:effectLst/>
            </a:endParaRPr>
          </a:p>
          <a:p>
            <a:br>
              <a:rPr lang="tr-TR" sz="2000" b="1" dirty="0">
                <a:solidFill>
                  <a:schemeClr val="bg1">
                    <a:lumMod val="50000"/>
                  </a:schemeClr>
                </a:solidFill>
              </a:rPr>
            </a:br>
            <a:endParaRPr lang="tr-TR" sz="2000" b="1" dirty="0">
              <a:solidFill>
                <a:schemeClr val="bg1">
                  <a:lumMod val="50000"/>
                </a:schemeClr>
              </a:solidFill>
            </a:endParaRPr>
          </a:p>
        </p:txBody>
      </p:sp>
    </p:spTree>
    <p:extLst>
      <p:ext uri="{BB962C8B-B14F-4D97-AF65-F5344CB8AC3E}">
        <p14:creationId xmlns:p14="http://schemas.microsoft.com/office/powerpoint/2010/main" val="2493894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etin içeren bir resim&#10;&#10;Açıklama otomatik olarak oluşturuldu">
            <a:extLst>
              <a:ext uri="{FF2B5EF4-FFF2-40B4-BE49-F238E27FC236}">
                <a16:creationId xmlns:a16="http://schemas.microsoft.com/office/drawing/2014/main" id="{4252A931-C331-839E-3E3D-6A6EEAD3E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408" y="571499"/>
            <a:ext cx="6312023"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132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14E42A-E4E9-D452-9771-19C510152B22}"/>
              </a:ext>
            </a:extLst>
          </p:cNvPr>
          <p:cNvSpPr>
            <a:spLocks noGrp="1"/>
          </p:cNvSpPr>
          <p:nvPr>
            <p:ph type="ctrTitle"/>
          </p:nvPr>
        </p:nvSpPr>
        <p:spPr>
          <a:xfrm>
            <a:off x="1524000" y="1122363"/>
            <a:ext cx="9144000" cy="875113"/>
          </a:xfrm>
        </p:spPr>
        <p:txBody>
          <a:bodyPr/>
          <a:lstStyle/>
          <a:p>
            <a:pPr algn="l"/>
            <a:r>
              <a:rPr lang="tr-TR" dirty="0"/>
              <a:t>Kaynakça</a:t>
            </a:r>
          </a:p>
        </p:txBody>
      </p:sp>
      <p:sp>
        <p:nvSpPr>
          <p:cNvPr id="3" name="Alt Başlık 2">
            <a:extLst>
              <a:ext uri="{FF2B5EF4-FFF2-40B4-BE49-F238E27FC236}">
                <a16:creationId xmlns:a16="http://schemas.microsoft.com/office/drawing/2014/main" id="{C326356E-68EE-BD90-D2AD-1DAAD313A9DE}"/>
              </a:ext>
            </a:extLst>
          </p:cNvPr>
          <p:cNvSpPr>
            <a:spLocks noGrp="1"/>
          </p:cNvSpPr>
          <p:nvPr>
            <p:ph type="subTitle" idx="1"/>
          </p:nvPr>
        </p:nvSpPr>
        <p:spPr>
          <a:xfrm>
            <a:off x="1524000" y="2405849"/>
            <a:ext cx="9144000" cy="2851951"/>
          </a:xfrm>
        </p:spPr>
        <p:txBody>
          <a:bodyPr>
            <a:normAutofit/>
          </a:bodyPr>
          <a:lstStyle/>
          <a:p>
            <a:pPr marL="342900" indent="-342900" algn="l">
              <a:buFont typeface="Wingdings" panose="05000000000000000000" pitchFamily="2" charset="2"/>
              <a:buChar char="§"/>
            </a:pPr>
            <a:r>
              <a:rPr lang="tr-TR" dirty="0"/>
              <a:t>Türk Toraks Derneği</a:t>
            </a:r>
          </a:p>
          <a:p>
            <a:pPr marL="342900" indent="-342900" algn="l">
              <a:buFont typeface="Wingdings" panose="05000000000000000000" pitchFamily="2" charset="2"/>
              <a:buChar char="§"/>
            </a:pPr>
            <a:r>
              <a:rPr lang="tr-TR" dirty="0"/>
              <a:t>GINA(Global </a:t>
            </a:r>
            <a:r>
              <a:rPr lang="tr-TR" dirty="0" err="1"/>
              <a:t>Initiative</a:t>
            </a:r>
            <a:r>
              <a:rPr lang="tr-TR" dirty="0"/>
              <a:t> </a:t>
            </a:r>
            <a:r>
              <a:rPr lang="tr-TR" dirty="0" err="1"/>
              <a:t>for</a:t>
            </a:r>
            <a:r>
              <a:rPr lang="tr-TR" dirty="0"/>
              <a:t> </a:t>
            </a:r>
            <a:r>
              <a:rPr lang="tr-TR" dirty="0" err="1"/>
              <a:t>Asthma</a:t>
            </a:r>
            <a:r>
              <a:rPr lang="tr-TR" dirty="0"/>
              <a:t>)</a:t>
            </a:r>
          </a:p>
          <a:p>
            <a:pPr marL="342900" indent="-342900" algn="l">
              <a:buFont typeface="Wingdings" panose="05000000000000000000" pitchFamily="2" charset="2"/>
              <a:buChar char="§"/>
            </a:pPr>
            <a:r>
              <a:rPr lang="tr-TR" dirty="0"/>
              <a:t>Türkiye Ulusal </a:t>
            </a:r>
            <a:r>
              <a:rPr lang="tr-TR" dirty="0" err="1"/>
              <a:t>Allerji</a:t>
            </a:r>
            <a:r>
              <a:rPr lang="tr-TR" dirty="0"/>
              <a:t> ve Klinik İmmünoloji Derneği </a:t>
            </a:r>
          </a:p>
          <a:p>
            <a:pPr marL="342900" indent="-342900" algn="l">
              <a:buFont typeface="Wingdings" panose="05000000000000000000" pitchFamily="2" charset="2"/>
              <a:buChar char="§"/>
            </a:pPr>
            <a:r>
              <a:rPr lang="tr-TR" dirty="0"/>
              <a:t>Mayo </a:t>
            </a:r>
            <a:r>
              <a:rPr lang="tr-TR" dirty="0" err="1"/>
              <a:t>Clinic</a:t>
            </a:r>
            <a:r>
              <a:rPr lang="tr-TR" dirty="0"/>
              <a:t>-Astım</a:t>
            </a:r>
          </a:p>
          <a:p>
            <a:pPr marL="342900" indent="-342900" algn="l">
              <a:buFont typeface="Wingdings" panose="05000000000000000000" pitchFamily="2" charset="2"/>
              <a:buChar char="§"/>
            </a:pPr>
            <a:endParaRPr lang="tr-TR" dirty="0"/>
          </a:p>
          <a:p>
            <a:pPr marL="342900" indent="-342900" algn="l">
              <a:buFont typeface="Wingdings" panose="05000000000000000000" pitchFamily="2" charset="2"/>
              <a:buChar char="§"/>
            </a:pPr>
            <a:endParaRPr lang="tr-TR" dirty="0"/>
          </a:p>
        </p:txBody>
      </p:sp>
    </p:spTree>
    <p:extLst>
      <p:ext uri="{BB962C8B-B14F-4D97-AF65-F5344CB8AC3E}">
        <p14:creationId xmlns:p14="http://schemas.microsoft.com/office/powerpoint/2010/main" val="738154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ame 9">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etin Yer Tutucusu 2">
            <a:extLst>
              <a:ext uri="{FF2B5EF4-FFF2-40B4-BE49-F238E27FC236}">
                <a16:creationId xmlns:a16="http://schemas.microsoft.com/office/drawing/2014/main" id="{8CCCC241-AB03-307E-D0F3-C789E3C14DC1}"/>
              </a:ext>
            </a:extLst>
          </p:cNvPr>
          <p:cNvSpPr>
            <a:spLocks noGrp="1"/>
          </p:cNvSpPr>
          <p:nvPr>
            <p:ph type="body" idx="1"/>
          </p:nvPr>
        </p:nvSpPr>
        <p:spPr>
          <a:xfrm>
            <a:off x="5890865" y="3631421"/>
            <a:ext cx="5462935" cy="1655762"/>
          </a:xfrm>
        </p:spPr>
        <p:txBody>
          <a:bodyPr vert="horz" lIns="91440" tIns="45720" rIns="91440" bIns="45720" rtlCol="0">
            <a:normAutofit/>
          </a:bodyPr>
          <a:lstStyle/>
          <a:p>
            <a:pPr>
              <a:lnSpc>
                <a:spcPct val="100000"/>
              </a:lnSpc>
            </a:pPr>
            <a:r>
              <a:rPr lang="en-US" sz="1700" b="1" kern="1200" dirty="0" err="1">
                <a:solidFill>
                  <a:schemeClr val="tx2">
                    <a:alpha val="60000"/>
                  </a:schemeClr>
                </a:solidFill>
                <a:latin typeface="+mn-lt"/>
                <a:ea typeface="+mn-ea"/>
                <a:cs typeface="+mn-cs"/>
              </a:rPr>
              <a:t>Kronik</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inflamasyon</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özellikle</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gece</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veya</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sabahın</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erken</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saatlerinde</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meydana</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gelen</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tekrarlayıcı</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hırıltılı</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solunum</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nefes</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darlığı</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göğüste</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sıkışma</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hissi</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ve</a:t>
            </a:r>
            <a:r>
              <a:rPr lang="en-US" sz="1700" b="1" kern="1200" dirty="0">
                <a:solidFill>
                  <a:schemeClr val="tx2">
                    <a:alpha val="60000"/>
                  </a:schemeClr>
                </a:solidFill>
                <a:latin typeface="+mn-lt"/>
                <a:ea typeface="+mn-ea"/>
                <a:cs typeface="+mn-cs"/>
              </a:rPr>
              <a:t>/</a:t>
            </a:r>
            <a:r>
              <a:rPr lang="en-US" sz="1700" b="1" kern="1200" dirty="0" err="1">
                <a:solidFill>
                  <a:schemeClr val="tx2">
                    <a:alpha val="60000"/>
                  </a:schemeClr>
                </a:solidFill>
                <a:latin typeface="+mn-lt"/>
                <a:ea typeface="+mn-ea"/>
                <a:cs typeface="+mn-cs"/>
              </a:rPr>
              <a:t>veya</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öksürük</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semptomları</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ve</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değişken</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ekspiratuar</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hava</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akımı</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kısıtlılığı</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ile</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birlikte</a:t>
            </a:r>
            <a:r>
              <a:rPr lang="en-US" sz="1700" b="1" kern="1200" dirty="0">
                <a:solidFill>
                  <a:schemeClr val="tx2">
                    <a:alpha val="60000"/>
                  </a:schemeClr>
                </a:solidFill>
                <a:latin typeface="+mn-lt"/>
                <a:ea typeface="+mn-ea"/>
                <a:cs typeface="+mn-cs"/>
              </a:rPr>
              <a:t> </a:t>
            </a:r>
            <a:r>
              <a:rPr lang="en-US" sz="1700" b="1" kern="1200" dirty="0" err="1">
                <a:solidFill>
                  <a:schemeClr val="tx2">
                    <a:alpha val="60000"/>
                  </a:schemeClr>
                </a:solidFill>
                <a:latin typeface="+mn-lt"/>
                <a:ea typeface="+mn-ea"/>
                <a:cs typeface="+mn-cs"/>
              </a:rPr>
              <a:t>tanımlanır</a:t>
            </a:r>
            <a:r>
              <a:rPr lang="en-US" sz="1700" b="1" kern="1200" dirty="0">
                <a:solidFill>
                  <a:schemeClr val="tx2">
                    <a:alpha val="60000"/>
                  </a:schemeClr>
                </a:solidFill>
                <a:latin typeface="+mn-lt"/>
                <a:ea typeface="+mn-ea"/>
                <a:cs typeface="+mn-cs"/>
              </a:rPr>
              <a:t>. </a:t>
            </a:r>
            <a:endParaRPr lang="en-US" sz="1700" b="1" i="0" u="none" strike="noStrike" kern="1200" dirty="0">
              <a:solidFill>
                <a:schemeClr val="tx2">
                  <a:alpha val="60000"/>
                </a:schemeClr>
              </a:solidFill>
              <a:effectLst/>
              <a:latin typeface="+mn-lt"/>
              <a:ea typeface="+mn-ea"/>
              <a:cs typeface="+mn-cs"/>
            </a:endParaRPr>
          </a:p>
          <a:p>
            <a:pPr>
              <a:lnSpc>
                <a:spcPct val="100000"/>
              </a:lnSpc>
            </a:pPr>
            <a:endParaRPr lang="en-US" sz="1700" kern="1200" dirty="0">
              <a:solidFill>
                <a:schemeClr val="tx2">
                  <a:alpha val="60000"/>
                </a:schemeClr>
              </a:solidFill>
              <a:latin typeface="+mn-lt"/>
              <a:ea typeface="+mn-ea"/>
              <a:cs typeface="+mn-cs"/>
            </a:endParaRPr>
          </a:p>
        </p:txBody>
      </p:sp>
      <p:pic>
        <p:nvPicPr>
          <p:cNvPr id="5" name="Resim 4" descr="çizim, Çizgi film, taslak, çizgi film içeren bir resim&#10;&#10;Açıklama otomatik olarak oluşturuldu">
            <a:extLst>
              <a:ext uri="{FF2B5EF4-FFF2-40B4-BE49-F238E27FC236}">
                <a16:creationId xmlns:a16="http://schemas.microsoft.com/office/drawing/2014/main" id="{6449907E-FD05-F35B-A7B7-287E3397446B}"/>
              </a:ext>
            </a:extLst>
          </p:cNvPr>
          <p:cNvPicPr>
            <a:picLocks noChangeAspect="1"/>
          </p:cNvPicPr>
          <p:nvPr/>
        </p:nvPicPr>
        <p:blipFill>
          <a:blip r:embed="rId2">
            <a:alphaModFix amt="90000"/>
          </a:blip>
          <a:stretch>
            <a:fillRect/>
          </a:stretch>
        </p:blipFill>
        <p:spPr>
          <a:xfrm>
            <a:off x="838200" y="1089804"/>
            <a:ext cx="4678478" cy="4699364"/>
          </a:xfrm>
          <a:prstGeom prst="rect">
            <a:avLst/>
          </a:prstGeom>
        </p:spPr>
      </p:pic>
    </p:spTree>
    <p:extLst>
      <p:ext uri="{BB962C8B-B14F-4D97-AF65-F5344CB8AC3E}">
        <p14:creationId xmlns:p14="http://schemas.microsoft.com/office/powerpoint/2010/main" val="726885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410C55-623D-A97B-16FA-8377823EA81D}"/>
              </a:ext>
            </a:extLst>
          </p:cNvPr>
          <p:cNvSpPr>
            <a:spLocks noGrp="1"/>
          </p:cNvSpPr>
          <p:nvPr>
            <p:ph type="ctrTitle"/>
          </p:nvPr>
        </p:nvSpPr>
        <p:spPr>
          <a:xfrm>
            <a:off x="1524000" y="1122363"/>
            <a:ext cx="9144000" cy="759703"/>
          </a:xfrm>
        </p:spPr>
        <p:txBody>
          <a:bodyPr>
            <a:normAutofit fontScale="90000"/>
          </a:bodyPr>
          <a:lstStyle/>
          <a:p>
            <a:pPr algn="l"/>
            <a:r>
              <a:rPr lang="tr-TR" dirty="0"/>
              <a:t>Astım Epidemiyolojisi</a:t>
            </a:r>
          </a:p>
        </p:txBody>
      </p:sp>
      <p:sp>
        <p:nvSpPr>
          <p:cNvPr id="3" name="Alt Başlık 2">
            <a:extLst>
              <a:ext uri="{FF2B5EF4-FFF2-40B4-BE49-F238E27FC236}">
                <a16:creationId xmlns:a16="http://schemas.microsoft.com/office/drawing/2014/main" id="{31D3F3C1-CD13-E59C-1D7B-4AF77BD065D2}"/>
              </a:ext>
            </a:extLst>
          </p:cNvPr>
          <p:cNvSpPr>
            <a:spLocks noGrp="1"/>
          </p:cNvSpPr>
          <p:nvPr>
            <p:ph type="subTitle" idx="1"/>
          </p:nvPr>
        </p:nvSpPr>
        <p:spPr>
          <a:xfrm>
            <a:off x="1524000" y="2095130"/>
            <a:ext cx="9144000" cy="3162670"/>
          </a:xfrm>
        </p:spPr>
        <p:txBody>
          <a:bodyPr/>
          <a:lstStyle/>
          <a:p>
            <a:pPr algn="l"/>
            <a:r>
              <a:rPr lang="tr-TR" b="1" dirty="0"/>
              <a:t>Astımın dünyada yaklaşık 300 milyon kişiyi etkilediği düşünülmektedir.</a:t>
            </a:r>
          </a:p>
          <a:p>
            <a:pPr algn="l"/>
            <a:r>
              <a:rPr lang="tr-TR" b="1" dirty="0"/>
              <a:t>Ülkemizdeki bölgesel prevalans çalışmaları sonuçlarına göre astım prevalansı çocuklarda %2-16 dağılım göstermektedir.</a:t>
            </a:r>
          </a:p>
          <a:p>
            <a:pPr algn="l"/>
            <a:r>
              <a:rPr lang="tr-TR" b="1" dirty="0"/>
              <a:t>Ulusal düzeyde yapılan çalışmalarda ise çocuklarda astım prevalansı %6-15 arasında değişmektedir.</a:t>
            </a:r>
          </a:p>
          <a:p>
            <a:pPr algn="l"/>
            <a:endParaRPr lang="tr-TR" dirty="0"/>
          </a:p>
        </p:txBody>
      </p:sp>
    </p:spTree>
    <p:extLst>
      <p:ext uri="{BB962C8B-B14F-4D97-AF65-F5344CB8AC3E}">
        <p14:creationId xmlns:p14="http://schemas.microsoft.com/office/powerpoint/2010/main" val="2884901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ame 23">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25">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ame 27">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etin Yer Tutucusu 2">
            <a:extLst>
              <a:ext uri="{FF2B5EF4-FFF2-40B4-BE49-F238E27FC236}">
                <a16:creationId xmlns:a16="http://schemas.microsoft.com/office/drawing/2014/main" id="{383EAA60-56E5-40CC-079A-54853A837FA2}"/>
              </a:ext>
            </a:extLst>
          </p:cNvPr>
          <p:cNvSpPr>
            <a:spLocks noGrp="1"/>
          </p:cNvSpPr>
          <p:nvPr>
            <p:ph type="body" idx="1"/>
          </p:nvPr>
        </p:nvSpPr>
        <p:spPr>
          <a:xfrm>
            <a:off x="838200" y="3602038"/>
            <a:ext cx="5162550" cy="1655762"/>
          </a:xfrm>
        </p:spPr>
        <p:txBody>
          <a:bodyPr vert="horz" lIns="91440" tIns="45720" rIns="91440" bIns="45720" rtlCol="0">
            <a:normAutofit lnSpcReduction="10000"/>
          </a:bodyPr>
          <a:lstStyle/>
          <a:p>
            <a:pPr fontAlgn="base">
              <a:spcAft>
                <a:spcPts val="0"/>
              </a:spcAft>
            </a:pPr>
            <a:r>
              <a:rPr lang="en-US" sz="2200" b="1" i="0" u="none" strike="noStrike" kern="1200" dirty="0" err="1">
                <a:solidFill>
                  <a:schemeClr val="tx2">
                    <a:alpha val="60000"/>
                  </a:schemeClr>
                </a:solidFill>
                <a:effectLst/>
                <a:latin typeface="+mn-lt"/>
                <a:ea typeface="+mn-ea"/>
                <a:cs typeface="+mn-cs"/>
              </a:rPr>
              <a:t>Ülkemizde</a:t>
            </a:r>
            <a:r>
              <a:rPr lang="en-US" sz="2200" b="1" i="0" u="none" strike="noStrike" kern="1200" dirty="0">
                <a:solidFill>
                  <a:schemeClr val="tx2">
                    <a:alpha val="60000"/>
                  </a:schemeClr>
                </a:solidFill>
                <a:effectLst/>
                <a:latin typeface="+mn-lt"/>
                <a:ea typeface="+mn-ea"/>
                <a:cs typeface="+mn-cs"/>
              </a:rPr>
              <a:t> </a:t>
            </a:r>
            <a:r>
              <a:rPr lang="en-US" sz="2200" b="1" i="0" u="none" strike="noStrike" kern="1200" dirty="0" err="1">
                <a:solidFill>
                  <a:schemeClr val="tx2">
                    <a:alpha val="60000"/>
                  </a:schemeClr>
                </a:solidFill>
                <a:effectLst/>
                <a:latin typeface="+mn-lt"/>
                <a:ea typeface="+mn-ea"/>
                <a:cs typeface="+mn-cs"/>
              </a:rPr>
              <a:t>erişkinlerdeki</a:t>
            </a:r>
            <a:r>
              <a:rPr lang="en-US" sz="2200" b="1" i="0" u="none" strike="noStrike" kern="1200" dirty="0">
                <a:solidFill>
                  <a:schemeClr val="tx2">
                    <a:alpha val="60000"/>
                  </a:schemeClr>
                </a:solidFill>
                <a:effectLst/>
                <a:latin typeface="+mn-lt"/>
                <a:ea typeface="+mn-ea"/>
                <a:cs typeface="+mn-cs"/>
              </a:rPr>
              <a:t> </a:t>
            </a:r>
            <a:r>
              <a:rPr lang="en-US" sz="2200" b="1" i="0" u="none" strike="noStrike" kern="1200" dirty="0" err="1">
                <a:solidFill>
                  <a:schemeClr val="tx2">
                    <a:alpha val="60000"/>
                  </a:schemeClr>
                </a:solidFill>
                <a:effectLst/>
                <a:latin typeface="+mn-lt"/>
                <a:ea typeface="+mn-ea"/>
                <a:cs typeface="+mn-cs"/>
              </a:rPr>
              <a:t>astım</a:t>
            </a:r>
            <a:r>
              <a:rPr lang="en-US" sz="2200" b="1" i="0" u="none" strike="noStrike" kern="1200" dirty="0">
                <a:solidFill>
                  <a:schemeClr val="tx2">
                    <a:alpha val="60000"/>
                  </a:schemeClr>
                </a:solidFill>
                <a:effectLst/>
                <a:latin typeface="+mn-lt"/>
                <a:ea typeface="+mn-ea"/>
                <a:cs typeface="+mn-cs"/>
              </a:rPr>
              <a:t> </a:t>
            </a:r>
            <a:r>
              <a:rPr lang="en-US" sz="2200" b="1" i="0" u="none" strike="noStrike" kern="1200" dirty="0" err="1">
                <a:solidFill>
                  <a:schemeClr val="tx2">
                    <a:alpha val="60000"/>
                  </a:schemeClr>
                </a:solidFill>
                <a:effectLst/>
                <a:latin typeface="+mn-lt"/>
                <a:ea typeface="+mn-ea"/>
                <a:cs typeface="+mn-cs"/>
              </a:rPr>
              <a:t>prevalansı</a:t>
            </a:r>
            <a:r>
              <a:rPr lang="en-US" sz="2200" b="1" i="0" u="none" strike="noStrike" kern="1200" dirty="0">
                <a:solidFill>
                  <a:schemeClr val="tx2">
                    <a:alpha val="60000"/>
                  </a:schemeClr>
                </a:solidFill>
                <a:effectLst/>
                <a:latin typeface="+mn-lt"/>
                <a:ea typeface="+mn-ea"/>
                <a:cs typeface="+mn-cs"/>
              </a:rPr>
              <a:t> %1.2-9.4</a:t>
            </a:r>
          </a:p>
          <a:p>
            <a:pPr fontAlgn="base">
              <a:spcAft>
                <a:spcPts val="0"/>
              </a:spcAft>
            </a:pPr>
            <a:r>
              <a:rPr lang="en-US" sz="2200" b="1" i="0" u="none" strike="noStrike" kern="1200" dirty="0">
                <a:solidFill>
                  <a:schemeClr val="tx2">
                    <a:alpha val="60000"/>
                  </a:schemeClr>
                </a:solidFill>
                <a:effectLst/>
                <a:latin typeface="+mn-lt"/>
                <a:ea typeface="+mn-ea"/>
                <a:cs typeface="+mn-cs"/>
              </a:rPr>
              <a:t> </a:t>
            </a:r>
            <a:r>
              <a:rPr lang="en-US" sz="2200" b="1" i="0" u="none" strike="noStrike" kern="1200" dirty="0" err="1">
                <a:solidFill>
                  <a:schemeClr val="tx2">
                    <a:alpha val="60000"/>
                  </a:schemeClr>
                </a:solidFill>
                <a:effectLst/>
                <a:latin typeface="+mn-lt"/>
                <a:ea typeface="+mn-ea"/>
                <a:cs typeface="+mn-cs"/>
              </a:rPr>
              <a:t>Erkeklerde</a:t>
            </a:r>
            <a:r>
              <a:rPr lang="en-US" sz="2200" b="1" i="0" u="none" strike="noStrike" kern="1200" dirty="0">
                <a:solidFill>
                  <a:schemeClr val="tx2">
                    <a:alpha val="60000"/>
                  </a:schemeClr>
                </a:solidFill>
                <a:effectLst/>
                <a:latin typeface="+mn-lt"/>
                <a:ea typeface="+mn-ea"/>
                <a:cs typeface="+mn-cs"/>
              </a:rPr>
              <a:t> %7.1, </a:t>
            </a:r>
            <a:r>
              <a:rPr lang="en-US" sz="2200" b="1" i="0" u="none" strike="noStrike" kern="1200" dirty="0" err="1">
                <a:solidFill>
                  <a:schemeClr val="tx2">
                    <a:alpha val="60000"/>
                  </a:schemeClr>
                </a:solidFill>
                <a:effectLst/>
                <a:latin typeface="+mn-lt"/>
                <a:ea typeface="+mn-ea"/>
                <a:cs typeface="+mn-cs"/>
              </a:rPr>
              <a:t>kadınlarda</a:t>
            </a:r>
            <a:r>
              <a:rPr lang="en-US" sz="2200" b="1" i="0" u="none" strike="noStrike" kern="1200" dirty="0">
                <a:solidFill>
                  <a:schemeClr val="tx2">
                    <a:alpha val="60000"/>
                  </a:schemeClr>
                </a:solidFill>
                <a:effectLst/>
                <a:latin typeface="+mn-lt"/>
                <a:ea typeface="+mn-ea"/>
                <a:cs typeface="+mn-cs"/>
              </a:rPr>
              <a:t> </a:t>
            </a:r>
            <a:r>
              <a:rPr lang="en-US" sz="2200" b="1" i="0" u="none" strike="noStrike" kern="1200" dirty="0" err="1">
                <a:solidFill>
                  <a:schemeClr val="tx2">
                    <a:alpha val="60000"/>
                  </a:schemeClr>
                </a:solidFill>
                <a:effectLst/>
                <a:latin typeface="+mn-lt"/>
                <a:ea typeface="+mn-ea"/>
                <a:cs typeface="+mn-cs"/>
              </a:rPr>
              <a:t>ise</a:t>
            </a:r>
            <a:r>
              <a:rPr lang="en-US" sz="2200" b="1" i="0" u="none" strike="noStrike" kern="1200" dirty="0">
                <a:solidFill>
                  <a:schemeClr val="tx2">
                    <a:alpha val="60000"/>
                  </a:schemeClr>
                </a:solidFill>
                <a:effectLst/>
                <a:latin typeface="+mn-lt"/>
                <a:ea typeface="+mn-ea"/>
                <a:cs typeface="+mn-cs"/>
              </a:rPr>
              <a:t> %9.0 </a:t>
            </a:r>
          </a:p>
          <a:p>
            <a:endParaRPr lang="en-US" sz="2200" kern="1200" dirty="0">
              <a:solidFill>
                <a:schemeClr val="tx2">
                  <a:alpha val="60000"/>
                </a:schemeClr>
              </a:solidFill>
              <a:latin typeface="+mn-lt"/>
              <a:ea typeface="+mn-ea"/>
              <a:cs typeface="+mn-cs"/>
            </a:endParaRPr>
          </a:p>
        </p:txBody>
      </p:sp>
      <p:sp>
        <p:nvSpPr>
          <p:cNvPr id="30" name="Rectangle 29">
            <a:extLst>
              <a:ext uri="{FF2B5EF4-FFF2-40B4-BE49-F238E27FC236}">
                <a16:creationId xmlns:a16="http://schemas.microsoft.com/office/drawing/2014/main" id="{14AE4EC7-16FA-4A67-84A0-F079B4BC8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876" y="495300"/>
            <a:ext cx="5229214" cy="5870576"/>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descr="metin, yazı tipi, harita, ekran görüntüsü içeren bir resim&#10;&#10;Açıklama otomatik olarak oluşturuldu">
            <a:extLst>
              <a:ext uri="{FF2B5EF4-FFF2-40B4-BE49-F238E27FC236}">
                <a16:creationId xmlns:a16="http://schemas.microsoft.com/office/drawing/2014/main" id="{6ED21A0B-7246-FB65-CA06-4DE144E36187}"/>
              </a:ext>
            </a:extLst>
          </p:cNvPr>
          <p:cNvPicPr>
            <a:picLocks noChangeAspect="1"/>
          </p:cNvPicPr>
          <p:nvPr/>
        </p:nvPicPr>
        <p:blipFill rotWithShape="1">
          <a:blip r:embed="rId2">
            <a:alphaModFix amt="60000"/>
          </a:blip>
          <a:srcRect l="2315" r="15252"/>
          <a:stretch/>
        </p:blipFill>
        <p:spPr>
          <a:xfrm>
            <a:off x="6539876" y="488577"/>
            <a:ext cx="5229214" cy="5880845"/>
          </a:xfrm>
          <a:prstGeom prst="rect">
            <a:avLst/>
          </a:prstGeom>
        </p:spPr>
      </p:pic>
    </p:spTree>
    <p:extLst>
      <p:ext uri="{BB962C8B-B14F-4D97-AF65-F5344CB8AC3E}">
        <p14:creationId xmlns:p14="http://schemas.microsoft.com/office/powerpoint/2010/main" val="1548641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3E87B9-65FB-1840-880C-79362C693F45}"/>
              </a:ext>
            </a:extLst>
          </p:cNvPr>
          <p:cNvSpPr>
            <a:spLocks noGrp="1"/>
          </p:cNvSpPr>
          <p:nvPr>
            <p:ph type="title"/>
          </p:nvPr>
        </p:nvSpPr>
        <p:spPr>
          <a:xfrm>
            <a:off x="831850" y="1172818"/>
            <a:ext cx="10515600" cy="447260"/>
          </a:xfrm>
        </p:spPr>
        <p:txBody>
          <a:bodyPr>
            <a:normAutofit fontScale="90000"/>
          </a:bodyPr>
          <a:lstStyle/>
          <a:p>
            <a:r>
              <a:rPr lang="tr-TR" dirty="0"/>
              <a:t>Astım patogenezi</a:t>
            </a:r>
          </a:p>
        </p:txBody>
      </p:sp>
      <p:sp>
        <p:nvSpPr>
          <p:cNvPr id="3" name="Metin Yer Tutucusu 2">
            <a:extLst>
              <a:ext uri="{FF2B5EF4-FFF2-40B4-BE49-F238E27FC236}">
                <a16:creationId xmlns:a16="http://schemas.microsoft.com/office/drawing/2014/main" id="{9D45CEE0-79B9-128B-8905-DE1E47A9BB59}"/>
              </a:ext>
            </a:extLst>
          </p:cNvPr>
          <p:cNvSpPr>
            <a:spLocks noGrp="1"/>
          </p:cNvSpPr>
          <p:nvPr>
            <p:ph type="body" idx="1"/>
          </p:nvPr>
        </p:nvSpPr>
        <p:spPr>
          <a:xfrm>
            <a:off x="725318" y="1703742"/>
            <a:ext cx="10515600" cy="4101824"/>
          </a:xfrm>
        </p:spPr>
        <p:txBody>
          <a:bodyPr>
            <a:normAutofit/>
          </a:bodyPr>
          <a:lstStyle/>
          <a:p>
            <a:r>
              <a:rPr lang="tr-TR" b="1" dirty="0"/>
              <a:t>Genetik faktörler </a:t>
            </a:r>
          </a:p>
          <a:p>
            <a:r>
              <a:rPr lang="tr-TR" b="1" dirty="0" err="1"/>
              <a:t>Atopi</a:t>
            </a:r>
            <a:endParaRPr lang="tr-TR" b="1" dirty="0"/>
          </a:p>
          <a:p>
            <a:r>
              <a:rPr lang="tr-TR" b="1" dirty="0" err="1"/>
              <a:t>Allerjenler</a:t>
            </a:r>
            <a:endParaRPr lang="tr-TR" b="1" dirty="0"/>
          </a:p>
          <a:p>
            <a:r>
              <a:rPr lang="tr-TR" b="1" dirty="0"/>
              <a:t>Sigara                                                                             SENSİTİZASYON</a:t>
            </a:r>
          </a:p>
          <a:p>
            <a:r>
              <a:rPr lang="tr-TR" b="1" dirty="0"/>
              <a:t>Hava kirliliği</a:t>
            </a:r>
          </a:p>
          <a:p>
            <a:r>
              <a:rPr lang="tr-TR" b="1" dirty="0"/>
              <a:t>Enfeksiyonlar </a:t>
            </a:r>
          </a:p>
          <a:p>
            <a:r>
              <a:rPr lang="tr-TR" b="1" dirty="0"/>
              <a:t>…</a:t>
            </a:r>
          </a:p>
        </p:txBody>
      </p:sp>
      <p:sp>
        <p:nvSpPr>
          <p:cNvPr id="7" name="Ok: Sağ 6">
            <a:extLst>
              <a:ext uri="{FF2B5EF4-FFF2-40B4-BE49-F238E27FC236}">
                <a16:creationId xmlns:a16="http://schemas.microsoft.com/office/drawing/2014/main" id="{65DC9554-694C-88A4-4719-2DC68B68F5C2}"/>
              </a:ext>
            </a:extLst>
          </p:cNvPr>
          <p:cNvSpPr/>
          <p:nvPr/>
        </p:nvSpPr>
        <p:spPr>
          <a:xfrm>
            <a:off x="4030462" y="3133817"/>
            <a:ext cx="2894121" cy="745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66276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 Başlık 2">
            <a:extLst>
              <a:ext uri="{FF2B5EF4-FFF2-40B4-BE49-F238E27FC236}">
                <a16:creationId xmlns:a16="http://schemas.microsoft.com/office/drawing/2014/main" id="{7AFA1AEA-8C53-9A02-60A0-A890849202B6}"/>
              </a:ext>
            </a:extLst>
          </p:cNvPr>
          <p:cNvSpPr>
            <a:spLocks noGrp="1"/>
          </p:cNvSpPr>
          <p:nvPr>
            <p:ph type="subTitle" idx="1"/>
          </p:nvPr>
        </p:nvSpPr>
        <p:spPr>
          <a:xfrm>
            <a:off x="838200" y="1490870"/>
            <a:ext cx="5162550" cy="3766930"/>
          </a:xfrm>
        </p:spPr>
        <p:txBody>
          <a:bodyPr>
            <a:normAutofit/>
          </a:bodyPr>
          <a:lstStyle/>
          <a:p>
            <a:pPr algn="l">
              <a:lnSpc>
                <a:spcPct val="100000"/>
              </a:lnSpc>
            </a:pPr>
            <a:r>
              <a:rPr lang="tr-TR" b="1" dirty="0">
                <a:solidFill>
                  <a:schemeClr val="tx2">
                    <a:alpha val="60000"/>
                  </a:schemeClr>
                </a:solidFill>
              </a:rPr>
              <a:t>Hava yolu aşırı duyarlılığı astımlı hastanın hava yollarının normalde zararsız olan bir uyarana karşı daralmayla cevap vermesidir. Bu daralma değişken hava akımı kısıtlanmasına ve aralıklı semptomlara neden olur.</a:t>
            </a:r>
          </a:p>
        </p:txBody>
      </p:sp>
      <p:sp>
        <p:nvSpPr>
          <p:cNvPr id="18" name="Rectangle 17">
            <a:extLst>
              <a:ext uri="{FF2B5EF4-FFF2-40B4-BE49-F238E27FC236}">
                <a16:creationId xmlns:a16="http://schemas.microsoft.com/office/drawing/2014/main" id="{14AE4EC7-16FA-4A67-84A0-F079B4BC8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876" y="495300"/>
            <a:ext cx="5229214" cy="5870576"/>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247BE621-21CB-0C4F-5228-4E3A6A0F2A77}"/>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r="4898" b="-1"/>
          <a:stretch/>
        </p:blipFill>
        <p:spPr bwMode="auto">
          <a:xfrm>
            <a:off x="6539876" y="488577"/>
            <a:ext cx="5229214" cy="588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82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8DE0CF5-4653-D24B-6446-5CCBC983E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591" y="556125"/>
            <a:ext cx="5370443" cy="57457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54" name="Metin Yer Tutucusu 2">
            <a:extLst>
              <a:ext uri="{FF2B5EF4-FFF2-40B4-BE49-F238E27FC236}">
                <a16:creationId xmlns:a16="http://schemas.microsoft.com/office/drawing/2014/main" id="{F1878411-D636-4DA9-3613-F36509E191F2}"/>
              </a:ext>
            </a:extLst>
          </p:cNvPr>
          <p:cNvGraphicFramePr/>
          <p:nvPr/>
        </p:nvGraphicFramePr>
        <p:xfrm>
          <a:off x="831850" y="914400"/>
          <a:ext cx="4959350" cy="5175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9079241"/>
      </p:ext>
    </p:extLst>
  </p:cSld>
  <p:clrMapOvr>
    <a:masterClrMapping/>
  </p:clrMapOvr>
</p:sld>
</file>

<file path=ppt/theme/theme1.xml><?xml version="1.0" encoding="utf-8"?>
<a:theme xmlns:a="http://schemas.openxmlformats.org/drawingml/2006/main" name="LuminousVTI">
  <a:themeElements>
    <a:clrScheme name="AnalogousFromRegularSeedLeftStep">
      <a:dk1>
        <a:srgbClr val="000000"/>
      </a:dk1>
      <a:lt1>
        <a:srgbClr val="FFFFFF"/>
      </a:lt1>
      <a:dk2>
        <a:srgbClr val="412F24"/>
      </a:dk2>
      <a:lt2>
        <a:srgbClr val="E8E5E2"/>
      </a:lt2>
      <a:accent1>
        <a:srgbClr val="2995E7"/>
      </a:accent1>
      <a:accent2>
        <a:srgbClr val="14B2B5"/>
      </a:accent2>
      <a:accent3>
        <a:srgbClr val="21B87B"/>
      </a:accent3>
      <a:accent4>
        <a:srgbClr val="14BC32"/>
      </a:accent4>
      <a:accent5>
        <a:srgbClr val="45BA21"/>
      </a:accent5>
      <a:accent6>
        <a:srgbClr val="7BB213"/>
      </a:accent6>
      <a:hlink>
        <a:srgbClr val="B7713D"/>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2.xml><?xml version="1.0" encoding="utf-8"?>
<a:theme xmlns:a="http://schemas.openxmlformats.org/drawingml/2006/main" name="Filigran">
  <a:themeElements>
    <a:clrScheme name="Filigra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Filigra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Filigra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Filigran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Filigran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Filigran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Filigran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Filigran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Filigran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Filigran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Filigran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491</TotalTime>
  <Words>1403</Words>
  <Application>Microsoft Office PowerPoint</Application>
  <PresentationFormat>Geniş ekran</PresentationFormat>
  <Paragraphs>143</Paragraphs>
  <Slides>35</Slides>
  <Notes>0</Notes>
  <HiddenSlides>0</HiddenSlides>
  <MMClips>0</MMClips>
  <ScaleCrop>false</ScaleCrop>
  <HeadingPairs>
    <vt:vector size="8" baseType="variant">
      <vt:variant>
        <vt:lpstr>Kullanılan Yazı Tipleri</vt:lpstr>
      </vt:variant>
      <vt:variant>
        <vt:i4>8</vt:i4>
      </vt:variant>
      <vt:variant>
        <vt:lpstr>Tema</vt:lpstr>
      </vt:variant>
      <vt:variant>
        <vt:i4>2</vt:i4>
      </vt:variant>
      <vt:variant>
        <vt:lpstr>Eklenmiş OLE Hizmet Programları</vt:lpstr>
      </vt:variant>
      <vt:variant>
        <vt:i4>1</vt:i4>
      </vt:variant>
      <vt:variant>
        <vt:lpstr>Slayt Başlıkları</vt:lpstr>
      </vt:variant>
      <vt:variant>
        <vt:i4>35</vt:i4>
      </vt:variant>
    </vt:vector>
  </HeadingPairs>
  <TitlesOfParts>
    <vt:vector size="46" baseType="lpstr">
      <vt:lpstr>Arial</vt:lpstr>
      <vt:lpstr>Avenir Next LT Pro</vt:lpstr>
      <vt:lpstr>Calibri</vt:lpstr>
      <vt:lpstr>Open Sans</vt:lpstr>
      <vt:lpstr>Sabon Next LT</vt:lpstr>
      <vt:lpstr>Tahoma</vt:lpstr>
      <vt:lpstr>Times New Roman</vt:lpstr>
      <vt:lpstr>Wingdings</vt:lpstr>
      <vt:lpstr>LuminousVTI</vt:lpstr>
      <vt:lpstr>Filigran</vt:lpstr>
      <vt:lpstr>Image</vt:lpstr>
      <vt:lpstr>ASTIM </vt:lpstr>
      <vt:lpstr>Sunum Planı</vt:lpstr>
      <vt:lpstr>Astım tanımı </vt:lpstr>
      <vt:lpstr>PowerPoint Sunusu</vt:lpstr>
      <vt:lpstr>Astım Epidemiyolojisi</vt:lpstr>
      <vt:lpstr>PowerPoint Sunusu</vt:lpstr>
      <vt:lpstr>Astım patogenezi</vt:lpstr>
      <vt:lpstr>PowerPoint Sunusu</vt:lpstr>
      <vt:lpstr>PowerPoint Sunusu</vt:lpstr>
      <vt:lpstr>PowerPoint Sunusu</vt:lpstr>
      <vt:lpstr>PowerPoint Sunusu</vt:lpstr>
      <vt:lpstr>PowerPoint Sunusu</vt:lpstr>
      <vt:lpstr>PowerPoint Sunusu</vt:lpstr>
      <vt:lpstr>  Astım Kliniği  Semptomlar</vt:lpstr>
      <vt:lpstr>Fizik Muayene</vt:lpstr>
      <vt:lpstr>TANI</vt:lpstr>
      <vt:lpstr>Tanısal işlemler </vt:lpstr>
      <vt:lpstr>Spirometri</vt:lpstr>
      <vt:lpstr>PowerPoint Sunusu</vt:lpstr>
      <vt:lpstr>PowerPoint Sunusu</vt:lpstr>
      <vt:lpstr>PowerPoint Sunusu</vt:lpstr>
      <vt:lpstr>PowerPoint Sunusu</vt:lpstr>
      <vt:lpstr>Tedavi </vt:lpstr>
      <vt:lpstr>Kronik tedavi</vt:lpstr>
      <vt:lpstr>PowerPoint Sunusu</vt:lpstr>
      <vt:lpstr>PowerPoint Sunusu</vt:lpstr>
      <vt:lpstr>PowerPoint Sunusu</vt:lpstr>
      <vt:lpstr>PowerPoint Sunusu</vt:lpstr>
      <vt:lpstr>PowerPoint Sunusu</vt:lpstr>
      <vt:lpstr>PowerPoint Sunusu</vt:lpstr>
      <vt:lpstr>PowerPoint Sunusu</vt:lpstr>
      <vt:lpstr>PowerPoint Sunusu</vt:lpstr>
      <vt:lpstr>Akut Atak</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ASTIM </dc:title>
  <dc:creator>BEYHAN KOROGLU</dc:creator>
  <cp:lastModifiedBy>BEYHAN KOROGLU</cp:lastModifiedBy>
  <cp:revision>4</cp:revision>
  <dcterms:created xsi:type="dcterms:W3CDTF">2023-07-27T07:16:30Z</dcterms:created>
  <dcterms:modified xsi:type="dcterms:W3CDTF">2023-07-27T15:27:47Z</dcterms:modified>
</cp:coreProperties>
</file>