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337" r:id="rId3"/>
    <p:sldId id="338" r:id="rId4"/>
    <p:sldId id="368" r:id="rId5"/>
    <p:sldId id="257" r:id="rId6"/>
    <p:sldId id="336" r:id="rId7"/>
    <p:sldId id="308" r:id="rId8"/>
    <p:sldId id="309" r:id="rId9"/>
    <p:sldId id="310" r:id="rId10"/>
    <p:sldId id="339" r:id="rId11"/>
    <p:sldId id="311" r:id="rId12"/>
    <p:sldId id="260" r:id="rId13"/>
    <p:sldId id="262" r:id="rId14"/>
    <p:sldId id="263" r:id="rId15"/>
    <p:sldId id="264" r:id="rId16"/>
    <p:sldId id="261" r:id="rId17"/>
    <p:sldId id="265" r:id="rId18"/>
    <p:sldId id="266" r:id="rId19"/>
    <p:sldId id="267" r:id="rId20"/>
    <p:sldId id="268" r:id="rId21"/>
    <p:sldId id="269" r:id="rId22"/>
    <p:sldId id="280" r:id="rId23"/>
    <p:sldId id="281" r:id="rId24"/>
    <p:sldId id="282"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61" r:id="rId44"/>
    <p:sldId id="362" r:id="rId45"/>
    <p:sldId id="258" r:id="rId46"/>
    <p:sldId id="270" r:id="rId47"/>
    <p:sldId id="365" r:id="rId48"/>
    <p:sldId id="312" r:id="rId49"/>
    <p:sldId id="313" r:id="rId50"/>
    <p:sldId id="314" r:id="rId51"/>
    <p:sldId id="364" r:id="rId52"/>
    <p:sldId id="315" r:id="rId53"/>
    <p:sldId id="316" r:id="rId54"/>
    <p:sldId id="320" r:id="rId55"/>
    <p:sldId id="319" r:id="rId56"/>
    <p:sldId id="366" r:id="rId57"/>
    <p:sldId id="318" r:id="rId58"/>
    <p:sldId id="317" r:id="rId59"/>
    <p:sldId id="321" r:id="rId60"/>
    <p:sldId id="322" r:id="rId61"/>
    <p:sldId id="363" r:id="rId62"/>
    <p:sldId id="367" r:id="rId63"/>
    <p:sldId id="326" r:id="rId64"/>
    <p:sldId id="325" r:id="rId65"/>
    <p:sldId id="324" r:id="rId66"/>
    <p:sldId id="330" r:id="rId67"/>
    <p:sldId id="329" r:id="rId68"/>
    <p:sldId id="328" r:id="rId69"/>
    <p:sldId id="327" r:id="rId70"/>
    <p:sldId id="333" r:id="rId71"/>
    <p:sldId id="334" r:id="rId72"/>
    <p:sldId id="271" r:id="rId73"/>
    <p:sldId id="273" r:id="rId74"/>
    <p:sldId id="283" r:id="rId75"/>
    <p:sldId id="290" r:id="rId76"/>
    <p:sldId id="291" r:id="rId77"/>
    <p:sldId id="292" r:id="rId78"/>
    <p:sldId id="293" r:id="rId79"/>
    <p:sldId id="305" r:id="rId80"/>
    <p:sldId id="306" r:id="rId81"/>
    <p:sldId id="307" r:id="rId8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4" name="7 Dikdörtgen"/>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11 Başlık"/>
          <p:cNvSpPr>
            <a:spLocks noGrp="1"/>
          </p:cNvSpPr>
          <p:nvPr>
            <p:ph type="ctrTitle"/>
          </p:nvPr>
        </p:nvSpPr>
        <p:spPr>
          <a:xfrm>
            <a:off x="3366868" y="533400"/>
            <a:ext cx="5105400" cy="2868168"/>
          </a:xfrm>
        </p:spPr>
        <p:txBody>
          <a:bodyPr>
            <a:noAutofit/>
          </a:bodyPr>
          <a:lstStyle>
            <a:lvl1pPr algn="r">
              <a:defRPr sz="4200" b="1"/>
            </a:lvl1pPr>
            <a:extLst/>
          </a:lstStyle>
          <a:p>
            <a:r>
              <a:rPr lang="tr-TR" smtClean="0"/>
              <a:t>Asıl başlık stili için tıklatın</a:t>
            </a:r>
            <a:endParaRPr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30 Veri Yer Tutucusu"/>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565888BA-73BD-4BB8-BDE8-C88A3FA8E12D}" type="datetimeFigureOut">
              <a:rPr lang="tr-TR"/>
              <a:pPr>
                <a:defRPr/>
              </a:pPr>
              <a:t>09.06.2015</a:t>
            </a:fld>
            <a:endParaRPr lang="tr-TR"/>
          </a:p>
        </p:txBody>
      </p:sp>
      <p:sp>
        <p:nvSpPr>
          <p:cNvPr id="7" name="17 Altbilgi Yer Tutucusu"/>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tr-TR"/>
          </a:p>
        </p:txBody>
      </p:sp>
      <p:sp>
        <p:nvSpPr>
          <p:cNvPr id="8" name="28 Slayt Numarası Yer Tutucusu"/>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6957B2BF-36BC-4B7C-82A2-D8B23EFFC848}"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6 Veri Yer Tutucusu"/>
          <p:cNvSpPr>
            <a:spLocks noGrp="1"/>
          </p:cNvSpPr>
          <p:nvPr>
            <p:ph type="dt" sz="half" idx="10"/>
          </p:nvPr>
        </p:nvSpPr>
        <p:spPr/>
        <p:txBody>
          <a:bodyPr/>
          <a:lstStyle>
            <a:lvl1pPr>
              <a:defRPr/>
            </a:lvl1pPr>
          </a:lstStyle>
          <a:p>
            <a:pPr>
              <a:defRPr/>
            </a:pPr>
            <a:fld id="{95589449-E890-44D5-88C2-3665753197DF}" type="datetimeFigureOut">
              <a:rPr lang="tr-TR"/>
              <a:pPr>
                <a:defRPr/>
              </a:pPr>
              <a:t>09.06.2015</a:t>
            </a:fld>
            <a:endParaRPr lang="tr-TR"/>
          </a:p>
        </p:txBody>
      </p:sp>
      <p:sp>
        <p:nvSpPr>
          <p:cNvPr id="5" name="3 Altbilgi Yer Tutucusu"/>
          <p:cNvSpPr>
            <a:spLocks noGrp="1"/>
          </p:cNvSpPr>
          <p:nvPr>
            <p:ph type="ftr" sz="quarter" idx="11"/>
          </p:nvPr>
        </p:nvSpPr>
        <p:spPr/>
        <p:txBody>
          <a:bodyPr/>
          <a:lstStyle>
            <a:lvl1pPr>
              <a:defRPr/>
            </a:lvl1pPr>
          </a:lstStyle>
          <a:p>
            <a:pPr>
              <a:defRPr/>
            </a:pPr>
            <a:endParaRPr lang="tr-TR"/>
          </a:p>
        </p:txBody>
      </p:sp>
      <p:sp>
        <p:nvSpPr>
          <p:cNvPr id="6" name="15 Slayt Numarası Yer Tutucusu"/>
          <p:cNvSpPr>
            <a:spLocks noGrp="1"/>
          </p:cNvSpPr>
          <p:nvPr>
            <p:ph type="sldNum" sz="quarter" idx="12"/>
          </p:nvPr>
        </p:nvSpPr>
        <p:spPr/>
        <p:txBody>
          <a:bodyPr/>
          <a:lstStyle>
            <a:lvl1pPr>
              <a:defRPr/>
            </a:lvl1pPr>
          </a:lstStyle>
          <a:p>
            <a:pPr>
              <a:defRPr/>
            </a:pPr>
            <a:fld id="{3F4172AA-2D3F-4D36-A282-811E4B83C73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4243388" y="6557963"/>
            <a:ext cx="2001837" cy="227012"/>
          </a:xfrm>
        </p:spPr>
        <p:txBody>
          <a:bodyPr/>
          <a:lstStyle>
            <a:lvl1pPr>
              <a:defRPr/>
            </a:lvl1pPr>
            <a:extLst/>
          </a:lstStyle>
          <a:p>
            <a:pPr>
              <a:defRPr/>
            </a:pPr>
            <a:fld id="{5D26671D-A2B4-4FF0-9C0A-BA2351066D5B}" type="datetimeFigureOut">
              <a:rPr lang="tr-TR"/>
              <a:pPr>
                <a:defRPr/>
              </a:pPr>
              <a:t>09.06.2015</a:t>
            </a:fld>
            <a:endParaRPr lang="tr-TR"/>
          </a:p>
        </p:txBody>
      </p:sp>
      <p:sp>
        <p:nvSpPr>
          <p:cNvPr id="5" name="4 Altbilgi Yer Tutucusu"/>
          <p:cNvSpPr>
            <a:spLocks noGrp="1"/>
          </p:cNvSpPr>
          <p:nvPr>
            <p:ph type="ftr" sz="quarter" idx="11"/>
          </p:nvPr>
        </p:nvSpPr>
        <p:spPr>
          <a:xfrm>
            <a:off x="457200" y="6556375"/>
            <a:ext cx="3657600" cy="228600"/>
          </a:xfrm>
        </p:spPr>
        <p:txBody>
          <a:bodyPr/>
          <a:lstStyle>
            <a:lvl1pPr>
              <a:defRPr/>
            </a:lvl1pPr>
            <a:extLst/>
          </a:lstStyle>
          <a:p>
            <a:pPr>
              <a:defRPr/>
            </a:pPr>
            <a:endParaRPr lang="tr-TR"/>
          </a:p>
        </p:txBody>
      </p:sp>
      <p:sp>
        <p:nvSpPr>
          <p:cNvPr id="6" name="5 Slayt Numarası Yer Tutucusu"/>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DCFDFC99-F0E9-4AEC-AAC5-5F40E3869525}"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6 Veri Yer Tutucusu"/>
          <p:cNvSpPr>
            <a:spLocks noGrp="1"/>
          </p:cNvSpPr>
          <p:nvPr>
            <p:ph type="dt" sz="half" idx="10"/>
          </p:nvPr>
        </p:nvSpPr>
        <p:spPr/>
        <p:txBody>
          <a:bodyPr/>
          <a:lstStyle>
            <a:lvl1pPr>
              <a:defRPr/>
            </a:lvl1pPr>
          </a:lstStyle>
          <a:p>
            <a:pPr>
              <a:defRPr/>
            </a:pPr>
            <a:fld id="{E343D9C3-52FF-4806-9A32-B78BCBEFB9EF}" type="datetimeFigureOut">
              <a:rPr lang="tr-TR"/>
              <a:pPr>
                <a:defRPr/>
              </a:pPr>
              <a:t>09.06.2015</a:t>
            </a:fld>
            <a:endParaRPr lang="tr-TR"/>
          </a:p>
        </p:txBody>
      </p:sp>
      <p:sp>
        <p:nvSpPr>
          <p:cNvPr id="5" name="3 Altbilgi Yer Tutucusu"/>
          <p:cNvSpPr>
            <a:spLocks noGrp="1"/>
          </p:cNvSpPr>
          <p:nvPr>
            <p:ph type="ftr" sz="quarter" idx="11"/>
          </p:nvPr>
        </p:nvSpPr>
        <p:spPr/>
        <p:txBody>
          <a:bodyPr/>
          <a:lstStyle>
            <a:lvl1pPr>
              <a:defRPr/>
            </a:lvl1pPr>
          </a:lstStyle>
          <a:p>
            <a:pPr>
              <a:defRPr/>
            </a:pPr>
            <a:endParaRPr lang="tr-TR"/>
          </a:p>
        </p:txBody>
      </p:sp>
      <p:sp>
        <p:nvSpPr>
          <p:cNvPr id="6" name="15 Slayt Numarası Yer Tutucusu"/>
          <p:cNvSpPr>
            <a:spLocks noGrp="1"/>
          </p:cNvSpPr>
          <p:nvPr>
            <p:ph type="sldNum" sz="quarter" idx="12"/>
          </p:nvPr>
        </p:nvSpPr>
        <p:spPr/>
        <p:txBody>
          <a:bodyPr/>
          <a:lstStyle>
            <a:lvl1pPr>
              <a:defRPr/>
            </a:lvl1pPr>
          </a:lstStyle>
          <a:p>
            <a:pPr>
              <a:defRPr/>
            </a:pPr>
            <a:fld id="{E435736D-2EC4-4675-A344-1ACBC6D0E635}"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anchor="t"/>
          <a:lstStyle>
            <a:lvl1pPr algn="r">
              <a:buNone/>
              <a:defRPr sz="4200" b="1" cap="all"/>
            </a:lvl1pPr>
            <a:extLst/>
          </a:lstStyle>
          <a:p>
            <a:r>
              <a:rPr lang="tr-TR" smtClean="0"/>
              <a:t>Asıl başlık stili için tıklatın</a:t>
            </a:r>
            <a:endParaRPr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4" name="3 Veri Yer Tutucusu"/>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27C363FD-56BD-43DE-9AAE-42283F78C6AA}" type="datetimeFigureOut">
              <a:rPr lang="tr-TR"/>
              <a:pPr>
                <a:defRPr/>
              </a:pPr>
              <a:t>09.06.2015</a:t>
            </a:fld>
            <a:endParaRPr lang="tr-TR"/>
          </a:p>
        </p:txBody>
      </p:sp>
      <p:sp>
        <p:nvSpPr>
          <p:cNvPr id="5" name="4 Altbilgi Yer Tutucusu"/>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tr-TR"/>
          </a:p>
        </p:txBody>
      </p:sp>
      <p:sp>
        <p:nvSpPr>
          <p:cNvPr id="6" name="5 Slayt Numarası Yer Tutucusu"/>
          <p:cNvSpPr>
            <a:spLocks noGrp="1"/>
          </p:cNvSpPr>
          <p:nvPr>
            <p:ph type="sldNum" sz="quarter" idx="12"/>
          </p:nvPr>
        </p:nvSpPr>
        <p:spPr>
          <a:xfrm>
            <a:off x="6734175" y="6554788"/>
            <a:ext cx="587375" cy="228600"/>
          </a:xfrm>
        </p:spPr>
        <p:txBody>
          <a:bodyPr/>
          <a:lstStyle>
            <a:lvl1pPr>
              <a:defRPr/>
            </a:lvl1pPr>
            <a:extLst/>
          </a:lstStyle>
          <a:p>
            <a:pPr>
              <a:defRPr/>
            </a:pPr>
            <a:fld id="{37B82F75-ED08-4301-A5A3-2AF0BC73EB5B}"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6 Veri Yer Tutucusu"/>
          <p:cNvSpPr>
            <a:spLocks noGrp="1"/>
          </p:cNvSpPr>
          <p:nvPr>
            <p:ph type="dt" sz="half" idx="10"/>
          </p:nvPr>
        </p:nvSpPr>
        <p:spPr/>
        <p:txBody>
          <a:bodyPr/>
          <a:lstStyle>
            <a:lvl1pPr>
              <a:defRPr/>
            </a:lvl1pPr>
          </a:lstStyle>
          <a:p>
            <a:pPr>
              <a:defRPr/>
            </a:pPr>
            <a:fld id="{D520C8C8-C499-4FC8-B968-6A4A18F167CD}" type="datetimeFigureOut">
              <a:rPr lang="tr-TR"/>
              <a:pPr>
                <a:defRPr/>
              </a:pPr>
              <a:t>09.06.2015</a:t>
            </a:fld>
            <a:endParaRPr lang="tr-TR"/>
          </a:p>
        </p:txBody>
      </p:sp>
      <p:sp>
        <p:nvSpPr>
          <p:cNvPr id="6" name="3 Altbilgi Yer Tutucusu"/>
          <p:cNvSpPr>
            <a:spLocks noGrp="1"/>
          </p:cNvSpPr>
          <p:nvPr>
            <p:ph type="ftr" sz="quarter" idx="11"/>
          </p:nvPr>
        </p:nvSpPr>
        <p:spPr/>
        <p:txBody>
          <a:bodyPr/>
          <a:lstStyle>
            <a:lvl1pPr>
              <a:defRPr/>
            </a:lvl1pPr>
          </a:lstStyle>
          <a:p>
            <a:pPr>
              <a:defRPr/>
            </a:pPr>
            <a:endParaRPr lang="tr-TR"/>
          </a:p>
        </p:txBody>
      </p:sp>
      <p:sp>
        <p:nvSpPr>
          <p:cNvPr id="7" name="15 Slayt Numarası Yer Tutucusu"/>
          <p:cNvSpPr>
            <a:spLocks noGrp="1"/>
          </p:cNvSpPr>
          <p:nvPr>
            <p:ph type="sldNum" sz="quarter" idx="12"/>
          </p:nvPr>
        </p:nvSpPr>
        <p:spPr/>
        <p:txBody>
          <a:bodyPr/>
          <a:lstStyle>
            <a:lvl1pPr>
              <a:defRPr/>
            </a:lvl1pPr>
          </a:lstStyle>
          <a:p>
            <a:pPr>
              <a:defRPr/>
            </a:pPr>
            <a:fld id="{36269CC2-441F-4F1D-97D8-CFD8733D7B1D}"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6 Veri Yer Tutucusu"/>
          <p:cNvSpPr>
            <a:spLocks noGrp="1"/>
          </p:cNvSpPr>
          <p:nvPr>
            <p:ph type="dt" sz="half" idx="10"/>
          </p:nvPr>
        </p:nvSpPr>
        <p:spPr/>
        <p:txBody>
          <a:bodyPr/>
          <a:lstStyle>
            <a:lvl1pPr>
              <a:defRPr/>
            </a:lvl1pPr>
          </a:lstStyle>
          <a:p>
            <a:pPr>
              <a:defRPr/>
            </a:pPr>
            <a:fld id="{6BCCB220-AFB8-4817-849C-19B2B94EFEFA}" type="datetimeFigureOut">
              <a:rPr lang="tr-TR"/>
              <a:pPr>
                <a:defRPr/>
              </a:pPr>
              <a:t>09.06.2015</a:t>
            </a:fld>
            <a:endParaRPr lang="tr-TR"/>
          </a:p>
        </p:txBody>
      </p:sp>
      <p:sp>
        <p:nvSpPr>
          <p:cNvPr id="8" name="3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65CFD06C-1C2B-4B58-9908-14A2D3E237B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lang="tr-TR" smtClean="0"/>
              <a:t>Asıl başlık stili için tıklatın</a:t>
            </a:r>
            <a:endParaRPr lang="en-US"/>
          </a:p>
        </p:txBody>
      </p:sp>
      <p:sp>
        <p:nvSpPr>
          <p:cNvPr id="3" name="26 Veri Yer Tutucusu"/>
          <p:cNvSpPr>
            <a:spLocks noGrp="1"/>
          </p:cNvSpPr>
          <p:nvPr>
            <p:ph type="dt" sz="half" idx="10"/>
          </p:nvPr>
        </p:nvSpPr>
        <p:spPr/>
        <p:txBody>
          <a:bodyPr/>
          <a:lstStyle>
            <a:lvl1pPr>
              <a:defRPr/>
            </a:lvl1pPr>
          </a:lstStyle>
          <a:p>
            <a:pPr>
              <a:defRPr/>
            </a:pPr>
            <a:fld id="{25A7D227-EC57-471C-938B-884B1CD19E84}" type="datetimeFigureOut">
              <a:rPr lang="tr-TR"/>
              <a:pPr>
                <a:defRPr/>
              </a:pPr>
              <a:t>09.06.2015</a:t>
            </a:fld>
            <a:endParaRPr lang="tr-TR"/>
          </a:p>
        </p:txBody>
      </p:sp>
      <p:sp>
        <p:nvSpPr>
          <p:cNvPr id="4" name="3 Altbilgi Yer Tutucusu"/>
          <p:cNvSpPr>
            <a:spLocks noGrp="1"/>
          </p:cNvSpPr>
          <p:nvPr>
            <p:ph type="ftr" sz="quarter" idx="11"/>
          </p:nvPr>
        </p:nvSpPr>
        <p:spPr/>
        <p:txBody>
          <a:bodyPr/>
          <a:lstStyle>
            <a:lvl1pPr>
              <a:defRPr/>
            </a:lvl1pPr>
          </a:lstStyle>
          <a:p>
            <a:pPr>
              <a:defRPr/>
            </a:pPr>
            <a:endParaRPr lang="tr-TR"/>
          </a:p>
        </p:txBody>
      </p:sp>
      <p:sp>
        <p:nvSpPr>
          <p:cNvPr id="5" name="15 Slayt Numarası Yer Tutucusu"/>
          <p:cNvSpPr>
            <a:spLocks noGrp="1"/>
          </p:cNvSpPr>
          <p:nvPr>
            <p:ph type="sldNum" sz="quarter" idx="12"/>
          </p:nvPr>
        </p:nvSpPr>
        <p:spPr/>
        <p:txBody>
          <a:bodyPr/>
          <a:lstStyle>
            <a:lvl1pPr>
              <a:defRPr/>
            </a:lvl1pPr>
          </a:lstStyle>
          <a:p>
            <a:pPr>
              <a:defRPr/>
            </a:pPr>
            <a:fld id="{D22A1FD0-E201-4EB5-9734-CB20315ADD93}"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6 Veri Yer Tutucusu"/>
          <p:cNvSpPr>
            <a:spLocks noGrp="1"/>
          </p:cNvSpPr>
          <p:nvPr>
            <p:ph type="dt" sz="half" idx="10"/>
          </p:nvPr>
        </p:nvSpPr>
        <p:spPr/>
        <p:txBody>
          <a:bodyPr/>
          <a:lstStyle>
            <a:lvl1pPr>
              <a:defRPr/>
            </a:lvl1pPr>
          </a:lstStyle>
          <a:p>
            <a:pPr>
              <a:defRPr/>
            </a:pPr>
            <a:fld id="{CB6DD6AD-FFE4-4658-BFF6-A9991AE8D22C}" type="datetimeFigureOut">
              <a:rPr lang="tr-TR"/>
              <a:pPr>
                <a:defRPr/>
              </a:pPr>
              <a:t>09.06.2015</a:t>
            </a:fld>
            <a:endParaRPr lang="tr-TR"/>
          </a:p>
        </p:txBody>
      </p:sp>
      <p:sp>
        <p:nvSpPr>
          <p:cNvPr id="3" name="3 Altbilgi Yer Tutucusu"/>
          <p:cNvSpPr>
            <a:spLocks noGrp="1"/>
          </p:cNvSpPr>
          <p:nvPr>
            <p:ph type="ftr" sz="quarter" idx="11"/>
          </p:nvPr>
        </p:nvSpPr>
        <p:spPr/>
        <p:txBody>
          <a:bodyPr/>
          <a:lstStyle>
            <a:lvl1pPr>
              <a:defRPr/>
            </a:lvl1pPr>
          </a:lstStyle>
          <a:p>
            <a:pPr>
              <a:defRPr/>
            </a:pPr>
            <a:endParaRPr lang="tr-TR"/>
          </a:p>
        </p:txBody>
      </p:sp>
      <p:sp>
        <p:nvSpPr>
          <p:cNvPr id="4" name="15 Slayt Numarası Yer Tutucusu"/>
          <p:cNvSpPr>
            <a:spLocks noGrp="1"/>
          </p:cNvSpPr>
          <p:nvPr>
            <p:ph type="sldNum" sz="quarter" idx="12"/>
          </p:nvPr>
        </p:nvSpPr>
        <p:spPr/>
        <p:txBody>
          <a:bodyPr/>
          <a:lstStyle>
            <a:lvl1pPr>
              <a:defRPr/>
            </a:lvl1pPr>
          </a:lstStyle>
          <a:p>
            <a:pPr>
              <a:defRPr/>
            </a:pPr>
            <a:fld id="{F174E312-180A-4ECB-A55C-D394A355934F}"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tr-TR" smtClean="0"/>
              <a:t>Asıl başlık stili için tıklatın</a:t>
            </a:r>
            <a:endParaRPr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6 Veri Yer Tutucusu"/>
          <p:cNvSpPr>
            <a:spLocks noGrp="1"/>
          </p:cNvSpPr>
          <p:nvPr>
            <p:ph type="dt" sz="half" idx="10"/>
          </p:nvPr>
        </p:nvSpPr>
        <p:spPr/>
        <p:txBody>
          <a:bodyPr/>
          <a:lstStyle>
            <a:lvl1pPr>
              <a:defRPr/>
            </a:lvl1pPr>
          </a:lstStyle>
          <a:p>
            <a:pPr>
              <a:defRPr/>
            </a:pPr>
            <a:fld id="{7F1A3007-95DF-48BB-BDB9-9B2789E1A9A9}" type="datetimeFigureOut">
              <a:rPr lang="tr-TR"/>
              <a:pPr>
                <a:defRPr/>
              </a:pPr>
              <a:t>09.06.2015</a:t>
            </a:fld>
            <a:endParaRPr lang="tr-TR"/>
          </a:p>
        </p:txBody>
      </p:sp>
      <p:sp>
        <p:nvSpPr>
          <p:cNvPr id="6" name="3 Altbilgi Yer Tutucusu"/>
          <p:cNvSpPr>
            <a:spLocks noGrp="1"/>
          </p:cNvSpPr>
          <p:nvPr>
            <p:ph type="ftr" sz="quarter" idx="11"/>
          </p:nvPr>
        </p:nvSpPr>
        <p:spPr/>
        <p:txBody>
          <a:bodyPr/>
          <a:lstStyle>
            <a:lvl1pPr>
              <a:defRPr/>
            </a:lvl1pPr>
          </a:lstStyle>
          <a:p>
            <a:pPr>
              <a:defRPr/>
            </a:pPr>
            <a:endParaRPr lang="tr-TR"/>
          </a:p>
        </p:txBody>
      </p:sp>
      <p:sp>
        <p:nvSpPr>
          <p:cNvPr id="7" name="15 Slayt Numarası Yer Tutucusu"/>
          <p:cNvSpPr>
            <a:spLocks noGrp="1"/>
          </p:cNvSpPr>
          <p:nvPr>
            <p:ph type="sldNum" sz="quarter" idx="12"/>
          </p:nvPr>
        </p:nvSpPr>
        <p:spPr/>
        <p:txBody>
          <a:bodyPr/>
          <a:lstStyle>
            <a:lvl1pPr>
              <a:defRPr/>
            </a:lvl1pPr>
          </a:lstStyle>
          <a:p>
            <a:pPr>
              <a:defRPr/>
            </a:pPr>
            <a:fld id="{89C64FA5-9C04-4C2F-A596-058A4D6D6608}"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5" name="7 Dikdörtgen"/>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8 Dikdörtgen"/>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tr-TR" smtClean="0"/>
              <a:t>Asıl başlık stili için tıklatın</a:t>
            </a:r>
            <a:endParaRPr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7" name="4 Veri Yer Tutucusu"/>
          <p:cNvSpPr>
            <a:spLocks noGrp="1"/>
          </p:cNvSpPr>
          <p:nvPr>
            <p:ph type="dt" sz="half" idx="10"/>
          </p:nvPr>
        </p:nvSpPr>
        <p:spPr/>
        <p:txBody>
          <a:bodyPr/>
          <a:lstStyle>
            <a:lvl1pPr>
              <a:defRPr/>
            </a:lvl1pPr>
            <a:extLst/>
          </a:lstStyle>
          <a:p>
            <a:pPr>
              <a:defRPr/>
            </a:pPr>
            <a:fld id="{F40C0639-7ACF-4382-A8A9-40A242B176E6}" type="datetimeFigureOut">
              <a:rPr lang="tr-TR"/>
              <a:pPr>
                <a:defRPr/>
              </a:pPr>
              <a:t>09.06.2015</a:t>
            </a:fld>
            <a:endParaRPr lang="tr-TR"/>
          </a:p>
        </p:txBody>
      </p:sp>
      <p:sp>
        <p:nvSpPr>
          <p:cNvPr id="8" name="5 Altbilgi Yer Tutucusu"/>
          <p:cNvSpPr>
            <a:spLocks noGrp="1"/>
          </p:cNvSpPr>
          <p:nvPr>
            <p:ph type="ftr" sz="quarter" idx="11"/>
          </p:nvPr>
        </p:nvSpPr>
        <p:spPr/>
        <p:txBody>
          <a:bodyPr/>
          <a:lstStyle>
            <a:lvl1pPr>
              <a:defRPr/>
            </a:lvl1pPr>
            <a:extLst/>
          </a:lstStyle>
          <a:p>
            <a:pPr>
              <a:defRPr/>
            </a:pPr>
            <a:endParaRPr lang="tr-TR"/>
          </a:p>
        </p:txBody>
      </p:sp>
      <p:sp>
        <p:nvSpPr>
          <p:cNvPr id="9" name="6 Slayt Numarası Yer Tutucusu"/>
          <p:cNvSpPr>
            <a:spLocks noGrp="1"/>
          </p:cNvSpPr>
          <p:nvPr>
            <p:ph type="sldNum" sz="quarter" idx="12"/>
          </p:nvPr>
        </p:nvSpPr>
        <p:spPr/>
        <p:txBody>
          <a:bodyPr/>
          <a:lstStyle>
            <a:lvl1pPr>
              <a:defRPr/>
            </a:lvl1pPr>
            <a:extLst/>
          </a:lstStyle>
          <a:p>
            <a:pPr>
              <a:defRPr/>
            </a:pPr>
            <a:fld id="{53086757-8DE9-4925-81E1-4DE68088F502}"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Başlık Yer Tutucusu"/>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tr-TR" smtClean="0"/>
              <a:t>Asıl başlık stili için tıklatın</a:t>
            </a:r>
            <a:endParaRPr lang="en-US"/>
          </a:p>
        </p:txBody>
      </p:sp>
      <p:sp>
        <p:nvSpPr>
          <p:cNvPr id="1030" name="30 Metin Yer Tutucusu"/>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7" name="26 Veri Yer Tutucusu"/>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defRPr>
            </a:lvl1pPr>
            <a:extLst/>
          </a:lstStyle>
          <a:p>
            <a:pPr>
              <a:defRPr/>
            </a:pPr>
            <a:fld id="{2BBCC00D-081A-49C1-A420-ED19245E15D4}" type="datetimeFigureOut">
              <a:rPr lang="tr-TR"/>
              <a:pPr>
                <a:defRPr/>
              </a:pPr>
              <a:t>09.06.2015</a:t>
            </a:fld>
            <a:endParaRPr lang="tr-TR"/>
          </a:p>
        </p:txBody>
      </p:sp>
      <p:sp>
        <p:nvSpPr>
          <p:cNvPr id="4" name="3 Altbilgi Yer Tutucusu"/>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tr-TR"/>
          </a:p>
        </p:txBody>
      </p:sp>
      <p:sp>
        <p:nvSpPr>
          <p:cNvPr id="16" name="15 Slayt Numarası Yer Tutucusu"/>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defRPr>
            </a:lvl1pPr>
            <a:extLst/>
          </a:lstStyle>
          <a:p>
            <a:pPr>
              <a:defRPr/>
            </a:pPr>
            <a:fld id="{FB098D63-B6F9-4D69-AC92-ECCDD79AFE80}"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32" r:id="rId1"/>
    <p:sldLayoutId id="2147483725" r:id="rId2"/>
    <p:sldLayoutId id="2147483733" r:id="rId3"/>
    <p:sldLayoutId id="2147483726" r:id="rId4"/>
    <p:sldLayoutId id="2147483727" r:id="rId5"/>
    <p:sldLayoutId id="2147483728" r:id="rId6"/>
    <p:sldLayoutId id="2147483729" r:id="rId7"/>
    <p:sldLayoutId id="2147483730" r:id="rId8"/>
    <p:sldLayoutId id="2147483734" r:id="rId9"/>
    <p:sldLayoutId id="2147483731" r:id="rId10"/>
    <p:sldLayoutId id="2147483735"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67088" y="533400"/>
            <a:ext cx="5105400" cy="2868613"/>
          </a:xfrm>
        </p:spPr>
        <p:txBody>
          <a:bodyPr/>
          <a:lstStyle/>
          <a:p>
            <a:pPr fontAlgn="auto">
              <a:spcAft>
                <a:spcPts val="0"/>
              </a:spcAft>
              <a:defRPr/>
            </a:pPr>
            <a:r>
              <a:rPr lang="tr-TR" dirty="0" smtClean="0"/>
              <a:t>Karın ağrısı</a:t>
            </a:r>
            <a:endParaRPr lang="tr-TR" dirty="0"/>
          </a:p>
        </p:txBody>
      </p:sp>
      <p:sp>
        <p:nvSpPr>
          <p:cNvPr id="13314" name="Alt Başlık 2"/>
          <p:cNvSpPr>
            <a:spLocks noGrp="1"/>
          </p:cNvSpPr>
          <p:nvPr>
            <p:ph type="subTitle" idx="1"/>
          </p:nvPr>
        </p:nvSpPr>
        <p:spPr>
          <a:xfrm>
            <a:off x="4733925" y="4421188"/>
            <a:ext cx="3309938" cy="1671637"/>
          </a:xfrm>
        </p:spPr>
        <p:txBody>
          <a:bodyPr/>
          <a:lstStyle/>
          <a:p>
            <a:r>
              <a:rPr lang="tr-TR" dirty="0" smtClean="0"/>
              <a:t>DR.NAHİDE GÖKÇE ÇAKIR</a:t>
            </a:r>
          </a:p>
          <a:p>
            <a:r>
              <a:rPr lang="tr-TR" dirty="0" smtClean="0"/>
              <a:t>KTÜ AİLE HEKİMLİĞİ ABD</a:t>
            </a:r>
          </a:p>
          <a:p>
            <a:r>
              <a:rPr lang="tr-TR" dirty="0" smtClean="0"/>
              <a:t>02.06.2015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t>Kolik ağrı</a:t>
            </a:r>
            <a:endParaRPr lang="tr-TR" dirty="0"/>
          </a:p>
        </p:txBody>
      </p:sp>
      <p:sp>
        <p:nvSpPr>
          <p:cNvPr id="21506" name="2 İçerik Yer Tutucusu"/>
          <p:cNvSpPr>
            <a:spLocks noGrp="1"/>
          </p:cNvSpPr>
          <p:nvPr>
            <p:ph idx="1"/>
          </p:nvPr>
        </p:nvSpPr>
        <p:spPr/>
        <p:txBody>
          <a:bodyPr/>
          <a:lstStyle/>
          <a:p>
            <a:r>
              <a:rPr lang="tr-TR" smtClean="0"/>
              <a:t>Düz kas spazmına bağlı ağrılı uyarandır.</a:t>
            </a:r>
          </a:p>
          <a:p>
            <a:r>
              <a:rPr lang="tr-TR" smtClean="0"/>
              <a:t> Temel özelliği aralıklı olmasıdır.</a:t>
            </a:r>
          </a:p>
          <a:p>
            <a:r>
              <a:rPr lang="tr-TR" smtClean="0"/>
              <a:t>  Genellikle içi boş organların tıkanması ile ortaya çıkar.</a:t>
            </a:r>
          </a:p>
          <a:p>
            <a:r>
              <a:rPr lang="tr-TR" smtClean="0"/>
              <a:t>  Akut mekanik barsak obstrüksiyonu nedeni ile ortaya çıkan ağrı kusma veya dekompresyon sonrasında geriler.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t>Yansıyan ağrı</a:t>
            </a:r>
            <a:endParaRPr lang="tr-TR" dirty="0"/>
          </a:p>
        </p:txBody>
      </p:sp>
      <p:sp>
        <p:nvSpPr>
          <p:cNvPr id="3" name="2 İçerik Yer Tutucusu"/>
          <p:cNvSpPr>
            <a:spLocks noGrp="1"/>
          </p:cNvSpPr>
          <p:nvPr>
            <p:ph idx="1"/>
          </p:nvPr>
        </p:nvSpPr>
        <p:spPr/>
        <p:txBody>
          <a:bodyPr>
            <a:normAutofit lnSpcReduction="10000"/>
          </a:bodyPr>
          <a:lstStyle/>
          <a:p>
            <a:pPr marL="274320" indent="-274320" fontAlgn="auto">
              <a:spcAft>
                <a:spcPts val="0"/>
              </a:spcAft>
              <a:buFont typeface="Wingdings 2"/>
              <a:buChar char=""/>
              <a:defRPr/>
            </a:pPr>
            <a:r>
              <a:rPr lang="tr-TR" sz="2800" dirty="0" smtClean="0">
                <a:latin typeface="Comic Sans MS" pitchFamily="66" charset="0"/>
              </a:rPr>
              <a:t>Hastalıklı organdan uzakta olan, ancak onunla aynı </a:t>
            </a:r>
            <a:r>
              <a:rPr lang="tr-TR" sz="2800" dirty="0" err="1" smtClean="0">
                <a:latin typeface="Comic Sans MS" pitchFamily="66" charset="0"/>
              </a:rPr>
              <a:t>nöral</a:t>
            </a:r>
            <a:r>
              <a:rPr lang="tr-TR" sz="2800" dirty="0" smtClean="0">
                <a:latin typeface="Comic Sans MS" pitchFamily="66" charset="0"/>
              </a:rPr>
              <a:t> </a:t>
            </a:r>
            <a:r>
              <a:rPr lang="tr-TR" sz="2800" dirty="0" err="1" smtClean="0">
                <a:latin typeface="Comic Sans MS" pitchFamily="66" charset="0"/>
              </a:rPr>
              <a:t>segmentten</a:t>
            </a:r>
            <a:r>
              <a:rPr lang="tr-TR" sz="2800" dirty="0" smtClean="0">
                <a:latin typeface="Comic Sans MS" pitchFamily="66" charset="0"/>
              </a:rPr>
              <a:t> </a:t>
            </a:r>
            <a:r>
              <a:rPr lang="tr-TR" sz="2800" dirty="0" err="1" smtClean="0">
                <a:latin typeface="Comic Sans MS" pitchFamily="66" charset="0"/>
              </a:rPr>
              <a:t>innerve</a:t>
            </a:r>
            <a:r>
              <a:rPr lang="tr-TR" sz="2800" dirty="0" smtClean="0">
                <a:latin typeface="Comic Sans MS" pitchFamily="66" charset="0"/>
              </a:rPr>
              <a:t> olan bölgelerde hissedilen ağrıdır</a:t>
            </a:r>
          </a:p>
          <a:p>
            <a:pPr marL="274320" indent="-274320" fontAlgn="auto">
              <a:spcAft>
                <a:spcPts val="0"/>
              </a:spcAft>
              <a:buFont typeface="Wingdings 2"/>
              <a:buChar char=""/>
              <a:defRPr/>
            </a:pPr>
            <a:r>
              <a:rPr lang="tr-TR" sz="2800" dirty="0" smtClean="0">
                <a:latin typeface="Comic Sans MS" pitchFamily="66" charset="0"/>
              </a:rPr>
              <a:t>Yanma, hassasiyet, acı hissi şeklinde algılanır</a:t>
            </a:r>
          </a:p>
          <a:p>
            <a:pPr marL="274320" indent="-274320" fontAlgn="auto">
              <a:spcAft>
                <a:spcPts val="0"/>
              </a:spcAft>
              <a:buFont typeface="Wingdings 2"/>
              <a:buChar char=""/>
              <a:defRPr/>
            </a:pPr>
            <a:r>
              <a:rPr lang="tr-TR" sz="2800" dirty="0" smtClean="0">
                <a:latin typeface="Comic Sans MS" pitchFamily="66" charset="0"/>
              </a:rPr>
              <a:t>Deride </a:t>
            </a:r>
            <a:r>
              <a:rPr lang="tr-TR" sz="2800" dirty="0" err="1" smtClean="0">
                <a:latin typeface="Comic Sans MS" pitchFamily="66" charset="0"/>
              </a:rPr>
              <a:t>hiperestezi</a:t>
            </a:r>
            <a:r>
              <a:rPr lang="tr-TR" sz="2800" dirty="0" smtClean="0">
                <a:latin typeface="Comic Sans MS" pitchFamily="66" charset="0"/>
              </a:rPr>
              <a:t>, </a:t>
            </a:r>
            <a:r>
              <a:rPr lang="tr-TR" sz="2800" dirty="0" err="1" smtClean="0">
                <a:latin typeface="Comic Sans MS" pitchFamily="66" charset="0"/>
              </a:rPr>
              <a:t>kasda</a:t>
            </a:r>
            <a:r>
              <a:rPr lang="tr-TR" sz="2800" dirty="0" smtClean="0">
                <a:latin typeface="Comic Sans MS" pitchFamily="66" charset="0"/>
              </a:rPr>
              <a:t> </a:t>
            </a:r>
            <a:r>
              <a:rPr lang="tr-TR" sz="2800" dirty="0" err="1" smtClean="0">
                <a:latin typeface="Comic Sans MS" pitchFamily="66" charset="0"/>
              </a:rPr>
              <a:t>tonüs</a:t>
            </a:r>
            <a:r>
              <a:rPr lang="tr-TR" sz="2800" dirty="0" smtClean="0">
                <a:latin typeface="Comic Sans MS" pitchFamily="66" charset="0"/>
              </a:rPr>
              <a:t> artışı</a:t>
            </a:r>
          </a:p>
          <a:p>
            <a:pPr marL="274320" indent="-274320" fontAlgn="auto">
              <a:spcAft>
                <a:spcPts val="0"/>
              </a:spcAft>
              <a:buFont typeface="Wingdings 2"/>
              <a:buChar char=""/>
              <a:defRPr/>
            </a:pPr>
            <a:r>
              <a:rPr lang="tr-TR" sz="2800" dirty="0" smtClean="0">
                <a:latin typeface="Comic Sans MS" pitchFamily="66" charset="0"/>
              </a:rPr>
              <a:t>Ör: Safra kesesi ve safra yollarının patolojilerinde sırt, sağ omuz ve </a:t>
            </a:r>
            <a:r>
              <a:rPr lang="tr-TR" sz="2800" dirty="0" err="1" smtClean="0">
                <a:latin typeface="Comic Sans MS" pitchFamily="66" charset="0"/>
              </a:rPr>
              <a:t>skapulada</a:t>
            </a:r>
            <a:endParaRPr lang="tr-TR" sz="2800" dirty="0" smtClean="0">
              <a:latin typeface="Comic Sans MS" pitchFamily="66" charset="0"/>
            </a:endParaRPr>
          </a:p>
          <a:p>
            <a:pPr marL="274320" indent="-274320" fontAlgn="auto">
              <a:spcAft>
                <a:spcPts val="0"/>
              </a:spcAft>
              <a:buFont typeface="Wingdings 2"/>
              <a:buNone/>
              <a:defRPr/>
            </a:pPr>
            <a:r>
              <a:rPr lang="tr-TR" sz="2800" dirty="0" smtClean="0">
                <a:latin typeface="Comic Sans MS" pitchFamily="66" charset="0"/>
              </a:rPr>
              <a:t>   </a:t>
            </a:r>
            <a:r>
              <a:rPr lang="tr-TR" sz="2800" dirty="0" err="1" smtClean="0">
                <a:latin typeface="Comic Sans MS" pitchFamily="66" charset="0"/>
              </a:rPr>
              <a:t>Peptik</a:t>
            </a:r>
            <a:r>
              <a:rPr lang="tr-TR" sz="2800" dirty="0" smtClean="0">
                <a:latin typeface="Comic Sans MS" pitchFamily="66" charset="0"/>
              </a:rPr>
              <a:t> ülserde sırtta, solda 12. kaburga üzerinde ağrı, </a:t>
            </a:r>
            <a:r>
              <a:rPr lang="tr-TR" sz="2800" dirty="0" err="1" smtClean="0">
                <a:latin typeface="Comic Sans MS" pitchFamily="66" charset="0"/>
              </a:rPr>
              <a:t>hiperestezi</a:t>
            </a:r>
            <a:r>
              <a:rPr lang="tr-TR" sz="2800" dirty="0" smtClean="0">
                <a:latin typeface="Comic Sans MS" pitchFamily="66" charset="0"/>
              </a:rPr>
              <a:t> (</a:t>
            </a:r>
            <a:r>
              <a:rPr lang="tr-TR" sz="2800" dirty="0" err="1" smtClean="0">
                <a:latin typeface="Comic Sans MS" pitchFamily="66" charset="0"/>
              </a:rPr>
              <a:t>Boas</a:t>
            </a:r>
            <a:r>
              <a:rPr lang="tr-TR" sz="2800" dirty="0" smtClean="0">
                <a:latin typeface="Comic Sans MS" pitchFamily="66" charset="0"/>
              </a:rPr>
              <a:t> noktası)</a:t>
            </a:r>
          </a:p>
          <a:p>
            <a:pPr marL="274320" indent="-274320" fontAlgn="auto">
              <a:spcAft>
                <a:spcPts val="0"/>
              </a:spcAft>
              <a:buFont typeface="Wingdings 2"/>
              <a:buChar char=""/>
              <a:defRPr/>
            </a:pP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lstStyle/>
          <a:p>
            <a:pPr fontAlgn="auto">
              <a:spcAft>
                <a:spcPts val="0"/>
              </a:spcAft>
              <a:defRPr/>
            </a:pPr>
            <a:r>
              <a:rPr lang="tr-TR" dirty="0" err="1" smtClean="0"/>
              <a:t>Abdominal</a:t>
            </a:r>
            <a:r>
              <a:rPr lang="tr-TR" dirty="0" smtClean="0"/>
              <a:t> Yüzeyler</a:t>
            </a:r>
            <a:endParaRPr lang="tr-TR" dirty="0"/>
          </a:p>
        </p:txBody>
      </p:sp>
      <p:pic>
        <p:nvPicPr>
          <p:cNvPr id="23554" name="Picture 5" descr="abd"/>
          <p:cNvPicPr>
            <a:picLocks noGrp="1" noChangeAspect="1" noChangeArrowheads="1"/>
          </p:cNvPicPr>
          <p:nvPr>
            <p:ph idx="1"/>
          </p:nvPr>
        </p:nvPicPr>
        <p:blipFill>
          <a:blip r:embed="rId2" cstate="print"/>
          <a:srcRect/>
          <a:stretch>
            <a:fillRect/>
          </a:stretch>
        </p:blipFill>
        <p:spPr>
          <a:xfrm>
            <a:off x="179388" y="385763"/>
            <a:ext cx="8496300" cy="554196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pPr fontAlgn="auto">
              <a:spcAft>
                <a:spcPts val="0"/>
              </a:spcAft>
              <a:defRPr/>
            </a:pPr>
            <a:r>
              <a:rPr lang="tr-TR" dirty="0" err="1" smtClean="0">
                <a:solidFill>
                  <a:schemeClr val="accent1">
                    <a:lumMod val="50000"/>
                  </a:schemeClr>
                </a:solidFill>
              </a:rPr>
              <a:t>epigastrik</a:t>
            </a:r>
            <a:r>
              <a:rPr lang="tr-TR" dirty="0" smtClean="0">
                <a:solidFill>
                  <a:schemeClr val="accent1">
                    <a:lumMod val="50000"/>
                  </a:schemeClr>
                </a:solidFill>
              </a:rPr>
              <a:t> </a:t>
            </a:r>
            <a:r>
              <a:rPr lang="tr-TR" dirty="0" smtClean="0"/>
              <a:t>karın Ağrısı</a:t>
            </a:r>
            <a:endParaRPr lang="tr-TR" dirty="0"/>
          </a:p>
        </p:txBody>
      </p:sp>
      <p:pic>
        <p:nvPicPr>
          <p:cNvPr id="24578" name="Picture 6" descr="3areas"/>
          <p:cNvPicPr>
            <a:picLocks noGrp="1" noChangeAspect="1" noChangeArrowheads="1"/>
          </p:cNvPicPr>
          <p:nvPr>
            <p:ph sz="half" idx="1"/>
          </p:nvPr>
        </p:nvPicPr>
        <p:blipFill>
          <a:blip r:embed="rId2" cstate="print"/>
          <a:srcRect/>
          <a:stretch>
            <a:fillRect/>
          </a:stretch>
        </p:blipFill>
        <p:spPr>
          <a:xfrm>
            <a:off x="1108075" y="2681288"/>
            <a:ext cx="2219325" cy="2362200"/>
          </a:xfrm>
        </p:spPr>
      </p:pic>
      <p:sp>
        <p:nvSpPr>
          <p:cNvPr id="6" name="İçerik Yer Tutucusu 5"/>
          <p:cNvSpPr>
            <a:spLocks noGrp="1"/>
          </p:cNvSpPr>
          <p:nvPr>
            <p:ph sz="half" idx="2"/>
          </p:nvPr>
        </p:nvSpPr>
        <p:spPr>
          <a:xfrm>
            <a:off x="4645025" y="2312988"/>
            <a:ext cx="3598863" cy="3494087"/>
          </a:xfrm>
        </p:spPr>
        <p:txBody>
          <a:bodyPr>
            <a:normAutofit fontScale="85000" lnSpcReduction="10000"/>
          </a:bodyPr>
          <a:lstStyle/>
          <a:p>
            <a:pPr marL="274320" indent="-274320" fontAlgn="auto">
              <a:spcAft>
                <a:spcPts val="0"/>
              </a:spcAft>
              <a:buFont typeface="Wingdings 2"/>
              <a:buChar char=""/>
              <a:defRPr/>
            </a:pPr>
            <a:r>
              <a:rPr lang="tr-TR" dirty="0" err="1" smtClean="0"/>
              <a:t>Peptik</a:t>
            </a:r>
            <a:r>
              <a:rPr lang="tr-TR" dirty="0" smtClean="0"/>
              <a:t> ülser</a:t>
            </a:r>
          </a:p>
          <a:p>
            <a:pPr marL="274320" indent="-274320" fontAlgn="auto">
              <a:spcAft>
                <a:spcPts val="0"/>
              </a:spcAft>
              <a:buFont typeface="Wingdings 2"/>
              <a:buChar char=""/>
              <a:defRPr/>
            </a:pPr>
            <a:r>
              <a:rPr lang="tr-TR" dirty="0" smtClean="0"/>
              <a:t>Gastrit </a:t>
            </a:r>
          </a:p>
          <a:p>
            <a:pPr marL="274320" indent="-274320" fontAlgn="auto">
              <a:spcAft>
                <a:spcPts val="0"/>
              </a:spcAft>
              <a:buFont typeface="Wingdings 2"/>
              <a:buChar char=""/>
              <a:defRPr/>
            </a:pPr>
            <a:r>
              <a:rPr lang="tr-TR" dirty="0" err="1" smtClean="0"/>
              <a:t>Pankreatit</a:t>
            </a:r>
            <a:endParaRPr lang="tr-TR" dirty="0" smtClean="0"/>
          </a:p>
          <a:p>
            <a:pPr marL="274320" indent="-274320" fontAlgn="auto">
              <a:spcAft>
                <a:spcPts val="0"/>
              </a:spcAft>
              <a:buFont typeface="Wingdings 2"/>
              <a:buChar char=""/>
              <a:defRPr/>
            </a:pPr>
            <a:r>
              <a:rPr lang="tr-TR" dirty="0" err="1" smtClean="0"/>
              <a:t>Gastroözefageal</a:t>
            </a:r>
            <a:r>
              <a:rPr lang="tr-TR" dirty="0" smtClean="0"/>
              <a:t> </a:t>
            </a:r>
            <a:r>
              <a:rPr lang="tr-TR" dirty="0" err="1" smtClean="0"/>
              <a:t>Reflü</a:t>
            </a:r>
            <a:r>
              <a:rPr lang="tr-TR" dirty="0" smtClean="0"/>
              <a:t> Hastalığı</a:t>
            </a:r>
          </a:p>
          <a:p>
            <a:pPr marL="274320" indent="-274320" fontAlgn="auto">
              <a:spcAft>
                <a:spcPts val="0"/>
              </a:spcAft>
              <a:buFont typeface="Wingdings 2"/>
              <a:buChar char=""/>
              <a:defRPr/>
            </a:pPr>
            <a:r>
              <a:rPr lang="tr-TR" dirty="0" smtClean="0"/>
              <a:t>Kardiyak nedenler (MI- </a:t>
            </a:r>
            <a:r>
              <a:rPr lang="tr-TR" dirty="0" err="1" smtClean="0"/>
              <a:t>Perikardit-Miyokardit</a:t>
            </a:r>
            <a:r>
              <a:rPr lang="tr-TR" dirty="0" smtClean="0"/>
              <a:t>)</a:t>
            </a:r>
          </a:p>
          <a:p>
            <a:pPr marL="274320" indent="-274320" fontAlgn="auto">
              <a:spcAft>
                <a:spcPts val="0"/>
              </a:spcAft>
              <a:buFont typeface="Wingdings 2"/>
              <a:buChar char=""/>
              <a:defRPr/>
            </a:pPr>
            <a:r>
              <a:rPr lang="tr-TR" dirty="0" err="1" smtClean="0"/>
              <a:t>Abdominal</a:t>
            </a:r>
            <a:r>
              <a:rPr lang="tr-TR" dirty="0" smtClean="0"/>
              <a:t> Aorta Anevrizması</a:t>
            </a:r>
            <a:endParaRPr lang="tr-TR" dirty="0"/>
          </a:p>
        </p:txBody>
      </p:sp>
      <p:sp>
        <p:nvSpPr>
          <p:cNvPr id="9" name="Oval 8"/>
          <p:cNvSpPr/>
          <p:nvPr/>
        </p:nvSpPr>
        <p:spPr>
          <a:xfrm>
            <a:off x="1835150" y="3429000"/>
            <a:ext cx="1008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pPr fontAlgn="auto">
              <a:spcAft>
                <a:spcPts val="0"/>
              </a:spcAft>
              <a:defRPr/>
            </a:pPr>
            <a:r>
              <a:rPr lang="tr-TR" dirty="0" err="1" smtClean="0">
                <a:solidFill>
                  <a:schemeClr val="accent1">
                    <a:lumMod val="50000"/>
                  </a:schemeClr>
                </a:solidFill>
              </a:rPr>
              <a:t>Periumblikal</a:t>
            </a:r>
            <a:r>
              <a:rPr lang="tr-TR" dirty="0" smtClean="0">
                <a:solidFill>
                  <a:schemeClr val="accent1">
                    <a:lumMod val="50000"/>
                  </a:schemeClr>
                </a:solidFill>
              </a:rPr>
              <a:t> </a:t>
            </a:r>
            <a:r>
              <a:rPr lang="tr-TR" dirty="0" smtClean="0"/>
              <a:t>Karın Ağrısı</a:t>
            </a:r>
            <a:endParaRPr lang="tr-TR" dirty="0"/>
          </a:p>
        </p:txBody>
      </p:sp>
      <p:pic>
        <p:nvPicPr>
          <p:cNvPr id="25602" name="Picture 6" descr="3areas"/>
          <p:cNvPicPr>
            <a:picLocks noGrp="1" noChangeAspect="1" noChangeArrowheads="1"/>
          </p:cNvPicPr>
          <p:nvPr>
            <p:ph sz="half" idx="1"/>
          </p:nvPr>
        </p:nvPicPr>
        <p:blipFill>
          <a:blip r:embed="rId2" cstate="print"/>
          <a:srcRect/>
          <a:stretch>
            <a:fillRect/>
          </a:stretch>
        </p:blipFill>
        <p:spPr>
          <a:xfrm>
            <a:off x="1108075" y="2681288"/>
            <a:ext cx="2219325" cy="2362200"/>
          </a:xfrm>
        </p:spPr>
      </p:pic>
      <p:sp>
        <p:nvSpPr>
          <p:cNvPr id="6" name="İçerik Yer Tutucusu 5"/>
          <p:cNvSpPr>
            <a:spLocks noGrp="1"/>
          </p:cNvSpPr>
          <p:nvPr>
            <p:ph sz="half" idx="2"/>
          </p:nvPr>
        </p:nvSpPr>
        <p:spPr>
          <a:xfrm>
            <a:off x="4645025" y="2312988"/>
            <a:ext cx="3743325" cy="3494087"/>
          </a:xfrm>
        </p:spPr>
        <p:txBody>
          <a:bodyPr>
            <a:normAutofit fontScale="92500" lnSpcReduction="10000"/>
          </a:bodyPr>
          <a:lstStyle/>
          <a:p>
            <a:pPr marL="274320" indent="-274320" fontAlgn="auto">
              <a:spcAft>
                <a:spcPts val="0"/>
              </a:spcAft>
              <a:buFont typeface="Wingdings 2"/>
              <a:buChar char=""/>
              <a:defRPr/>
            </a:pPr>
            <a:r>
              <a:rPr lang="tr-TR" dirty="0" err="1" smtClean="0"/>
              <a:t>Pankreatit</a:t>
            </a:r>
            <a:endParaRPr lang="tr-TR" dirty="0" smtClean="0"/>
          </a:p>
          <a:p>
            <a:pPr marL="274320" indent="-274320" fontAlgn="auto">
              <a:spcAft>
                <a:spcPts val="0"/>
              </a:spcAft>
              <a:buFont typeface="Wingdings 2"/>
              <a:buChar char=""/>
              <a:defRPr/>
            </a:pPr>
            <a:r>
              <a:rPr lang="tr-TR" dirty="0" err="1" smtClean="0"/>
              <a:t>Obstruksiyon</a:t>
            </a:r>
            <a:r>
              <a:rPr lang="tr-TR" dirty="0" smtClean="0"/>
              <a:t> </a:t>
            </a:r>
          </a:p>
          <a:p>
            <a:pPr marL="274320" indent="-274320" fontAlgn="auto">
              <a:spcAft>
                <a:spcPts val="0"/>
              </a:spcAft>
              <a:buFont typeface="Wingdings 2"/>
              <a:buChar char=""/>
              <a:defRPr/>
            </a:pPr>
            <a:r>
              <a:rPr lang="tr-TR" dirty="0" smtClean="0"/>
              <a:t>İnce Barsak </a:t>
            </a:r>
            <a:r>
              <a:rPr lang="tr-TR" dirty="0"/>
              <a:t>H</a:t>
            </a:r>
            <a:r>
              <a:rPr lang="tr-TR" dirty="0" smtClean="0"/>
              <a:t>astalıkları</a:t>
            </a:r>
          </a:p>
          <a:p>
            <a:pPr marL="274320" indent="-274320" fontAlgn="auto">
              <a:spcAft>
                <a:spcPts val="0"/>
              </a:spcAft>
              <a:buFont typeface="Wingdings 2"/>
              <a:buChar char=""/>
              <a:defRPr/>
            </a:pPr>
            <a:r>
              <a:rPr lang="tr-TR" dirty="0" smtClean="0"/>
              <a:t>Erken Evre </a:t>
            </a:r>
            <a:r>
              <a:rPr lang="tr-TR" dirty="0" err="1" smtClean="0"/>
              <a:t>Appendisit</a:t>
            </a:r>
            <a:endParaRPr lang="tr-TR" dirty="0" smtClean="0"/>
          </a:p>
          <a:p>
            <a:pPr marL="274320" indent="-274320" fontAlgn="auto">
              <a:spcAft>
                <a:spcPts val="0"/>
              </a:spcAft>
              <a:buFont typeface="Wingdings 2"/>
              <a:buChar char=""/>
              <a:defRPr/>
            </a:pPr>
            <a:r>
              <a:rPr lang="tr-TR" dirty="0" err="1" smtClean="0"/>
              <a:t>Gastroenterit</a:t>
            </a:r>
            <a:endParaRPr lang="tr-TR" dirty="0" smtClean="0"/>
          </a:p>
          <a:p>
            <a:pPr marL="274320" indent="-274320" fontAlgn="auto">
              <a:spcAft>
                <a:spcPts val="0"/>
              </a:spcAft>
              <a:buFont typeface="Wingdings 2"/>
              <a:buChar char=""/>
              <a:defRPr/>
            </a:pPr>
            <a:r>
              <a:rPr lang="tr-TR" dirty="0" err="1" smtClean="0"/>
              <a:t>Transvers</a:t>
            </a:r>
            <a:r>
              <a:rPr lang="tr-TR" dirty="0" smtClean="0"/>
              <a:t> kolon patolojileri</a:t>
            </a:r>
            <a:endParaRPr lang="tr-TR" dirty="0"/>
          </a:p>
        </p:txBody>
      </p:sp>
      <p:sp>
        <p:nvSpPr>
          <p:cNvPr id="2" name="Oval 1"/>
          <p:cNvSpPr/>
          <p:nvPr/>
        </p:nvSpPr>
        <p:spPr>
          <a:xfrm>
            <a:off x="1979613" y="3789363"/>
            <a:ext cx="576262" cy="576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pPr fontAlgn="auto">
              <a:spcAft>
                <a:spcPts val="0"/>
              </a:spcAft>
              <a:defRPr/>
            </a:pPr>
            <a:r>
              <a:rPr lang="tr-TR" dirty="0" err="1" smtClean="0">
                <a:solidFill>
                  <a:schemeClr val="accent1">
                    <a:lumMod val="50000"/>
                  </a:schemeClr>
                </a:solidFill>
              </a:rPr>
              <a:t>Pelvik</a:t>
            </a:r>
            <a:r>
              <a:rPr lang="tr-TR" dirty="0" smtClean="0">
                <a:solidFill>
                  <a:schemeClr val="accent1">
                    <a:lumMod val="50000"/>
                  </a:schemeClr>
                </a:solidFill>
              </a:rPr>
              <a:t> </a:t>
            </a:r>
            <a:r>
              <a:rPr lang="tr-TR" dirty="0" smtClean="0"/>
              <a:t>Karın Ağrısı</a:t>
            </a:r>
            <a:endParaRPr lang="tr-TR" dirty="0"/>
          </a:p>
        </p:txBody>
      </p:sp>
      <p:pic>
        <p:nvPicPr>
          <p:cNvPr id="26626" name="Picture 6" descr="3areas"/>
          <p:cNvPicPr>
            <a:picLocks noGrp="1" noChangeAspect="1" noChangeArrowheads="1"/>
          </p:cNvPicPr>
          <p:nvPr>
            <p:ph sz="half" idx="1"/>
          </p:nvPr>
        </p:nvPicPr>
        <p:blipFill>
          <a:blip r:embed="rId2" cstate="print"/>
          <a:srcRect/>
          <a:stretch>
            <a:fillRect/>
          </a:stretch>
        </p:blipFill>
        <p:spPr>
          <a:xfrm>
            <a:off x="1108075" y="2681288"/>
            <a:ext cx="2219325" cy="2362200"/>
          </a:xfrm>
        </p:spPr>
      </p:pic>
      <p:sp>
        <p:nvSpPr>
          <p:cNvPr id="6" name="İçerik Yer Tutucusu 5"/>
          <p:cNvSpPr>
            <a:spLocks noGrp="1"/>
          </p:cNvSpPr>
          <p:nvPr>
            <p:ph sz="half" idx="2"/>
          </p:nvPr>
        </p:nvSpPr>
        <p:spPr>
          <a:xfrm>
            <a:off x="4645025" y="2312988"/>
            <a:ext cx="3598863" cy="3494087"/>
          </a:xfrm>
        </p:spPr>
        <p:txBody>
          <a:bodyPr>
            <a:normAutofit fontScale="92500" lnSpcReduction="20000"/>
          </a:bodyPr>
          <a:lstStyle/>
          <a:p>
            <a:pPr marL="274320" indent="-274320" fontAlgn="auto">
              <a:spcAft>
                <a:spcPts val="0"/>
              </a:spcAft>
              <a:buFont typeface="Wingdings 2"/>
              <a:buChar char=""/>
              <a:defRPr/>
            </a:pPr>
            <a:r>
              <a:rPr lang="tr-TR" dirty="0" smtClean="0"/>
              <a:t>Globe </a:t>
            </a:r>
            <a:r>
              <a:rPr lang="tr-TR" dirty="0" err="1" smtClean="0"/>
              <a:t>Vesicale</a:t>
            </a:r>
            <a:endParaRPr lang="tr-TR" dirty="0" smtClean="0"/>
          </a:p>
          <a:p>
            <a:pPr marL="274320" indent="-274320" fontAlgn="auto">
              <a:spcAft>
                <a:spcPts val="0"/>
              </a:spcAft>
              <a:buFont typeface="Wingdings 2"/>
              <a:buChar char=""/>
              <a:defRPr/>
            </a:pPr>
            <a:r>
              <a:rPr lang="tr-TR" dirty="0" err="1" smtClean="0"/>
              <a:t>Prostatit</a:t>
            </a:r>
            <a:endParaRPr lang="tr-TR" dirty="0" smtClean="0"/>
          </a:p>
          <a:p>
            <a:pPr marL="274320" indent="-274320" fontAlgn="auto">
              <a:spcAft>
                <a:spcPts val="0"/>
              </a:spcAft>
              <a:buFont typeface="Wingdings 2"/>
              <a:buChar char=""/>
              <a:defRPr/>
            </a:pPr>
            <a:r>
              <a:rPr lang="tr-TR" dirty="0" err="1" smtClean="0"/>
              <a:t>Pelvik</a:t>
            </a:r>
            <a:r>
              <a:rPr lang="tr-TR" dirty="0" smtClean="0"/>
              <a:t> </a:t>
            </a:r>
            <a:r>
              <a:rPr lang="tr-TR" dirty="0" err="1" smtClean="0"/>
              <a:t>Inflamatuar</a:t>
            </a:r>
            <a:r>
              <a:rPr lang="tr-TR" dirty="0" smtClean="0"/>
              <a:t> Hastalık</a:t>
            </a:r>
          </a:p>
          <a:p>
            <a:pPr marL="274320" indent="-274320" fontAlgn="auto">
              <a:spcAft>
                <a:spcPts val="0"/>
              </a:spcAft>
              <a:buFont typeface="Wingdings 2"/>
              <a:buChar char=""/>
              <a:defRPr/>
            </a:pPr>
            <a:r>
              <a:rPr lang="tr-TR" dirty="0" err="1" smtClean="0"/>
              <a:t>Uterus</a:t>
            </a:r>
            <a:r>
              <a:rPr lang="tr-TR" dirty="0" smtClean="0"/>
              <a:t> Patolojileri</a:t>
            </a:r>
          </a:p>
          <a:p>
            <a:pPr marL="274320" indent="-274320" fontAlgn="auto">
              <a:spcAft>
                <a:spcPts val="0"/>
              </a:spcAft>
              <a:buFont typeface="Wingdings 2"/>
              <a:buChar char=""/>
              <a:defRPr/>
            </a:pPr>
            <a:r>
              <a:rPr lang="tr-TR" dirty="0" err="1" smtClean="0"/>
              <a:t>Üriner</a:t>
            </a:r>
            <a:r>
              <a:rPr lang="tr-TR" dirty="0" smtClean="0"/>
              <a:t> </a:t>
            </a:r>
            <a:r>
              <a:rPr lang="tr-TR" dirty="0" err="1" smtClean="0"/>
              <a:t>trakt</a:t>
            </a:r>
            <a:r>
              <a:rPr lang="tr-TR" dirty="0" smtClean="0"/>
              <a:t> </a:t>
            </a:r>
            <a:r>
              <a:rPr lang="tr-TR" dirty="0" err="1" smtClean="0"/>
              <a:t>inflamasyonu</a:t>
            </a:r>
            <a:endParaRPr lang="tr-TR" dirty="0" smtClean="0"/>
          </a:p>
          <a:p>
            <a:pPr marL="274320" indent="-274320" fontAlgn="auto">
              <a:spcAft>
                <a:spcPts val="0"/>
              </a:spcAft>
              <a:buFont typeface="Wingdings 2"/>
              <a:buChar char=""/>
              <a:defRPr/>
            </a:pPr>
            <a:r>
              <a:rPr lang="tr-TR" dirty="0" err="1" smtClean="0"/>
              <a:t>Mittelschmerz</a:t>
            </a:r>
            <a:endParaRPr lang="tr-TR" dirty="0" smtClean="0"/>
          </a:p>
          <a:p>
            <a:pPr marL="274320" indent="-274320" fontAlgn="auto">
              <a:spcAft>
                <a:spcPts val="0"/>
              </a:spcAft>
              <a:buFont typeface="Wingdings 2"/>
              <a:buChar char=""/>
              <a:defRPr/>
            </a:pPr>
            <a:r>
              <a:rPr lang="tr-TR" dirty="0" err="1" smtClean="0"/>
              <a:t>Dismenore</a:t>
            </a:r>
            <a:endParaRPr lang="tr-TR" dirty="0" smtClean="0"/>
          </a:p>
        </p:txBody>
      </p:sp>
      <p:sp>
        <p:nvSpPr>
          <p:cNvPr id="2" name="Oval 1"/>
          <p:cNvSpPr/>
          <p:nvPr/>
        </p:nvSpPr>
        <p:spPr>
          <a:xfrm>
            <a:off x="1619250" y="4292600"/>
            <a:ext cx="1368425" cy="649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pPr fontAlgn="auto">
              <a:spcAft>
                <a:spcPts val="0"/>
              </a:spcAft>
              <a:defRPr/>
            </a:pPr>
            <a:r>
              <a:rPr lang="tr-TR" dirty="0" smtClean="0">
                <a:solidFill>
                  <a:schemeClr val="accent1">
                    <a:lumMod val="50000"/>
                  </a:schemeClr>
                </a:solidFill>
              </a:rPr>
              <a:t>Sağ Üst Kadran </a:t>
            </a:r>
            <a:r>
              <a:rPr lang="tr-TR" dirty="0" smtClean="0"/>
              <a:t>Ağrısı</a:t>
            </a:r>
            <a:endParaRPr lang="tr-TR" dirty="0"/>
          </a:p>
        </p:txBody>
      </p:sp>
      <p:pic>
        <p:nvPicPr>
          <p:cNvPr id="27650" name="Picture 12" descr="4quad"/>
          <p:cNvPicPr>
            <a:picLocks noGrp="1" noChangeAspect="1" noChangeArrowheads="1"/>
          </p:cNvPicPr>
          <p:nvPr>
            <p:ph sz="half" idx="1"/>
          </p:nvPr>
        </p:nvPicPr>
        <p:blipFill>
          <a:blip r:embed="rId2" cstate="print"/>
          <a:srcRect/>
          <a:stretch>
            <a:fillRect/>
          </a:stretch>
        </p:blipFill>
        <p:spPr>
          <a:xfrm>
            <a:off x="1136650" y="2633663"/>
            <a:ext cx="2162175" cy="2457450"/>
          </a:xfrm>
        </p:spPr>
      </p:pic>
      <p:sp>
        <p:nvSpPr>
          <p:cNvPr id="27651" name="İçerik Yer Tutucusu 5"/>
          <p:cNvSpPr>
            <a:spLocks noGrp="1"/>
          </p:cNvSpPr>
          <p:nvPr>
            <p:ph sz="half" idx="2"/>
          </p:nvPr>
        </p:nvSpPr>
        <p:spPr>
          <a:xfrm>
            <a:off x="4178300" y="1600200"/>
            <a:ext cx="3521075" cy="4525963"/>
          </a:xfrm>
        </p:spPr>
        <p:txBody>
          <a:bodyPr/>
          <a:lstStyle/>
          <a:p>
            <a:r>
              <a:rPr lang="tr-TR" smtClean="0"/>
              <a:t>Hepatit</a:t>
            </a:r>
          </a:p>
          <a:p>
            <a:r>
              <a:rPr lang="tr-TR" smtClean="0"/>
              <a:t>Kolesistit</a:t>
            </a:r>
          </a:p>
          <a:p>
            <a:r>
              <a:rPr lang="tr-TR" smtClean="0"/>
              <a:t>Kolanjit</a:t>
            </a:r>
          </a:p>
          <a:p>
            <a:r>
              <a:rPr lang="tr-TR" smtClean="0"/>
              <a:t>Subdiafragmatik abse</a:t>
            </a:r>
          </a:p>
          <a:p>
            <a:r>
              <a:rPr lang="tr-TR" smtClean="0"/>
              <a:t>AC sağ alt lob pnomonisi</a:t>
            </a:r>
          </a:p>
          <a:p>
            <a:r>
              <a:rPr lang="tr-TR" smtClean="0"/>
              <a:t>Perfore Peptik Ülser</a:t>
            </a:r>
          </a:p>
        </p:txBody>
      </p:sp>
      <p:sp>
        <p:nvSpPr>
          <p:cNvPr id="8" name="Yuvarlatılmış Dikdörtgen 7"/>
          <p:cNvSpPr/>
          <p:nvPr/>
        </p:nvSpPr>
        <p:spPr>
          <a:xfrm>
            <a:off x="1331640" y="3212976"/>
            <a:ext cx="792163"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pPr fontAlgn="auto">
              <a:spcAft>
                <a:spcPts val="0"/>
              </a:spcAft>
              <a:defRPr/>
            </a:pPr>
            <a:r>
              <a:rPr lang="tr-TR" dirty="0" smtClean="0">
                <a:solidFill>
                  <a:schemeClr val="accent1">
                    <a:lumMod val="50000"/>
                  </a:schemeClr>
                </a:solidFill>
              </a:rPr>
              <a:t>Sol Üst Kadran </a:t>
            </a:r>
            <a:r>
              <a:rPr lang="tr-TR" dirty="0" smtClean="0"/>
              <a:t>Ağrısı</a:t>
            </a:r>
            <a:endParaRPr lang="tr-TR" dirty="0"/>
          </a:p>
        </p:txBody>
      </p:sp>
      <p:pic>
        <p:nvPicPr>
          <p:cNvPr id="28674" name="Picture 12" descr="4quad"/>
          <p:cNvPicPr>
            <a:picLocks noGrp="1" noChangeAspect="1" noChangeArrowheads="1"/>
          </p:cNvPicPr>
          <p:nvPr>
            <p:ph sz="half" idx="1"/>
          </p:nvPr>
        </p:nvPicPr>
        <p:blipFill>
          <a:blip r:embed="rId2" cstate="print"/>
          <a:srcRect/>
          <a:stretch>
            <a:fillRect/>
          </a:stretch>
        </p:blipFill>
        <p:spPr>
          <a:xfrm>
            <a:off x="1136650" y="2633663"/>
            <a:ext cx="2162175" cy="2457450"/>
          </a:xfrm>
        </p:spPr>
      </p:pic>
      <p:sp>
        <p:nvSpPr>
          <p:cNvPr id="6" name="İçerik Yer Tutucusu 5"/>
          <p:cNvSpPr>
            <a:spLocks noGrp="1"/>
          </p:cNvSpPr>
          <p:nvPr>
            <p:ph sz="half" idx="2"/>
          </p:nvPr>
        </p:nvSpPr>
        <p:spPr>
          <a:xfrm>
            <a:off x="4645025" y="2312988"/>
            <a:ext cx="3671888" cy="3494087"/>
          </a:xfrm>
        </p:spPr>
        <p:txBody>
          <a:bodyPr>
            <a:normAutofit fontScale="85000" lnSpcReduction="20000"/>
          </a:bodyPr>
          <a:lstStyle/>
          <a:p>
            <a:pPr marL="274320" indent="-274320" fontAlgn="auto">
              <a:spcAft>
                <a:spcPts val="0"/>
              </a:spcAft>
              <a:buFont typeface="Wingdings 2"/>
              <a:buChar char=""/>
              <a:defRPr/>
            </a:pPr>
            <a:r>
              <a:rPr lang="tr-TR" dirty="0" smtClean="0"/>
              <a:t>Dalak </a:t>
            </a:r>
            <a:r>
              <a:rPr lang="tr-TR" dirty="0" err="1"/>
              <a:t>e</a:t>
            </a:r>
            <a:r>
              <a:rPr lang="tr-TR" dirty="0" err="1" smtClean="0"/>
              <a:t>nfarktı</a:t>
            </a:r>
            <a:endParaRPr lang="tr-TR" dirty="0" smtClean="0"/>
          </a:p>
          <a:p>
            <a:pPr marL="274320" indent="-274320" fontAlgn="auto">
              <a:spcAft>
                <a:spcPts val="0"/>
              </a:spcAft>
              <a:buFont typeface="Wingdings 2"/>
              <a:buChar char=""/>
              <a:defRPr/>
            </a:pPr>
            <a:r>
              <a:rPr lang="tr-TR" dirty="0" smtClean="0"/>
              <a:t>Dalak rüptürü</a:t>
            </a:r>
          </a:p>
          <a:p>
            <a:pPr marL="274320" indent="-274320" fontAlgn="auto">
              <a:spcAft>
                <a:spcPts val="0"/>
              </a:spcAft>
              <a:buFont typeface="Wingdings 2"/>
              <a:buChar char=""/>
              <a:defRPr/>
            </a:pPr>
            <a:r>
              <a:rPr lang="tr-TR" dirty="0" smtClean="0"/>
              <a:t>Dalak </a:t>
            </a:r>
            <a:r>
              <a:rPr lang="tr-TR" dirty="0" err="1" smtClean="0"/>
              <a:t>absesi</a:t>
            </a:r>
            <a:endParaRPr lang="tr-TR" dirty="0" smtClean="0"/>
          </a:p>
          <a:p>
            <a:pPr marL="274320" indent="-274320" fontAlgn="auto">
              <a:spcAft>
                <a:spcPts val="0"/>
              </a:spcAft>
              <a:buFont typeface="Wingdings 2"/>
              <a:buChar char=""/>
              <a:defRPr/>
            </a:pPr>
            <a:r>
              <a:rPr lang="tr-TR" dirty="0" smtClean="0"/>
              <a:t>Gastrit</a:t>
            </a:r>
          </a:p>
          <a:p>
            <a:pPr marL="274320" indent="-274320" fontAlgn="auto">
              <a:spcAft>
                <a:spcPts val="0"/>
              </a:spcAft>
              <a:buFont typeface="Wingdings 2"/>
              <a:buChar char=""/>
              <a:defRPr/>
            </a:pPr>
            <a:r>
              <a:rPr lang="tr-TR" dirty="0" err="1" smtClean="0"/>
              <a:t>Peptik</a:t>
            </a:r>
            <a:r>
              <a:rPr lang="tr-TR" dirty="0" smtClean="0"/>
              <a:t> ülser</a:t>
            </a:r>
          </a:p>
          <a:p>
            <a:pPr marL="274320" indent="-274320" fontAlgn="auto">
              <a:spcAft>
                <a:spcPts val="0"/>
              </a:spcAft>
              <a:buFont typeface="Wingdings 2"/>
              <a:buChar char=""/>
              <a:defRPr/>
            </a:pPr>
            <a:r>
              <a:rPr lang="tr-TR" dirty="0" err="1" smtClean="0"/>
              <a:t>Pankreatit</a:t>
            </a:r>
            <a:endParaRPr lang="tr-TR" dirty="0" smtClean="0"/>
          </a:p>
          <a:p>
            <a:pPr marL="274320" indent="-274320" fontAlgn="auto">
              <a:spcAft>
                <a:spcPts val="0"/>
              </a:spcAft>
              <a:buFont typeface="Wingdings 2"/>
              <a:buChar char=""/>
              <a:defRPr/>
            </a:pPr>
            <a:r>
              <a:rPr lang="tr-TR" dirty="0" err="1" smtClean="0"/>
              <a:t>Kardiak</a:t>
            </a:r>
            <a:r>
              <a:rPr lang="tr-TR" dirty="0" smtClean="0"/>
              <a:t> ( MI-</a:t>
            </a:r>
            <a:r>
              <a:rPr lang="tr-TR" dirty="0" err="1" smtClean="0"/>
              <a:t>Perikardit</a:t>
            </a:r>
            <a:r>
              <a:rPr lang="tr-TR" dirty="0" smtClean="0"/>
              <a:t>)</a:t>
            </a:r>
          </a:p>
          <a:p>
            <a:pPr marL="274320" indent="-274320" fontAlgn="auto">
              <a:spcAft>
                <a:spcPts val="0"/>
              </a:spcAft>
              <a:buFont typeface="Wingdings 2"/>
              <a:buChar char=""/>
              <a:defRPr/>
            </a:pPr>
            <a:r>
              <a:rPr lang="tr-TR" dirty="0" smtClean="0"/>
              <a:t>AC sol alt lob </a:t>
            </a:r>
            <a:r>
              <a:rPr lang="tr-TR" dirty="0" err="1" smtClean="0"/>
              <a:t>pnömonisi</a:t>
            </a:r>
            <a:endParaRPr lang="tr-TR" dirty="0"/>
          </a:p>
        </p:txBody>
      </p:sp>
      <p:sp>
        <p:nvSpPr>
          <p:cNvPr id="5" name="Yuvarlatılmış Dikdörtgen 4"/>
          <p:cNvSpPr/>
          <p:nvPr/>
        </p:nvSpPr>
        <p:spPr>
          <a:xfrm>
            <a:off x="2195513" y="3213100"/>
            <a:ext cx="833437"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pPr fontAlgn="auto">
              <a:spcAft>
                <a:spcPts val="0"/>
              </a:spcAft>
              <a:defRPr/>
            </a:pPr>
            <a:r>
              <a:rPr lang="tr-TR" dirty="0" smtClean="0">
                <a:solidFill>
                  <a:schemeClr val="accent1">
                    <a:lumMod val="50000"/>
                  </a:schemeClr>
                </a:solidFill>
              </a:rPr>
              <a:t>Sağ Alt Kadran </a:t>
            </a:r>
            <a:r>
              <a:rPr lang="tr-TR" dirty="0" smtClean="0"/>
              <a:t>Ağrısı</a:t>
            </a:r>
            <a:endParaRPr lang="tr-TR" dirty="0"/>
          </a:p>
        </p:txBody>
      </p:sp>
      <p:pic>
        <p:nvPicPr>
          <p:cNvPr id="29698" name="Picture 12" descr="4quad"/>
          <p:cNvPicPr>
            <a:picLocks noGrp="1" noChangeAspect="1" noChangeArrowheads="1"/>
          </p:cNvPicPr>
          <p:nvPr>
            <p:ph sz="half" idx="1"/>
          </p:nvPr>
        </p:nvPicPr>
        <p:blipFill>
          <a:blip r:embed="rId2" cstate="print"/>
          <a:srcRect/>
          <a:stretch>
            <a:fillRect/>
          </a:stretch>
        </p:blipFill>
        <p:spPr>
          <a:xfrm>
            <a:off x="1136650" y="2633663"/>
            <a:ext cx="2162175" cy="2457450"/>
          </a:xfrm>
        </p:spPr>
      </p:pic>
      <p:sp>
        <p:nvSpPr>
          <p:cNvPr id="6" name="İçerik Yer Tutucusu 5"/>
          <p:cNvSpPr>
            <a:spLocks noGrp="1"/>
          </p:cNvSpPr>
          <p:nvPr>
            <p:ph sz="half" idx="2"/>
          </p:nvPr>
        </p:nvSpPr>
        <p:spPr>
          <a:xfrm>
            <a:off x="4178300" y="1600200"/>
            <a:ext cx="3521075" cy="4525963"/>
          </a:xfrm>
        </p:spPr>
        <p:txBody>
          <a:bodyPr>
            <a:normAutofit lnSpcReduction="10000"/>
          </a:bodyPr>
          <a:lstStyle/>
          <a:p>
            <a:pPr marL="274320" indent="-274320" fontAlgn="auto">
              <a:spcAft>
                <a:spcPts val="0"/>
              </a:spcAft>
              <a:buFont typeface="Wingdings 2"/>
              <a:buChar char=""/>
              <a:defRPr/>
            </a:pPr>
            <a:r>
              <a:rPr lang="tr-TR" dirty="0" err="1" smtClean="0"/>
              <a:t>Apendisit</a:t>
            </a:r>
            <a:endParaRPr lang="tr-TR" dirty="0" smtClean="0"/>
          </a:p>
          <a:p>
            <a:pPr marL="274320" indent="-274320" fontAlgn="auto">
              <a:spcAft>
                <a:spcPts val="0"/>
              </a:spcAft>
              <a:buFont typeface="Wingdings 2"/>
              <a:buChar char=""/>
              <a:defRPr/>
            </a:pPr>
            <a:r>
              <a:rPr lang="tr-TR" dirty="0" err="1" smtClean="0"/>
              <a:t>İnguinal</a:t>
            </a:r>
            <a:r>
              <a:rPr lang="tr-TR" dirty="0" smtClean="0"/>
              <a:t> </a:t>
            </a:r>
            <a:r>
              <a:rPr lang="tr-TR" dirty="0" err="1" smtClean="0"/>
              <a:t>herni</a:t>
            </a:r>
            <a:endParaRPr lang="tr-TR" dirty="0" smtClean="0"/>
          </a:p>
          <a:p>
            <a:pPr marL="274320" indent="-274320" fontAlgn="auto">
              <a:spcAft>
                <a:spcPts val="0"/>
              </a:spcAft>
              <a:buFont typeface="Wingdings 2"/>
              <a:buChar char=""/>
              <a:defRPr/>
            </a:pPr>
            <a:r>
              <a:rPr lang="tr-TR" dirty="0" err="1" smtClean="0"/>
              <a:t>İnflamatuar</a:t>
            </a:r>
            <a:r>
              <a:rPr lang="tr-TR" dirty="0" smtClean="0"/>
              <a:t> Barsak Hastalığı</a:t>
            </a:r>
          </a:p>
          <a:p>
            <a:pPr marL="274320" indent="-274320" fontAlgn="auto">
              <a:spcAft>
                <a:spcPts val="0"/>
              </a:spcAft>
              <a:buFont typeface="Wingdings 2"/>
              <a:buChar char=""/>
              <a:defRPr/>
            </a:pPr>
            <a:r>
              <a:rPr lang="tr-TR" dirty="0" smtClean="0"/>
              <a:t>Böbrek/</a:t>
            </a:r>
            <a:r>
              <a:rPr lang="tr-TR" dirty="0" err="1" smtClean="0"/>
              <a:t>üreter</a:t>
            </a:r>
            <a:r>
              <a:rPr lang="tr-TR" dirty="0" smtClean="0"/>
              <a:t> taşı</a:t>
            </a:r>
          </a:p>
          <a:p>
            <a:pPr marL="274320" indent="-274320" fontAlgn="auto">
              <a:spcAft>
                <a:spcPts val="0"/>
              </a:spcAft>
              <a:buFont typeface="Wingdings 2"/>
              <a:buChar char=""/>
              <a:defRPr/>
            </a:pPr>
            <a:r>
              <a:rPr lang="tr-TR" dirty="0" err="1" smtClean="0"/>
              <a:t>Salpenjit</a:t>
            </a:r>
            <a:endParaRPr lang="tr-TR" dirty="0" smtClean="0"/>
          </a:p>
          <a:p>
            <a:pPr marL="274320" indent="-274320" fontAlgn="auto">
              <a:spcAft>
                <a:spcPts val="0"/>
              </a:spcAft>
              <a:buFont typeface="Wingdings 2"/>
              <a:buChar char=""/>
              <a:defRPr/>
            </a:pPr>
            <a:r>
              <a:rPr lang="tr-TR" dirty="0" err="1" smtClean="0"/>
              <a:t>Ektopik</a:t>
            </a:r>
            <a:r>
              <a:rPr lang="tr-TR" dirty="0" smtClean="0"/>
              <a:t> gebelik</a:t>
            </a:r>
          </a:p>
          <a:p>
            <a:pPr marL="274320" indent="-274320" fontAlgn="auto">
              <a:spcAft>
                <a:spcPts val="0"/>
              </a:spcAft>
              <a:buFont typeface="Wingdings 2"/>
              <a:buChar char=""/>
              <a:defRPr/>
            </a:pPr>
            <a:r>
              <a:rPr lang="tr-TR" dirty="0" err="1" smtClean="0"/>
              <a:t>Ovarian</a:t>
            </a:r>
            <a:r>
              <a:rPr lang="tr-TR" dirty="0" smtClean="0"/>
              <a:t> patolojiler</a:t>
            </a:r>
          </a:p>
          <a:p>
            <a:pPr marL="274320" indent="-274320" fontAlgn="auto">
              <a:spcAft>
                <a:spcPts val="0"/>
              </a:spcAft>
              <a:buFont typeface="Wingdings 2"/>
              <a:buChar char=""/>
              <a:defRPr/>
            </a:pPr>
            <a:r>
              <a:rPr lang="tr-TR" dirty="0" err="1" smtClean="0"/>
              <a:t>Mezenter</a:t>
            </a:r>
            <a:r>
              <a:rPr lang="tr-TR" dirty="0" smtClean="0"/>
              <a:t> </a:t>
            </a:r>
            <a:r>
              <a:rPr lang="tr-TR" dirty="0" err="1" smtClean="0"/>
              <a:t>lenfadenit</a:t>
            </a:r>
            <a:endParaRPr lang="tr-TR" dirty="0" smtClean="0"/>
          </a:p>
        </p:txBody>
      </p:sp>
      <p:sp>
        <p:nvSpPr>
          <p:cNvPr id="5" name="Yuvarlatılmış Dikdörtgen 4"/>
          <p:cNvSpPr/>
          <p:nvPr/>
        </p:nvSpPr>
        <p:spPr>
          <a:xfrm>
            <a:off x="1258888" y="4005263"/>
            <a:ext cx="792162" cy="719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pPr fontAlgn="auto">
              <a:spcAft>
                <a:spcPts val="0"/>
              </a:spcAft>
              <a:defRPr/>
            </a:pPr>
            <a:r>
              <a:rPr lang="tr-TR" dirty="0" smtClean="0">
                <a:solidFill>
                  <a:schemeClr val="accent1">
                    <a:lumMod val="50000"/>
                  </a:schemeClr>
                </a:solidFill>
              </a:rPr>
              <a:t>Sol Alt Kadran </a:t>
            </a:r>
            <a:r>
              <a:rPr lang="tr-TR" dirty="0" smtClean="0"/>
              <a:t>Ağrısı</a:t>
            </a:r>
            <a:endParaRPr lang="tr-TR" dirty="0"/>
          </a:p>
        </p:txBody>
      </p:sp>
      <p:pic>
        <p:nvPicPr>
          <p:cNvPr id="30722" name="Picture 12" descr="4quad"/>
          <p:cNvPicPr>
            <a:picLocks noGrp="1" noChangeAspect="1" noChangeArrowheads="1"/>
          </p:cNvPicPr>
          <p:nvPr>
            <p:ph sz="half" idx="1"/>
          </p:nvPr>
        </p:nvPicPr>
        <p:blipFill>
          <a:blip r:embed="rId2" cstate="print"/>
          <a:srcRect/>
          <a:stretch>
            <a:fillRect/>
          </a:stretch>
        </p:blipFill>
        <p:spPr>
          <a:xfrm>
            <a:off x="1136650" y="2633663"/>
            <a:ext cx="2162175" cy="2457450"/>
          </a:xfrm>
        </p:spPr>
      </p:pic>
      <p:sp>
        <p:nvSpPr>
          <p:cNvPr id="30723" name="İçerik Yer Tutucusu 5"/>
          <p:cNvSpPr>
            <a:spLocks noGrp="1"/>
          </p:cNvSpPr>
          <p:nvPr>
            <p:ph sz="half" idx="2"/>
          </p:nvPr>
        </p:nvSpPr>
        <p:spPr>
          <a:xfrm>
            <a:off x="4178300" y="1600200"/>
            <a:ext cx="3521075" cy="4525963"/>
          </a:xfrm>
        </p:spPr>
        <p:txBody>
          <a:bodyPr/>
          <a:lstStyle/>
          <a:p>
            <a:r>
              <a:rPr lang="tr-TR" smtClean="0"/>
              <a:t>Divertikülit</a:t>
            </a:r>
          </a:p>
          <a:p>
            <a:r>
              <a:rPr lang="tr-TR" smtClean="0"/>
              <a:t>İnguinal herni</a:t>
            </a:r>
          </a:p>
          <a:p>
            <a:r>
              <a:rPr lang="tr-TR" smtClean="0"/>
              <a:t>İnflamatuar Barsak Hastalığı</a:t>
            </a:r>
          </a:p>
          <a:p>
            <a:r>
              <a:rPr lang="tr-TR" smtClean="0"/>
              <a:t>Böbrek/üreter taşı</a:t>
            </a:r>
          </a:p>
          <a:p>
            <a:r>
              <a:rPr lang="tr-TR" smtClean="0"/>
              <a:t>Salpenjit</a:t>
            </a:r>
          </a:p>
          <a:p>
            <a:r>
              <a:rPr lang="tr-TR" smtClean="0"/>
              <a:t>Ektopik gebelik</a:t>
            </a:r>
          </a:p>
          <a:p>
            <a:r>
              <a:rPr lang="tr-TR" smtClean="0"/>
              <a:t>Ovarian patolojiler</a:t>
            </a:r>
          </a:p>
        </p:txBody>
      </p:sp>
      <p:sp>
        <p:nvSpPr>
          <p:cNvPr id="5" name="Yuvarlatılmış Dikdörtgen 4"/>
          <p:cNvSpPr/>
          <p:nvPr/>
        </p:nvSpPr>
        <p:spPr>
          <a:xfrm>
            <a:off x="2268538" y="4005263"/>
            <a:ext cx="790575" cy="719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t>AĞRI</a:t>
            </a:r>
            <a:endParaRPr lang="tr-TR" dirty="0"/>
          </a:p>
        </p:txBody>
      </p:sp>
      <p:sp>
        <p:nvSpPr>
          <p:cNvPr id="14338" name="2 İçerik Yer Tutucusu"/>
          <p:cNvSpPr>
            <a:spLocks noGrp="1"/>
          </p:cNvSpPr>
          <p:nvPr>
            <p:ph idx="1"/>
          </p:nvPr>
        </p:nvSpPr>
        <p:spPr/>
        <p:txBody>
          <a:bodyPr/>
          <a:lstStyle/>
          <a:p>
            <a:pPr>
              <a:buFont typeface="Wingdings 2" pitchFamily="18" charset="2"/>
              <a:buNone/>
            </a:pPr>
            <a:endParaRPr lang="tr-TR" smtClean="0"/>
          </a:p>
          <a:p>
            <a:r>
              <a:rPr lang="tr-TR" smtClean="0"/>
              <a:t>Ağrı, hoşa gitmeyen olmuş ve olma potansiyeli olan doku hasarıyla giden veya böyle bir hasarla açıklanan duyusal ve duygusal bir deneyimdir.</a:t>
            </a:r>
          </a:p>
          <a:p>
            <a:r>
              <a:rPr lang="tr-TR" smtClean="0"/>
              <a:t>Ağrı her zaman subjektiftir.</a:t>
            </a:r>
          </a:p>
          <a:p>
            <a:endParaRPr lang="tr-TR"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err="1" smtClean="0"/>
              <a:t>Dİffüz</a:t>
            </a:r>
            <a:r>
              <a:rPr lang="tr-TR" dirty="0" smtClean="0"/>
              <a:t> Karın Ağrısı</a:t>
            </a:r>
            <a:endParaRPr lang="tr-TR" dirty="0"/>
          </a:p>
        </p:txBody>
      </p:sp>
      <p:sp>
        <p:nvSpPr>
          <p:cNvPr id="3" name="İçerik Yer Tutucusu 2"/>
          <p:cNvSpPr>
            <a:spLocks noGrp="1"/>
          </p:cNvSpPr>
          <p:nvPr>
            <p:ph sz="half" idx="1"/>
          </p:nvPr>
        </p:nvSpPr>
        <p:spPr>
          <a:xfrm>
            <a:off x="457200" y="1600200"/>
            <a:ext cx="3521075" cy="4525963"/>
          </a:xfrm>
        </p:spPr>
        <p:txBody>
          <a:bodyPr>
            <a:normAutofit fontScale="85000" lnSpcReduction="20000"/>
          </a:bodyPr>
          <a:lstStyle/>
          <a:p>
            <a:pPr marL="274320" indent="-274320" fontAlgn="auto">
              <a:spcAft>
                <a:spcPts val="0"/>
              </a:spcAft>
              <a:buFont typeface="Wingdings 2"/>
              <a:buChar char=""/>
              <a:defRPr/>
            </a:pPr>
            <a:r>
              <a:rPr lang="tr-TR" b="1" dirty="0" smtClean="0"/>
              <a:t>Peritonit</a:t>
            </a:r>
          </a:p>
          <a:p>
            <a:pPr marL="274320" indent="-274320" fontAlgn="auto">
              <a:spcAft>
                <a:spcPts val="0"/>
              </a:spcAft>
              <a:buFont typeface="Wingdings 2"/>
              <a:buChar char=""/>
              <a:defRPr/>
            </a:pPr>
            <a:r>
              <a:rPr lang="tr-TR" b="1" dirty="0" err="1" smtClean="0"/>
              <a:t>Gastroenterit</a:t>
            </a:r>
            <a:endParaRPr lang="tr-TR" b="1" dirty="0" smtClean="0"/>
          </a:p>
          <a:p>
            <a:pPr marL="274320" indent="-274320" fontAlgn="auto">
              <a:spcAft>
                <a:spcPts val="0"/>
              </a:spcAft>
              <a:buFont typeface="Wingdings 2"/>
              <a:buChar char=""/>
              <a:defRPr/>
            </a:pPr>
            <a:r>
              <a:rPr lang="tr-TR" b="1" dirty="0" err="1" smtClean="0"/>
              <a:t>Mezenter</a:t>
            </a:r>
            <a:r>
              <a:rPr lang="tr-TR" b="1" dirty="0" smtClean="0"/>
              <a:t> </a:t>
            </a:r>
            <a:r>
              <a:rPr lang="tr-TR" b="1" dirty="0" err="1" smtClean="0"/>
              <a:t>İskemi</a:t>
            </a:r>
            <a:endParaRPr lang="tr-TR" b="1" dirty="0" smtClean="0"/>
          </a:p>
          <a:p>
            <a:pPr marL="274320" indent="-274320" fontAlgn="auto">
              <a:spcAft>
                <a:spcPts val="0"/>
              </a:spcAft>
              <a:buFont typeface="Wingdings 2"/>
              <a:buChar char=""/>
              <a:defRPr/>
            </a:pPr>
            <a:r>
              <a:rPr lang="tr-TR" b="1" dirty="0" err="1" smtClean="0"/>
              <a:t>Obstruksiyon</a:t>
            </a:r>
            <a:endParaRPr lang="tr-TR" b="1" dirty="0" smtClean="0"/>
          </a:p>
          <a:p>
            <a:pPr marL="274320" indent="-274320" fontAlgn="auto">
              <a:spcAft>
                <a:spcPts val="0"/>
              </a:spcAft>
              <a:buFont typeface="Wingdings 2"/>
              <a:buChar char=""/>
              <a:defRPr/>
            </a:pPr>
            <a:r>
              <a:rPr lang="tr-TR" b="1" dirty="0" smtClean="0"/>
              <a:t>Diyabetik </a:t>
            </a:r>
            <a:r>
              <a:rPr lang="tr-TR" b="1" dirty="0" err="1" smtClean="0"/>
              <a:t>Ketoasidoz</a:t>
            </a:r>
            <a:endParaRPr lang="tr-TR" b="1" dirty="0" smtClean="0"/>
          </a:p>
          <a:p>
            <a:pPr marL="274320" indent="-274320" fontAlgn="auto">
              <a:spcAft>
                <a:spcPts val="0"/>
              </a:spcAft>
              <a:buFont typeface="Wingdings 2"/>
              <a:buChar char=""/>
              <a:defRPr/>
            </a:pPr>
            <a:r>
              <a:rPr lang="tr-TR" b="1" dirty="0" err="1" smtClean="0"/>
              <a:t>İrritabl</a:t>
            </a:r>
            <a:r>
              <a:rPr lang="tr-TR" b="1" dirty="0" smtClean="0"/>
              <a:t> Barsak Sendromu</a:t>
            </a:r>
          </a:p>
          <a:p>
            <a:pPr marL="274320" indent="-274320" fontAlgn="auto">
              <a:spcAft>
                <a:spcPts val="0"/>
              </a:spcAft>
              <a:buFont typeface="Wingdings 2"/>
              <a:buChar char=""/>
              <a:defRPr/>
            </a:pPr>
            <a:r>
              <a:rPr lang="tr-TR" b="1" dirty="0" err="1" smtClean="0"/>
              <a:t>Porfirya</a:t>
            </a:r>
            <a:endParaRPr lang="tr-TR" b="1" dirty="0"/>
          </a:p>
        </p:txBody>
      </p:sp>
      <p:sp>
        <p:nvSpPr>
          <p:cNvPr id="4" name="İçerik Yer Tutucusu 3"/>
          <p:cNvSpPr>
            <a:spLocks noGrp="1"/>
          </p:cNvSpPr>
          <p:nvPr>
            <p:ph sz="half" idx="2"/>
          </p:nvPr>
        </p:nvSpPr>
        <p:spPr>
          <a:xfrm>
            <a:off x="4284663" y="1628775"/>
            <a:ext cx="3670300" cy="3635375"/>
          </a:xfrm>
        </p:spPr>
        <p:txBody>
          <a:bodyPr>
            <a:normAutofit fontScale="85000" lnSpcReduction="20000"/>
          </a:bodyPr>
          <a:lstStyle/>
          <a:p>
            <a:pPr marL="274320" indent="-274320" fontAlgn="auto">
              <a:spcAft>
                <a:spcPts val="0"/>
              </a:spcAft>
              <a:buFont typeface="Wingdings 2"/>
              <a:buChar char=""/>
              <a:defRPr/>
            </a:pPr>
            <a:r>
              <a:rPr lang="tr-TR" b="1" dirty="0" smtClean="0"/>
              <a:t>Ailesel Akdeniz Ateşi</a:t>
            </a:r>
          </a:p>
          <a:p>
            <a:pPr marL="274320" indent="-274320" fontAlgn="auto">
              <a:spcAft>
                <a:spcPts val="0"/>
              </a:spcAft>
              <a:buFont typeface="Wingdings 2"/>
              <a:buChar char=""/>
              <a:defRPr/>
            </a:pPr>
            <a:r>
              <a:rPr lang="tr-TR" b="1" dirty="0" smtClean="0"/>
              <a:t>D vitamin eksikliği</a:t>
            </a:r>
          </a:p>
          <a:p>
            <a:pPr marL="274320" indent="-274320" fontAlgn="auto">
              <a:spcAft>
                <a:spcPts val="0"/>
              </a:spcAft>
              <a:buFont typeface="Wingdings 2"/>
              <a:buChar char=""/>
              <a:defRPr/>
            </a:pPr>
            <a:r>
              <a:rPr lang="tr-TR" b="1" dirty="0" err="1" smtClean="0"/>
              <a:t>Abdominal</a:t>
            </a:r>
            <a:r>
              <a:rPr lang="tr-TR" b="1" dirty="0" smtClean="0"/>
              <a:t> Anevrizma Rüptürü</a:t>
            </a:r>
          </a:p>
          <a:p>
            <a:pPr marL="274320" indent="-274320" fontAlgn="auto">
              <a:spcAft>
                <a:spcPts val="0"/>
              </a:spcAft>
              <a:buFont typeface="Wingdings 2"/>
              <a:buChar char=""/>
              <a:defRPr/>
            </a:pPr>
            <a:r>
              <a:rPr lang="tr-TR" b="1" dirty="0" smtClean="0"/>
              <a:t>Orak Hücreli Anemi krizi</a:t>
            </a:r>
          </a:p>
          <a:p>
            <a:pPr marL="274320" indent="-274320" fontAlgn="auto">
              <a:spcAft>
                <a:spcPts val="0"/>
              </a:spcAft>
              <a:buFont typeface="Wingdings 2"/>
              <a:buChar char=""/>
              <a:defRPr/>
            </a:pPr>
            <a:r>
              <a:rPr lang="tr-TR" b="1" dirty="0" err="1" smtClean="0"/>
              <a:t>Pankreatit</a:t>
            </a:r>
            <a:endParaRPr lang="tr-TR" b="1" dirty="0" smtClean="0"/>
          </a:p>
          <a:p>
            <a:pPr marL="274320" indent="-274320" fontAlgn="auto">
              <a:spcAft>
                <a:spcPts val="0"/>
              </a:spcAft>
              <a:buFont typeface="Wingdings 2"/>
              <a:buChar char=""/>
              <a:defRPr/>
            </a:pPr>
            <a:r>
              <a:rPr lang="tr-TR" b="1" dirty="0" smtClean="0"/>
              <a:t>Psikosomatik hastalıklar</a:t>
            </a:r>
          </a:p>
          <a:p>
            <a:pPr marL="274320" indent="-274320" fontAlgn="auto">
              <a:spcAft>
                <a:spcPts val="0"/>
              </a:spcAft>
              <a:buFont typeface="Wingdings 2"/>
              <a:buChar char=""/>
              <a:defRPr/>
            </a:pPr>
            <a:r>
              <a:rPr lang="tr-TR" b="1" dirty="0" smtClean="0"/>
              <a:t>Malarya </a:t>
            </a:r>
            <a:endParaRPr lang="tr-TR"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lstStyle/>
          <a:p>
            <a:pPr fontAlgn="auto">
              <a:spcAft>
                <a:spcPts val="0"/>
              </a:spcAft>
              <a:defRPr/>
            </a:pPr>
            <a:r>
              <a:rPr lang="tr-TR" dirty="0" smtClean="0"/>
              <a:t>Yansıyan Ağrı</a:t>
            </a:r>
            <a:endParaRPr lang="tr-TR" dirty="0"/>
          </a:p>
        </p:txBody>
      </p:sp>
      <p:sp>
        <p:nvSpPr>
          <p:cNvPr id="5" name="İçerik Yer Tutucusu 4"/>
          <p:cNvSpPr>
            <a:spLocks noGrp="1"/>
          </p:cNvSpPr>
          <p:nvPr>
            <p:ph idx="1"/>
          </p:nvPr>
        </p:nvSpPr>
        <p:spPr/>
        <p:txBody>
          <a:bodyPr>
            <a:normAutofit/>
          </a:bodyPr>
          <a:lstStyle/>
          <a:p>
            <a:pPr marL="274320" indent="-274320" fontAlgn="auto">
              <a:spcAft>
                <a:spcPts val="0"/>
              </a:spcAft>
              <a:buFont typeface="Wingdings 2"/>
              <a:buChar char=""/>
              <a:defRPr/>
            </a:pPr>
            <a:r>
              <a:rPr lang="tr-TR" dirty="0" smtClean="0"/>
              <a:t>Ekstra </a:t>
            </a:r>
            <a:r>
              <a:rPr lang="tr-TR" dirty="0" err="1" smtClean="0"/>
              <a:t>Abdominal</a:t>
            </a:r>
            <a:r>
              <a:rPr lang="tr-TR" dirty="0" smtClean="0"/>
              <a:t> olarak;</a:t>
            </a:r>
          </a:p>
          <a:p>
            <a:pPr marL="521208" lvl="1" fontAlgn="auto">
              <a:spcAft>
                <a:spcPts val="0"/>
              </a:spcAft>
              <a:buClr>
                <a:schemeClr val="accent4"/>
              </a:buClr>
              <a:buFont typeface="Wingdings 2"/>
              <a:buChar char=""/>
              <a:defRPr/>
            </a:pPr>
            <a:r>
              <a:rPr lang="tr-TR" dirty="0" smtClean="0">
                <a:solidFill>
                  <a:schemeClr val="tx1">
                    <a:tint val="85000"/>
                  </a:schemeClr>
                </a:solidFill>
              </a:rPr>
              <a:t> </a:t>
            </a:r>
            <a:r>
              <a:rPr lang="tr-TR" sz="2400" b="1" dirty="0" err="1" smtClean="0">
                <a:solidFill>
                  <a:schemeClr val="tx1">
                    <a:tint val="85000"/>
                  </a:schemeClr>
                </a:solidFill>
              </a:rPr>
              <a:t>pulmoner</a:t>
            </a:r>
            <a:r>
              <a:rPr lang="tr-TR" sz="2400" b="1" dirty="0" smtClean="0">
                <a:solidFill>
                  <a:schemeClr val="tx1">
                    <a:tint val="85000"/>
                  </a:schemeClr>
                </a:solidFill>
              </a:rPr>
              <a:t> </a:t>
            </a:r>
            <a:r>
              <a:rPr lang="tr-TR" sz="2400" b="1" dirty="0" err="1" smtClean="0">
                <a:solidFill>
                  <a:schemeClr val="tx1">
                    <a:tint val="85000"/>
                  </a:schemeClr>
                </a:solidFill>
              </a:rPr>
              <a:t>enfarkt</a:t>
            </a:r>
            <a:r>
              <a:rPr lang="tr-TR" sz="2400" dirty="0" err="1" smtClean="0">
                <a:solidFill>
                  <a:schemeClr val="tx1">
                    <a:tint val="85000"/>
                  </a:schemeClr>
                </a:solidFill>
              </a:rPr>
              <a:t>larda</a:t>
            </a:r>
            <a:r>
              <a:rPr lang="tr-TR" sz="2400" dirty="0" smtClean="0">
                <a:solidFill>
                  <a:schemeClr val="tx1">
                    <a:tint val="85000"/>
                  </a:schemeClr>
                </a:solidFill>
              </a:rPr>
              <a:t>, </a:t>
            </a:r>
          </a:p>
          <a:p>
            <a:pPr marL="521208" lvl="1" fontAlgn="auto">
              <a:spcAft>
                <a:spcPts val="0"/>
              </a:spcAft>
              <a:buClr>
                <a:schemeClr val="accent4"/>
              </a:buClr>
              <a:buFont typeface="Wingdings 2"/>
              <a:buChar char=""/>
              <a:defRPr/>
            </a:pPr>
            <a:r>
              <a:rPr lang="tr-TR" sz="2400" b="1" dirty="0" smtClean="0">
                <a:solidFill>
                  <a:schemeClr val="tx1">
                    <a:tint val="85000"/>
                  </a:schemeClr>
                </a:solidFill>
              </a:rPr>
              <a:t>akciğer alt lob </a:t>
            </a:r>
            <a:r>
              <a:rPr lang="tr-TR" sz="2400" b="1" dirty="0" err="1" smtClean="0">
                <a:solidFill>
                  <a:schemeClr val="tx1">
                    <a:tint val="85000"/>
                  </a:schemeClr>
                </a:solidFill>
              </a:rPr>
              <a:t>pnömoni</a:t>
            </a:r>
            <a:r>
              <a:rPr lang="tr-TR" sz="2400" dirty="0" err="1" smtClean="0">
                <a:solidFill>
                  <a:schemeClr val="tx1">
                    <a:tint val="85000"/>
                  </a:schemeClr>
                </a:solidFill>
              </a:rPr>
              <a:t>lerinde</a:t>
            </a:r>
            <a:r>
              <a:rPr lang="tr-TR" sz="2400" dirty="0" smtClean="0">
                <a:solidFill>
                  <a:schemeClr val="tx1">
                    <a:tint val="85000"/>
                  </a:schemeClr>
                </a:solidFill>
              </a:rPr>
              <a:t> </a:t>
            </a:r>
          </a:p>
          <a:p>
            <a:pPr marL="521208" lvl="1" fontAlgn="auto">
              <a:spcAft>
                <a:spcPts val="0"/>
              </a:spcAft>
              <a:buClr>
                <a:schemeClr val="accent4"/>
              </a:buClr>
              <a:buFont typeface="Wingdings 2"/>
              <a:buChar char=""/>
              <a:defRPr/>
            </a:pPr>
            <a:r>
              <a:rPr lang="tr-TR" sz="2400" dirty="0" smtClean="0">
                <a:solidFill>
                  <a:schemeClr val="tx1">
                    <a:tint val="85000"/>
                  </a:schemeClr>
                </a:solidFill>
              </a:rPr>
              <a:t>özellikle de </a:t>
            </a:r>
            <a:r>
              <a:rPr lang="tr-TR" sz="2400" b="1" dirty="0" err="1" smtClean="0">
                <a:solidFill>
                  <a:schemeClr val="tx1">
                    <a:tint val="85000"/>
                  </a:schemeClr>
                </a:solidFill>
              </a:rPr>
              <a:t>inferior</a:t>
            </a:r>
            <a:r>
              <a:rPr lang="tr-TR" sz="2400" b="1" dirty="0" smtClean="0">
                <a:solidFill>
                  <a:schemeClr val="tx1">
                    <a:tint val="85000"/>
                  </a:schemeClr>
                </a:solidFill>
              </a:rPr>
              <a:t> </a:t>
            </a:r>
            <a:r>
              <a:rPr lang="tr-TR" sz="2400" b="1" dirty="0" err="1" smtClean="0">
                <a:solidFill>
                  <a:schemeClr val="tx1">
                    <a:tint val="85000"/>
                  </a:schemeClr>
                </a:solidFill>
              </a:rPr>
              <a:t>miyokard</a:t>
            </a:r>
            <a:r>
              <a:rPr lang="tr-TR" sz="2400" b="1" dirty="0" smtClean="0">
                <a:solidFill>
                  <a:schemeClr val="tx1">
                    <a:tint val="85000"/>
                  </a:schemeClr>
                </a:solidFill>
              </a:rPr>
              <a:t> </a:t>
            </a:r>
            <a:r>
              <a:rPr lang="tr-TR" sz="2400" b="1" dirty="0" err="1" smtClean="0">
                <a:solidFill>
                  <a:schemeClr val="tx1">
                    <a:tint val="85000"/>
                  </a:schemeClr>
                </a:solidFill>
              </a:rPr>
              <a:t>infarktüs</a:t>
            </a:r>
            <a:r>
              <a:rPr lang="tr-TR" sz="2400" dirty="0" err="1" smtClean="0">
                <a:solidFill>
                  <a:schemeClr val="tx1">
                    <a:tint val="85000"/>
                  </a:schemeClr>
                </a:solidFill>
              </a:rPr>
              <a:t>lerinde</a:t>
            </a:r>
            <a:r>
              <a:rPr lang="tr-TR" sz="2400" dirty="0" smtClean="0">
                <a:solidFill>
                  <a:schemeClr val="tx1">
                    <a:tint val="85000"/>
                  </a:schemeClr>
                </a:solidFill>
              </a:rPr>
              <a:t> </a:t>
            </a:r>
          </a:p>
          <a:p>
            <a:pPr marL="365760" lvl="1" indent="0" fontAlgn="auto">
              <a:spcAft>
                <a:spcPts val="0"/>
              </a:spcAft>
              <a:buClr>
                <a:schemeClr val="accent4"/>
              </a:buClr>
              <a:buFont typeface="Wingdings 2"/>
              <a:buNone/>
              <a:defRPr/>
            </a:pPr>
            <a:r>
              <a:rPr lang="tr-TR" sz="2400" dirty="0" smtClean="0">
                <a:solidFill>
                  <a:schemeClr val="tx1">
                    <a:tint val="85000"/>
                  </a:schemeClr>
                </a:solidFill>
              </a:rPr>
              <a:t>hastalar </a:t>
            </a:r>
            <a:r>
              <a:rPr lang="tr-TR" sz="2400" dirty="0" err="1" smtClean="0">
                <a:solidFill>
                  <a:schemeClr val="tx1">
                    <a:tint val="85000"/>
                  </a:schemeClr>
                </a:solidFill>
              </a:rPr>
              <a:t>epigastrik</a:t>
            </a:r>
            <a:r>
              <a:rPr lang="tr-TR" sz="2400" dirty="0" smtClean="0">
                <a:solidFill>
                  <a:schemeClr val="tx1">
                    <a:tint val="85000"/>
                  </a:schemeClr>
                </a:solidFill>
              </a:rPr>
              <a:t> karın ağrısından yakınabilirler.</a:t>
            </a:r>
            <a:endParaRPr lang="tr-TR" sz="2400" dirty="0">
              <a:solidFill>
                <a:schemeClr val="tx1">
                  <a:tint val="8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pPr fontAlgn="auto">
              <a:spcAft>
                <a:spcPts val="0"/>
              </a:spcAft>
              <a:defRPr/>
            </a:pPr>
            <a:r>
              <a:rPr lang="tr-TR" dirty="0" err="1" smtClean="0">
                <a:solidFill>
                  <a:schemeClr val="accent1">
                    <a:lumMod val="50000"/>
                  </a:schemeClr>
                </a:solidFill>
              </a:rPr>
              <a:t>Non-Abdominal</a:t>
            </a:r>
            <a:r>
              <a:rPr lang="tr-TR" dirty="0" smtClean="0"/>
              <a:t> Karın Ağrısı</a:t>
            </a:r>
            <a:endParaRPr lang="tr-TR" dirty="0"/>
          </a:p>
        </p:txBody>
      </p:sp>
      <p:sp>
        <p:nvSpPr>
          <p:cNvPr id="33794" name="İçerik Yer Tutucusu 5"/>
          <p:cNvSpPr>
            <a:spLocks noGrp="1"/>
          </p:cNvSpPr>
          <p:nvPr>
            <p:ph sz="half" idx="1"/>
          </p:nvPr>
        </p:nvSpPr>
        <p:spPr>
          <a:xfrm>
            <a:off x="457200" y="1600200"/>
            <a:ext cx="3521075" cy="4525963"/>
          </a:xfrm>
        </p:spPr>
        <p:txBody>
          <a:bodyPr/>
          <a:lstStyle/>
          <a:p>
            <a:r>
              <a:rPr lang="tr-TR" smtClean="0"/>
              <a:t>Kardiyak;</a:t>
            </a:r>
          </a:p>
          <a:p>
            <a:pPr lvl="1"/>
            <a:r>
              <a:rPr lang="tr-TR" smtClean="0"/>
              <a:t>MI</a:t>
            </a:r>
          </a:p>
          <a:p>
            <a:pPr lvl="1"/>
            <a:r>
              <a:rPr lang="tr-TR" smtClean="0"/>
              <a:t>Myokardit</a:t>
            </a:r>
          </a:p>
          <a:p>
            <a:pPr lvl="1"/>
            <a:r>
              <a:rPr lang="tr-TR" smtClean="0"/>
              <a:t>Endokardit</a:t>
            </a:r>
          </a:p>
          <a:p>
            <a:pPr lvl="1"/>
            <a:r>
              <a:rPr lang="tr-TR" smtClean="0"/>
              <a:t>Kalp Yetmezliği</a:t>
            </a:r>
          </a:p>
          <a:p>
            <a:r>
              <a:rPr lang="tr-TR" smtClean="0"/>
              <a:t>Nörolojik;</a:t>
            </a:r>
          </a:p>
          <a:p>
            <a:pPr lvl="1"/>
            <a:r>
              <a:rPr lang="tr-TR" smtClean="0"/>
              <a:t>Radikülit</a:t>
            </a:r>
          </a:p>
          <a:p>
            <a:pPr lvl="1"/>
            <a:r>
              <a:rPr lang="tr-TR" smtClean="0"/>
              <a:t>Abdominal epilepsi</a:t>
            </a:r>
          </a:p>
          <a:p>
            <a:pPr lvl="1"/>
            <a:r>
              <a:rPr lang="tr-TR" smtClean="0"/>
              <a:t>Tabes dorsalis</a:t>
            </a:r>
          </a:p>
        </p:txBody>
      </p:sp>
      <p:sp>
        <p:nvSpPr>
          <p:cNvPr id="33795" name="İçerik Yer Tutucusu 6"/>
          <p:cNvSpPr>
            <a:spLocks noGrp="1"/>
          </p:cNvSpPr>
          <p:nvPr>
            <p:ph sz="half" idx="2"/>
          </p:nvPr>
        </p:nvSpPr>
        <p:spPr>
          <a:xfrm>
            <a:off x="4178300" y="1600200"/>
            <a:ext cx="3521075" cy="4525963"/>
          </a:xfrm>
        </p:spPr>
        <p:txBody>
          <a:bodyPr/>
          <a:lstStyle/>
          <a:p>
            <a:r>
              <a:rPr lang="tr-TR" smtClean="0"/>
              <a:t>Torasik</a:t>
            </a:r>
          </a:p>
          <a:p>
            <a:pPr lvl="1"/>
            <a:r>
              <a:rPr lang="tr-TR" smtClean="0"/>
              <a:t>Pnömoni</a:t>
            </a:r>
          </a:p>
          <a:p>
            <a:pPr lvl="1"/>
            <a:r>
              <a:rPr lang="tr-TR" smtClean="0"/>
              <a:t>Plorodini</a:t>
            </a:r>
          </a:p>
          <a:p>
            <a:pPr lvl="1"/>
            <a:r>
              <a:rPr lang="tr-TR" smtClean="0"/>
              <a:t>Pulmoner emboli ve enfarkt</a:t>
            </a:r>
          </a:p>
          <a:p>
            <a:pPr lvl="1"/>
            <a:r>
              <a:rPr lang="tr-TR" smtClean="0"/>
              <a:t>Pnomotoraks</a:t>
            </a:r>
          </a:p>
          <a:p>
            <a:pPr lvl="1"/>
            <a:r>
              <a:rPr lang="tr-TR" smtClean="0"/>
              <a:t>Ampiyem</a:t>
            </a:r>
          </a:p>
          <a:p>
            <a:pPr lvl="1"/>
            <a:r>
              <a:rPr lang="tr-TR" smtClean="0"/>
              <a:t>Özofajit</a:t>
            </a:r>
          </a:p>
          <a:p>
            <a:pPr lvl="1"/>
            <a:r>
              <a:rPr lang="tr-TR" smtClean="0"/>
              <a:t>Özofageal spazm</a:t>
            </a:r>
          </a:p>
          <a:p>
            <a:pPr lvl="1"/>
            <a:r>
              <a:rPr lang="tr-TR" smtClean="0"/>
              <a:t>Ozafageal rüptür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err="1" smtClean="0">
                <a:solidFill>
                  <a:schemeClr val="accent1">
                    <a:lumMod val="50000"/>
                  </a:schemeClr>
                </a:solidFill>
              </a:rPr>
              <a:t>Non-Abdominal</a:t>
            </a:r>
            <a:r>
              <a:rPr lang="tr-TR" dirty="0" smtClean="0"/>
              <a:t> Karın Ağrısı</a:t>
            </a:r>
            <a:endParaRPr lang="tr-TR" dirty="0"/>
          </a:p>
        </p:txBody>
      </p:sp>
      <p:sp>
        <p:nvSpPr>
          <p:cNvPr id="3" name="İçerik Yer Tutucusu 2"/>
          <p:cNvSpPr>
            <a:spLocks noGrp="1"/>
          </p:cNvSpPr>
          <p:nvPr>
            <p:ph sz="half" idx="1"/>
          </p:nvPr>
        </p:nvSpPr>
        <p:spPr>
          <a:xfrm>
            <a:off x="457200" y="1600200"/>
            <a:ext cx="3521075" cy="4525963"/>
          </a:xfrm>
        </p:spPr>
        <p:txBody>
          <a:bodyPr>
            <a:normAutofit fontScale="92500" lnSpcReduction="20000"/>
          </a:bodyPr>
          <a:lstStyle/>
          <a:p>
            <a:pPr marL="274320" indent="-274320" fontAlgn="auto">
              <a:spcAft>
                <a:spcPts val="0"/>
              </a:spcAft>
              <a:buFont typeface="Wingdings 2"/>
              <a:buChar char=""/>
              <a:defRPr/>
            </a:pPr>
            <a:r>
              <a:rPr lang="tr-TR" dirty="0" err="1" smtClean="0"/>
              <a:t>Metabolik</a:t>
            </a:r>
            <a:endParaRPr lang="tr-TR" dirty="0" smtClean="0"/>
          </a:p>
          <a:p>
            <a:pPr marL="521208" lvl="1" fontAlgn="auto">
              <a:spcAft>
                <a:spcPts val="0"/>
              </a:spcAft>
              <a:buClr>
                <a:schemeClr val="accent4"/>
              </a:buClr>
              <a:buFont typeface="Wingdings 2"/>
              <a:buChar char=""/>
              <a:defRPr/>
            </a:pPr>
            <a:r>
              <a:rPr lang="tr-TR" dirty="0" smtClean="0">
                <a:solidFill>
                  <a:schemeClr val="tx1">
                    <a:tint val="85000"/>
                  </a:schemeClr>
                </a:solidFill>
              </a:rPr>
              <a:t>Üremi</a:t>
            </a:r>
          </a:p>
          <a:p>
            <a:pPr marL="521208" lvl="1" fontAlgn="auto">
              <a:spcAft>
                <a:spcPts val="0"/>
              </a:spcAft>
              <a:buClr>
                <a:schemeClr val="accent4"/>
              </a:buClr>
              <a:buFont typeface="Wingdings 2"/>
              <a:buChar char=""/>
              <a:defRPr/>
            </a:pPr>
            <a:r>
              <a:rPr lang="tr-TR" dirty="0" smtClean="0">
                <a:solidFill>
                  <a:schemeClr val="tx1">
                    <a:tint val="85000"/>
                  </a:schemeClr>
                </a:solidFill>
              </a:rPr>
              <a:t>Diyabetik </a:t>
            </a:r>
            <a:r>
              <a:rPr lang="tr-TR" dirty="0" err="1" smtClean="0">
                <a:solidFill>
                  <a:schemeClr val="tx1">
                    <a:tint val="85000"/>
                  </a:schemeClr>
                </a:solidFill>
              </a:rPr>
              <a:t>Ketoasidoz</a:t>
            </a:r>
            <a:endParaRPr lang="tr-TR" dirty="0" smtClean="0">
              <a:solidFill>
                <a:schemeClr val="tx1">
                  <a:tint val="85000"/>
                </a:schemeClr>
              </a:solidFill>
            </a:endParaRPr>
          </a:p>
          <a:p>
            <a:pPr marL="521208" lvl="1" fontAlgn="auto">
              <a:spcAft>
                <a:spcPts val="0"/>
              </a:spcAft>
              <a:buClr>
                <a:schemeClr val="accent4"/>
              </a:buClr>
              <a:buFont typeface="Wingdings 2"/>
              <a:buChar char=""/>
              <a:defRPr/>
            </a:pPr>
            <a:r>
              <a:rPr lang="tr-TR" dirty="0" err="1" smtClean="0">
                <a:solidFill>
                  <a:schemeClr val="tx1">
                    <a:tint val="85000"/>
                  </a:schemeClr>
                </a:solidFill>
              </a:rPr>
              <a:t>Porfirya</a:t>
            </a:r>
            <a:endParaRPr lang="tr-TR" dirty="0" smtClean="0">
              <a:solidFill>
                <a:schemeClr val="tx1">
                  <a:tint val="85000"/>
                </a:schemeClr>
              </a:solidFill>
            </a:endParaRPr>
          </a:p>
          <a:p>
            <a:pPr marL="521208" lvl="1" fontAlgn="auto">
              <a:spcAft>
                <a:spcPts val="0"/>
              </a:spcAft>
              <a:buClr>
                <a:schemeClr val="accent4"/>
              </a:buClr>
              <a:buFont typeface="Wingdings 2"/>
              <a:buChar char=""/>
              <a:defRPr/>
            </a:pPr>
            <a:r>
              <a:rPr lang="tr-TR" dirty="0" smtClean="0">
                <a:solidFill>
                  <a:schemeClr val="tx1">
                    <a:tint val="85000"/>
                  </a:schemeClr>
                </a:solidFill>
              </a:rPr>
              <a:t>Akut adrenal yetmezlik</a:t>
            </a:r>
          </a:p>
          <a:p>
            <a:pPr marL="521208" lvl="1" fontAlgn="auto">
              <a:spcAft>
                <a:spcPts val="0"/>
              </a:spcAft>
              <a:buClr>
                <a:schemeClr val="accent4"/>
              </a:buClr>
              <a:buFont typeface="Wingdings 2"/>
              <a:buChar char=""/>
              <a:defRPr/>
            </a:pPr>
            <a:r>
              <a:rPr lang="tr-TR" dirty="0" err="1" smtClean="0">
                <a:solidFill>
                  <a:schemeClr val="tx1">
                    <a:tint val="85000"/>
                  </a:schemeClr>
                </a:solidFill>
              </a:rPr>
              <a:t>Hiperlipidemi</a:t>
            </a:r>
            <a:endParaRPr lang="tr-TR" dirty="0" smtClean="0">
              <a:solidFill>
                <a:schemeClr val="tx1">
                  <a:tint val="85000"/>
                </a:schemeClr>
              </a:solidFill>
            </a:endParaRPr>
          </a:p>
          <a:p>
            <a:pPr marL="521208" lvl="1" fontAlgn="auto">
              <a:spcAft>
                <a:spcPts val="0"/>
              </a:spcAft>
              <a:buClr>
                <a:schemeClr val="accent4"/>
              </a:buClr>
              <a:buFont typeface="Wingdings 2"/>
              <a:buChar char=""/>
              <a:defRPr/>
            </a:pPr>
            <a:r>
              <a:rPr lang="tr-TR" dirty="0" err="1" smtClean="0">
                <a:solidFill>
                  <a:schemeClr val="tx1">
                    <a:tint val="85000"/>
                  </a:schemeClr>
                </a:solidFill>
              </a:rPr>
              <a:t>Hiperparatiroidizim</a:t>
            </a:r>
            <a:endParaRPr lang="tr-TR" dirty="0" smtClean="0">
              <a:solidFill>
                <a:schemeClr val="tx1">
                  <a:tint val="85000"/>
                </a:schemeClr>
              </a:solidFill>
            </a:endParaRPr>
          </a:p>
          <a:p>
            <a:pPr marL="68580" indent="0" fontAlgn="auto">
              <a:spcAft>
                <a:spcPts val="0"/>
              </a:spcAft>
              <a:buFont typeface="Wingdings 2"/>
              <a:buNone/>
              <a:defRPr/>
            </a:pPr>
            <a:endParaRPr lang="tr-TR" dirty="0"/>
          </a:p>
        </p:txBody>
      </p:sp>
      <p:sp>
        <p:nvSpPr>
          <p:cNvPr id="4" name="İçerik Yer Tutucusu 3"/>
          <p:cNvSpPr>
            <a:spLocks noGrp="1"/>
          </p:cNvSpPr>
          <p:nvPr>
            <p:ph sz="half" idx="2"/>
          </p:nvPr>
        </p:nvSpPr>
        <p:spPr>
          <a:xfrm>
            <a:off x="4645025" y="2312988"/>
            <a:ext cx="3598863" cy="3494087"/>
          </a:xfrm>
        </p:spPr>
        <p:txBody>
          <a:bodyPr>
            <a:normAutofit fontScale="92500" lnSpcReduction="20000"/>
          </a:bodyPr>
          <a:lstStyle/>
          <a:p>
            <a:pPr marL="274320" indent="-274320" fontAlgn="auto">
              <a:spcAft>
                <a:spcPts val="0"/>
              </a:spcAft>
              <a:buFont typeface="Wingdings 2"/>
              <a:buChar char=""/>
              <a:defRPr/>
            </a:pPr>
            <a:r>
              <a:rPr lang="tr-TR" dirty="0" smtClean="0"/>
              <a:t>Hematolojik</a:t>
            </a:r>
          </a:p>
          <a:p>
            <a:pPr marL="521208" lvl="1" fontAlgn="auto">
              <a:spcAft>
                <a:spcPts val="0"/>
              </a:spcAft>
              <a:buClr>
                <a:schemeClr val="accent4"/>
              </a:buClr>
              <a:buFont typeface="Wingdings 2"/>
              <a:buChar char=""/>
              <a:defRPr/>
            </a:pPr>
            <a:r>
              <a:rPr lang="tr-TR" dirty="0" smtClean="0">
                <a:solidFill>
                  <a:schemeClr val="tx1">
                    <a:tint val="85000"/>
                  </a:schemeClr>
                </a:solidFill>
              </a:rPr>
              <a:t>Orak hücreli anemi</a:t>
            </a:r>
          </a:p>
          <a:p>
            <a:pPr marL="521208" lvl="1" fontAlgn="auto">
              <a:spcAft>
                <a:spcPts val="0"/>
              </a:spcAft>
              <a:buClr>
                <a:schemeClr val="accent4"/>
              </a:buClr>
              <a:buFont typeface="Wingdings 2"/>
              <a:buChar char=""/>
              <a:defRPr/>
            </a:pPr>
            <a:r>
              <a:rPr lang="tr-TR" dirty="0" err="1" smtClean="0">
                <a:solidFill>
                  <a:schemeClr val="tx1">
                    <a:tint val="85000"/>
                  </a:schemeClr>
                </a:solidFill>
              </a:rPr>
              <a:t>Hemolitik</a:t>
            </a:r>
            <a:r>
              <a:rPr lang="tr-TR" dirty="0" smtClean="0">
                <a:solidFill>
                  <a:schemeClr val="tx1">
                    <a:tint val="85000"/>
                  </a:schemeClr>
                </a:solidFill>
              </a:rPr>
              <a:t> anemi</a:t>
            </a:r>
          </a:p>
          <a:p>
            <a:pPr marL="521208" lvl="1" fontAlgn="auto">
              <a:spcAft>
                <a:spcPts val="0"/>
              </a:spcAft>
              <a:buClr>
                <a:schemeClr val="accent4"/>
              </a:buClr>
              <a:buFont typeface="Wingdings 2"/>
              <a:buChar char=""/>
              <a:defRPr/>
            </a:pPr>
            <a:r>
              <a:rPr lang="tr-TR" dirty="0" err="1" smtClean="0">
                <a:solidFill>
                  <a:schemeClr val="tx1">
                    <a:tint val="85000"/>
                  </a:schemeClr>
                </a:solidFill>
              </a:rPr>
              <a:t>Henoch</a:t>
            </a:r>
            <a:r>
              <a:rPr lang="tr-TR" dirty="0" smtClean="0">
                <a:solidFill>
                  <a:schemeClr val="tx1">
                    <a:tint val="85000"/>
                  </a:schemeClr>
                </a:solidFill>
              </a:rPr>
              <a:t> </a:t>
            </a:r>
            <a:r>
              <a:rPr lang="tr-TR" dirty="0" err="1" smtClean="0">
                <a:solidFill>
                  <a:schemeClr val="tx1">
                    <a:tint val="85000"/>
                  </a:schemeClr>
                </a:solidFill>
              </a:rPr>
              <a:t>Schönlein</a:t>
            </a:r>
            <a:r>
              <a:rPr lang="tr-TR" dirty="0" smtClean="0">
                <a:solidFill>
                  <a:schemeClr val="tx1">
                    <a:tint val="85000"/>
                  </a:schemeClr>
                </a:solidFill>
              </a:rPr>
              <a:t> </a:t>
            </a:r>
            <a:r>
              <a:rPr lang="tr-TR" dirty="0" err="1" smtClean="0">
                <a:solidFill>
                  <a:schemeClr val="tx1">
                    <a:tint val="85000"/>
                  </a:schemeClr>
                </a:solidFill>
              </a:rPr>
              <a:t>Purpura</a:t>
            </a:r>
            <a:endParaRPr lang="tr-TR" dirty="0" smtClean="0">
              <a:solidFill>
                <a:schemeClr val="tx1">
                  <a:tint val="85000"/>
                </a:schemeClr>
              </a:solidFill>
            </a:endParaRPr>
          </a:p>
          <a:p>
            <a:pPr marL="521208" lvl="1" fontAlgn="auto">
              <a:spcAft>
                <a:spcPts val="0"/>
              </a:spcAft>
              <a:buClr>
                <a:schemeClr val="accent4"/>
              </a:buClr>
              <a:buFont typeface="Wingdings 2"/>
              <a:buChar char=""/>
              <a:defRPr/>
            </a:pPr>
            <a:r>
              <a:rPr lang="tr-TR" dirty="0" smtClean="0">
                <a:solidFill>
                  <a:schemeClr val="tx1">
                    <a:tint val="85000"/>
                  </a:schemeClr>
                </a:solidFill>
              </a:rPr>
              <a:t>Akut lösemi</a:t>
            </a:r>
          </a:p>
          <a:p>
            <a:pPr marL="274320" indent="-274320" fontAlgn="auto">
              <a:spcAft>
                <a:spcPts val="0"/>
              </a:spcAft>
              <a:buFont typeface="Wingdings 2"/>
              <a:buChar char=""/>
              <a:defRPr/>
            </a:pPr>
            <a:r>
              <a:rPr lang="tr-TR" dirty="0" smtClean="0"/>
              <a:t>Toksinler</a:t>
            </a:r>
          </a:p>
          <a:p>
            <a:pPr marL="521208" lvl="1" fontAlgn="auto">
              <a:spcAft>
                <a:spcPts val="0"/>
              </a:spcAft>
              <a:buClr>
                <a:schemeClr val="accent4"/>
              </a:buClr>
              <a:buFont typeface="Wingdings 2"/>
              <a:buChar char=""/>
              <a:defRPr/>
            </a:pPr>
            <a:r>
              <a:rPr lang="tr-TR" dirty="0" smtClean="0">
                <a:solidFill>
                  <a:schemeClr val="tx1">
                    <a:tint val="85000"/>
                  </a:schemeClr>
                </a:solidFill>
              </a:rPr>
              <a:t>Hayvan ısırığı vb</a:t>
            </a:r>
          </a:p>
          <a:p>
            <a:pPr marL="521208" lvl="1" fontAlgn="auto">
              <a:spcAft>
                <a:spcPts val="0"/>
              </a:spcAft>
              <a:buClr>
                <a:schemeClr val="accent4"/>
              </a:buClr>
              <a:buFont typeface="Wingdings 2"/>
              <a:buChar char=""/>
              <a:defRPr/>
            </a:pPr>
            <a:r>
              <a:rPr lang="tr-TR" dirty="0" smtClean="0">
                <a:solidFill>
                  <a:schemeClr val="tx1">
                    <a:tint val="85000"/>
                  </a:schemeClr>
                </a:solidFill>
              </a:rPr>
              <a:t>Ağır metaller ve </a:t>
            </a:r>
            <a:r>
              <a:rPr lang="tr-TR" dirty="0" err="1" smtClean="0">
                <a:solidFill>
                  <a:schemeClr val="tx1">
                    <a:tint val="85000"/>
                  </a:schemeClr>
                </a:solidFill>
              </a:rPr>
              <a:t>koroziv</a:t>
            </a:r>
            <a:r>
              <a:rPr lang="tr-TR" dirty="0" smtClean="0">
                <a:solidFill>
                  <a:schemeClr val="tx1">
                    <a:tint val="85000"/>
                  </a:schemeClr>
                </a:solidFill>
              </a:rPr>
              <a:t> maddeler</a:t>
            </a:r>
            <a:endParaRPr lang="tr-TR" dirty="0">
              <a:solidFill>
                <a:schemeClr val="tx1">
                  <a:tint val="8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İçerik Yer Tutucusu 2"/>
          <p:cNvSpPr>
            <a:spLocks noGrp="1"/>
          </p:cNvSpPr>
          <p:nvPr>
            <p:ph sz="half" idx="1"/>
          </p:nvPr>
        </p:nvSpPr>
        <p:spPr>
          <a:xfrm>
            <a:off x="457200" y="1600200"/>
            <a:ext cx="3521075" cy="4525963"/>
          </a:xfrm>
        </p:spPr>
        <p:txBody>
          <a:bodyPr/>
          <a:lstStyle/>
          <a:p>
            <a:r>
              <a:rPr lang="tr-TR" smtClean="0"/>
              <a:t>İnfeksiyöz</a:t>
            </a:r>
          </a:p>
          <a:p>
            <a:pPr lvl="1"/>
            <a:r>
              <a:rPr lang="tr-TR" smtClean="0"/>
              <a:t>Herpes zoster</a:t>
            </a:r>
          </a:p>
          <a:p>
            <a:pPr lvl="1"/>
            <a:r>
              <a:rPr lang="tr-TR" smtClean="0"/>
              <a:t>Osteomyelit</a:t>
            </a:r>
          </a:p>
          <a:p>
            <a:pPr lvl="1"/>
            <a:r>
              <a:rPr lang="tr-TR" smtClean="0"/>
              <a:t>Tifoidal ateş</a:t>
            </a:r>
          </a:p>
        </p:txBody>
      </p:sp>
      <p:sp>
        <p:nvSpPr>
          <p:cNvPr id="35842" name="İçerik Yer Tutucusu 3"/>
          <p:cNvSpPr>
            <a:spLocks noGrp="1"/>
          </p:cNvSpPr>
          <p:nvPr>
            <p:ph sz="half" idx="2"/>
          </p:nvPr>
        </p:nvSpPr>
        <p:spPr>
          <a:xfrm>
            <a:off x="4178300" y="1600200"/>
            <a:ext cx="3521075" cy="4525963"/>
          </a:xfrm>
        </p:spPr>
        <p:txBody>
          <a:bodyPr/>
          <a:lstStyle/>
          <a:p>
            <a:r>
              <a:rPr lang="tr-TR" smtClean="0"/>
              <a:t>Diğer:</a:t>
            </a:r>
          </a:p>
          <a:p>
            <a:pPr lvl="1"/>
            <a:r>
              <a:rPr lang="tr-TR" smtClean="0"/>
              <a:t>Muskuler kontüzyon</a:t>
            </a:r>
          </a:p>
          <a:p>
            <a:pPr lvl="1"/>
            <a:r>
              <a:rPr lang="tr-TR" smtClean="0"/>
              <a:t>Narcotik yoksunluk</a:t>
            </a:r>
          </a:p>
          <a:p>
            <a:pPr lvl="1"/>
            <a:r>
              <a:rPr lang="tr-TR" smtClean="0"/>
              <a:t>Ailesel Akdeniz 	Ateşi</a:t>
            </a:r>
          </a:p>
          <a:p>
            <a:pPr lvl="1"/>
            <a:r>
              <a:rPr lang="tr-TR" smtClean="0"/>
              <a:t>Psikiyatrik somatizasyon</a:t>
            </a:r>
          </a:p>
          <a:p>
            <a:pPr lvl="1"/>
            <a:r>
              <a:rPr lang="tr-TR" smtClean="0"/>
              <a:t>Sıcak Çarpması</a:t>
            </a:r>
          </a:p>
        </p:txBody>
      </p:sp>
      <p:sp>
        <p:nvSpPr>
          <p:cNvPr id="5" name="Başlık 1"/>
          <p:cNvSpPr txBox="1">
            <a:spLocks/>
          </p:cNvSpPr>
          <p:nvPr/>
        </p:nvSpPr>
        <p:spPr>
          <a:xfrm>
            <a:off x="1042988" y="476250"/>
            <a:ext cx="6913562" cy="865188"/>
          </a:xfrm>
          <a:prstGeom prst="rect">
            <a:avLst/>
          </a:prstGeom>
        </p:spPr>
        <p:txBody>
          <a:bodyPr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tr-TR" b="1" dirty="0" err="1" smtClean="0">
                <a:solidFill>
                  <a:schemeClr val="accent1">
                    <a:lumMod val="50000"/>
                  </a:schemeClr>
                </a:solidFill>
              </a:rPr>
              <a:t>Non</a:t>
            </a:r>
            <a:r>
              <a:rPr lang="tr-TR" b="1" dirty="0" smtClean="0">
                <a:solidFill>
                  <a:schemeClr val="accent1">
                    <a:lumMod val="50000"/>
                  </a:schemeClr>
                </a:solidFill>
              </a:rPr>
              <a:t>-</a:t>
            </a:r>
            <a:r>
              <a:rPr lang="tr-TR" b="1" dirty="0" err="1" smtClean="0">
                <a:solidFill>
                  <a:schemeClr val="accent1">
                    <a:lumMod val="50000"/>
                  </a:schemeClr>
                </a:solidFill>
              </a:rPr>
              <a:t>Abdominal</a:t>
            </a:r>
            <a:r>
              <a:rPr lang="tr-TR" dirty="0" smtClean="0"/>
              <a:t> Karın ağrısı</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normAutofit fontScale="90000"/>
          </a:bodyPr>
          <a:lstStyle/>
          <a:p>
            <a:pPr fontAlgn="auto">
              <a:spcAft>
                <a:spcPts val="0"/>
              </a:spcAft>
              <a:defRPr/>
            </a:pPr>
            <a:r>
              <a:rPr lang="tr-TR" dirty="0" smtClean="0"/>
              <a:t>Karın Ağrısının </a:t>
            </a:r>
            <a:r>
              <a:rPr lang="tr-TR" dirty="0" smtClean="0">
                <a:solidFill>
                  <a:schemeClr val="accent1">
                    <a:lumMod val="50000"/>
                  </a:schemeClr>
                </a:solidFill>
              </a:rPr>
              <a:t>Araştırılması</a:t>
            </a:r>
            <a:endParaRPr lang="tr-TR" dirty="0">
              <a:solidFill>
                <a:schemeClr val="accent1">
                  <a:lumMod val="50000"/>
                </a:schemeClr>
              </a:solidFill>
            </a:endParaRPr>
          </a:p>
        </p:txBody>
      </p:sp>
      <p:sp>
        <p:nvSpPr>
          <p:cNvPr id="3" name="İçerik Yer Tutucusu 2"/>
          <p:cNvSpPr>
            <a:spLocks noGrp="1"/>
          </p:cNvSpPr>
          <p:nvPr>
            <p:ph idx="1"/>
          </p:nvPr>
        </p:nvSpPr>
        <p:spPr/>
        <p:txBody>
          <a:bodyPr>
            <a:normAutofit fontScale="92500" lnSpcReduction="10000"/>
          </a:bodyPr>
          <a:lstStyle/>
          <a:p>
            <a:pPr marL="274320" indent="-274320" fontAlgn="auto">
              <a:spcAft>
                <a:spcPts val="0"/>
              </a:spcAft>
              <a:buFont typeface="Wingdings 2"/>
              <a:buChar char=""/>
              <a:defRPr/>
            </a:pPr>
            <a:r>
              <a:rPr lang="tr-TR" dirty="0"/>
              <a:t>Öykü</a:t>
            </a:r>
          </a:p>
          <a:p>
            <a:pPr marL="521208" lvl="1" fontAlgn="auto">
              <a:spcAft>
                <a:spcPts val="0"/>
              </a:spcAft>
              <a:buClr>
                <a:schemeClr val="accent4"/>
              </a:buClr>
              <a:buFont typeface="Wingdings 2"/>
              <a:buChar char=""/>
              <a:defRPr/>
            </a:pPr>
            <a:r>
              <a:rPr lang="tr-TR" dirty="0" smtClean="0">
                <a:solidFill>
                  <a:schemeClr val="tx1">
                    <a:tint val="85000"/>
                  </a:schemeClr>
                </a:solidFill>
              </a:rPr>
              <a:t>Başlangıcı</a:t>
            </a:r>
            <a:endParaRPr lang="tr-TR" dirty="0">
              <a:solidFill>
                <a:schemeClr val="tx1">
                  <a:tint val="85000"/>
                </a:schemeClr>
              </a:solidFill>
            </a:endParaRPr>
          </a:p>
          <a:p>
            <a:pPr marL="521208" lvl="1" fontAlgn="auto">
              <a:spcAft>
                <a:spcPts val="0"/>
              </a:spcAft>
              <a:buClr>
                <a:schemeClr val="accent4"/>
              </a:buClr>
              <a:buFont typeface="Wingdings 2"/>
              <a:buChar char=""/>
              <a:defRPr/>
            </a:pPr>
            <a:r>
              <a:rPr lang="tr-TR" dirty="0">
                <a:solidFill>
                  <a:schemeClr val="tx1">
                    <a:tint val="85000"/>
                  </a:schemeClr>
                </a:solidFill>
              </a:rPr>
              <a:t>Şiddeti</a:t>
            </a:r>
          </a:p>
          <a:p>
            <a:pPr marL="521208" lvl="1" fontAlgn="auto">
              <a:spcAft>
                <a:spcPts val="0"/>
              </a:spcAft>
              <a:buClr>
                <a:schemeClr val="accent4"/>
              </a:buClr>
              <a:buFont typeface="Wingdings 2"/>
              <a:buChar char=""/>
              <a:defRPr/>
            </a:pPr>
            <a:r>
              <a:rPr lang="tr-TR" dirty="0">
                <a:solidFill>
                  <a:schemeClr val="tx1">
                    <a:tint val="85000"/>
                  </a:schemeClr>
                </a:solidFill>
              </a:rPr>
              <a:t>Sıklığı</a:t>
            </a:r>
          </a:p>
          <a:p>
            <a:pPr marL="521208" lvl="1" fontAlgn="auto">
              <a:spcAft>
                <a:spcPts val="0"/>
              </a:spcAft>
              <a:buClr>
                <a:schemeClr val="accent4"/>
              </a:buClr>
              <a:buFont typeface="Wingdings 2"/>
              <a:buChar char=""/>
              <a:defRPr/>
            </a:pPr>
            <a:r>
              <a:rPr lang="tr-TR" dirty="0">
                <a:solidFill>
                  <a:schemeClr val="tx1">
                    <a:tint val="85000"/>
                  </a:schemeClr>
                </a:solidFill>
              </a:rPr>
              <a:t>Lokalizasyonu</a:t>
            </a:r>
          </a:p>
          <a:p>
            <a:pPr marL="521208" lvl="1" fontAlgn="auto">
              <a:spcAft>
                <a:spcPts val="0"/>
              </a:spcAft>
              <a:buClr>
                <a:schemeClr val="accent4"/>
              </a:buClr>
              <a:buFont typeface="Wingdings 2"/>
              <a:buChar char=""/>
              <a:defRPr/>
            </a:pPr>
            <a:r>
              <a:rPr lang="tr-TR" dirty="0">
                <a:solidFill>
                  <a:schemeClr val="tx1">
                    <a:tint val="85000"/>
                  </a:schemeClr>
                </a:solidFill>
              </a:rPr>
              <a:t>Süresi</a:t>
            </a:r>
          </a:p>
          <a:p>
            <a:pPr marL="521208" lvl="1" fontAlgn="auto">
              <a:spcAft>
                <a:spcPts val="0"/>
              </a:spcAft>
              <a:buClr>
                <a:schemeClr val="accent4"/>
              </a:buClr>
              <a:buFont typeface="Wingdings 2"/>
              <a:buChar char=""/>
              <a:defRPr/>
            </a:pPr>
            <a:r>
              <a:rPr lang="tr-TR" dirty="0">
                <a:solidFill>
                  <a:schemeClr val="tx1">
                    <a:tint val="85000"/>
                  </a:schemeClr>
                </a:solidFill>
              </a:rPr>
              <a:t>Şiddetlendiren veya hafifleten </a:t>
            </a:r>
            <a:r>
              <a:rPr lang="tr-TR" dirty="0" smtClean="0">
                <a:solidFill>
                  <a:schemeClr val="tx1">
                    <a:tint val="85000"/>
                  </a:schemeClr>
                </a:solidFill>
              </a:rPr>
              <a:t>nedenler</a:t>
            </a:r>
          </a:p>
          <a:p>
            <a:pPr marL="521208" lvl="1" fontAlgn="auto">
              <a:spcAft>
                <a:spcPts val="0"/>
              </a:spcAft>
              <a:buClr>
                <a:schemeClr val="accent4"/>
              </a:buClr>
              <a:buFont typeface="Wingdings 2"/>
              <a:buChar char=""/>
              <a:defRPr/>
            </a:pPr>
            <a:r>
              <a:rPr lang="tr-TR" dirty="0" smtClean="0">
                <a:solidFill>
                  <a:schemeClr val="tx1">
                    <a:tint val="85000"/>
                  </a:schemeClr>
                </a:solidFill>
              </a:rPr>
              <a:t>Eşlik eden semptomlar (Ateş, döküntü, </a:t>
            </a:r>
            <a:r>
              <a:rPr lang="tr-TR" dirty="0" err="1" smtClean="0">
                <a:solidFill>
                  <a:schemeClr val="tx1">
                    <a:tint val="85000"/>
                  </a:schemeClr>
                </a:solidFill>
              </a:rPr>
              <a:t>diyare</a:t>
            </a:r>
            <a:r>
              <a:rPr lang="tr-TR" dirty="0" smtClean="0">
                <a:solidFill>
                  <a:schemeClr val="tx1">
                    <a:tint val="85000"/>
                  </a:schemeClr>
                </a:solidFill>
              </a:rPr>
              <a:t>, </a:t>
            </a:r>
            <a:r>
              <a:rPr lang="tr-TR" dirty="0" err="1" smtClean="0">
                <a:solidFill>
                  <a:schemeClr val="tx1">
                    <a:tint val="85000"/>
                  </a:schemeClr>
                </a:solidFill>
              </a:rPr>
              <a:t>konstipasyon</a:t>
            </a:r>
            <a:r>
              <a:rPr lang="tr-TR" dirty="0" smtClean="0">
                <a:solidFill>
                  <a:schemeClr val="tx1">
                    <a:tint val="85000"/>
                  </a:schemeClr>
                </a:solidFill>
              </a:rPr>
              <a:t>, kilo kaybı, sarılık, </a:t>
            </a:r>
            <a:r>
              <a:rPr lang="tr-TR" dirty="0" err="1" smtClean="0">
                <a:solidFill>
                  <a:schemeClr val="tx1">
                    <a:tint val="85000"/>
                  </a:schemeClr>
                </a:solidFill>
              </a:rPr>
              <a:t>melena</a:t>
            </a:r>
            <a:r>
              <a:rPr lang="tr-TR" dirty="0" smtClean="0">
                <a:solidFill>
                  <a:schemeClr val="tx1">
                    <a:tint val="85000"/>
                  </a:schemeClr>
                </a:solidFill>
              </a:rPr>
              <a:t>, </a:t>
            </a:r>
            <a:r>
              <a:rPr lang="tr-TR" dirty="0" err="1" smtClean="0">
                <a:solidFill>
                  <a:schemeClr val="tx1">
                    <a:tint val="85000"/>
                  </a:schemeClr>
                </a:solidFill>
              </a:rPr>
              <a:t>hematemez</a:t>
            </a:r>
            <a:r>
              <a:rPr lang="tr-TR" dirty="0" smtClean="0">
                <a:solidFill>
                  <a:schemeClr val="tx1">
                    <a:tint val="85000"/>
                  </a:schemeClr>
                </a:solidFill>
              </a:rPr>
              <a:t>, kanlı idrar)</a:t>
            </a:r>
          </a:p>
          <a:p>
            <a:pPr marL="521208" lvl="1" fontAlgn="auto">
              <a:spcAft>
                <a:spcPts val="0"/>
              </a:spcAft>
              <a:buClr>
                <a:schemeClr val="accent4"/>
              </a:buClr>
              <a:buFont typeface="Wingdings 2"/>
              <a:buChar char=""/>
              <a:defRPr/>
            </a:pPr>
            <a:r>
              <a:rPr lang="tr-TR" dirty="0" smtClean="0">
                <a:solidFill>
                  <a:schemeClr val="tx1">
                    <a:tint val="85000"/>
                  </a:schemeClr>
                </a:solidFill>
              </a:rPr>
              <a:t>Aile hikayesi (FMF, MEN, İBH…)</a:t>
            </a:r>
          </a:p>
          <a:p>
            <a:pPr marL="521208" lvl="1" fontAlgn="auto">
              <a:spcAft>
                <a:spcPts val="0"/>
              </a:spcAft>
              <a:buClr>
                <a:schemeClr val="accent4"/>
              </a:buClr>
              <a:buFont typeface="Wingdings 2"/>
              <a:buChar char=""/>
              <a:defRPr/>
            </a:pPr>
            <a:r>
              <a:rPr lang="tr-TR" dirty="0" smtClean="0">
                <a:solidFill>
                  <a:schemeClr val="tx1">
                    <a:tint val="85000"/>
                  </a:schemeClr>
                </a:solidFill>
              </a:rPr>
              <a:t>İlaç Kullanımı (NSAİİ, KS, </a:t>
            </a:r>
            <a:r>
              <a:rPr lang="tr-TR" dirty="0" err="1" smtClean="0">
                <a:solidFill>
                  <a:schemeClr val="tx1">
                    <a:tint val="85000"/>
                  </a:schemeClr>
                </a:solidFill>
              </a:rPr>
              <a:t>Barbiturat</a:t>
            </a:r>
            <a:r>
              <a:rPr lang="tr-TR" dirty="0" smtClean="0">
                <a:solidFill>
                  <a:schemeClr val="tx1">
                    <a:tint val="85000"/>
                  </a:schemeClr>
                </a:solidFill>
              </a:rPr>
              <a:t>…)</a:t>
            </a:r>
          </a:p>
          <a:p>
            <a:pPr marL="521208" lvl="1" fontAlgn="auto">
              <a:spcAft>
                <a:spcPts val="0"/>
              </a:spcAft>
              <a:buClr>
                <a:schemeClr val="accent4"/>
              </a:buClr>
              <a:buFont typeface="Wingdings 2"/>
              <a:buChar char=""/>
              <a:defRPr/>
            </a:pPr>
            <a:r>
              <a:rPr lang="tr-TR" dirty="0" smtClean="0">
                <a:solidFill>
                  <a:schemeClr val="tx1">
                    <a:tint val="85000"/>
                  </a:schemeClr>
                </a:solidFill>
              </a:rPr>
              <a:t>Kadınlarda adet dönemi</a:t>
            </a:r>
            <a:r>
              <a:rPr lang="tr-TR" dirty="0">
                <a:solidFill>
                  <a:schemeClr val="tx1">
                    <a:tint val="85000"/>
                  </a:schemeClr>
                </a:solidFill>
              </a:rPr>
              <a:t>/</a:t>
            </a:r>
            <a:r>
              <a:rPr lang="tr-TR" dirty="0" smtClean="0">
                <a:solidFill>
                  <a:schemeClr val="tx1">
                    <a:tint val="85000"/>
                  </a:schemeClr>
                </a:solidFill>
              </a:rPr>
              <a:t> son adet tarihi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normAutofit fontScale="90000"/>
          </a:bodyPr>
          <a:lstStyle/>
          <a:p>
            <a:pPr fontAlgn="auto">
              <a:spcAft>
                <a:spcPts val="0"/>
              </a:spcAft>
              <a:defRPr/>
            </a:pPr>
            <a:r>
              <a:rPr lang="tr-TR" dirty="0" smtClean="0"/>
              <a:t>Karın Ağrısının </a:t>
            </a:r>
            <a:r>
              <a:rPr lang="tr-TR" dirty="0" smtClean="0">
                <a:solidFill>
                  <a:schemeClr val="accent1">
                    <a:lumMod val="50000"/>
                  </a:schemeClr>
                </a:solidFill>
              </a:rPr>
              <a:t>araştırılması</a:t>
            </a:r>
            <a:endParaRPr lang="tr-TR" dirty="0">
              <a:solidFill>
                <a:schemeClr val="accent1">
                  <a:lumMod val="50000"/>
                </a:schemeClr>
              </a:solidFill>
            </a:endParaRPr>
          </a:p>
        </p:txBody>
      </p:sp>
      <p:sp>
        <p:nvSpPr>
          <p:cNvPr id="37890" name="İçerik Yer Tutucusu 2"/>
          <p:cNvSpPr>
            <a:spLocks noGrp="1"/>
          </p:cNvSpPr>
          <p:nvPr>
            <p:ph idx="1"/>
          </p:nvPr>
        </p:nvSpPr>
        <p:spPr/>
        <p:txBody>
          <a:bodyPr/>
          <a:lstStyle/>
          <a:p>
            <a:r>
              <a:rPr lang="tr-TR" dirty="0" smtClean="0"/>
              <a:t>Fizik muayene</a:t>
            </a:r>
          </a:p>
          <a:p>
            <a:pPr lvl="1"/>
            <a:r>
              <a:rPr lang="tr-TR" dirty="0" err="1" smtClean="0"/>
              <a:t>İnspeksiyon</a:t>
            </a:r>
            <a:endParaRPr lang="tr-TR" dirty="0" smtClean="0"/>
          </a:p>
          <a:p>
            <a:pPr lvl="1"/>
            <a:r>
              <a:rPr lang="tr-TR" dirty="0" err="1" smtClean="0"/>
              <a:t>Oskültasyon</a:t>
            </a:r>
            <a:endParaRPr lang="tr-TR" dirty="0" smtClean="0"/>
          </a:p>
          <a:p>
            <a:pPr lvl="1"/>
            <a:r>
              <a:rPr lang="tr-TR" dirty="0" smtClean="0"/>
              <a:t>Perküsyon</a:t>
            </a:r>
          </a:p>
          <a:p>
            <a:pPr lvl="1"/>
            <a:r>
              <a:rPr lang="tr-TR" dirty="0" err="1" smtClean="0"/>
              <a:t>Palpasyon</a:t>
            </a:r>
            <a:endParaRPr lang="tr-TR" dirty="0" smtClean="0"/>
          </a:p>
          <a:p>
            <a:pPr lvl="1"/>
            <a:r>
              <a:rPr lang="tr-TR" dirty="0" err="1" smtClean="0"/>
              <a:t>Rebound</a:t>
            </a:r>
            <a:endParaRPr lang="tr-TR" dirty="0" smtClean="0"/>
          </a:p>
          <a:p>
            <a:pPr lvl="1"/>
            <a:r>
              <a:rPr lang="tr-TR" dirty="0" err="1" smtClean="0"/>
              <a:t>Rektal</a:t>
            </a:r>
            <a:r>
              <a:rPr lang="tr-TR" dirty="0" smtClean="0"/>
              <a:t> muayene</a:t>
            </a:r>
          </a:p>
          <a:p>
            <a:pPr lvl="1"/>
            <a:r>
              <a:rPr lang="tr-TR" dirty="0" err="1" smtClean="0"/>
              <a:t>Pelvik</a:t>
            </a:r>
            <a:r>
              <a:rPr lang="tr-TR" dirty="0" smtClean="0"/>
              <a:t> muayene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İçerik Yer Tutucusu 2"/>
          <p:cNvSpPr>
            <a:spLocks noGrp="1"/>
          </p:cNvSpPr>
          <p:nvPr>
            <p:ph idx="1"/>
          </p:nvPr>
        </p:nvSpPr>
        <p:spPr/>
        <p:txBody>
          <a:bodyPr/>
          <a:lstStyle/>
          <a:p>
            <a:r>
              <a:rPr lang="tr-TR" dirty="0" smtClean="0"/>
              <a:t>Fizik muayene karın ağrısına yaklaşımda en önemli adımdır. </a:t>
            </a:r>
          </a:p>
          <a:p>
            <a:r>
              <a:rPr lang="tr-TR" dirty="0" smtClean="0"/>
              <a:t>Yapılan fizik muayenelerde doktorun titizliği ve kibarlığı veri toplamada çok önemlidir.</a:t>
            </a:r>
          </a:p>
          <a:p>
            <a:r>
              <a:rPr lang="tr-TR" dirty="0" err="1" smtClean="0"/>
              <a:t>Rektal</a:t>
            </a:r>
            <a:r>
              <a:rPr lang="tr-TR" dirty="0" smtClean="0"/>
              <a:t> muayenede kabaca bir davranış hastanın ajite olmasına ve diğer muayeneleri yaptırmamasına neden olabilir.</a:t>
            </a:r>
          </a:p>
          <a:p>
            <a:r>
              <a:rPr lang="tr-TR" dirty="0" smtClean="0"/>
              <a:t>Aynı şekilde </a:t>
            </a:r>
            <a:r>
              <a:rPr lang="tr-TR" dirty="0" err="1" smtClean="0"/>
              <a:t>peritonel</a:t>
            </a:r>
            <a:r>
              <a:rPr lang="tr-TR" dirty="0" smtClean="0"/>
              <a:t> </a:t>
            </a:r>
            <a:r>
              <a:rPr lang="tr-TR" dirty="0" err="1" smtClean="0"/>
              <a:t>irritasyondan</a:t>
            </a:r>
            <a:r>
              <a:rPr lang="tr-TR" dirty="0" smtClean="0"/>
              <a:t> </a:t>
            </a:r>
            <a:r>
              <a:rPr lang="tr-TR" dirty="0" err="1" smtClean="0"/>
              <a:t>şüphenilen</a:t>
            </a:r>
            <a:r>
              <a:rPr lang="tr-TR" dirty="0" smtClean="0"/>
              <a:t> hastada </a:t>
            </a:r>
            <a:r>
              <a:rPr lang="tr-TR" dirty="0" err="1" smtClean="0"/>
              <a:t>rebound</a:t>
            </a:r>
            <a:r>
              <a:rPr lang="tr-TR" dirty="0" smtClean="0"/>
              <a:t>,  batın hassasiyeti bakmak  gereksizdir.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İçerik Yer Tutucusu 2"/>
          <p:cNvSpPr>
            <a:spLocks noGrp="1"/>
          </p:cNvSpPr>
          <p:nvPr>
            <p:ph idx="1"/>
          </p:nvPr>
        </p:nvSpPr>
        <p:spPr/>
        <p:txBody>
          <a:bodyPr/>
          <a:lstStyle/>
          <a:p>
            <a:r>
              <a:rPr lang="tr-TR" smtClean="0"/>
              <a:t>Genel bir inspeksiyonla hastanın;</a:t>
            </a:r>
          </a:p>
          <a:p>
            <a:pPr lvl="1"/>
            <a:r>
              <a:rPr lang="tr-TR" smtClean="0"/>
              <a:t>Postürü</a:t>
            </a:r>
          </a:p>
          <a:p>
            <a:pPr lvl="2"/>
            <a:r>
              <a:rPr lang="tr-TR" smtClean="0"/>
              <a:t>Yatağında kıvranan ve bir türlü rahat pozisyon bulamayan hastada obstrüksiyon düşünülür.</a:t>
            </a:r>
          </a:p>
          <a:p>
            <a:pPr lvl="2"/>
            <a:r>
              <a:rPr lang="tr-TR" smtClean="0"/>
              <a:t>Alt ekstremiteleri fleksiyonda olup hareketsiz duran hastada peritonit düşünülür.</a:t>
            </a:r>
          </a:p>
          <a:p>
            <a:pPr lvl="2"/>
            <a:r>
              <a:rPr lang="tr-TR" smtClean="0"/>
              <a:t>Diz dirsek pozisyonu pankreatit düşündürür</a:t>
            </a:r>
          </a:p>
          <a:p>
            <a:pPr lvl="1"/>
            <a:r>
              <a:rPr lang="tr-TR" smtClean="0"/>
              <a:t>Solunum şekli</a:t>
            </a:r>
          </a:p>
          <a:p>
            <a:pPr lvl="1"/>
            <a:r>
              <a:rPr lang="tr-TR" smtClean="0"/>
              <a:t>Yüz ifadesi</a:t>
            </a:r>
          </a:p>
          <a:p>
            <a:pPr lvl="1"/>
            <a:r>
              <a:rPr lang="tr-TR" smtClean="0"/>
              <a:t>Döküntüleri (cullen/grey-turner)</a:t>
            </a:r>
          </a:p>
          <a:p>
            <a:pPr lvl="1"/>
            <a:r>
              <a:rPr lang="tr-TR" smtClean="0"/>
              <a:t>Deri rengi/skleraları değerlendirilir (sarılık)</a:t>
            </a:r>
          </a:p>
          <a:p>
            <a:endParaRPr lang="tr-T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İçerik Yer Tutucusu 2"/>
          <p:cNvSpPr>
            <a:spLocks noGrp="1"/>
          </p:cNvSpPr>
          <p:nvPr>
            <p:ph idx="1"/>
          </p:nvPr>
        </p:nvSpPr>
        <p:spPr/>
        <p:txBody>
          <a:bodyPr/>
          <a:lstStyle/>
          <a:p>
            <a:r>
              <a:rPr lang="tr-TR" smtClean="0"/>
              <a:t>Yapılacak ilk muayene hastanın </a:t>
            </a:r>
            <a:r>
              <a:rPr lang="tr-TR" b="1" smtClean="0"/>
              <a:t>vital</a:t>
            </a:r>
            <a:r>
              <a:rPr lang="tr-TR" smtClean="0"/>
              <a:t> bulgularını değerlendirmektir. </a:t>
            </a:r>
          </a:p>
          <a:p>
            <a:r>
              <a:rPr lang="tr-TR" b="1" smtClean="0"/>
              <a:t>Ateş, hipotansiyon, taşikardi </a:t>
            </a:r>
            <a:r>
              <a:rPr lang="tr-TR" smtClean="0"/>
              <a:t>ve </a:t>
            </a:r>
            <a:r>
              <a:rPr lang="tr-TR" b="1" smtClean="0"/>
              <a:t>takipne</a:t>
            </a:r>
            <a:r>
              <a:rPr lang="tr-TR" smtClean="0"/>
              <a:t>, tek başına veya birlikte, acil önem ve müdahale gerektiren belirtilerdir.</a:t>
            </a:r>
          </a:p>
          <a:p>
            <a:pPr marL="342900" lvl="1"/>
            <a:r>
              <a:rPr lang="tr-TR" sz="2400" smtClean="0"/>
              <a:t>Ortostatik değişikliklerin nedeni hemoraji veya hipovolemi olabilir.</a:t>
            </a:r>
            <a:endParaRPr lang="tr-TR" sz="3600" smtClean="0"/>
          </a:p>
          <a:p>
            <a:endParaRPr lang="tr-T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t>AĞRI</a:t>
            </a:r>
            <a:endParaRPr lang="tr-TR" dirty="0"/>
          </a:p>
        </p:txBody>
      </p:sp>
      <p:sp>
        <p:nvSpPr>
          <p:cNvPr id="15362" name="2 İçerik Yer Tutucusu"/>
          <p:cNvSpPr>
            <a:spLocks noGrp="1"/>
          </p:cNvSpPr>
          <p:nvPr>
            <p:ph idx="1"/>
          </p:nvPr>
        </p:nvSpPr>
        <p:spPr/>
        <p:txBody>
          <a:bodyPr/>
          <a:lstStyle/>
          <a:p>
            <a:pPr>
              <a:lnSpc>
                <a:spcPct val="90000"/>
              </a:lnSpc>
            </a:pPr>
            <a:r>
              <a:rPr lang="tr-TR" smtClean="0"/>
              <a:t>Ağrının doğal seyri altta yatan patoloji ile direkt ilişkilidir.</a:t>
            </a:r>
          </a:p>
          <a:p>
            <a:pPr lvl="1">
              <a:lnSpc>
                <a:spcPct val="90000"/>
              </a:lnSpc>
            </a:pPr>
            <a:r>
              <a:rPr lang="tr-TR" smtClean="0"/>
              <a:t>Tedavi gerektirmeyecek kadar basit</a:t>
            </a:r>
          </a:p>
          <a:p>
            <a:pPr lvl="1">
              <a:lnSpc>
                <a:spcPct val="90000"/>
              </a:lnSpc>
            </a:pPr>
            <a:r>
              <a:rPr lang="tr-TR" smtClean="0"/>
              <a:t>Ölümcül olabilecek kadar karmaşık</a:t>
            </a:r>
          </a:p>
          <a:p>
            <a:pPr>
              <a:lnSpc>
                <a:spcPct val="90000"/>
              </a:lnSpc>
            </a:pPr>
            <a:r>
              <a:rPr lang="tr-TR" smtClean="0"/>
              <a:t>Metodolojik yaklaşım gerekir</a:t>
            </a:r>
          </a:p>
          <a:p>
            <a:pPr>
              <a:lnSpc>
                <a:spcPct val="90000"/>
              </a:lnSpc>
            </a:pPr>
            <a:r>
              <a:rPr lang="tr-TR" smtClean="0"/>
              <a:t>Hızla karar verilmeli ve uygulanmalıdır ancak gereksiz acelecilikle yanlış yönlenilmemelidir.</a:t>
            </a:r>
          </a:p>
          <a:p>
            <a:pPr>
              <a:lnSpc>
                <a:spcPct val="90000"/>
              </a:lnSpc>
            </a:pPr>
            <a:r>
              <a:rPr lang="tr-TR" smtClean="0"/>
              <a:t>Doğru tedavi için doğru  tanı konulmalıdır.</a:t>
            </a:r>
          </a:p>
          <a:p>
            <a:endParaRPr lang="tr-TR"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İçerik Yer Tutucusu 2"/>
          <p:cNvSpPr>
            <a:spLocks noGrp="1"/>
          </p:cNvSpPr>
          <p:nvPr>
            <p:ph idx="1"/>
          </p:nvPr>
        </p:nvSpPr>
        <p:spPr/>
        <p:txBody>
          <a:bodyPr/>
          <a:lstStyle/>
          <a:p>
            <a:r>
              <a:rPr lang="tr-TR" smtClean="0"/>
              <a:t>Abdominal muayene palpasyon ve perküsyondan önce oskultasyon yapılır ve barsak değerlendirilir.</a:t>
            </a:r>
          </a:p>
          <a:p>
            <a:r>
              <a:rPr lang="tr-TR" smtClean="0"/>
              <a:t>Barsak seslerinin azalması ileusu, artması gastroenteriti öncelikle düşündürmelidir.</a:t>
            </a:r>
          </a:p>
          <a:p>
            <a:r>
              <a:rPr lang="tr-TR" smtClean="0"/>
              <a:t>Ancak ileusun erken dönemlerinde tıkanıklığın proksimalinde barsak sesleri artmıştır.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İçerik Yer Tutucusu 2"/>
          <p:cNvSpPr>
            <a:spLocks noGrp="1"/>
          </p:cNvSpPr>
          <p:nvPr>
            <p:ph idx="1"/>
          </p:nvPr>
        </p:nvSpPr>
        <p:spPr/>
        <p:txBody>
          <a:bodyPr/>
          <a:lstStyle/>
          <a:p>
            <a:r>
              <a:rPr lang="tr-TR" smtClean="0"/>
              <a:t>Palpasyonla; batında kitle, hassasiyet, peritoneal irritasyon değerlendirilir. Dalak ve karaciğer alt sınırları da değerlendirilir.</a:t>
            </a:r>
          </a:p>
          <a:p>
            <a:r>
              <a:rPr lang="tr-TR" smtClean="0"/>
              <a:t>Murphy McBurney noktaları değerlendirilir. </a:t>
            </a:r>
          </a:p>
          <a:p>
            <a:r>
              <a:rPr lang="tr-TR" smtClean="0"/>
              <a:t>Rektal tuşe ile gaita değerlendirilir (melena)  ve rektal muayene yapılır.</a:t>
            </a:r>
          </a:p>
          <a:p>
            <a:r>
              <a:rPr lang="tr-TR" smtClean="0"/>
              <a:t>Kadınlarda pelvik muayene</a:t>
            </a:r>
          </a:p>
          <a:p>
            <a:r>
              <a:rPr lang="tr-TR" smtClean="0"/>
              <a:t>Erkeklerde de prostat ve testis muayene edilmelidir.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İçerik Yer Tutucusu 2"/>
          <p:cNvSpPr>
            <a:spLocks noGrp="1"/>
          </p:cNvSpPr>
          <p:nvPr>
            <p:ph idx="1"/>
          </p:nvPr>
        </p:nvSpPr>
        <p:spPr/>
        <p:txBody>
          <a:bodyPr/>
          <a:lstStyle/>
          <a:p>
            <a:r>
              <a:rPr lang="tr-TR" smtClean="0"/>
              <a:t>Perküsyonda; batında sıvı ve kitle araştırması yapılır. Açıklığı yukarı bakan matite asiti; açıklığı aşağıya bakan matite pelvik kitleyi; dama şeklinde parçalı matite alınması ise tuberküloz peritonitini düşündürür.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normAutofit fontScale="90000"/>
          </a:bodyPr>
          <a:lstStyle/>
          <a:p>
            <a:pPr fontAlgn="auto">
              <a:spcAft>
                <a:spcPts val="0"/>
              </a:spcAft>
              <a:defRPr/>
            </a:pPr>
            <a:r>
              <a:rPr lang="tr-TR" dirty="0"/>
              <a:t>Karın Ağrısının </a:t>
            </a:r>
            <a:r>
              <a:rPr lang="tr-TR" dirty="0">
                <a:solidFill>
                  <a:schemeClr val="accent1">
                    <a:lumMod val="50000"/>
                  </a:schemeClr>
                </a:solidFill>
              </a:rPr>
              <a:t>Araştırılması</a:t>
            </a:r>
            <a:endParaRPr lang="tr-TR" dirty="0"/>
          </a:p>
        </p:txBody>
      </p:sp>
      <p:sp>
        <p:nvSpPr>
          <p:cNvPr id="45058" name="İçerik Yer Tutucusu 2"/>
          <p:cNvSpPr>
            <a:spLocks noGrp="1"/>
          </p:cNvSpPr>
          <p:nvPr>
            <p:ph idx="1"/>
          </p:nvPr>
        </p:nvSpPr>
        <p:spPr/>
        <p:txBody>
          <a:bodyPr/>
          <a:lstStyle/>
          <a:p>
            <a:r>
              <a:rPr lang="tr-TR" smtClean="0"/>
              <a:t>Laboratuvar testleri</a:t>
            </a:r>
          </a:p>
          <a:p>
            <a:pPr lvl="1"/>
            <a:r>
              <a:rPr lang="tr-TR" smtClean="0"/>
              <a:t>Tam idrar</a:t>
            </a:r>
          </a:p>
          <a:p>
            <a:pPr lvl="1"/>
            <a:r>
              <a:rPr lang="tr-TR" smtClean="0"/>
              <a:t>CBC</a:t>
            </a:r>
          </a:p>
          <a:p>
            <a:pPr lvl="1"/>
            <a:r>
              <a:rPr lang="tr-TR" smtClean="0"/>
              <a:t>Diğer;</a:t>
            </a:r>
          </a:p>
          <a:p>
            <a:pPr lvl="2"/>
            <a:r>
              <a:rPr lang="tr-TR" smtClean="0"/>
              <a:t>Amilaz, lipaz, KCFT…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İçerik Yer Tutucusu 2"/>
          <p:cNvSpPr>
            <a:spLocks noGrp="1"/>
          </p:cNvSpPr>
          <p:nvPr>
            <p:ph idx="1"/>
          </p:nvPr>
        </p:nvSpPr>
        <p:spPr/>
        <p:txBody>
          <a:bodyPr/>
          <a:lstStyle/>
          <a:p>
            <a:r>
              <a:rPr lang="tr-TR" b="1" smtClean="0"/>
              <a:t>Tam Kan Sayımı:</a:t>
            </a:r>
          </a:p>
          <a:p>
            <a:r>
              <a:rPr lang="tr-TR" smtClean="0"/>
              <a:t>Lökositoz; İflamasyon varlığını</a:t>
            </a:r>
          </a:p>
          <a:p>
            <a:r>
              <a:rPr lang="tr-TR" smtClean="0"/>
              <a:t>&gt;20000 WBC bize perforasyonu, pankreatiti, akut kolesistiti, PID ve Mesenter iskemiyi düşündürmelidir.</a:t>
            </a:r>
          </a:p>
          <a:p>
            <a:r>
              <a:rPr lang="tr-TR" smtClean="0"/>
              <a:t>Lökopeni ; Viral bir enfeksiyon gösterebilir.</a:t>
            </a:r>
          </a:p>
          <a:p>
            <a:r>
              <a:rPr lang="tr-TR" smtClean="0"/>
              <a:t>Kanamada hemoglobin seviyesi önemlidir. Fakat akut kan kaybında hemen düşmeyebilir. </a:t>
            </a:r>
          </a:p>
          <a:p>
            <a:r>
              <a:rPr lang="tr-TR" smtClean="0"/>
              <a:t>Sedimentasyon hızı inflamatuvar durumlarda yüksek olabilir. (Karsinoma, Crohn hastalığı ve Abse)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İçerik Yer Tutucusu 2"/>
          <p:cNvSpPr>
            <a:spLocks noGrp="1"/>
          </p:cNvSpPr>
          <p:nvPr>
            <p:ph idx="1"/>
          </p:nvPr>
        </p:nvSpPr>
        <p:spPr/>
        <p:txBody>
          <a:bodyPr/>
          <a:lstStyle/>
          <a:p>
            <a:r>
              <a:rPr lang="tr-TR" smtClean="0"/>
              <a:t>Yüksek Serum Amilaz ve Lipaz Değerleri: Akut pankreatit, Perfore Peptik ülser, barsak nekrozu,tükrük bezlerinin hastalığı,Rüptüre dış gebelik ve Rüptüre safra kesesi gibi.</a:t>
            </a:r>
          </a:p>
          <a:p>
            <a:r>
              <a:rPr lang="tr-TR" smtClean="0"/>
              <a:t>KC enzimleri (AST, ALT, ALP, GGT) ve bilirubin seviyeleri: KC ve Biliyer hastalıklardan şüphelenmesi durumunda istenmelidir.</a:t>
            </a:r>
          </a:p>
          <a:p>
            <a:r>
              <a:rPr lang="tr-TR" smtClean="0"/>
              <a:t>Koagulasyon çalışmaları (PT ve PTT) : KC hast, Biliyer hast, üst ve alt GİS kanamalarda istenmelidir.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İçerik Yer Tutucusu 2"/>
          <p:cNvSpPr>
            <a:spLocks noGrp="1"/>
          </p:cNvSpPr>
          <p:nvPr>
            <p:ph idx="1"/>
          </p:nvPr>
        </p:nvSpPr>
        <p:spPr/>
        <p:txBody>
          <a:bodyPr/>
          <a:lstStyle/>
          <a:p>
            <a:r>
              <a:rPr lang="tr-TR" smtClean="0"/>
              <a:t>Gaitada kan görülmesi; Mezenter Arter Oklüzyonunu, invaginasyon, Kolon karsinomu, Crohn hastalığı ve Ülseratif koliti düşündürebilir.</a:t>
            </a:r>
          </a:p>
          <a:p>
            <a:r>
              <a:rPr lang="tr-TR" smtClean="0"/>
              <a:t>İdrar tetkiklerinde eritrosit, lökosit ve bilirubin varlığı sırasıyla böbrek taşı, üriner infeksiyon ve hepatikopankreatobilier hastalıkları düşündürebilir.</a:t>
            </a:r>
          </a:p>
          <a:p>
            <a:r>
              <a:rPr lang="tr-TR" smtClean="0"/>
              <a:t> Ektopik gebelik gibi durumlarda </a:t>
            </a:r>
            <a:r>
              <a:rPr lang="el-GR" smtClean="0"/>
              <a:t>β-</a:t>
            </a:r>
            <a:r>
              <a:rPr lang="tr-TR" smtClean="0"/>
              <a:t>hCG kanda bakılabilir.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normAutofit fontScale="90000"/>
          </a:bodyPr>
          <a:lstStyle/>
          <a:p>
            <a:pPr fontAlgn="auto">
              <a:spcAft>
                <a:spcPts val="0"/>
              </a:spcAft>
              <a:defRPr/>
            </a:pPr>
            <a:r>
              <a:rPr lang="tr-TR" dirty="0"/>
              <a:t>Karın Ağrısının </a:t>
            </a:r>
            <a:r>
              <a:rPr lang="tr-TR" dirty="0">
                <a:solidFill>
                  <a:schemeClr val="accent1">
                    <a:lumMod val="50000"/>
                  </a:schemeClr>
                </a:solidFill>
              </a:rPr>
              <a:t>Araştırılması</a:t>
            </a:r>
            <a:endParaRPr lang="tr-TR" dirty="0"/>
          </a:p>
        </p:txBody>
      </p:sp>
      <p:sp>
        <p:nvSpPr>
          <p:cNvPr id="49154" name="İçerik Yer Tutucusu 2"/>
          <p:cNvSpPr>
            <a:spLocks noGrp="1"/>
          </p:cNvSpPr>
          <p:nvPr>
            <p:ph idx="1"/>
          </p:nvPr>
        </p:nvSpPr>
        <p:spPr/>
        <p:txBody>
          <a:bodyPr/>
          <a:lstStyle/>
          <a:p>
            <a:r>
              <a:rPr lang="tr-TR" smtClean="0"/>
              <a:t>Tanısal işlemler</a:t>
            </a:r>
          </a:p>
          <a:p>
            <a:pPr lvl="1"/>
            <a:r>
              <a:rPr lang="tr-TR" smtClean="0"/>
              <a:t>Düz karın grafileri</a:t>
            </a:r>
          </a:p>
          <a:p>
            <a:pPr lvl="1"/>
            <a:r>
              <a:rPr lang="tr-TR" smtClean="0"/>
              <a:t>Kontrastlı grafiler</a:t>
            </a:r>
          </a:p>
          <a:p>
            <a:pPr lvl="1"/>
            <a:r>
              <a:rPr lang="tr-TR" smtClean="0"/>
              <a:t>USG</a:t>
            </a:r>
          </a:p>
          <a:p>
            <a:pPr lvl="1"/>
            <a:r>
              <a:rPr lang="tr-TR" smtClean="0"/>
              <a:t>CT</a:t>
            </a:r>
          </a:p>
          <a:p>
            <a:pPr lvl="1"/>
            <a:r>
              <a:rPr lang="tr-TR" smtClean="0"/>
              <a:t>Endoskopi</a:t>
            </a:r>
          </a:p>
          <a:p>
            <a:pPr lvl="1"/>
            <a:r>
              <a:rPr lang="tr-TR" smtClean="0"/>
              <a:t>Kolonoskopi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274320" indent="-274320" fontAlgn="auto">
              <a:spcAft>
                <a:spcPts val="0"/>
              </a:spcAft>
              <a:buFont typeface="Wingdings 2"/>
              <a:buChar char=""/>
              <a:defRPr/>
            </a:pPr>
            <a:r>
              <a:rPr lang="nn-NO" b="1" dirty="0"/>
              <a:t>Yatarak veya ayakta batın grafileri</a:t>
            </a:r>
            <a:r>
              <a:rPr lang="nn-NO" dirty="0"/>
              <a:t>: </a:t>
            </a:r>
            <a:r>
              <a:rPr lang="nn-NO" dirty="0" smtClean="0"/>
              <a:t>Periton</a:t>
            </a:r>
            <a:r>
              <a:rPr lang="tr-TR" dirty="0" smtClean="0"/>
              <a:t> boşluğu </a:t>
            </a:r>
            <a:r>
              <a:rPr lang="tr-TR" dirty="0"/>
              <a:t>içinde hava varlığının saptanması, </a:t>
            </a:r>
            <a:r>
              <a:rPr lang="tr-TR" dirty="0" err="1" smtClean="0"/>
              <a:t>kalsifiye</a:t>
            </a:r>
            <a:r>
              <a:rPr lang="tr-TR" dirty="0" smtClean="0"/>
              <a:t> safra </a:t>
            </a:r>
            <a:r>
              <a:rPr lang="tr-TR" dirty="0"/>
              <a:t>taşralarını veya böbrek </a:t>
            </a:r>
            <a:r>
              <a:rPr lang="tr-TR" dirty="0" smtClean="0"/>
              <a:t>taşlarının belirlenmesi</a:t>
            </a:r>
            <a:r>
              <a:rPr lang="tr-TR" dirty="0"/>
              <a:t>, barsak luplarında </a:t>
            </a:r>
            <a:r>
              <a:rPr lang="tr-TR" dirty="0" err="1"/>
              <a:t>distansiyon</a:t>
            </a:r>
            <a:r>
              <a:rPr lang="tr-TR" dirty="0"/>
              <a:t> ve </a:t>
            </a:r>
            <a:r>
              <a:rPr lang="tr-TR" dirty="0" smtClean="0"/>
              <a:t>hava sıvı </a:t>
            </a:r>
            <a:r>
              <a:rPr lang="tr-TR" dirty="0"/>
              <a:t>seviyelerinin gösterilmesi gibi konularda </a:t>
            </a:r>
            <a:r>
              <a:rPr lang="tr-TR" dirty="0" smtClean="0"/>
              <a:t>tanıya yardımcı </a:t>
            </a:r>
            <a:r>
              <a:rPr lang="tr-TR" dirty="0"/>
              <a:t>olabilir.</a:t>
            </a:r>
          </a:p>
          <a:p>
            <a:pPr marL="274320" indent="-274320" fontAlgn="auto">
              <a:spcAft>
                <a:spcPts val="0"/>
              </a:spcAft>
              <a:buFont typeface="Wingdings 2"/>
              <a:buChar char=""/>
              <a:defRPr/>
            </a:pPr>
            <a:r>
              <a:rPr lang="tr-TR" b="1" dirty="0" err="1" smtClean="0"/>
              <a:t>Abdominal</a:t>
            </a:r>
            <a:r>
              <a:rPr lang="tr-TR" b="1" dirty="0" smtClean="0"/>
              <a:t> filmler</a:t>
            </a:r>
            <a:r>
              <a:rPr lang="tr-TR" dirty="0"/>
              <a:t>: </a:t>
            </a:r>
            <a:r>
              <a:rPr lang="tr-TR" dirty="0" err="1"/>
              <a:t>Abdominal</a:t>
            </a:r>
            <a:r>
              <a:rPr lang="tr-TR" dirty="0"/>
              <a:t> Aort </a:t>
            </a:r>
            <a:r>
              <a:rPr lang="tr-TR" dirty="0" smtClean="0"/>
              <a:t>Anevrizmasının kalsifikasyonunu </a:t>
            </a:r>
            <a:r>
              <a:rPr lang="tr-TR" dirty="0"/>
              <a:t>gösterebilir.</a:t>
            </a:r>
          </a:p>
          <a:p>
            <a:pPr marL="274320" indent="-274320" fontAlgn="auto">
              <a:spcAft>
                <a:spcPts val="0"/>
              </a:spcAft>
              <a:buFont typeface="Wingdings 2"/>
              <a:buChar char=""/>
              <a:defRPr/>
            </a:pPr>
            <a:r>
              <a:rPr lang="tr-TR" b="1" dirty="0" smtClean="0"/>
              <a:t>Göğüs filmleri</a:t>
            </a:r>
            <a:r>
              <a:rPr lang="tr-TR" dirty="0"/>
              <a:t>: Yansıyan </a:t>
            </a:r>
            <a:r>
              <a:rPr lang="tr-TR" dirty="0" err="1"/>
              <a:t>abdominal</a:t>
            </a:r>
            <a:r>
              <a:rPr lang="tr-TR" dirty="0"/>
              <a:t> ağrı </a:t>
            </a:r>
            <a:r>
              <a:rPr lang="tr-TR" dirty="0" smtClean="0"/>
              <a:t>yapan serbest </a:t>
            </a:r>
            <a:r>
              <a:rPr lang="tr-TR" dirty="0"/>
              <a:t>havayı ,</a:t>
            </a:r>
            <a:r>
              <a:rPr lang="tr-TR" dirty="0" err="1"/>
              <a:t>plevral</a:t>
            </a:r>
            <a:r>
              <a:rPr lang="tr-TR" dirty="0"/>
              <a:t> </a:t>
            </a:r>
            <a:r>
              <a:rPr lang="tr-TR" dirty="0" err="1"/>
              <a:t>effüzyonu</a:t>
            </a:r>
            <a:r>
              <a:rPr lang="tr-TR" dirty="0"/>
              <a:t> ve </a:t>
            </a:r>
            <a:r>
              <a:rPr lang="tr-TR" dirty="0" err="1" smtClean="0"/>
              <a:t>pulmoner</a:t>
            </a:r>
            <a:r>
              <a:rPr lang="tr-TR" dirty="0" smtClean="0"/>
              <a:t> olayları </a:t>
            </a:r>
            <a:r>
              <a:rPr lang="tr-TR" dirty="0"/>
              <a:t>gösterebilir.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İçerik Yer Tutucusu 2"/>
          <p:cNvSpPr>
            <a:spLocks noGrp="1"/>
          </p:cNvSpPr>
          <p:nvPr>
            <p:ph idx="1"/>
          </p:nvPr>
        </p:nvSpPr>
        <p:spPr/>
        <p:txBody>
          <a:bodyPr/>
          <a:lstStyle/>
          <a:p>
            <a:r>
              <a:rPr lang="tr-TR" b="1" smtClean="0"/>
              <a:t>Yatak Başı USG </a:t>
            </a:r>
            <a:r>
              <a:rPr lang="tr-TR" smtClean="0"/>
              <a:t>: Kolelityazis, Abdominal Aort Anevrizması/ Disseksiyonu , İntraabdominal sıvı, Pankreatik psödokist, Hepatik metastazlar, Abdominal tümörler, Apendiks kalınlaşması, Parakolik koleksiyon ve Nefrolityaziste hidronefrozu gösterebilmesi açısından kabul görmeye başlamıştır.</a:t>
            </a:r>
          </a:p>
          <a:p>
            <a:r>
              <a:rPr lang="tr-TR" smtClean="0"/>
              <a:t>Pelvik patolojileri değerlendirmede de (ektopik gebelik gibi) USG son derece yararlıdır.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AMAÇ</a:t>
            </a:r>
            <a:endParaRPr lang="tr-TR" dirty="0"/>
          </a:p>
        </p:txBody>
      </p:sp>
      <p:sp>
        <p:nvSpPr>
          <p:cNvPr id="3" name="2 İçerik Yer Tutucusu"/>
          <p:cNvSpPr>
            <a:spLocks noGrp="1"/>
          </p:cNvSpPr>
          <p:nvPr>
            <p:ph idx="1"/>
          </p:nvPr>
        </p:nvSpPr>
        <p:spPr/>
        <p:txBody>
          <a:bodyPr/>
          <a:lstStyle/>
          <a:p>
            <a:r>
              <a:rPr lang="tr-TR" dirty="0" smtClean="0"/>
              <a:t>Bu seminerin sonunda katılımcıların</a:t>
            </a:r>
          </a:p>
          <a:p>
            <a:pPr>
              <a:buNone/>
            </a:pPr>
            <a:r>
              <a:rPr lang="tr-TR" dirty="0" smtClean="0"/>
              <a:t/>
            </a:r>
            <a:br>
              <a:rPr lang="tr-TR" dirty="0" smtClean="0"/>
            </a:br>
            <a:r>
              <a:rPr lang="tr-TR" dirty="0" smtClean="0"/>
              <a:t>·      Birinci basamakta karın ağrısı nedeniyle başvuran kişiye yaklaşımı bilmesini,</a:t>
            </a:r>
            <a:br>
              <a:rPr lang="tr-TR" dirty="0" smtClean="0"/>
            </a:br>
            <a:r>
              <a:rPr lang="tr-TR" dirty="0" smtClean="0"/>
              <a:t/>
            </a:r>
            <a:br>
              <a:rPr lang="tr-TR" dirty="0" smtClean="0"/>
            </a:br>
            <a:r>
              <a:rPr lang="tr-TR" dirty="0" smtClean="0"/>
              <a:t>·      Karın ağrısının sık görülen sebeplerini bilmesini,</a:t>
            </a:r>
            <a:br>
              <a:rPr lang="tr-TR" dirty="0" smtClean="0"/>
            </a:br>
            <a:r>
              <a:rPr lang="tr-TR" dirty="0" smtClean="0"/>
              <a:t/>
            </a:r>
            <a:br>
              <a:rPr lang="tr-TR" dirty="0" smtClean="0"/>
            </a:br>
            <a:r>
              <a:rPr lang="tr-TR" dirty="0" smtClean="0"/>
              <a:t>·      Karın ağrısı ile başvuran kişide ayırıcı tanı, takip ve sevk kriterlerini bilmesini ve uygulamasını bekliyoruz.</a:t>
            </a: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İçerik Yer Tutucusu 2"/>
          <p:cNvSpPr>
            <a:spLocks noGrp="1"/>
          </p:cNvSpPr>
          <p:nvPr>
            <p:ph idx="1"/>
          </p:nvPr>
        </p:nvSpPr>
        <p:spPr/>
        <p:txBody>
          <a:bodyPr/>
          <a:lstStyle/>
          <a:p>
            <a:r>
              <a:rPr lang="tr-TR" smtClean="0"/>
              <a:t>Obstrüksiyon veya ülser varlığını düşündüren semptomların varlığında </a:t>
            </a:r>
            <a:r>
              <a:rPr lang="tr-TR" b="1" smtClean="0"/>
              <a:t>Baryumlu grafiler </a:t>
            </a:r>
            <a:r>
              <a:rPr lang="tr-TR" smtClean="0"/>
              <a:t>veya endoskopik muayene gereklidir.</a:t>
            </a:r>
          </a:p>
          <a:p>
            <a:r>
              <a:rPr lang="tr-TR" smtClean="0"/>
              <a:t>Kolik tarzı ağrıların varlığında bilier sistem değil de öncelikli olarak intestinal sistemin radyolojik incelenmesi gereklidir.</a:t>
            </a:r>
          </a:p>
          <a:p>
            <a:r>
              <a:rPr lang="tr-TR" smtClean="0"/>
              <a:t>Saatler süren şiddetli, epigastrik veya sağ üst kadran ağrılarında ise öncelikle pankreas ve safra yolları araştırılmalıdır.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İçerik Yer Tutucusu 2"/>
          <p:cNvSpPr>
            <a:spLocks noGrp="1"/>
          </p:cNvSpPr>
          <p:nvPr>
            <p:ph idx="1"/>
          </p:nvPr>
        </p:nvSpPr>
        <p:spPr/>
        <p:txBody>
          <a:bodyPr/>
          <a:lstStyle/>
          <a:p>
            <a:r>
              <a:rPr lang="tr-TR" smtClean="0"/>
              <a:t>Karın ağrısı ile birlikte ishal, kabızlık veya rektal </a:t>
            </a:r>
            <a:r>
              <a:rPr lang="sv-SE" smtClean="0"/>
              <a:t>kanama gibi bulgularda ilk planda kolon </a:t>
            </a:r>
            <a:r>
              <a:rPr lang="tr-TR" smtClean="0"/>
              <a:t>k</a:t>
            </a:r>
            <a:r>
              <a:rPr lang="sv-SE" smtClean="0"/>
              <a:t>ökenli</a:t>
            </a:r>
            <a:r>
              <a:rPr lang="tr-TR" smtClean="0"/>
              <a:t> patolojiler akla getirilmeli ve kolonoskopi veya baryumlu grafiler yapılmalıdır.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İçerik Yer Tutucusu 2"/>
          <p:cNvSpPr>
            <a:spLocks noGrp="1"/>
          </p:cNvSpPr>
          <p:nvPr>
            <p:ph idx="1"/>
          </p:nvPr>
        </p:nvSpPr>
        <p:spPr/>
        <p:txBody>
          <a:bodyPr/>
          <a:lstStyle/>
          <a:p>
            <a:r>
              <a:rPr lang="tr-TR" b="1" smtClean="0"/>
              <a:t>Kontraslı Görüntüleme </a:t>
            </a:r>
            <a:r>
              <a:rPr lang="tr-TR" smtClean="0"/>
              <a:t>: BT, Anjiografi ve Nükleer tıp çalışmaları bazı durumlarda yararlıdır.Ancak uzman görüşleri alınarak karar verilmelidir.</a:t>
            </a:r>
          </a:p>
          <a:p>
            <a:r>
              <a:rPr lang="tr-TR" smtClean="0"/>
              <a:t>Sebebi bilinmeyen kronik karın ağrılı bir hastada objektif anormallikler olmadığı sürece tekrar tekrar invaziv testler yapmaktan kaçınılmalıdır.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t>Karın ağrısı</a:t>
            </a:r>
            <a:endParaRPr lang="tr-TR" dirty="0"/>
          </a:p>
        </p:txBody>
      </p:sp>
      <p:sp>
        <p:nvSpPr>
          <p:cNvPr id="55298" name="2 İçerik Yer Tutucusu"/>
          <p:cNvSpPr>
            <a:spLocks noGrp="1"/>
          </p:cNvSpPr>
          <p:nvPr>
            <p:ph idx="1"/>
          </p:nvPr>
        </p:nvSpPr>
        <p:spPr/>
        <p:txBody>
          <a:bodyPr/>
          <a:lstStyle/>
          <a:p>
            <a:pPr>
              <a:buNone/>
            </a:pPr>
            <a:r>
              <a:rPr lang="tr-TR" dirty="0" smtClean="0"/>
              <a:t/>
            </a:r>
            <a:br>
              <a:rPr lang="tr-TR" dirty="0" smtClean="0"/>
            </a:br>
            <a:r>
              <a:rPr lang="tr-TR" dirty="0" smtClean="0"/>
              <a:t>Karın ağrılı bir hasta ile karşılaşan hekimin yanıtlaması gereken 2 temel soru vardır:</a:t>
            </a:r>
            <a:br>
              <a:rPr lang="tr-TR" dirty="0" smtClean="0"/>
            </a:br>
            <a:r>
              <a:rPr lang="tr-TR" dirty="0" smtClean="0"/>
              <a:t/>
            </a:r>
            <a:br>
              <a:rPr lang="tr-TR" dirty="0" smtClean="0"/>
            </a:br>
            <a:r>
              <a:rPr lang="tr-TR" dirty="0" smtClean="0"/>
              <a:t>1.  Mevcut karın ağrısı </a:t>
            </a:r>
            <a:r>
              <a:rPr lang="tr-TR" dirty="0" err="1" smtClean="0"/>
              <a:t>nonspesifik</a:t>
            </a:r>
            <a:r>
              <a:rPr lang="tr-TR" dirty="0" smtClean="0"/>
              <a:t> bir karın ağrısı mı yoksa akut karın ağrısı mı?</a:t>
            </a:r>
            <a:br>
              <a:rPr lang="tr-TR" dirty="0" smtClean="0"/>
            </a:br>
            <a:r>
              <a:rPr lang="tr-TR" dirty="0" smtClean="0"/>
              <a:t/>
            </a:r>
            <a:br>
              <a:rPr lang="tr-TR" dirty="0" smtClean="0"/>
            </a:br>
            <a:r>
              <a:rPr lang="tr-TR" dirty="0" smtClean="0"/>
              <a:t>2.  Eğer akut karın ağrısı ise, gerçek akut karın hastalıklarına mı yoksa akut karını taklit eden hastalıklara mı bağlı?</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t>Karın ağrısı</a:t>
            </a:r>
            <a:endParaRPr lang="tr-TR" dirty="0"/>
          </a:p>
        </p:txBody>
      </p:sp>
      <p:sp>
        <p:nvSpPr>
          <p:cNvPr id="56322" name="2 İçerik Yer Tutucusu"/>
          <p:cNvSpPr>
            <a:spLocks noGrp="1"/>
          </p:cNvSpPr>
          <p:nvPr>
            <p:ph idx="1"/>
          </p:nvPr>
        </p:nvSpPr>
        <p:spPr/>
        <p:txBody>
          <a:bodyPr/>
          <a:lstStyle/>
          <a:p>
            <a:r>
              <a:rPr lang="tr-TR" dirty="0" smtClean="0"/>
              <a:t>   Karın ağrılı bir hastaya yaklaşımda aile hekimi, öncelikle, ağrıyı meydana getiren asıl hastalığa tanı koymaktan çok mevcut tablonun hangi gruba girdiğini belirlemeyi hedef almalıdır. Gerçek akut karın grubuna giren bir hastalık, akut karını taklit eden hastalık gibi tedavi edilirse, hastada </a:t>
            </a:r>
            <a:r>
              <a:rPr lang="tr-TR" dirty="0" err="1" smtClean="0"/>
              <a:t>morbidite</a:t>
            </a:r>
            <a:r>
              <a:rPr lang="tr-TR" dirty="0" smtClean="0"/>
              <a:t> ve </a:t>
            </a:r>
            <a:r>
              <a:rPr lang="tr-TR" dirty="0" err="1" smtClean="0"/>
              <a:t>mortalite</a:t>
            </a:r>
            <a:r>
              <a:rPr lang="tr-TR" dirty="0" smtClean="0"/>
              <a:t> süreye bağlı olarak artar.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lstStyle/>
          <a:p>
            <a:pPr fontAlgn="auto">
              <a:spcAft>
                <a:spcPts val="0"/>
              </a:spcAft>
              <a:defRPr/>
            </a:pPr>
            <a:r>
              <a:rPr lang="tr-TR" dirty="0" smtClean="0">
                <a:solidFill>
                  <a:schemeClr val="accent1">
                    <a:lumMod val="50000"/>
                  </a:schemeClr>
                </a:solidFill>
              </a:rPr>
              <a:t>Akut</a:t>
            </a:r>
            <a:r>
              <a:rPr lang="tr-TR" dirty="0" smtClean="0"/>
              <a:t> Karın Ağrısı</a:t>
            </a:r>
            <a:endParaRPr lang="tr-TR" dirty="0"/>
          </a:p>
        </p:txBody>
      </p:sp>
      <p:sp>
        <p:nvSpPr>
          <p:cNvPr id="57346" name="İçerik Yer Tutucusu 2"/>
          <p:cNvSpPr>
            <a:spLocks noGrp="1"/>
          </p:cNvSpPr>
          <p:nvPr>
            <p:ph idx="1"/>
          </p:nvPr>
        </p:nvSpPr>
        <p:spPr/>
        <p:txBody>
          <a:bodyPr/>
          <a:lstStyle/>
          <a:p>
            <a:r>
              <a:rPr lang="tr-TR" smtClean="0"/>
              <a:t>Genellikle birkaç hafta içinde; çoğunlukla da son birkaç gün ile birkaç saat içinde oluşan karın ağrısıdır.</a:t>
            </a:r>
          </a:p>
          <a:p>
            <a:r>
              <a:rPr lang="tr-TR" smtClean="0"/>
              <a:t>Bunların yanında kronik karın ağrısının aniden alevlenmesi de göz önünde bulundurulmalıdır.</a:t>
            </a:r>
          </a:p>
          <a:p>
            <a:r>
              <a:rPr lang="tr-TR" smtClean="0"/>
              <a:t>Akut Karın ağrısını </a:t>
            </a:r>
            <a:r>
              <a:rPr lang="tr-TR" b="1" smtClean="0"/>
              <a:t>Cerrahi/Cerrahi</a:t>
            </a:r>
            <a:r>
              <a:rPr lang="tr-TR" smtClean="0"/>
              <a:t> </a:t>
            </a:r>
            <a:r>
              <a:rPr lang="tr-TR" b="1" smtClean="0"/>
              <a:t>Olmayan </a:t>
            </a:r>
            <a:r>
              <a:rPr lang="tr-TR" smtClean="0"/>
              <a:t>şeklinde ayırmak da gerekir.</a:t>
            </a:r>
            <a:endParaRPr lang="tr-TR" b="1"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lstStyle/>
          <a:p>
            <a:pPr fontAlgn="auto">
              <a:spcAft>
                <a:spcPts val="0"/>
              </a:spcAft>
              <a:defRPr/>
            </a:pPr>
            <a:r>
              <a:rPr lang="tr-TR" dirty="0" smtClean="0">
                <a:solidFill>
                  <a:schemeClr val="accent1">
                    <a:lumMod val="50000"/>
                  </a:schemeClr>
                </a:solidFill>
              </a:rPr>
              <a:t>Akut</a:t>
            </a:r>
            <a:r>
              <a:rPr lang="tr-TR" dirty="0" smtClean="0"/>
              <a:t> Karın Ağrısı</a:t>
            </a:r>
            <a:endParaRPr lang="tr-TR" dirty="0"/>
          </a:p>
        </p:txBody>
      </p:sp>
      <p:sp>
        <p:nvSpPr>
          <p:cNvPr id="58370" name="İçerik Yer Tutucusu 2"/>
          <p:cNvSpPr>
            <a:spLocks noGrp="1"/>
          </p:cNvSpPr>
          <p:nvPr>
            <p:ph idx="1"/>
          </p:nvPr>
        </p:nvSpPr>
        <p:spPr/>
        <p:txBody>
          <a:bodyPr/>
          <a:lstStyle/>
          <a:p>
            <a:r>
              <a:rPr lang="tr-TR" smtClean="0"/>
              <a:t>Apandisit</a:t>
            </a:r>
          </a:p>
          <a:p>
            <a:r>
              <a:rPr lang="tr-TR" smtClean="0"/>
              <a:t>Kolesistit</a:t>
            </a:r>
          </a:p>
          <a:p>
            <a:r>
              <a:rPr lang="tr-TR" smtClean="0"/>
              <a:t>Pankreatit</a:t>
            </a:r>
          </a:p>
          <a:p>
            <a:r>
              <a:rPr lang="tr-TR" smtClean="0"/>
              <a:t>Perforasyon</a:t>
            </a:r>
          </a:p>
          <a:p>
            <a:r>
              <a:rPr lang="tr-TR" smtClean="0"/>
              <a:t>Obstruksiyon</a:t>
            </a:r>
          </a:p>
          <a:p>
            <a:r>
              <a:rPr lang="tr-TR" smtClean="0"/>
              <a:t>İnfarktus</a:t>
            </a:r>
          </a:p>
          <a:p>
            <a:r>
              <a:rPr lang="tr-TR" smtClean="0"/>
              <a:t>Rüptür(Abd. aorta, Özofagus, ektopik gebelik, abse/hematom)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t>Akut apandisit</a:t>
            </a:r>
            <a:endParaRPr lang="tr-TR" dirty="0"/>
          </a:p>
        </p:txBody>
      </p:sp>
      <p:pic>
        <p:nvPicPr>
          <p:cNvPr id="59394" name="Picture 2" descr="http://www.medicorium.com/_cache/upload/article/upload_article__350_230_akut_apandisit.jpg"/>
          <p:cNvPicPr>
            <a:picLocks noChangeAspect="1" noChangeArrowheads="1"/>
          </p:cNvPicPr>
          <p:nvPr/>
        </p:nvPicPr>
        <p:blipFill>
          <a:blip r:embed="rId2" cstate="print"/>
          <a:srcRect/>
          <a:stretch>
            <a:fillRect/>
          </a:stretch>
        </p:blipFill>
        <p:spPr bwMode="auto">
          <a:xfrm>
            <a:off x="611188" y="1700213"/>
            <a:ext cx="6794500" cy="446563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latin typeface="Comic Sans MS" pitchFamily="66" charset="0"/>
              </a:rPr>
              <a:t>Akut apandisit </a:t>
            </a:r>
            <a:endParaRPr lang="tr-TR" dirty="0"/>
          </a:p>
        </p:txBody>
      </p:sp>
      <p:sp>
        <p:nvSpPr>
          <p:cNvPr id="60418" name="2 İçerik Yer Tutucusu"/>
          <p:cNvSpPr>
            <a:spLocks noGrp="1"/>
          </p:cNvSpPr>
          <p:nvPr>
            <p:ph idx="1"/>
          </p:nvPr>
        </p:nvSpPr>
        <p:spPr/>
        <p:txBody>
          <a:bodyPr/>
          <a:lstStyle/>
          <a:p>
            <a:r>
              <a:rPr lang="tr-TR" smtClean="0">
                <a:latin typeface="Comic Sans MS" pitchFamily="66" charset="0"/>
              </a:rPr>
              <a:t>En sık akut cerrahi batın sebebi</a:t>
            </a:r>
          </a:p>
          <a:p>
            <a:r>
              <a:rPr lang="tr-TR" smtClean="0">
                <a:latin typeface="Comic Sans MS" pitchFamily="66" charset="0"/>
              </a:rPr>
              <a:t>En sık 2.,3. dekatta</a:t>
            </a:r>
          </a:p>
          <a:p>
            <a:r>
              <a:rPr lang="tr-TR" smtClean="0">
                <a:latin typeface="Comic Sans MS" pitchFamily="66" charset="0"/>
              </a:rPr>
              <a:t>Dışkı, yabancı cisim, parazit, tm</a:t>
            </a:r>
          </a:p>
          <a:p>
            <a:r>
              <a:rPr lang="tr-TR" smtClean="0">
                <a:latin typeface="Comic Sans MS" pitchFamily="66" charset="0"/>
              </a:rPr>
              <a:t>Tipik olan: Önce viseral ağrı periumblikal veya epigastriktir, sonra bulantı-kusma, daha sonra apandikse lokalize ağrı-somatik ağrı, ateş</a:t>
            </a:r>
          </a:p>
          <a:p>
            <a:r>
              <a:rPr lang="tr-TR" smtClean="0">
                <a:latin typeface="Comic Sans MS" pitchFamily="66" charset="0"/>
              </a:rPr>
              <a:t>Her zaman klasik tablo olmaz</a:t>
            </a:r>
          </a:p>
          <a:p>
            <a:endParaRPr lang="tr-TR"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latin typeface="Comic Sans MS" pitchFamily="66" charset="0"/>
              </a:rPr>
              <a:t>Akut apandisit </a:t>
            </a:r>
            <a:endParaRPr lang="tr-TR" dirty="0"/>
          </a:p>
        </p:txBody>
      </p:sp>
      <p:sp>
        <p:nvSpPr>
          <p:cNvPr id="61442" name="2 İçerik Yer Tutucusu"/>
          <p:cNvSpPr>
            <a:spLocks noGrp="1"/>
          </p:cNvSpPr>
          <p:nvPr>
            <p:ph idx="1"/>
          </p:nvPr>
        </p:nvSpPr>
        <p:spPr/>
        <p:txBody>
          <a:bodyPr/>
          <a:lstStyle/>
          <a:p>
            <a:r>
              <a:rPr lang="tr-TR" sz="2800" smtClean="0">
                <a:latin typeface="Comic Sans MS" pitchFamily="66" charset="0"/>
              </a:rPr>
              <a:t>Ayırıcı tanı:</a:t>
            </a:r>
          </a:p>
          <a:p>
            <a:pPr>
              <a:buFont typeface="Wingdings 2" pitchFamily="18" charset="2"/>
              <a:buNone/>
            </a:pPr>
            <a:r>
              <a:rPr lang="tr-TR" sz="2800" smtClean="0">
                <a:latin typeface="Comic Sans MS" pitchFamily="66" charset="0"/>
              </a:rPr>
              <a:t>Akut gastroenterit, mezenter lenfadenit, yersinia koliti, akut salpenjit, Mittelschmerz, ektopik gebelik rüptürü, over kisti torsiyonu, üreteral kolik, akut piyelonefrit, Meckel diver.,perfore peptik ülser, akut kolesistit, terminal ileumu tutan Crohn hast, bazal pnömoni, diyabetik ketoasidoz, akut porfiri, FMF </a:t>
            </a:r>
          </a:p>
          <a:p>
            <a:endParaRPr lang="tr-TR"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lstStyle/>
          <a:p>
            <a:pPr fontAlgn="auto">
              <a:spcAft>
                <a:spcPts val="0"/>
              </a:spcAft>
              <a:defRPr/>
            </a:pPr>
            <a:r>
              <a:rPr lang="tr-TR" dirty="0" smtClean="0"/>
              <a:t>Karın Ağrısı</a:t>
            </a:r>
            <a:endParaRPr lang="tr-TR" dirty="0"/>
          </a:p>
        </p:txBody>
      </p:sp>
      <p:sp>
        <p:nvSpPr>
          <p:cNvPr id="16386" name="İçerik Yer Tutucusu 2"/>
          <p:cNvSpPr>
            <a:spLocks noGrp="1"/>
          </p:cNvSpPr>
          <p:nvPr>
            <p:ph idx="1"/>
          </p:nvPr>
        </p:nvSpPr>
        <p:spPr/>
        <p:txBody>
          <a:bodyPr/>
          <a:lstStyle/>
          <a:p>
            <a:r>
              <a:rPr lang="tr-TR" smtClean="0"/>
              <a:t>Karın ağrısı; birinci basamak hekimler ve gastroenterologlar tarafından değerlendirilen semptomlar arasında en sık görülenidir.</a:t>
            </a:r>
          </a:p>
          <a:p>
            <a:endParaRPr lang="tr-TR" smtClean="0"/>
          </a:p>
          <a:p>
            <a:r>
              <a:rPr lang="tr-TR" smtClean="0"/>
              <a:t>Karın ağrısının yerini lokalize etmek ve ağrıyı derecelendirmek zordur. Çünkü ağrı şikayeti insanın duygusal durumundan ve fiziksel özelliklerinden etkilenmektedir.</a:t>
            </a:r>
          </a:p>
          <a:p>
            <a:endParaRPr lang="tr-TR" smtClean="0"/>
          </a:p>
          <a:p>
            <a:endParaRPr lang="tr-TR"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latin typeface="Comic Sans MS" pitchFamily="66" charset="0"/>
              </a:rPr>
              <a:t>Akut apandisit </a:t>
            </a:r>
            <a:endParaRPr lang="tr-TR" dirty="0"/>
          </a:p>
        </p:txBody>
      </p:sp>
      <p:sp>
        <p:nvSpPr>
          <p:cNvPr id="62466" name="2 İçerik Yer Tutucusu"/>
          <p:cNvSpPr>
            <a:spLocks noGrp="1"/>
          </p:cNvSpPr>
          <p:nvPr>
            <p:ph idx="1"/>
          </p:nvPr>
        </p:nvSpPr>
        <p:spPr/>
        <p:txBody>
          <a:bodyPr/>
          <a:lstStyle/>
          <a:p>
            <a:r>
              <a:rPr lang="tr-TR" dirty="0" smtClean="0">
                <a:latin typeface="Comic Sans MS" pitchFamily="66" charset="0"/>
              </a:rPr>
              <a:t>En korkulan komplikasyonu </a:t>
            </a:r>
            <a:r>
              <a:rPr lang="tr-TR" dirty="0" err="1" smtClean="0">
                <a:latin typeface="Comic Sans MS" pitchFamily="66" charset="0"/>
              </a:rPr>
              <a:t>perforasyondur</a:t>
            </a:r>
            <a:r>
              <a:rPr lang="tr-TR" dirty="0" smtClean="0">
                <a:latin typeface="Comic Sans MS" pitchFamily="66" charset="0"/>
              </a:rPr>
              <a:t>.</a:t>
            </a:r>
          </a:p>
          <a:p>
            <a:r>
              <a:rPr lang="tr-TR" dirty="0" smtClean="0">
                <a:latin typeface="Comic Sans MS" pitchFamily="66" charset="0"/>
              </a:rPr>
              <a:t>Genellikle ilk ağrı başladıktan 48 saat sonra</a:t>
            </a:r>
          </a:p>
          <a:p>
            <a:r>
              <a:rPr lang="tr-TR" dirty="0" smtClean="0">
                <a:latin typeface="Comic Sans MS" pitchFamily="66" charset="0"/>
              </a:rPr>
              <a:t>Ateş, karında yaygın hassasiyet, </a:t>
            </a:r>
            <a:r>
              <a:rPr lang="tr-TR" dirty="0" err="1" smtClean="0">
                <a:latin typeface="Comic Sans MS" pitchFamily="66" charset="0"/>
              </a:rPr>
              <a:t>palpabl</a:t>
            </a:r>
            <a:r>
              <a:rPr lang="tr-TR" dirty="0" smtClean="0">
                <a:latin typeface="Comic Sans MS" pitchFamily="66" charset="0"/>
              </a:rPr>
              <a:t> </a:t>
            </a:r>
            <a:r>
              <a:rPr lang="tr-TR" dirty="0" err="1" smtClean="0">
                <a:latin typeface="Comic Sans MS" pitchFamily="66" charset="0"/>
              </a:rPr>
              <a:t>abdominal</a:t>
            </a:r>
            <a:r>
              <a:rPr lang="tr-TR" dirty="0" smtClean="0">
                <a:latin typeface="Comic Sans MS" pitchFamily="66" charset="0"/>
              </a:rPr>
              <a:t> kitle-sağ alt kadranda plastron, belirgin </a:t>
            </a:r>
            <a:r>
              <a:rPr lang="tr-TR" dirty="0" err="1" smtClean="0">
                <a:latin typeface="Comic Sans MS" pitchFamily="66" charset="0"/>
              </a:rPr>
              <a:t>lökositoz</a:t>
            </a:r>
            <a:endParaRPr lang="tr-TR" dirty="0" smtClean="0">
              <a:latin typeface="Comic Sans MS" pitchFamily="66" charset="0"/>
            </a:endParaRPr>
          </a:p>
          <a:p>
            <a:r>
              <a:rPr lang="tr-TR" dirty="0" smtClean="0">
                <a:latin typeface="Comic Sans MS" pitchFamily="66" charset="0"/>
              </a:rPr>
              <a:t>Ya </a:t>
            </a:r>
            <a:r>
              <a:rPr lang="tr-TR" dirty="0" err="1" smtClean="0">
                <a:latin typeface="Comic Sans MS" pitchFamily="66" charset="0"/>
              </a:rPr>
              <a:t>diffüz</a:t>
            </a:r>
            <a:r>
              <a:rPr lang="tr-TR" dirty="0" smtClean="0">
                <a:latin typeface="Comic Sans MS" pitchFamily="66" charset="0"/>
              </a:rPr>
              <a:t> peritonit gelişir,yada flegmon ve sonra </a:t>
            </a:r>
            <a:r>
              <a:rPr lang="tr-TR" dirty="0" err="1" smtClean="0">
                <a:latin typeface="Comic Sans MS" pitchFamily="66" charset="0"/>
              </a:rPr>
              <a:t>abse</a:t>
            </a:r>
            <a:r>
              <a:rPr lang="tr-TR" dirty="0" smtClean="0">
                <a:latin typeface="Comic Sans MS" pitchFamily="66" charset="0"/>
              </a:rPr>
              <a:t> oluşur.</a:t>
            </a:r>
          </a:p>
          <a:p>
            <a:endParaRPr lang="tr-TR"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http://img1.findthebest.com/sites/default/files/4553/media/images/Cholecystitis_acute_3984520.jpg"/>
          <p:cNvPicPr>
            <a:picLocks noChangeAspect="1" noChangeArrowheads="1"/>
          </p:cNvPicPr>
          <p:nvPr/>
        </p:nvPicPr>
        <p:blipFill>
          <a:blip r:embed="rId2" cstate="print"/>
          <a:srcRect/>
          <a:stretch>
            <a:fillRect/>
          </a:stretch>
        </p:blipFill>
        <p:spPr bwMode="auto">
          <a:xfrm>
            <a:off x="395288" y="1412875"/>
            <a:ext cx="7272337" cy="5253038"/>
          </a:xfrm>
          <a:prstGeom prst="rect">
            <a:avLst/>
          </a:prstGeom>
          <a:noFill/>
          <a:ln w="9525">
            <a:noFill/>
            <a:miter lim="800000"/>
            <a:headEnd/>
            <a:tailEnd/>
          </a:ln>
        </p:spPr>
      </p:pic>
      <p:sp>
        <p:nvSpPr>
          <p:cNvPr id="5" name="1 Başlık"/>
          <p:cNvSpPr>
            <a:spLocks noGrp="1"/>
          </p:cNvSpPr>
          <p:nvPr>
            <p:ph type="title"/>
          </p:nvPr>
        </p:nvSpPr>
        <p:spPr>
          <a:xfrm>
            <a:off x="457200" y="320040"/>
            <a:ext cx="7239000" cy="1143000"/>
          </a:xfrm>
        </p:spPr>
        <p:txBody>
          <a:bodyPr/>
          <a:lstStyle/>
          <a:p>
            <a:pPr fontAlgn="auto">
              <a:spcAft>
                <a:spcPts val="0"/>
              </a:spcAft>
              <a:defRPr/>
            </a:pPr>
            <a:r>
              <a:rPr lang="tr-TR" dirty="0" smtClean="0">
                <a:latin typeface="Comic Sans MS" pitchFamily="66" charset="0"/>
              </a:rPr>
              <a:t>Akut </a:t>
            </a:r>
            <a:r>
              <a:rPr lang="tr-TR" dirty="0" err="1" smtClean="0">
                <a:latin typeface="Comic Sans MS" pitchFamily="66" charset="0"/>
              </a:rPr>
              <a:t>kolesistit</a:t>
            </a:r>
            <a:r>
              <a:rPr lang="tr-TR" dirty="0" smtClean="0">
                <a:latin typeface="Comic Sans MS" pitchFamily="66" charset="0"/>
              </a:rPr>
              <a:t> </a:t>
            </a: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latin typeface="Comic Sans MS" pitchFamily="66" charset="0"/>
              </a:rPr>
              <a:t>Akut </a:t>
            </a:r>
            <a:r>
              <a:rPr lang="tr-TR" dirty="0" err="1" smtClean="0">
                <a:latin typeface="Comic Sans MS" pitchFamily="66" charset="0"/>
              </a:rPr>
              <a:t>kolesistit</a:t>
            </a:r>
            <a:r>
              <a:rPr lang="tr-TR" dirty="0" smtClean="0">
                <a:latin typeface="Comic Sans MS" pitchFamily="66" charset="0"/>
              </a:rPr>
              <a:t> </a:t>
            </a:r>
            <a:endParaRPr lang="tr-TR" dirty="0"/>
          </a:p>
        </p:txBody>
      </p:sp>
      <p:sp>
        <p:nvSpPr>
          <p:cNvPr id="64514" name="2 İçerik Yer Tutucusu"/>
          <p:cNvSpPr>
            <a:spLocks noGrp="1"/>
          </p:cNvSpPr>
          <p:nvPr>
            <p:ph idx="1"/>
          </p:nvPr>
        </p:nvSpPr>
        <p:spPr/>
        <p:txBody>
          <a:bodyPr/>
          <a:lstStyle/>
          <a:p>
            <a:pPr>
              <a:lnSpc>
                <a:spcPct val="90000"/>
              </a:lnSpc>
            </a:pPr>
            <a:r>
              <a:rPr lang="tr-TR" smtClean="0">
                <a:latin typeface="Comic Sans MS" pitchFamily="66" charset="0"/>
              </a:rPr>
              <a:t>Sağ üst kadranda ağrı, hassasiyet, ateş ve lökositoz</a:t>
            </a:r>
          </a:p>
          <a:p>
            <a:pPr>
              <a:lnSpc>
                <a:spcPct val="90000"/>
              </a:lnSpc>
            </a:pPr>
            <a:r>
              <a:rPr lang="tr-TR" smtClean="0">
                <a:latin typeface="Comic Sans MS" pitchFamily="66" charset="0"/>
              </a:rPr>
              <a:t>Çoğunda safra taşı</a:t>
            </a:r>
          </a:p>
          <a:p>
            <a:pPr>
              <a:lnSpc>
                <a:spcPct val="90000"/>
              </a:lnSpc>
            </a:pPr>
            <a:r>
              <a:rPr lang="tr-TR" smtClean="0">
                <a:latin typeface="Comic Sans MS" pitchFamily="66" charset="0"/>
              </a:rPr>
              <a:t>Sistik kanalı tıkayan taşta safra stazının uzun sürmesi sonucu infeksiyon ve akut kolesistit</a:t>
            </a:r>
          </a:p>
          <a:p>
            <a:pPr>
              <a:lnSpc>
                <a:spcPct val="90000"/>
              </a:lnSpc>
            </a:pPr>
            <a:r>
              <a:rPr lang="tr-TR" smtClean="0">
                <a:latin typeface="Comic Sans MS" pitchFamily="66" charset="0"/>
              </a:rPr>
              <a:t>Akalkülöz kolesistit: Malnütrisyon, parenteral beslenme, ciddi hast.lar, büyük cerrahi girişimler ve travma </a:t>
            </a:r>
          </a:p>
          <a:p>
            <a:endParaRPr lang="tr-TR"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latin typeface="Comic Sans MS" pitchFamily="66" charset="0"/>
              </a:rPr>
              <a:t>Akut </a:t>
            </a:r>
            <a:r>
              <a:rPr lang="tr-TR" dirty="0" err="1" smtClean="0">
                <a:latin typeface="Comic Sans MS" pitchFamily="66" charset="0"/>
              </a:rPr>
              <a:t>kolesistit</a:t>
            </a:r>
            <a:r>
              <a:rPr lang="tr-TR" dirty="0" smtClean="0">
                <a:latin typeface="Comic Sans MS" pitchFamily="66" charset="0"/>
              </a:rPr>
              <a:t> </a:t>
            </a:r>
            <a:endParaRPr lang="tr-TR" dirty="0"/>
          </a:p>
        </p:txBody>
      </p:sp>
      <p:sp>
        <p:nvSpPr>
          <p:cNvPr id="3" name="2 İçerik Yer Tutucusu"/>
          <p:cNvSpPr>
            <a:spLocks noGrp="1"/>
          </p:cNvSpPr>
          <p:nvPr>
            <p:ph idx="1"/>
          </p:nvPr>
        </p:nvSpPr>
        <p:spPr/>
        <p:txBody>
          <a:bodyPr>
            <a:normAutofit lnSpcReduction="10000"/>
          </a:bodyPr>
          <a:lstStyle/>
          <a:p>
            <a:pPr marL="274320" indent="-274320" fontAlgn="auto">
              <a:lnSpc>
                <a:spcPct val="90000"/>
              </a:lnSpc>
              <a:spcAft>
                <a:spcPts val="0"/>
              </a:spcAft>
              <a:buFont typeface="Wingdings 2"/>
              <a:buChar char=""/>
              <a:defRPr/>
            </a:pPr>
            <a:r>
              <a:rPr lang="tr-TR" sz="2800" dirty="0" smtClean="0">
                <a:latin typeface="Comic Sans MS" pitchFamily="66" charset="0"/>
              </a:rPr>
              <a:t>Genelde ağrı devamlıdır.</a:t>
            </a:r>
          </a:p>
          <a:p>
            <a:pPr marL="274320" indent="-274320" fontAlgn="auto">
              <a:lnSpc>
                <a:spcPct val="90000"/>
              </a:lnSpc>
              <a:spcAft>
                <a:spcPts val="0"/>
              </a:spcAft>
              <a:buFont typeface="Wingdings 2"/>
              <a:buChar char=""/>
              <a:defRPr/>
            </a:pPr>
            <a:r>
              <a:rPr lang="tr-TR" sz="2800" dirty="0" smtClean="0">
                <a:latin typeface="Comic Sans MS" pitchFamily="66" charset="0"/>
              </a:rPr>
              <a:t>Sistik kanalın gerilmesine bağlı </a:t>
            </a:r>
            <a:r>
              <a:rPr lang="tr-TR" sz="2800" dirty="0" err="1" smtClean="0">
                <a:latin typeface="Comic Sans MS" pitchFamily="66" charset="0"/>
              </a:rPr>
              <a:t>viseral</a:t>
            </a:r>
            <a:r>
              <a:rPr lang="tr-TR" sz="2800" dirty="0" smtClean="0">
                <a:latin typeface="Comic Sans MS" pitchFamily="66" charset="0"/>
              </a:rPr>
              <a:t> ağrı önce </a:t>
            </a:r>
            <a:r>
              <a:rPr lang="tr-TR" sz="2800" dirty="0" err="1" smtClean="0">
                <a:latin typeface="Comic Sans MS" pitchFamily="66" charset="0"/>
              </a:rPr>
              <a:t>epigastrium</a:t>
            </a:r>
            <a:r>
              <a:rPr lang="tr-TR" sz="2800" dirty="0" smtClean="0">
                <a:latin typeface="Comic Sans MS" pitchFamily="66" charset="0"/>
              </a:rPr>
              <a:t> ve sol üst kadranda olabilir.</a:t>
            </a:r>
          </a:p>
          <a:p>
            <a:pPr marL="274320" indent="-274320" fontAlgn="auto">
              <a:lnSpc>
                <a:spcPct val="90000"/>
              </a:lnSpc>
              <a:spcAft>
                <a:spcPts val="0"/>
              </a:spcAft>
              <a:buFont typeface="Wingdings 2"/>
              <a:buChar char=""/>
              <a:defRPr/>
            </a:pPr>
            <a:r>
              <a:rPr lang="tr-TR" sz="2800" dirty="0" smtClean="0">
                <a:latin typeface="Comic Sans MS" pitchFamily="66" charset="0"/>
              </a:rPr>
              <a:t>Zamanla safra kesesinde </a:t>
            </a:r>
            <a:r>
              <a:rPr lang="tr-TR" sz="2800" dirty="0" err="1" smtClean="0">
                <a:latin typeface="Comic Sans MS" pitchFamily="66" charset="0"/>
              </a:rPr>
              <a:t>inflamasyonun</a:t>
            </a:r>
            <a:r>
              <a:rPr lang="tr-TR" sz="2800" dirty="0" smtClean="0">
                <a:latin typeface="Comic Sans MS" pitchFamily="66" charset="0"/>
              </a:rPr>
              <a:t> gelişmesi sonucu somatik ağrıya dönüşerek sağ üst kadrana yerleşir.</a:t>
            </a:r>
          </a:p>
          <a:p>
            <a:pPr marL="274320" indent="-274320" fontAlgn="auto">
              <a:lnSpc>
                <a:spcPct val="90000"/>
              </a:lnSpc>
              <a:spcAft>
                <a:spcPts val="0"/>
              </a:spcAft>
              <a:buFont typeface="Wingdings 2"/>
              <a:buChar char=""/>
              <a:defRPr/>
            </a:pPr>
            <a:r>
              <a:rPr lang="tr-TR" sz="2800" dirty="0" smtClean="0">
                <a:latin typeface="Comic Sans MS" pitchFamily="66" charset="0"/>
              </a:rPr>
              <a:t>Sağ üst kadranda hassasiyet ve defans</a:t>
            </a:r>
          </a:p>
          <a:p>
            <a:pPr marL="274320" indent="-274320" fontAlgn="auto">
              <a:lnSpc>
                <a:spcPct val="90000"/>
              </a:lnSpc>
              <a:spcAft>
                <a:spcPts val="0"/>
              </a:spcAft>
              <a:buFont typeface="Wingdings 2"/>
              <a:buChar char=""/>
              <a:defRPr/>
            </a:pPr>
            <a:r>
              <a:rPr lang="tr-TR" sz="2800" dirty="0" smtClean="0">
                <a:latin typeface="Comic Sans MS" pitchFamily="66" charset="0"/>
              </a:rPr>
              <a:t>Sırt ve omuzda ağrı</a:t>
            </a:r>
          </a:p>
          <a:p>
            <a:pPr marL="274320" indent="-274320" fontAlgn="auto">
              <a:lnSpc>
                <a:spcPct val="90000"/>
              </a:lnSpc>
              <a:spcAft>
                <a:spcPts val="0"/>
              </a:spcAft>
              <a:buFont typeface="Wingdings 2"/>
              <a:buChar char=""/>
              <a:defRPr/>
            </a:pPr>
            <a:r>
              <a:rPr lang="tr-TR" sz="2800" dirty="0" smtClean="0">
                <a:latin typeface="Comic Sans MS" pitchFamily="66" charset="0"/>
              </a:rPr>
              <a:t>Bulantı, kusma, iştahsızlık</a:t>
            </a:r>
          </a:p>
          <a:p>
            <a:pPr marL="274320" indent="-274320" fontAlgn="auto">
              <a:lnSpc>
                <a:spcPct val="90000"/>
              </a:lnSpc>
              <a:spcAft>
                <a:spcPts val="0"/>
              </a:spcAft>
              <a:buFont typeface="Wingdings 2"/>
              <a:buChar char=""/>
              <a:defRPr/>
            </a:pPr>
            <a:r>
              <a:rPr lang="tr-TR" sz="2800" dirty="0" smtClean="0">
                <a:latin typeface="Comic Sans MS" pitchFamily="66" charset="0"/>
              </a:rPr>
              <a:t>&gt; 4-6 saat </a:t>
            </a:r>
            <a:r>
              <a:rPr lang="tr-TR" sz="2800" dirty="0" err="1" smtClean="0">
                <a:latin typeface="Comic Sans MS" pitchFamily="66" charset="0"/>
              </a:rPr>
              <a:t>biliyer</a:t>
            </a:r>
            <a:r>
              <a:rPr lang="tr-TR" sz="2800" dirty="0" smtClean="0">
                <a:latin typeface="Comic Sans MS" pitchFamily="66" charset="0"/>
              </a:rPr>
              <a:t> kolik….akut </a:t>
            </a:r>
            <a:r>
              <a:rPr lang="tr-TR" sz="2800" dirty="0" err="1" smtClean="0">
                <a:latin typeface="Comic Sans MS" pitchFamily="66" charset="0"/>
              </a:rPr>
              <a:t>kolesistit</a:t>
            </a:r>
            <a:r>
              <a:rPr lang="tr-TR" sz="2800" dirty="0" smtClean="0">
                <a:latin typeface="Comic Sans MS" pitchFamily="66" charset="0"/>
              </a:rPr>
              <a:t> düşün</a:t>
            </a:r>
          </a:p>
          <a:p>
            <a:pPr marL="274320" indent="-274320" fontAlgn="auto">
              <a:spcAft>
                <a:spcPts val="0"/>
              </a:spcAft>
              <a:buFont typeface="Wingdings 2"/>
              <a:buChar char=""/>
              <a:defRPr/>
            </a:pP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latin typeface="Comic Sans MS" pitchFamily="66" charset="0"/>
              </a:rPr>
              <a:t>Akut </a:t>
            </a:r>
            <a:r>
              <a:rPr lang="tr-TR" dirty="0" err="1" smtClean="0">
                <a:latin typeface="Comic Sans MS" pitchFamily="66" charset="0"/>
              </a:rPr>
              <a:t>kolesistit</a:t>
            </a:r>
            <a:r>
              <a:rPr lang="tr-TR" dirty="0" smtClean="0">
                <a:latin typeface="Comic Sans MS" pitchFamily="66" charset="0"/>
              </a:rPr>
              <a:t> </a:t>
            </a:r>
            <a:endParaRPr lang="tr-TR" dirty="0"/>
          </a:p>
        </p:txBody>
      </p:sp>
      <p:sp>
        <p:nvSpPr>
          <p:cNvPr id="66562" name="2 İçerik Yer Tutucusu"/>
          <p:cNvSpPr>
            <a:spLocks noGrp="1"/>
          </p:cNvSpPr>
          <p:nvPr>
            <p:ph idx="1"/>
          </p:nvPr>
        </p:nvSpPr>
        <p:spPr/>
        <p:txBody>
          <a:bodyPr/>
          <a:lstStyle/>
          <a:p>
            <a:r>
              <a:rPr lang="tr-TR" sz="2800" dirty="0" smtClean="0">
                <a:latin typeface="Comic Sans MS" pitchFamily="66" charset="0"/>
              </a:rPr>
              <a:t>FM: </a:t>
            </a:r>
          </a:p>
          <a:p>
            <a:pPr>
              <a:buFont typeface="Wingdings 2" pitchFamily="18" charset="2"/>
              <a:buNone/>
            </a:pPr>
            <a:r>
              <a:rPr lang="tr-TR" sz="2800" dirty="0" smtClean="0">
                <a:latin typeface="Comic Sans MS" pitchFamily="66" charset="0"/>
              </a:rPr>
              <a:t>  Sağ üst kadranda ağrı, </a:t>
            </a:r>
          </a:p>
          <a:p>
            <a:pPr>
              <a:buFont typeface="Wingdings 2" pitchFamily="18" charset="2"/>
              <a:buNone/>
            </a:pPr>
            <a:r>
              <a:rPr lang="tr-TR" sz="2800" dirty="0" smtClean="0">
                <a:latin typeface="Comic Sans MS" pitchFamily="66" charset="0"/>
              </a:rPr>
              <a:t>  Lokal hassasiyet, </a:t>
            </a:r>
          </a:p>
          <a:p>
            <a:pPr>
              <a:buFont typeface="Wingdings 2" pitchFamily="18" charset="2"/>
              <a:buNone/>
            </a:pPr>
            <a:r>
              <a:rPr lang="tr-TR" sz="2800" dirty="0" smtClean="0">
                <a:latin typeface="Comic Sans MS" pitchFamily="66" charset="0"/>
              </a:rPr>
              <a:t>  Sağ </a:t>
            </a:r>
            <a:r>
              <a:rPr lang="tr-TR" sz="2800" dirty="0" err="1" smtClean="0">
                <a:latin typeface="Comic Sans MS" pitchFamily="66" charset="0"/>
              </a:rPr>
              <a:t>subkostal</a:t>
            </a:r>
            <a:r>
              <a:rPr lang="tr-TR" sz="2800" dirty="0" smtClean="0">
                <a:latin typeface="Comic Sans MS" pitchFamily="66" charset="0"/>
              </a:rPr>
              <a:t> bölgenin </a:t>
            </a:r>
            <a:r>
              <a:rPr lang="tr-TR" sz="2800" dirty="0" err="1" smtClean="0">
                <a:latin typeface="Comic Sans MS" pitchFamily="66" charset="0"/>
              </a:rPr>
              <a:t>palpasyonu</a:t>
            </a:r>
            <a:r>
              <a:rPr lang="tr-TR" sz="2800" dirty="0" smtClean="0">
                <a:latin typeface="Comic Sans MS" pitchFamily="66" charset="0"/>
              </a:rPr>
              <a:t> sırasında derin </a:t>
            </a:r>
            <a:r>
              <a:rPr lang="tr-TR" sz="2800" dirty="0" err="1" smtClean="0">
                <a:latin typeface="Comic Sans MS" pitchFamily="66" charset="0"/>
              </a:rPr>
              <a:t>inspiryumda</a:t>
            </a:r>
            <a:r>
              <a:rPr lang="tr-TR" sz="2800" dirty="0" smtClean="0">
                <a:latin typeface="Comic Sans MS" pitchFamily="66" charset="0"/>
              </a:rPr>
              <a:t>  </a:t>
            </a:r>
            <a:r>
              <a:rPr lang="tr-TR" sz="2800" dirty="0" err="1" smtClean="0">
                <a:latin typeface="Comic Sans MS" pitchFamily="66" charset="0"/>
              </a:rPr>
              <a:t>inflamasyonlu</a:t>
            </a:r>
            <a:r>
              <a:rPr lang="tr-TR" sz="2800" dirty="0" smtClean="0">
                <a:latin typeface="Comic Sans MS" pitchFamily="66" charset="0"/>
              </a:rPr>
              <a:t> safra kesesinin ele teması sonucu ani ve şiddetli ağrı nedeniyle hastanın nefesini kesmesi (</a:t>
            </a:r>
            <a:r>
              <a:rPr lang="tr-TR" sz="2800" dirty="0" err="1" smtClean="0">
                <a:latin typeface="Comic Sans MS" pitchFamily="66" charset="0"/>
              </a:rPr>
              <a:t>Murphy</a:t>
            </a:r>
            <a:r>
              <a:rPr lang="tr-TR" sz="2800" dirty="0" smtClean="0">
                <a:latin typeface="Comic Sans MS" pitchFamily="66" charset="0"/>
              </a:rPr>
              <a:t> belirtisi)</a:t>
            </a:r>
          </a:p>
          <a:p>
            <a:pPr>
              <a:buFont typeface="Wingdings 2" pitchFamily="18" charset="2"/>
              <a:buNone/>
            </a:pPr>
            <a:r>
              <a:rPr lang="tr-TR" sz="2800" dirty="0" smtClean="0">
                <a:latin typeface="Comic Sans MS" pitchFamily="66" charset="0"/>
              </a:rPr>
              <a:t>    1/3 hastada </a:t>
            </a:r>
            <a:r>
              <a:rPr lang="tr-TR" sz="2800" dirty="0" err="1" smtClean="0">
                <a:latin typeface="Comic Sans MS" pitchFamily="66" charset="0"/>
              </a:rPr>
              <a:t>hidrops</a:t>
            </a:r>
            <a:r>
              <a:rPr lang="tr-TR" sz="2800" dirty="0" smtClean="0">
                <a:latin typeface="Comic Sans MS" pitchFamily="66" charset="0"/>
              </a:rPr>
              <a:t> kese </a:t>
            </a:r>
            <a:r>
              <a:rPr lang="tr-TR" sz="2800" dirty="0" err="1" smtClean="0">
                <a:latin typeface="Comic Sans MS" pitchFamily="66" charset="0"/>
              </a:rPr>
              <a:t>palpe</a:t>
            </a:r>
            <a:r>
              <a:rPr lang="tr-TR" sz="2800" dirty="0" smtClean="0">
                <a:latin typeface="Comic Sans MS" pitchFamily="66" charset="0"/>
              </a:rPr>
              <a:t> edilir</a:t>
            </a:r>
          </a:p>
          <a:p>
            <a:endParaRPr lang="tr-TR"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latin typeface="Comic Sans MS" pitchFamily="66" charset="0"/>
              </a:rPr>
              <a:t>Akut </a:t>
            </a:r>
            <a:r>
              <a:rPr lang="tr-TR" dirty="0" err="1" smtClean="0">
                <a:latin typeface="Comic Sans MS" pitchFamily="66" charset="0"/>
              </a:rPr>
              <a:t>kolesistit</a:t>
            </a:r>
            <a:r>
              <a:rPr lang="tr-TR" dirty="0" smtClean="0">
                <a:latin typeface="Comic Sans MS" pitchFamily="66" charset="0"/>
              </a:rPr>
              <a:t> </a:t>
            </a:r>
            <a:endParaRPr lang="tr-TR" dirty="0"/>
          </a:p>
        </p:txBody>
      </p:sp>
      <p:sp>
        <p:nvSpPr>
          <p:cNvPr id="67586" name="2 İçerik Yer Tutucusu"/>
          <p:cNvSpPr>
            <a:spLocks noGrp="1"/>
          </p:cNvSpPr>
          <p:nvPr>
            <p:ph idx="1"/>
          </p:nvPr>
        </p:nvSpPr>
        <p:spPr/>
        <p:txBody>
          <a:bodyPr/>
          <a:lstStyle/>
          <a:p>
            <a:pPr>
              <a:lnSpc>
                <a:spcPct val="90000"/>
              </a:lnSpc>
            </a:pPr>
            <a:r>
              <a:rPr lang="tr-TR" sz="2800" smtClean="0">
                <a:latin typeface="Comic Sans MS" pitchFamily="66" charset="0"/>
              </a:rPr>
              <a:t>Laboratuvar:</a:t>
            </a:r>
          </a:p>
          <a:p>
            <a:pPr>
              <a:lnSpc>
                <a:spcPct val="90000"/>
              </a:lnSpc>
            </a:pPr>
            <a:r>
              <a:rPr lang="tr-TR" sz="2800" smtClean="0">
                <a:latin typeface="Comic Sans MS" pitchFamily="66" charset="0"/>
              </a:rPr>
              <a:t>T. bilirubin hafif yükselebilir (&lt;4 mg/dl)</a:t>
            </a:r>
          </a:p>
          <a:p>
            <a:pPr>
              <a:lnSpc>
                <a:spcPct val="90000"/>
              </a:lnSpc>
            </a:pPr>
            <a:r>
              <a:rPr lang="tr-TR" sz="2800" smtClean="0">
                <a:latin typeface="Comic Sans MS" pitchFamily="66" charset="0"/>
              </a:rPr>
              <a:t>Daha yüksek bilirubin koledokolitiyazis ve kolanjit</a:t>
            </a:r>
          </a:p>
          <a:p>
            <a:pPr>
              <a:lnSpc>
                <a:spcPct val="90000"/>
              </a:lnSpc>
            </a:pPr>
            <a:r>
              <a:rPr lang="tr-TR" sz="2800" smtClean="0">
                <a:latin typeface="Comic Sans MS" pitchFamily="66" charset="0"/>
              </a:rPr>
              <a:t>Amilaz artışı &gt; x5 koledeok taşına bağlı pankreatit</a:t>
            </a:r>
          </a:p>
          <a:p>
            <a:pPr>
              <a:lnSpc>
                <a:spcPct val="90000"/>
              </a:lnSpc>
            </a:pPr>
            <a:r>
              <a:rPr lang="tr-TR" sz="2800" smtClean="0">
                <a:latin typeface="Comic Sans MS" pitchFamily="66" charset="0"/>
              </a:rPr>
              <a:t>Lökositoz ve formülde sola kayma</a:t>
            </a:r>
          </a:p>
          <a:p>
            <a:pPr>
              <a:lnSpc>
                <a:spcPct val="90000"/>
              </a:lnSpc>
            </a:pPr>
            <a:r>
              <a:rPr lang="tr-TR" sz="2800" smtClean="0">
                <a:latin typeface="Comic Sans MS" pitchFamily="66" charset="0"/>
              </a:rPr>
              <a:t>Transaminaz ve alkalen fosfatazda nonspesifik artış</a:t>
            </a:r>
          </a:p>
          <a:p>
            <a:pPr>
              <a:lnSpc>
                <a:spcPct val="90000"/>
              </a:lnSpc>
            </a:pPr>
            <a:r>
              <a:rPr lang="tr-TR" sz="2800" smtClean="0">
                <a:latin typeface="Comic Sans MS" pitchFamily="66" charset="0"/>
              </a:rPr>
              <a:t>Tanıda USG, ERCP </a:t>
            </a:r>
          </a:p>
          <a:p>
            <a:endParaRPr lang="tr-TR"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bwMode="auto">
          <a:noFill/>
        </p:spPr>
        <p:txBody>
          <a:bodyPr wrap="square" numCol="1" compatLnSpc="1">
            <a:prstTxWarp prst="textNoShape">
              <a:avLst/>
            </a:prstTxWarp>
          </a:bodyPr>
          <a:lstStyle/>
          <a:p>
            <a:r>
              <a:rPr lang="tr-TR" cap="none" smtClean="0">
                <a:ln>
                  <a:noFill/>
                </a:ln>
                <a:solidFill>
                  <a:schemeClr val="tx1"/>
                </a:solidFill>
                <a:latin typeface="Arial" charset="0"/>
              </a:rPr>
              <a:t>AKUT PANKREATİT</a:t>
            </a:r>
          </a:p>
        </p:txBody>
      </p:sp>
      <p:sp>
        <p:nvSpPr>
          <p:cNvPr id="97283" name="Rectangle 3"/>
          <p:cNvSpPr>
            <a:spLocks noGrp="1"/>
          </p:cNvSpPr>
          <p:nvPr>
            <p:ph type="body" idx="1"/>
          </p:nvPr>
        </p:nvSpPr>
        <p:spPr/>
        <p:txBody>
          <a:bodyPr/>
          <a:lstStyle/>
          <a:p>
            <a:endParaRPr lang="tr-TR" smtClean="0"/>
          </a:p>
        </p:txBody>
      </p:sp>
      <p:pic>
        <p:nvPicPr>
          <p:cNvPr id="97285" name="Picture 5" descr="pankreatit"/>
          <p:cNvPicPr>
            <a:picLocks noChangeAspect="1" noChangeArrowheads="1"/>
          </p:cNvPicPr>
          <p:nvPr/>
        </p:nvPicPr>
        <p:blipFill>
          <a:blip r:embed="rId2" cstate="print"/>
          <a:srcRect/>
          <a:stretch>
            <a:fillRect/>
          </a:stretch>
        </p:blipFill>
        <p:spPr bwMode="auto">
          <a:xfrm>
            <a:off x="611188" y="1700213"/>
            <a:ext cx="5903912" cy="41021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err="1" smtClean="0"/>
              <a:t>pankreatit</a:t>
            </a:r>
            <a:endParaRPr lang="tr-TR" dirty="0"/>
          </a:p>
        </p:txBody>
      </p:sp>
      <p:sp>
        <p:nvSpPr>
          <p:cNvPr id="68610" name="2 İçerik Yer Tutucusu"/>
          <p:cNvSpPr>
            <a:spLocks noGrp="1"/>
          </p:cNvSpPr>
          <p:nvPr>
            <p:ph idx="1"/>
          </p:nvPr>
        </p:nvSpPr>
        <p:spPr/>
        <p:txBody>
          <a:bodyPr/>
          <a:lstStyle/>
          <a:p>
            <a:r>
              <a:rPr lang="tr-TR" smtClean="0"/>
              <a:t>• Pankreasta inflamasyon</a:t>
            </a:r>
          </a:p>
          <a:p>
            <a:r>
              <a:rPr lang="tr-TR" smtClean="0"/>
              <a:t> • Yaylı yiyeceklerin tüketilmesi ile tetiklenir • Bulantı, kusma, üst batın hasasiyeti,</a:t>
            </a:r>
          </a:p>
          <a:p>
            <a:r>
              <a:rPr lang="tr-TR" smtClean="0"/>
              <a:t> • Hipovolemik şok</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normAutofit fontScale="90000"/>
          </a:bodyPr>
          <a:lstStyle/>
          <a:p>
            <a:pPr fontAlgn="auto">
              <a:spcAft>
                <a:spcPts val="0"/>
              </a:spcAft>
              <a:defRPr/>
            </a:pPr>
            <a:r>
              <a:rPr lang="tr-TR" dirty="0" err="1" smtClean="0">
                <a:latin typeface="Comic Sans MS" pitchFamily="66" charset="0"/>
              </a:rPr>
              <a:t>Peptik</a:t>
            </a:r>
            <a:r>
              <a:rPr lang="tr-TR" dirty="0" smtClean="0">
                <a:latin typeface="Comic Sans MS" pitchFamily="66" charset="0"/>
              </a:rPr>
              <a:t> ülser </a:t>
            </a:r>
            <a:r>
              <a:rPr lang="tr-TR" dirty="0" err="1" smtClean="0">
                <a:latin typeface="Comic Sans MS" pitchFamily="66" charset="0"/>
              </a:rPr>
              <a:t>perforasyonu</a:t>
            </a:r>
            <a:r>
              <a:rPr lang="tr-TR" dirty="0" smtClean="0">
                <a:latin typeface="Comic Sans MS" pitchFamily="66" charset="0"/>
              </a:rPr>
              <a:t> </a:t>
            </a:r>
            <a:endParaRPr lang="tr-TR" dirty="0"/>
          </a:p>
        </p:txBody>
      </p:sp>
      <p:sp>
        <p:nvSpPr>
          <p:cNvPr id="3" name="2 İçerik Yer Tutucusu"/>
          <p:cNvSpPr>
            <a:spLocks noGrp="1"/>
          </p:cNvSpPr>
          <p:nvPr>
            <p:ph idx="1"/>
          </p:nvPr>
        </p:nvSpPr>
        <p:spPr/>
        <p:txBody>
          <a:bodyPr>
            <a:normAutofit lnSpcReduction="10000"/>
          </a:bodyPr>
          <a:lstStyle/>
          <a:p>
            <a:pPr marL="274320" indent="-274320" fontAlgn="auto">
              <a:spcAft>
                <a:spcPts val="0"/>
              </a:spcAft>
              <a:buFont typeface="Wingdings 2"/>
              <a:buChar char=""/>
              <a:defRPr/>
            </a:pPr>
            <a:r>
              <a:rPr lang="tr-TR" sz="2800" dirty="0" err="1" smtClean="0">
                <a:latin typeface="Comic Sans MS" pitchFamily="66" charset="0"/>
              </a:rPr>
              <a:t>Duodenum</a:t>
            </a:r>
            <a:r>
              <a:rPr lang="tr-TR" sz="2800" dirty="0" smtClean="0">
                <a:latin typeface="Comic Sans MS" pitchFamily="66" charset="0"/>
              </a:rPr>
              <a:t> ülserinde sık, mide ülserinde nadir</a:t>
            </a:r>
          </a:p>
          <a:p>
            <a:pPr marL="274320" indent="-274320" fontAlgn="auto">
              <a:spcAft>
                <a:spcPts val="0"/>
              </a:spcAft>
              <a:buFont typeface="Wingdings 2"/>
              <a:buChar char=""/>
              <a:defRPr/>
            </a:pPr>
            <a:r>
              <a:rPr lang="tr-TR" sz="2800" dirty="0" err="1" smtClean="0">
                <a:latin typeface="Comic Sans MS" pitchFamily="66" charset="0"/>
              </a:rPr>
              <a:t>Duodenum</a:t>
            </a:r>
            <a:r>
              <a:rPr lang="tr-TR" sz="2800" dirty="0" smtClean="0">
                <a:latin typeface="Comic Sans MS" pitchFamily="66" charset="0"/>
              </a:rPr>
              <a:t> 1. kısmı (</a:t>
            </a:r>
            <a:r>
              <a:rPr lang="tr-TR" sz="2800" dirty="0" err="1" smtClean="0">
                <a:latin typeface="Comic Sans MS" pitchFamily="66" charset="0"/>
              </a:rPr>
              <a:t>bulbus</a:t>
            </a:r>
            <a:r>
              <a:rPr lang="tr-TR" sz="2800" dirty="0" smtClean="0">
                <a:latin typeface="Comic Sans MS" pitchFamily="66" charset="0"/>
              </a:rPr>
              <a:t>) ön duvarındaki ülserler perfore olduğunda peritonit gelişir (serbest </a:t>
            </a:r>
            <a:r>
              <a:rPr lang="tr-TR" sz="2800" dirty="0" err="1" smtClean="0">
                <a:latin typeface="Comic Sans MS" pitchFamily="66" charset="0"/>
              </a:rPr>
              <a:t>perforasyon</a:t>
            </a:r>
            <a:r>
              <a:rPr lang="tr-TR" sz="2800" dirty="0" smtClean="0">
                <a:latin typeface="Comic Sans MS" pitchFamily="66" charset="0"/>
              </a:rPr>
              <a:t>)</a:t>
            </a:r>
          </a:p>
          <a:p>
            <a:pPr marL="274320" indent="-274320" fontAlgn="auto">
              <a:spcAft>
                <a:spcPts val="0"/>
              </a:spcAft>
              <a:buFont typeface="Wingdings 2"/>
              <a:buChar char=""/>
              <a:defRPr/>
            </a:pPr>
            <a:r>
              <a:rPr lang="tr-TR" sz="2800" dirty="0" smtClean="0">
                <a:latin typeface="Comic Sans MS" pitchFamily="66" charset="0"/>
              </a:rPr>
              <a:t>Arka duvardaki ülserler komşu organlara (sıklıkla pankreas) perfore olur.(</a:t>
            </a:r>
            <a:r>
              <a:rPr lang="tr-TR" sz="2800" dirty="0" err="1" smtClean="0">
                <a:latin typeface="Comic Sans MS" pitchFamily="66" charset="0"/>
              </a:rPr>
              <a:t>penetrasyon</a:t>
            </a:r>
            <a:r>
              <a:rPr lang="tr-TR" sz="2800" dirty="0" smtClean="0">
                <a:latin typeface="Comic Sans MS" pitchFamily="66" charset="0"/>
              </a:rPr>
              <a:t>)</a:t>
            </a:r>
          </a:p>
          <a:p>
            <a:pPr marL="274320" indent="-274320" fontAlgn="auto">
              <a:spcAft>
                <a:spcPts val="0"/>
              </a:spcAft>
              <a:buFont typeface="Wingdings 2"/>
              <a:buChar char=""/>
              <a:defRPr/>
            </a:pPr>
            <a:r>
              <a:rPr lang="tr-TR" sz="2800" dirty="0" smtClean="0">
                <a:latin typeface="Comic Sans MS" pitchFamily="66" charset="0"/>
              </a:rPr>
              <a:t>Bazen </a:t>
            </a:r>
            <a:r>
              <a:rPr lang="tr-TR" sz="2800" dirty="0" err="1" smtClean="0">
                <a:latin typeface="Comic Sans MS" pitchFamily="66" charset="0"/>
              </a:rPr>
              <a:t>perforasyon</a:t>
            </a:r>
            <a:r>
              <a:rPr lang="tr-TR" sz="2800" dirty="0" smtClean="0">
                <a:latin typeface="Comic Sans MS" pitchFamily="66" charset="0"/>
              </a:rPr>
              <a:t> olan kısım </a:t>
            </a:r>
            <a:r>
              <a:rPr lang="tr-TR" sz="2800" dirty="0" err="1" smtClean="0">
                <a:latin typeface="Comic Sans MS" pitchFamily="66" charset="0"/>
              </a:rPr>
              <a:t>omentum</a:t>
            </a:r>
            <a:r>
              <a:rPr lang="tr-TR" sz="2800" dirty="0" smtClean="0">
                <a:latin typeface="Comic Sans MS" pitchFamily="66" charset="0"/>
              </a:rPr>
              <a:t> gibi karın içi organlarla çevrilir ve lokal bir peritonit gelişir.(kapalı </a:t>
            </a:r>
            <a:r>
              <a:rPr lang="tr-TR" sz="2800" dirty="0" err="1" smtClean="0">
                <a:latin typeface="Comic Sans MS" pitchFamily="66" charset="0"/>
              </a:rPr>
              <a:t>perforasyon</a:t>
            </a:r>
            <a:r>
              <a:rPr lang="tr-TR" sz="2800" dirty="0" smtClean="0">
                <a:latin typeface="Comic Sans MS" pitchFamily="66" charset="0"/>
              </a:rPr>
              <a:t>)</a:t>
            </a:r>
          </a:p>
          <a:p>
            <a:pPr marL="274320" indent="-274320" fontAlgn="auto">
              <a:spcAft>
                <a:spcPts val="0"/>
              </a:spcAft>
              <a:buFont typeface="Wingdings 2"/>
              <a:buChar char=""/>
              <a:defRPr/>
            </a:pP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normAutofit fontScale="90000"/>
          </a:bodyPr>
          <a:lstStyle/>
          <a:p>
            <a:pPr fontAlgn="auto">
              <a:spcAft>
                <a:spcPts val="0"/>
              </a:spcAft>
              <a:defRPr/>
            </a:pPr>
            <a:r>
              <a:rPr lang="tr-TR" dirty="0" err="1" smtClean="0">
                <a:latin typeface="Comic Sans MS" pitchFamily="66" charset="0"/>
              </a:rPr>
              <a:t>Peptik</a:t>
            </a:r>
            <a:r>
              <a:rPr lang="tr-TR" dirty="0" smtClean="0">
                <a:latin typeface="Comic Sans MS" pitchFamily="66" charset="0"/>
              </a:rPr>
              <a:t> ülser </a:t>
            </a:r>
            <a:r>
              <a:rPr lang="tr-TR" dirty="0" err="1" smtClean="0">
                <a:latin typeface="Comic Sans MS" pitchFamily="66" charset="0"/>
              </a:rPr>
              <a:t>perforasyonu</a:t>
            </a:r>
            <a:r>
              <a:rPr lang="tr-TR" dirty="0" smtClean="0">
                <a:latin typeface="Comic Sans MS" pitchFamily="66" charset="0"/>
              </a:rPr>
              <a:t> </a:t>
            </a:r>
            <a:endParaRPr lang="tr-TR" dirty="0"/>
          </a:p>
        </p:txBody>
      </p:sp>
      <p:sp>
        <p:nvSpPr>
          <p:cNvPr id="70658" name="2 İçerik Yer Tutucusu"/>
          <p:cNvSpPr>
            <a:spLocks noGrp="1"/>
          </p:cNvSpPr>
          <p:nvPr>
            <p:ph idx="1"/>
          </p:nvPr>
        </p:nvSpPr>
        <p:spPr/>
        <p:txBody>
          <a:bodyPr/>
          <a:lstStyle/>
          <a:p>
            <a:r>
              <a:rPr lang="tr-TR" sz="2800" dirty="0" smtClean="0">
                <a:latin typeface="Comic Sans MS" pitchFamily="66" charset="0"/>
              </a:rPr>
              <a:t>Ani başlayan, çok şiddetli ve delici (bıçak saplanır gibi) bir karın ağrısı</a:t>
            </a:r>
          </a:p>
          <a:p>
            <a:r>
              <a:rPr lang="tr-TR" sz="2800" dirty="0" err="1" smtClean="0">
                <a:latin typeface="Comic Sans MS" pitchFamily="66" charset="0"/>
              </a:rPr>
              <a:t>Asid</a:t>
            </a:r>
            <a:r>
              <a:rPr lang="tr-TR" sz="2800" dirty="0" smtClean="0">
                <a:latin typeface="Comic Sans MS" pitchFamily="66" charset="0"/>
              </a:rPr>
              <a:t> mide içeriğinin periton boşluğuna geçmesi sonucu ağrı önce </a:t>
            </a:r>
            <a:r>
              <a:rPr lang="tr-TR" sz="2800" dirty="0" err="1" smtClean="0">
                <a:latin typeface="Comic Sans MS" pitchFamily="66" charset="0"/>
              </a:rPr>
              <a:t>epigastrik</a:t>
            </a:r>
            <a:r>
              <a:rPr lang="tr-TR" sz="2800" dirty="0" smtClean="0">
                <a:latin typeface="Comic Sans MS" pitchFamily="66" charset="0"/>
              </a:rPr>
              <a:t> bölgede olur; kısa sürede bütün karına yayılır.</a:t>
            </a:r>
          </a:p>
          <a:p>
            <a:r>
              <a:rPr lang="tr-TR" sz="2800" dirty="0" err="1" smtClean="0">
                <a:latin typeface="Comic Sans MS" pitchFamily="66" charset="0"/>
              </a:rPr>
              <a:t>Diyafragmaların</a:t>
            </a:r>
            <a:r>
              <a:rPr lang="tr-TR" sz="2800" dirty="0" smtClean="0">
                <a:latin typeface="Comic Sans MS" pitchFamily="66" charset="0"/>
              </a:rPr>
              <a:t> asit ile </a:t>
            </a:r>
            <a:r>
              <a:rPr lang="tr-TR" sz="2800" dirty="0" err="1" smtClean="0">
                <a:latin typeface="Comic Sans MS" pitchFamily="66" charset="0"/>
              </a:rPr>
              <a:t>irritasyonu</a:t>
            </a:r>
            <a:r>
              <a:rPr lang="tr-TR" sz="2800" dirty="0" smtClean="0">
                <a:latin typeface="Comic Sans MS" pitchFamily="66" charset="0"/>
              </a:rPr>
              <a:t> omuzlarda ağrı yapabilir.</a:t>
            </a:r>
          </a:p>
          <a:p>
            <a:r>
              <a:rPr lang="tr-TR" sz="2800" dirty="0" smtClean="0">
                <a:latin typeface="Comic Sans MS" pitchFamily="66" charset="0"/>
              </a:rPr>
              <a:t>Refleks </a:t>
            </a:r>
            <a:r>
              <a:rPr lang="tr-TR" sz="2800" dirty="0" err="1" smtClean="0">
                <a:latin typeface="Comic Sans MS" pitchFamily="66" charset="0"/>
              </a:rPr>
              <a:t>efferent</a:t>
            </a:r>
            <a:r>
              <a:rPr lang="tr-TR" sz="2800" dirty="0" smtClean="0">
                <a:latin typeface="Comic Sans MS" pitchFamily="66" charset="0"/>
              </a:rPr>
              <a:t> uyarılarla karın adalelerinin </a:t>
            </a:r>
            <a:r>
              <a:rPr lang="tr-TR" sz="2800" dirty="0" err="1" smtClean="0">
                <a:latin typeface="Comic Sans MS" pitchFamily="66" charset="0"/>
              </a:rPr>
              <a:t>tonüsü</a:t>
            </a:r>
            <a:r>
              <a:rPr lang="tr-TR" sz="2800" dirty="0" smtClean="0">
                <a:latin typeface="Comic Sans MS" pitchFamily="66" charset="0"/>
              </a:rPr>
              <a:t> artar. (tahta karın)</a:t>
            </a:r>
          </a:p>
          <a:p>
            <a:endParaRPr lang="tr-TR"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lstStyle/>
          <a:p>
            <a:pPr fontAlgn="auto">
              <a:spcAft>
                <a:spcPts val="0"/>
              </a:spcAft>
              <a:defRPr/>
            </a:pPr>
            <a:r>
              <a:rPr lang="tr-TR" dirty="0" smtClean="0"/>
              <a:t>Karın ağrısının tipleri</a:t>
            </a:r>
            <a:endParaRPr lang="tr-TR" dirty="0">
              <a:solidFill>
                <a:schemeClr val="accent1">
                  <a:lumMod val="50000"/>
                </a:schemeClr>
              </a:solidFill>
            </a:endParaRPr>
          </a:p>
        </p:txBody>
      </p:sp>
      <p:sp>
        <p:nvSpPr>
          <p:cNvPr id="17410" name="İçerik Yer Tutucusu 2"/>
          <p:cNvSpPr>
            <a:spLocks noGrp="1"/>
          </p:cNvSpPr>
          <p:nvPr>
            <p:ph idx="1"/>
          </p:nvPr>
        </p:nvSpPr>
        <p:spPr/>
        <p:txBody>
          <a:bodyPr/>
          <a:lstStyle/>
          <a:p>
            <a:r>
              <a:rPr lang="tr-TR" b="1" smtClean="0"/>
              <a:t>Visseral</a:t>
            </a:r>
          </a:p>
          <a:p>
            <a:pPr lvl="1"/>
            <a:r>
              <a:rPr lang="tr-TR" smtClean="0"/>
              <a:t>Periton tarafından kaplanmış olan karın organlarından köken alır.</a:t>
            </a:r>
          </a:p>
          <a:p>
            <a:r>
              <a:rPr lang="tr-TR" b="1" smtClean="0"/>
              <a:t>Paryetal</a:t>
            </a:r>
          </a:p>
          <a:p>
            <a:pPr lvl="1"/>
            <a:r>
              <a:rPr lang="tr-TR" smtClean="0"/>
              <a:t>Paryetal peritonun irritasyonundan</a:t>
            </a:r>
          </a:p>
          <a:p>
            <a:r>
              <a:rPr lang="tr-TR" b="1" smtClean="0"/>
              <a:t>Kolik</a:t>
            </a:r>
          </a:p>
          <a:p>
            <a:pPr lvl="1"/>
            <a:r>
              <a:rPr lang="tr-TR" smtClean="0"/>
              <a:t>Kramp tarzında ağrı</a:t>
            </a:r>
          </a:p>
          <a:p>
            <a:r>
              <a:rPr lang="tr-TR" b="1" smtClean="0"/>
              <a:t>Yansıyan</a:t>
            </a:r>
          </a:p>
          <a:p>
            <a:pPr lvl="1"/>
            <a:r>
              <a:rPr lang="tr-TR" smtClean="0"/>
              <a:t>Bir bölgedeki patolojik bir durumun başka bir yerde hissedilmesi</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normAutofit fontScale="90000"/>
          </a:bodyPr>
          <a:lstStyle/>
          <a:p>
            <a:pPr fontAlgn="auto">
              <a:spcAft>
                <a:spcPts val="0"/>
              </a:spcAft>
              <a:defRPr/>
            </a:pPr>
            <a:r>
              <a:rPr lang="tr-TR" dirty="0" err="1" smtClean="0">
                <a:latin typeface="Comic Sans MS" pitchFamily="66" charset="0"/>
              </a:rPr>
              <a:t>Peptik</a:t>
            </a:r>
            <a:r>
              <a:rPr lang="tr-TR" dirty="0" smtClean="0">
                <a:latin typeface="Comic Sans MS" pitchFamily="66" charset="0"/>
              </a:rPr>
              <a:t> ülser </a:t>
            </a:r>
            <a:r>
              <a:rPr lang="tr-TR" dirty="0" err="1" smtClean="0">
                <a:latin typeface="Comic Sans MS" pitchFamily="66" charset="0"/>
              </a:rPr>
              <a:t>perforasyonu</a:t>
            </a:r>
            <a:endParaRPr lang="tr-TR" dirty="0"/>
          </a:p>
        </p:txBody>
      </p:sp>
      <p:sp>
        <p:nvSpPr>
          <p:cNvPr id="71682" name="2 İçerik Yer Tutucusu"/>
          <p:cNvSpPr>
            <a:spLocks noGrp="1"/>
          </p:cNvSpPr>
          <p:nvPr>
            <p:ph idx="1"/>
          </p:nvPr>
        </p:nvSpPr>
        <p:spPr/>
        <p:txBody>
          <a:bodyPr/>
          <a:lstStyle/>
          <a:p>
            <a:pPr>
              <a:lnSpc>
                <a:spcPct val="90000"/>
              </a:lnSpc>
            </a:pPr>
            <a:r>
              <a:rPr lang="tr-TR" sz="2800" dirty="0" smtClean="0">
                <a:latin typeface="Comic Sans MS" pitchFamily="66" charset="0"/>
              </a:rPr>
              <a:t>Hasta hareketsizdir, solunumu </a:t>
            </a:r>
            <a:r>
              <a:rPr lang="tr-TR" sz="2800" dirty="0" err="1" smtClean="0">
                <a:latin typeface="Comic Sans MS" pitchFamily="66" charset="0"/>
              </a:rPr>
              <a:t>yüzeyeldir</a:t>
            </a:r>
            <a:r>
              <a:rPr lang="tr-TR" sz="2800" dirty="0" smtClean="0">
                <a:latin typeface="Comic Sans MS" pitchFamily="66" charset="0"/>
              </a:rPr>
              <a:t>; karın solunuma katılmaz</a:t>
            </a:r>
          </a:p>
          <a:p>
            <a:pPr>
              <a:lnSpc>
                <a:spcPct val="90000"/>
              </a:lnSpc>
            </a:pPr>
            <a:r>
              <a:rPr lang="tr-TR" sz="2800" dirty="0" smtClean="0">
                <a:latin typeface="Comic Sans MS" pitchFamily="66" charset="0"/>
              </a:rPr>
              <a:t>Ateş, taşikardi, hipotansiyon, şoka eğilim (peritonite bağlı)</a:t>
            </a:r>
          </a:p>
          <a:p>
            <a:pPr>
              <a:lnSpc>
                <a:spcPct val="90000"/>
              </a:lnSpc>
            </a:pPr>
            <a:r>
              <a:rPr lang="tr-TR" sz="2800" dirty="0" err="1" smtClean="0">
                <a:latin typeface="Comic Sans MS" pitchFamily="66" charset="0"/>
              </a:rPr>
              <a:t>Paralitik</a:t>
            </a:r>
            <a:r>
              <a:rPr lang="tr-TR" sz="2800" dirty="0" smtClean="0">
                <a:latin typeface="Comic Sans MS" pitchFamily="66" charset="0"/>
              </a:rPr>
              <a:t> </a:t>
            </a:r>
            <a:r>
              <a:rPr lang="tr-TR" sz="2800" dirty="0" err="1" smtClean="0">
                <a:latin typeface="Comic Sans MS" pitchFamily="66" charset="0"/>
              </a:rPr>
              <a:t>ileusa</a:t>
            </a:r>
            <a:r>
              <a:rPr lang="tr-TR" sz="2800" dirty="0" smtClean="0">
                <a:latin typeface="Comic Sans MS" pitchFamily="66" charset="0"/>
              </a:rPr>
              <a:t> bağlı olarak barsak sesleri (-)</a:t>
            </a:r>
          </a:p>
          <a:p>
            <a:pPr>
              <a:lnSpc>
                <a:spcPct val="90000"/>
              </a:lnSpc>
            </a:pPr>
            <a:r>
              <a:rPr lang="tr-TR" sz="2800" dirty="0" smtClean="0">
                <a:latin typeface="Comic Sans MS" pitchFamily="66" charset="0"/>
              </a:rPr>
              <a:t>Karaciğer ve dalak </a:t>
            </a:r>
            <a:r>
              <a:rPr lang="tr-TR" sz="2800" dirty="0" err="1" smtClean="0">
                <a:latin typeface="Comic Sans MS" pitchFamily="66" charset="0"/>
              </a:rPr>
              <a:t>matiteleri</a:t>
            </a:r>
            <a:r>
              <a:rPr lang="tr-TR" sz="2800" dirty="0" smtClean="0">
                <a:latin typeface="Comic Sans MS" pitchFamily="66" charset="0"/>
              </a:rPr>
              <a:t> azalır.</a:t>
            </a:r>
          </a:p>
          <a:p>
            <a:pPr>
              <a:lnSpc>
                <a:spcPct val="90000"/>
              </a:lnSpc>
            </a:pPr>
            <a:r>
              <a:rPr lang="tr-TR" sz="2800" dirty="0" smtClean="0">
                <a:latin typeface="Comic Sans MS" pitchFamily="66" charset="0"/>
              </a:rPr>
              <a:t>ADBG ve AP AC </a:t>
            </a:r>
            <a:r>
              <a:rPr lang="tr-TR" sz="2800" dirty="0" err="1" smtClean="0">
                <a:latin typeface="Comic Sans MS" pitchFamily="66" charset="0"/>
              </a:rPr>
              <a:t>gr’de</a:t>
            </a:r>
            <a:r>
              <a:rPr lang="tr-TR" sz="2800" dirty="0" smtClean="0">
                <a:latin typeface="Comic Sans MS" pitchFamily="66" charset="0"/>
              </a:rPr>
              <a:t> </a:t>
            </a:r>
            <a:r>
              <a:rPr lang="tr-TR" sz="2800" dirty="0" err="1" smtClean="0">
                <a:latin typeface="Comic Sans MS" pitchFamily="66" charset="0"/>
              </a:rPr>
              <a:t>diyafragma</a:t>
            </a:r>
            <a:r>
              <a:rPr lang="tr-TR" sz="2800" dirty="0" smtClean="0">
                <a:latin typeface="Comic Sans MS" pitchFamily="66" charset="0"/>
              </a:rPr>
              <a:t> altında serbest hava</a:t>
            </a:r>
          </a:p>
          <a:p>
            <a:pPr>
              <a:lnSpc>
                <a:spcPct val="90000"/>
              </a:lnSpc>
            </a:pPr>
            <a:r>
              <a:rPr lang="tr-TR" sz="2800" dirty="0" smtClean="0">
                <a:latin typeface="Comic Sans MS" pitchFamily="66" charset="0"/>
              </a:rPr>
              <a:t>Baryumlu </a:t>
            </a:r>
            <a:r>
              <a:rPr lang="tr-TR" sz="2800" dirty="0" err="1" smtClean="0">
                <a:latin typeface="Comic Sans MS" pitchFamily="66" charset="0"/>
              </a:rPr>
              <a:t>grafide</a:t>
            </a:r>
            <a:r>
              <a:rPr lang="tr-TR" sz="2800" dirty="0" smtClean="0">
                <a:latin typeface="Comic Sans MS" pitchFamily="66" charset="0"/>
              </a:rPr>
              <a:t> </a:t>
            </a:r>
            <a:r>
              <a:rPr lang="tr-TR" sz="2800" dirty="0" err="1" smtClean="0">
                <a:latin typeface="Comic Sans MS" pitchFamily="66" charset="0"/>
              </a:rPr>
              <a:t>perforasyon</a:t>
            </a:r>
            <a:r>
              <a:rPr lang="tr-TR" sz="2800" dirty="0" smtClean="0">
                <a:latin typeface="Comic Sans MS" pitchFamily="66" charset="0"/>
              </a:rPr>
              <a:t> görülebilir.</a:t>
            </a:r>
          </a:p>
          <a:p>
            <a:endParaRPr lang="tr-TR"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pic>
        <p:nvPicPr>
          <p:cNvPr id="72706" name="Picture 2" descr="stresle birlikte gelen karın ağrısı"/>
          <p:cNvPicPr>
            <a:picLocks noChangeAspect="1" noChangeArrowheads="1"/>
          </p:cNvPicPr>
          <p:nvPr/>
        </p:nvPicPr>
        <p:blipFill>
          <a:blip r:embed="rId2" cstate="print"/>
          <a:srcRect/>
          <a:stretch>
            <a:fillRect/>
          </a:stretch>
        </p:blipFill>
        <p:spPr bwMode="auto">
          <a:xfrm>
            <a:off x="395288" y="404813"/>
            <a:ext cx="7496175" cy="5976937"/>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bwMode="auto">
          <a:noFill/>
        </p:spPr>
        <p:txBody>
          <a:bodyPr wrap="square" numCol="1" compatLnSpc="1">
            <a:prstTxWarp prst="textNoShape">
              <a:avLst/>
            </a:prstTxWarp>
          </a:bodyPr>
          <a:lstStyle/>
          <a:p>
            <a:r>
              <a:rPr lang="tr-TR" cap="none" smtClean="0">
                <a:ln>
                  <a:noFill/>
                </a:ln>
                <a:solidFill>
                  <a:schemeClr val="tx1"/>
                </a:solidFill>
                <a:latin typeface="Arial" charset="0"/>
              </a:rPr>
              <a:t>BAĞIRSAK OBSTRÜKSİYONU</a:t>
            </a:r>
          </a:p>
        </p:txBody>
      </p:sp>
      <p:sp>
        <p:nvSpPr>
          <p:cNvPr id="98307" name="Rectangle 3"/>
          <p:cNvSpPr>
            <a:spLocks noGrp="1"/>
          </p:cNvSpPr>
          <p:nvPr>
            <p:ph type="body" idx="1"/>
          </p:nvPr>
        </p:nvSpPr>
        <p:spPr/>
        <p:txBody>
          <a:bodyPr/>
          <a:lstStyle/>
          <a:p>
            <a:pPr>
              <a:buFont typeface="Wingdings 2" pitchFamily="18" charset="2"/>
              <a:buNone/>
            </a:pPr>
            <a:endParaRPr lang="tr-TR" dirty="0" smtClean="0"/>
          </a:p>
        </p:txBody>
      </p:sp>
      <p:pic>
        <p:nvPicPr>
          <p:cNvPr id="98309" name="Picture 5" descr="bariatrik_aciller4"/>
          <p:cNvPicPr>
            <a:picLocks noChangeAspect="1" noChangeArrowheads="1"/>
          </p:cNvPicPr>
          <p:nvPr/>
        </p:nvPicPr>
        <p:blipFill>
          <a:blip r:embed="rId2" cstate="print"/>
          <a:srcRect/>
          <a:stretch>
            <a:fillRect/>
          </a:stretch>
        </p:blipFill>
        <p:spPr bwMode="auto">
          <a:xfrm>
            <a:off x="395288" y="1612900"/>
            <a:ext cx="5473700" cy="4379913"/>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t>Barsak Obstrüksiyonu</a:t>
            </a:r>
            <a:endParaRPr lang="tr-TR" dirty="0"/>
          </a:p>
        </p:txBody>
      </p:sp>
      <p:sp>
        <p:nvSpPr>
          <p:cNvPr id="73730" name="2 İçerik Yer Tutucusu"/>
          <p:cNvSpPr>
            <a:spLocks noGrp="1"/>
          </p:cNvSpPr>
          <p:nvPr>
            <p:ph idx="1"/>
          </p:nvPr>
        </p:nvSpPr>
        <p:spPr/>
        <p:txBody>
          <a:bodyPr/>
          <a:lstStyle/>
          <a:p>
            <a:r>
              <a:rPr lang="tr-TR" smtClean="0"/>
              <a:t>• Adezyonlar, fıtıklar, hacimli sertleşmiş fekaloidler, tümörler</a:t>
            </a:r>
          </a:p>
          <a:p>
            <a:r>
              <a:rPr lang="tr-TR" smtClean="0"/>
              <a:t> • Kramp tarzında karın ağrısı, bulantı, fekaloid kusma, abdominal distansiyon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latin typeface="Comic Sans MS" pitchFamily="66" charset="0"/>
              </a:rPr>
              <a:t>Akut</a:t>
            </a:r>
            <a:r>
              <a:rPr lang="tr-TR" dirty="0" smtClean="0"/>
              <a:t> </a:t>
            </a:r>
            <a:r>
              <a:rPr lang="tr-TR" dirty="0" err="1" smtClean="0">
                <a:latin typeface="Comic Sans MS" pitchFamily="66" charset="0"/>
              </a:rPr>
              <a:t>mezenter</a:t>
            </a:r>
            <a:r>
              <a:rPr lang="tr-TR" dirty="0" smtClean="0">
                <a:latin typeface="Comic Sans MS" pitchFamily="66" charset="0"/>
              </a:rPr>
              <a:t> </a:t>
            </a:r>
            <a:r>
              <a:rPr lang="tr-TR" dirty="0" err="1" smtClean="0">
                <a:latin typeface="Comic Sans MS" pitchFamily="66" charset="0"/>
              </a:rPr>
              <a:t>iskemisi</a:t>
            </a:r>
            <a:r>
              <a:rPr lang="tr-TR" dirty="0" smtClean="0">
                <a:latin typeface="Comic Sans MS" pitchFamily="66" charset="0"/>
              </a:rPr>
              <a:t>:</a:t>
            </a:r>
            <a:endParaRPr lang="tr-TR" dirty="0"/>
          </a:p>
        </p:txBody>
      </p:sp>
      <p:sp>
        <p:nvSpPr>
          <p:cNvPr id="74754" name="2 İçerik Yer Tutucusu"/>
          <p:cNvSpPr>
            <a:spLocks noGrp="1"/>
          </p:cNvSpPr>
          <p:nvPr>
            <p:ph idx="1"/>
          </p:nvPr>
        </p:nvSpPr>
        <p:spPr/>
        <p:txBody>
          <a:bodyPr/>
          <a:lstStyle/>
          <a:p>
            <a:pPr>
              <a:lnSpc>
                <a:spcPct val="80000"/>
              </a:lnSpc>
            </a:pPr>
            <a:r>
              <a:rPr lang="tr-TR" sz="2800" dirty="0" err="1" smtClean="0">
                <a:latin typeface="Comic Sans MS" pitchFamily="66" charset="0"/>
              </a:rPr>
              <a:t>Mezenterik</a:t>
            </a:r>
            <a:r>
              <a:rPr lang="tr-TR" sz="2800" dirty="0" smtClean="0">
                <a:latin typeface="Comic Sans MS" pitchFamily="66" charset="0"/>
              </a:rPr>
              <a:t> küçük arterlerin </a:t>
            </a:r>
            <a:r>
              <a:rPr lang="tr-TR" sz="2800" dirty="0" err="1" smtClean="0">
                <a:latin typeface="Comic Sans MS" pitchFamily="66" charset="0"/>
              </a:rPr>
              <a:t>emboli</a:t>
            </a:r>
            <a:r>
              <a:rPr lang="tr-TR" sz="2800" dirty="0" smtClean="0">
                <a:latin typeface="Comic Sans MS" pitchFamily="66" charset="0"/>
              </a:rPr>
              <a:t> veya </a:t>
            </a:r>
            <a:r>
              <a:rPr lang="tr-TR" sz="2800" dirty="0" err="1" smtClean="0">
                <a:latin typeface="Comic Sans MS" pitchFamily="66" charset="0"/>
              </a:rPr>
              <a:t>trombozu</a:t>
            </a:r>
            <a:r>
              <a:rPr lang="tr-TR" sz="2800" dirty="0" smtClean="0">
                <a:latin typeface="Comic Sans MS" pitchFamily="66" charset="0"/>
              </a:rPr>
              <a:t> halinde aşikar klinik belirti olmayabilir.</a:t>
            </a:r>
          </a:p>
          <a:p>
            <a:pPr>
              <a:lnSpc>
                <a:spcPct val="80000"/>
              </a:lnSpc>
            </a:pPr>
            <a:r>
              <a:rPr lang="tr-TR" sz="2800" dirty="0" err="1" smtClean="0">
                <a:latin typeface="Comic Sans MS" pitchFamily="66" charset="0"/>
              </a:rPr>
              <a:t>Kollateral</a:t>
            </a:r>
            <a:r>
              <a:rPr lang="tr-TR" sz="2800" dirty="0" smtClean="0">
                <a:latin typeface="Comic Sans MS" pitchFamily="66" charset="0"/>
              </a:rPr>
              <a:t> dolaşımın iyi olmadığı </a:t>
            </a:r>
            <a:r>
              <a:rPr lang="tr-TR" sz="2800" dirty="0" err="1" smtClean="0">
                <a:latin typeface="Comic Sans MS" pitchFamily="66" charset="0"/>
              </a:rPr>
              <a:t>splenik</a:t>
            </a:r>
            <a:r>
              <a:rPr lang="tr-TR" sz="2800" dirty="0" smtClean="0">
                <a:latin typeface="Comic Sans MS" pitchFamily="66" charset="0"/>
              </a:rPr>
              <a:t> </a:t>
            </a:r>
            <a:r>
              <a:rPr lang="tr-TR" sz="2800" dirty="0" err="1" smtClean="0">
                <a:latin typeface="Comic Sans MS" pitchFamily="66" charset="0"/>
              </a:rPr>
              <a:t>fleksura</a:t>
            </a:r>
            <a:r>
              <a:rPr lang="tr-TR" sz="2800" dirty="0" smtClean="0">
                <a:latin typeface="Comic Sans MS" pitchFamily="66" charset="0"/>
              </a:rPr>
              <a:t> ve </a:t>
            </a:r>
            <a:r>
              <a:rPr lang="tr-TR" sz="2800" dirty="0" err="1" smtClean="0">
                <a:latin typeface="Comic Sans MS" pitchFamily="66" charset="0"/>
              </a:rPr>
              <a:t>sigmoid</a:t>
            </a:r>
            <a:r>
              <a:rPr lang="tr-TR" sz="2800" dirty="0" smtClean="0">
                <a:latin typeface="Comic Sans MS" pitchFamily="66" charset="0"/>
              </a:rPr>
              <a:t> kolonda </a:t>
            </a:r>
            <a:r>
              <a:rPr lang="tr-TR" sz="2800" dirty="0" err="1" smtClean="0">
                <a:latin typeface="Comic Sans MS" pitchFamily="66" charset="0"/>
              </a:rPr>
              <a:t>iskemik</a:t>
            </a:r>
            <a:r>
              <a:rPr lang="tr-TR" sz="2800" dirty="0" smtClean="0">
                <a:latin typeface="Comic Sans MS" pitchFamily="66" charset="0"/>
              </a:rPr>
              <a:t> değişiklikler daha kolay oluşur.</a:t>
            </a:r>
          </a:p>
          <a:p>
            <a:pPr>
              <a:lnSpc>
                <a:spcPct val="80000"/>
              </a:lnSpc>
            </a:pPr>
            <a:r>
              <a:rPr lang="tr-TR" sz="2800" dirty="0" err="1" smtClean="0">
                <a:latin typeface="Comic Sans MS" pitchFamily="66" charset="0"/>
              </a:rPr>
              <a:t>Süperior</a:t>
            </a:r>
            <a:r>
              <a:rPr lang="tr-TR" sz="2800" dirty="0" smtClean="0">
                <a:latin typeface="Comic Sans MS" pitchFamily="66" charset="0"/>
              </a:rPr>
              <a:t> </a:t>
            </a:r>
            <a:r>
              <a:rPr lang="tr-TR" sz="2800" dirty="0" err="1" smtClean="0">
                <a:latin typeface="Comic Sans MS" pitchFamily="66" charset="0"/>
              </a:rPr>
              <a:t>mezenterik</a:t>
            </a:r>
            <a:r>
              <a:rPr lang="tr-TR" sz="2800" dirty="0" smtClean="0">
                <a:latin typeface="Comic Sans MS" pitchFamily="66" charset="0"/>
              </a:rPr>
              <a:t> arterin </a:t>
            </a:r>
            <a:r>
              <a:rPr lang="tr-TR" sz="2800" dirty="0" err="1" smtClean="0">
                <a:latin typeface="Comic Sans MS" pitchFamily="66" charset="0"/>
              </a:rPr>
              <a:t>embolisi</a:t>
            </a:r>
            <a:r>
              <a:rPr lang="tr-TR" sz="2800" dirty="0" smtClean="0">
                <a:latin typeface="Comic Sans MS" pitchFamily="66" charset="0"/>
              </a:rPr>
              <a:t>-</a:t>
            </a:r>
            <a:r>
              <a:rPr lang="tr-TR" sz="2800" dirty="0" err="1" smtClean="0">
                <a:latin typeface="Comic Sans MS" pitchFamily="66" charset="0"/>
              </a:rPr>
              <a:t>atriyal</a:t>
            </a:r>
            <a:r>
              <a:rPr lang="tr-TR" sz="2800" dirty="0" smtClean="0">
                <a:latin typeface="Comic Sans MS" pitchFamily="66" charset="0"/>
              </a:rPr>
              <a:t> </a:t>
            </a:r>
            <a:r>
              <a:rPr lang="tr-TR" sz="2800" dirty="0" err="1" smtClean="0">
                <a:latin typeface="Comic Sans MS" pitchFamily="66" charset="0"/>
              </a:rPr>
              <a:t>fibrilasyon</a:t>
            </a:r>
            <a:r>
              <a:rPr lang="tr-TR" sz="2800" dirty="0" smtClean="0">
                <a:latin typeface="Comic Sans MS" pitchFamily="66" charset="0"/>
              </a:rPr>
              <a:t>, mitral darlığı, </a:t>
            </a:r>
            <a:r>
              <a:rPr lang="tr-TR" sz="2800" dirty="0" err="1" smtClean="0">
                <a:latin typeface="Comic Sans MS" pitchFamily="66" charset="0"/>
              </a:rPr>
              <a:t>infektif</a:t>
            </a:r>
            <a:r>
              <a:rPr lang="tr-TR" sz="2800" dirty="0" smtClean="0">
                <a:latin typeface="Comic Sans MS" pitchFamily="66" charset="0"/>
              </a:rPr>
              <a:t> </a:t>
            </a:r>
            <a:r>
              <a:rPr lang="tr-TR" sz="2800" dirty="0" err="1" smtClean="0">
                <a:latin typeface="Comic Sans MS" pitchFamily="66" charset="0"/>
              </a:rPr>
              <a:t>endokardit</a:t>
            </a:r>
            <a:r>
              <a:rPr lang="tr-TR" sz="2800" dirty="0" smtClean="0">
                <a:latin typeface="Comic Sans MS" pitchFamily="66" charset="0"/>
              </a:rPr>
              <a:t>, MI, aort anevrizmasında</a:t>
            </a:r>
          </a:p>
          <a:p>
            <a:pPr>
              <a:lnSpc>
                <a:spcPct val="80000"/>
              </a:lnSpc>
            </a:pPr>
            <a:r>
              <a:rPr lang="tr-TR" sz="2800" dirty="0" err="1" smtClean="0">
                <a:latin typeface="Comic Sans MS" pitchFamily="66" charset="0"/>
              </a:rPr>
              <a:t>Tromboz</a:t>
            </a:r>
            <a:r>
              <a:rPr lang="tr-TR" sz="2800" dirty="0" smtClean="0">
                <a:latin typeface="Comic Sans MS" pitchFamily="66" charset="0"/>
              </a:rPr>
              <a:t> (</a:t>
            </a:r>
            <a:r>
              <a:rPr lang="tr-TR" sz="2800" dirty="0" err="1" smtClean="0">
                <a:latin typeface="Comic Sans MS" pitchFamily="66" charset="0"/>
              </a:rPr>
              <a:t>aterosklerotik</a:t>
            </a:r>
            <a:r>
              <a:rPr lang="tr-TR" sz="2800" dirty="0" smtClean="0">
                <a:latin typeface="Comic Sans MS" pitchFamily="66" charset="0"/>
              </a:rPr>
              <a:t> hastalarda)</a:t>
            </a:r>
          </a:p>
          <a:p>
            <a:pPr>
              <a:lnSpc>
                <a:spcPct val="80000"/>
              </a:lnSpc>
            </a:pPr>
            <a:r>
              <a:rPr lang="tr-TR" sz="2800" dirty="0" err="1" smtClean="0">
                <a:latin typeface="Comic Sans MS" pitchFamily="66" charset="0"/>
              </a:rPr>
              <a:t>Vaskülitler</a:t>
            </a:r>
            <a:r>
              <a:rPr lang="tr-TR" sz="2800" dirty="0" smtClean="0">
                <a:latin typeface="Comic Sans MS" pitchFamily="66" charset="0"/>
              </a:rPr>
              <a:t>-PAN, Behçet</a:t>
            </a:r>
          </a:p>
          <a:p>
            <a:endParaRPr lang="tr-TR"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latin typeface="Comic Sans MS" pitchFamily="66" charset="0"/>
              </a:rPr>
              <a:t>Akut</a:t>
            </a:r>
            <a:r>
              <a:rPr lang="tr-TR" dirty="0" smtClean="0"/>
              <a:t> </a:t>
            </a:r>
            <a:r>
              <a:rPr lang="tr-TR" dirty="0" err="1" smtClean="0">
                <a:latin typeface="Comic Sans MS" pitchFamily="66" charset="0"/>
              </a:rPr>
              <a:t>mezenter</a:t>
            </a:r>
            <a:r>
              <a:rPr lang="tr-TR" dirty="0" smtClean="0">
                <a:latin typeface="Comic Sans MS" pitchFamily="66" charset="0"/>
              </a:rPr>
              <a:t> </a:t>
            </a:r>
            <a:r>
              <a:rPr lang="tr-TR" dirty="0" err="1" smtClean="0">
                <a:latin typeface="Comic Sans MS" pitchFamily="66" charset="0"/>
              </a:rPr>
              <a:t>iskemisi</a:t>
            </a:r>
            <a:endParaRPr lang="tr-TR" dirty="0"/>
          </a:p>
        </p:txBody>
      </p:sp>
      <p:sp>
        <p:nvSpPr>
          <p:cNvPr id="75778" name="2 İçerik Yer Tutucusu"/>
          <p:cNvSpPr>
            <a:spLocks noGrp="1"/>
          </p:cNvSpPr>
          <p:nvPr>
            <p:ph idx="1"/>
          </p:nvPr>
        </p:nvSpPr>
        <p:spPr/>
        <p:txBody>
          <a:bodyPr/>
          <a:lstStyle/>
          <a:p>
            <a:pPr>
              <a:lnSpc>
                <a:spcPct val="80000"/>
              </a:lnSpc>
              <a:buNone/>
            </a:pPr>
            <a:endParaRPr lang="tr-TR" sz="2400" dirty="0" smtClean="0">
              <a:latin typeface="Comic Sans MS" pitchFamily="66" charset="0"/>
            </a:endParaRPr>
          </a:p>
          <a:p>
            <a:pPr>
              <a:lnSpc>
                <a:spcPct val="80000"/>
              </a:lnSpc>
            </a:pPr>
            <a:r>
              <a:rPr lang="tr-TR" sz="2400" dirty="0" err="1" smtClean="0">
                <a:latin typeface="Comic Sans MS" pitchFamily="66" charset="0"/>
              </a:rPr>
              <a:t>Kardiyovasküler</a:t>
            </a:r>
            <a:r>
              <a:rPr lang="tr-TR" sz="2400" dirty="0" smtClean="0">
                <a:latin typeface="Comic Sans MS" pitchFamily="66" charset="0"/>
              </a:rPr>
              <a:t> problemleri olan &gt;50 yaş hastalarda düşünülmeli</a:t>
            </a:r>
          </a:p>
          <a:p>
            <a:pPr>
              <a:lnSpc>
                <a:spcPct val="80000"/>
              </a:lnSpc>
            </a:pPr>
            <a:r>
              <a:rPr lang="tr-TR" sz="2400" dirty="0" smtClean="0">
                <a:latin typeface="Comic Sans MS" pitchFamily="66" charset="0"/>
              </a:rPr>
              <a:t>Ağrının olmadığı vakalarda </a:t>
            </a:r>
            <a:r>
              <a:rPr lang="tr-TR" sz="2400" dirty="0" err="1" smtClean="0">
                <a:latin typeface="Comic Sans MS" pitchFamily="66" charset="0"/>
              </a:rPr>
              <a:t>abdominal</a:t>
            </a:r>
            <a:r>
              <a:rPr lang="tr-TR" sz="2400" dirty="0" smtClean="0">
                <a:latin typeface="Comic Sans MS" pitchFamily="66" charset="0"/>
              </a:rPr>
              <a:t> </a:t>
            </a:r>
            <a:r>
              <a:rPr lang="tr-TR" sz="2400" dirty="0" err="1" smtClean="0">
                <a:latin typeface="Comic Sans MS" pitchFamily="66" charset="0"/>
              </a:rPr>
              <a:t>distansiyon</a:t>
            </a:r>
            <a:r>
              <a:rPr lang="tr-TR" sz="2400" dirty="0" smtClean="0">
                <a:latin typeface="Comic Sans MS" pitchFamily="66" charset="0"/>
              </a:rPr>
              <a:t> ve GİS kanama</a:t>
            </a:r>
          </a:p>
          <a:p>
            <a:pPr>
              <a:lnSpc>
                <a:spcPct val="80000"/>
              </a:lnSpc>
            </a:pPr>
            <a:r>
              <a:rPr lang="tr-TR" sz="2400" dirty="0" smtClean="0">
                <a:latin typeface="Comic Sans MS" pitchFamily="66" charset="0"/>
              </a:rPr>
              <a:t>Karın ağrısı ile beraber </a:t>
            </a:r>
            <a:r>
              <a:rPr lang="tr-TR" sz="2400" dirty="0" err="1" smtClean="0">
                <a:latin typeface="Comic Sans MS" pitchFamily="66" charset="0"/>
              </a:rPr>
              <a:t>barsakların</a:t>
            </a:r>
            <a:r>
              <a:rPr lang="tr-TR" sz="2400" dirty="0" smtClean="0">
                <a:latin typeface="Comic Sans MS" pitchFamily="66" charset="0"/>
              </a:rPr>
              <a:t> ani boşalması,vişne jölesi şeklinde </a:t>
            </a:r>
            <a:r>
              <a:rPr lang="tr-TR" sz="2400" dirty="0" err="1" smtClean="0">
                <a:latin typeface="Comic Sans MS" pitchFamily="66" charset="0"/>
              </a:rPr>
              <a:t>rektal</a:t>
            </a:r>
            <a:r>
              <a:rPr lang="tr-TR" sz="2400" dirty="0" smtClean="0">
                <a:latin typeface="Comic Sans MS" pitchFamily="66" charset="0"/>
              </a:rPr>
              <a:t> kanama</a:t>
            </a:r>
          </a:p>
          <a:p>
            <a:pPr>
              <a:lnSpc>
                <a:spcPct val="80000"/>
              </a:lnSpc>
            </a:pPr>
            <a:r>
              <a:rPr lang="tr-TR" sz="2400" dirty="0" err="1" smtClean="0">
                <a:latin typeface="Comic Sans MS" pitchFamily="66" charset="0"/>
              </a:rPr>
              <a:t>İntestinal</a:t>
            </a:r>
            <a:r>
              <a:rPr lang="tr-TR" sz="2400" dirty="0" smtClean="0">
                <a:latin typeface="Comic Sans MS" pitchFamily="66" charset="0"/>
              </a:rPr>
              <a:t> </a:t>
            </a:r>
            <a:r>
              <a:rPr lang="tr-TR" sz="2400" dirty="0" err="1" smtClean="0">
                <a:latin typeface="Comic Sans MS" pitchFamily="66" charset="0"/>
              </a:rPr>
              <a:t>infarktüs</a:t>
            </a:r>
            <a:r>
              <a:rPr lang="tr-TR" sz="2400" dirty="0" smtClean="0">
                <a:latin typeface="Comic Sans MS" pitchFamily="66" charset="0"/>
              </a:rPr>
              <a:t>-nekroz-peritonit bulguları</a:t>
            </a:r>
          </a:p>
          <a:p>
            <a:endParaRPr lang="tr-TR"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normAutofit fontScale="90000"/>
          </a:bodyPr>
          <a:lstStyle/>
          <a:p>
            <a:pPr fontAlgn="auto">
              <a:spcAft>
                <a:spcPts val="0"/>
              </a:spcAft>
              <a:defRPr/>
            </a:pPr>
            <a:r>
              <a:rPr lang="tr-TR" dirty="0" err="1" smtClean="0">
                <a:latin typeface="Comic Sans MS" pitchFamily="66" charset="0"/>
              </a:rPr>
              <a:t>Abdominal</a:t>
            </a:r>
            <a:r>
              <a:rPr lang="tr-TR" dirty="0" smtClean="0">
                <a:latin typeface="Comic Sans MS" pitchFamily="66" charset="0"/>
              </a:rPr>
              <a:t> aort anevrizması</a:t>
            </a:r>
            <a:endParaRPr lang="tr-TR" dirty="0"/>
          </a:p>
        </p:txBody>
      </p:sp>
      <p:sp>
        <p:nvSpPr>
          <p:cNvPr id="76802" name="2 İçerik Yer Tutucusu"/>
          <p:cNvSpPr>
            <a:spLocks noGrp="1"/>
          </p:cNvSpPr>
          <p:nvPr>
            <p:ph idx="1"/>
          </p:nvPr>
        </p:nvSpPr>
        <p:spPr/>
        <p:txBody>
          <a:bodyPr/>
          <a:lstStyle/>
          <a:p>
            <a:pPr>
              <a:lnSpc>
                <a:spcPct val="90000"/>
              </a:lnSpc>
            </a:pPr>
            <a:r>
              <a:rPr lang="tr-TR" sz="2800" dirty="0" smtClean="0">
                <a:latin typeface="Comic Sans MS" pitchFamily="66" charset="0"/>
              </a:rPr>
              <a:t>Hemen daima </a:t>
            </a:r>
            <a:r>
              <a:rPr lang="tr-TR" sz="2800" dirty="0" err="1" smtClean="0">
                <a:latin typeface="Comic Sans MS" pitchFamily="66" charset="0"/>
              </a:rPr>
              <a:t>aterosklerotikdir</a:t>
            </a:r>
            <a:endParaRPr lang="tr-TR" sz="2800" dirty="0" smtClean="0">
              <a:latin typeface="Comic Sans MS" pitchFamily="66" charset="0"/>
            </a:endParaRPr>
          </a:p>
          <a:p>
            <a:pPr>
              <a:lnSpc>
                <a:spcPct val="90000"/>
              </a:lnSpc>
            </a:pPr>
            <a:r>
              <a:rPr lang="tr-TR" sz="2800" dirty="0" smtClean="0">
                <a:latin typeface="Comic Sans MS" pitchFamily="66" charset="0"/>
              </a:rPr>
              <a:t>Sıklıkla </a:t>
            </a:r>
            <a:r>
              <a:rPr lang="tr-TR" sz="2800" dirty="0" err="1" smtClean="0">
                <a:latin typeface="Comic Sans MS" pitchFamily="66" charset="0"/>
              </a:rPr>
              <a:t>renal</a:t>
            </a:r>
            <a:r>
              <a:rPr lang="tr-TR" sz="2800" dirty="0" smtClean="0">
                <a:latin typeface="Comic Sans MS" pitchFamily="66" charset="0"/>
              </a:rPr>
              <a:t> arterin </a:t>
            </a:r>
            <a:r>
              <a:rPr lang="tr-TR" sz="2800" dirty="0" err="1" smtClean="0">
                <a:latin typeface="Comic Sans MS" pitchFamily="66" charset="0"/>
              </a:rPr>
              <a:t>distalinde</a:t>
            </a:r>
            <a:r>
              <a:rPr lang="tr-TR" sz="2800" dirty="0" smtClean="0">
                <a:latin typeface="Comic Sans MS" pitchFamily="66" charset="0"/>
              </a:rPr>
              <a:t> gelişir</a:t>
            </a:r>
          </a:p>
          <a:p>
            <a:pPr>
              <a:lnSpc>
                <a:spcPct val="90000"/>
              </a:lnSpc>
            </a:pPr>
            <a:r>
              <a:rPr lang="tr-TR" sz="2800" dirty="0" smtClean="0">
                <a:latin typeface="Comic Sans MS" pitchFamily="66" charset="0"/>
              </a:rPr>
              <a:t>Genelde </a:t>
            </a:r>
            <a:r>
              <a:rPr lang="tr-TR" sz="2800" dirty="0" err="1" smtClean="0">
                <a:latin typeface="Comic Sans MS" pitchFamily="66" charset="0"/>
              </a:rPr>
              <a:t>asemtomatik</a:t>
            </a:r>
            <a:r>
              <a:rPr lang="tr-TR" sz="2800" dirty="0" smtClean="0">
                <a:latin typeface="Comic Sans MS" pitchFamily="66" charset="0"/>
              </a:rPr>
              <a:t>; zayıflarda </a:t>
            </a:r>
            <a:r>
              <a:rPr lang="tr-TR" sz="2800" dirty="0" err="1" smtClean="0">
                <a:latin typeface="Comic Sans MS" pitchFamily="66" charset="0"/>
              </a:rPr>
              <a:t>pülsatil</a:t>
            </a:r>
            <a:r>
              <a:rPr lang="tr-TR" sz="2800" dirty="0" smtClean="0">
                <a:latin typeface="Comic Sans MS" pitchFamily="66" charset="0"/>
              </a:rPr>
              <a:t> ve ağrılı olmayan kitle, üfürüm</a:t>
            </a:r>
          </a:p>
          <a:p>
            <a:pPr>
              <a:lnSpc>
                <a:spcPct val="90000"/>
              </a:lnSpc>
            </a:pPr>
            <a:r>
              <a:rPr lang="tr-TR" sz="2800" dirty="0" smtClean="0">
                <a:latin typeface="Comic Sans MS" pitchFamily="66" charset="0"/>
              </a:rPr>
              <a:t>Genelde başka nedenlerle yapılan görüntülemede saptanır.</a:t>
            </a:r>
          </a:p>
          <a:p>
            <a:pPr>
              <a:lnSpc>
                <a:spcPct val="90000"/>
              </a:lnSpc>
            </a:pPr>
            <a:r>
              <a:rPr lang="tr-TR" sz="2800" dirty="0" smtClean="0">
                <a:latin typeface="Comic Sans MS" pitchFamily="66" charset="0"/>
              </a:rPr>
              <a:t>Bazı hastalarda bel ağrısı (anevrizmanın </a:t>
            </a:r>
            <a:r>
              <a:rPr lang="tr-TR" sz="2800" dirty="0" err="1" smtClean="0">
                <a:latin typeface="Comic Sans MS" pitchFamily="66" charset="0"/>
              </a:rPr>
              <a:t>vertebraya</a:t>
            </a:r>
            <a:r>
              <a:rPr lang="tr-TR" sz="2800" dirty="0" smtClean="0">
                <a:latin typeface="Comic Sans MS" pitchFamily="66" charset="0"/>
              </a:rPr>
              <a:t> yaptığı bası ve aşınma)</a:t>
            </a:r>
          </a:p>
          <a:p>
            <a:pPr>
              <a:lnSpc>
                <a:spcPct val="90000"/>
              </a:lnSpc>
            </a:pPr>
            <a:r>
              <a:rPr lang="tr-TR" sz="2800" dirty="0" smtClean="0">
                <a:latin typeface="Comic Sans MS" pitchFamily="66" charset="0"/>
              </a:rPr>
              <a:t>&gt;5 cm </a:t>
            </a:r>
            <a:r>
              <a:rPr lang="tr-TR" sz="2800" dirty="0" err="1" smtClean="0">
                <a:latin typeface="Comic Sans MS" pitchFamily="66" charset="0"/>
              </a:rPr>
              <a:t>disseksiyon</a:t>
            </a:r>
            <a:r>
              <a:rPr lang="tr-TR" sz="2800" dirty="0" smtClean="0">
                <a:latin typeface="Comic Sans MS" pitchFamily="66" charset="0"/>
              </a:rPr>
              <a:t> ve </a:t>
            </a:r>
            <a:r>
              <a:rPr lang="tr-TR" sz="2800" dirty="0" err="1" smtClean="0">
                <a:latin typeface="Comic Sans MS" pitchFamily="66" charset="0"/>
              </a:rPr>
              <a:t>rüptür</a:t>
            </a:r>
            <a:r>
              <a:rPr lang="tr-TR" sz="2800" dirty="0" smtClean="0">
                <a:latin typeface="Comic Sans MS" pitchFamily="66" charset="0"/>
              </a:rPr>
              <a:t> riski</a:t>
            </a:r>
          </a:p>
          <a:p>
            <a:pPr>
              <a:lnSpc>
                <a:spcPct val="90000"/>
              </a:lnSpc>
            </a:pPr>
            <a:r>
              <a:rPr lang="tr-TR" sz="2800" dirty="0" err="1" smtClean="0">
                <a:latin typeface="Comic Sans MS" pitchFamily="66" charset="0"/>
              </a:rPr>
              <a:t>Senkop</a:t>
            </a:r>
            <a:r>
              <a:rPr lang="tr-TR" sz="2800" dirty="0" smtClean="0">
                <a:latin typeface="Comic Sans MS" pitchFamily="66" charset="0"/>
              </a:rPr>
              <a:t> ve akut gelişen anemi uyarıcı olmalı.</a:t>
            </a:r>
          </a:p>
          <a:p>
            <a:endParaRPr lang="tr-TR"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err="1" smtClean="0">
                <a:latin typeface="Comic Sans MS" pitchFamily="66" charset="0"/>
              </a:rPr>
              <a:t>Subfrenik</a:t>
            </a:r>
            <a:r>
              <a:rPr lang="tr-TR" dirty="0" smtClean="0">
                <a:latin typeface="Comic Sans MS" pitchFamily="66" charset="0"/>
              </a:rPr>
              <a:t> </a:t>
            </a:r>
            <a:r>
              <a:rPr lang="tr-TR" dirty="0" err="1" smtClean="0">
                <a:latin typeface="Comic Sans MS" pitchFamily="66" charset="0"/>
              </a:rPr>
              <a:t>abse</a:t>
            </a:r>
            <a:endParaRPr lang="tr-TR" dirty="0"/>
          </a:p>
        </p:txBody>
      </p:sp>
      <p:sp>
        <p:nvSpPr>
          <p:cNvPr id="77826" name="2 İçerik Yer Tutucusu"/>
          <p:cNvSpPr>
            <a:spLocks noGrp="1"/>
          </p:cNvSpPr>
          <p:nvPr>
            <p:ph idx="1"/>
          </p:nvPr>
        </p:nvSpPr>
        <p:spPr/>
        <p:txBody>
          <a:bodyPr/>
          <a:lstStyle/>
          <a:p>
            <a:pPr>
              <a:lnSpc>
                <a:spcPct val="90000"/>
              </a:lnSpc>
            </a:pPr>
            <a:r>
              <a:rPr lang="tr-TR" dirty="0" smtClean="0">
                <a:latin typeface="Comic Sans MS" pitchFamily="66" charset="0"/>
              </a:rPr>
              <a:t>Daha çok sağda</a:t>
            </a:r>
          </a:p>
          <a:p>
            <a:pPr>
              <a:lnSpc>
                <a:spcPct val="90000"/>
              </a:lnSpc>
            </a:pPr>
            <a:r>
              <a:rPr lang="tr-TR" dirty="0" smtClean="0">
                <a:latin typeface="Comic Sans MS" pitchFamily="66" charset="0"/>
              </a:rPr>
              <a:t>Perfore </a:t>
            </a:r>
            <a:r>
              <a:rPr lang="tr-TR" dirty="0" err="1" smtClean="0">
                <a:latin typeface="Comic Sans MS" pitchFamily="66" charset="0"/>
              </a:rPr>
              <a:t>peptik</a:t>
            </a:r>
            <a:r>
              <a:rPr lang="tr-TR" dirty="0" smtClean="0">
                <a:latin typeface="Comic Sans MS" pitchFamily="66" charset="0"/>
              </a:rPr>
              <a:t> ülser, perfore apandisit, KC </a:t>
            </a:r>
            <a:r>
              <a:rPr lang="tr-TR" dirty="0" err="1" smtClean="0">
                <a:latin typeface="Comic Sans MS" pitchFamily="66" charset="0"/>
              </a:rPr>
              <a:t>absesi</a:t>
            </a:r>
            <a:r>
              <a:rPr lang="tr-TR" dirty="0" smtClean="0">
                <a:latin typeface="Comic Sans MS" pitchFamily="66" charset="0"/>
              </a:rPr>
              <a:t>, geçirilmiş </a:t>
            </a:r>
            <a:r>
              <a:rPr lang="tr-TR" dirty="0" err="1" smtClean="0">
                <a:latin typeface="Comic Sans MS" pitchFamily="66" charset="0"/>
              </a:rPr>
              <a:t>abdominal</a:t>
            </a:r>
            <a:r>
              <a:rPr lang="tr-TR" dirty="0" smtClean="0">
                <a:latin typeface="Comic Sans MS" pitchFamily="66" charset="0"/>
              </a:rPr>
              <a:t> cerrahi</a:t>
            </a:r>
          </a:p>
          <a:p>
            <a:pPr>
              <a:lnSpc>
                <a:spcPct val="90000"/>
              </a:lnSpc>
            </a:pPr>
            <a:r>
              <a:rPr lang="tr-TR" dirty="0" smtClean="0">
                <a:latin typeface="Comic Sans MS" pitchFamily="66" charset="0"/>
              </a:rPr>
              <a:t>Üşüme-titreme ile yükselen ateş, sağ üst kadranda ağrı-hassasiyet</a:t>
            </a:r>
          </a:p>
          <a:p>
            <a:pPr>
              <a:lnSpc>
                <a:spcPct val="90000"/>
              </a:lnSpc>
            </a:pPr>
            <a:r>
              <a:rPr lang="tr-TR" dirty="0" err="1" smtClean="0">
                <a:latin typeface="Comic Sans MS" pitchFamily="66" charset="0"/>
              </a:rPr>
              <a:t>Subfebril</a:t>
            </a:r>
            <a:r>
              <a:rPr lang="tr-TR" dirty="0" smtClean="0">
                <a:latin typeface="Comic Sans MS" pitchFamily="66" charset="0"/>
              </a:rPr>
              <a:t> ateş, iştahsızlık, halsizlik, zayıflama</a:t>
            </a:r>
          </a:p>
          <a:p>
            <a:pPr>
              <a:lnSpc>
                <a:spcPct val="90000"/>
              </a:lnSpc>
            </a:pPr>
            <a:r>
              <a:rPr lang="tr-TR" dirty="0" err="1" smtClean="0">
                <a:latin typeface="Comic Sans MS" pitchFamily="66" charset="0"/>
              </a:rPr>
              <a:t>Lökositoz</a:t>
            </a:r>
            <a:r>
              <a:rPr lang="tr-TR" dirty="0" smtClean="0">
                <a:latin typeface="Comic Sans MS" pitchFamily="66" charset="0"/>
              </a:rPr>
              <a:t>, USG, BT</a:t>
            </a:r>
          </a:p>
          <a:p>
            <a:endParaRPr lang="tr-TR"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latin typeface="Comic Sans MS" pitchFamily="66" charset="0"/>
              </a:rPr>
              <a:t>Dış gebelik </a:t>
            </a:r>
            <a:r>
              <a:rPr lang="tr-TR" dirty="0" err="1" smtClean="0">
                <a:latin typeface="Comic Sans MS" pitchFamily="66" charset="0"/>
              </a:rPr>
              <a:t>rüptürü</a:t>
            </a:r>
            <a:endParaRPr lang="tr-TR" dirty="0"/>
          </a:p>
        </p:txBody>
      </p:sp>
      <p:sp>
        <p:nvSpPr>
          <p:cNvPr id="78850" name="2 İçerik Yer Tutucusu"/>
          <p:cNvSpPr>
            <a:spLocks noGrp="1"/>
          </p:cNvSpPr>
          <p:nvPr>
            <p:ph idx="1"/>
          </p:nvPr>
        </p:nvSpPr>
        <p:spPr/>
        <p:txBody>
          <a:bodyPr/>
          <a:lstStyle/>
          <a:p>
            <a:pPr>
              <a:lnSpc>
                <a:spcPct val="90000"/>
              </a:lnSpc>
            </a:pPr>
            <a:r>
              <a:rPr lang="tr-TR" dirty="0" smtClean="0">
                <a:latin typeface="Comic Sans MS" pitchFamily="66" charset="0"/>
              </a:rPr>
              <a:t>Genç bir kadında ani başlayan şiddetli karın ağrısı, akut anemi, hipotansiyon, </a:t>
            </a:r>
            <a:r>
              <a:rPr lang="tr-TR" dirty="0" err="1" smtClean="0">
                <a:latin typeface="Comic Sans MS" pitchFamily="66" charset="0"/>
              </a:rPr>
              <a:t>senkop</a:t>
            </a:r>
            <a:endParaRPr lang="tr-TR" dirty="0" smtClean="0">
              <a:latin typeface="Comic Sans MS" pitchFamily="66" charset="0"/>
            </a:endParaRPr>
          </a:p>
          <a:p>
            <a:pPr>
              <a:lnSpc>
                <a:spcPct val="90000"/>
              </a:lnSpc>
            </a:pPr>
            <a:r>
              <a:rPr lang="tr-TR" dirty="0" err="1" smtClean="0">
                <a:latin typeface="Comic Sans MS" pitchFamily="66" charset="0"/>
              </a:rPr>
              <a:t>Anamnez</a:t>
            </a:r>
            <a:r>
              <a:rPr lang="tr-TR" dirty="0" smtClean="0">
                <a:latin typeface="Comic Sans MS" pitchFamily="66" charset="0"/>
              </a:rPr>
              <a:t>, gebelik testinin pozitif olması, USG, BT</a:t>
            </a:r>
          </a:p>
          <a:p>
            <a:pPr>
              <a:lnSpc>
                <a:spcPct val="90000"/>
              </a:lnSpc>
            </a:pPr>
            <a:r>
              <a:rPr lang="tr-TR" dirty="0" smtClean="0">
                <a:latin typeface="Comic Sans MS" pitchFamily="66" charset="0"/>
              </a:rPr>
              <a:t>Başlangıçta </a:t>
            </a:r>
            <a:r>
              <a:rPr lang="tr-TR" dirty="0" err="1" smtClean="0">
                <a:latin typeface="Comic Sans MS" pitchFamily="66" charset="0"/>
              </a:rPr>
              <a:t>iliyak</a:t>
            </a:r>
            <a:r>
              <a:rPr lang="tr-TR" dirty="0" smtClean="0">
                <a:latin typeface="Comic Sans MS" pitchFamily="66" charset="0"/>
              </a:rPr>
              <a:t> bölgelerin birinde olan ağrı zamanla tüm karına yayılır.</a:t>
            </a:r>
          </a:p>
          <a:p>
            <a:pPr>
              <a:lnSpc>
                <a:spcPct val="90000"/>
              </a:lnSpc>
            </a:pPr>
            <a:r>
              <a:rPr lang="tr-TR" dirty="0" err="1" smtClean="0">
                <a:latin typeface="Comic Sans MS" pitchFamily="66" charset="0"/>
              </a:rPr>
              <a:t>Vaginal</a:t>
            </a:r>
            <a:r>
              <a:rPr lang="tr-TR" dirty="0" smtClean="0">
                <a:latin typeface="Comic Sans MS" pitchFamily="66" charset="0"/>
              </a:rPr>
              <a:t> veya </a:t>
            </a:r>
            <a:r>
              <a:rPr lang="tr-TR" dirty="0" err="1" smtClean="0">
                <a:latin typeface="Comic Sans MS" pitchFamily="66" charset="0"/>
              </a:rPr>
              <a:t>rektal</a:t>
            </a:r>
            <a:r>
              <a:rPr lang="tr-TR" dirty="0" smtClean="0">
                <a:latin typeface="Comic Sans MS" pitchFamily="66" charset="0"/>
              </a:rPr>
              <a:t> tuşe ağrılıdır.</a:t>
            </a:r>
          </a:p>
          <a:p>
            <a:pPr>
              <a:lnSpc>
                <a:spcPct val="90000"/>
              </a:lnSpc>
            </a:pPr>
            <a:r>
              <a:rPr lang="tr-TR" dirty="0" smtClean="0">
                <a:latin typeface="Comic Sans MS" pitchFamily="66" charset="0"/>
              </a:rPr>
              <a:t>Kanama nedeniyle süratle şok gelişebilir.</a:t>
            </a:r>
          </a:p>
          <a:p>
            <a:endParaRPr lang="tr-TR" dirty="0"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err="1" smtClean="0">
                <a:latin typeface="Comic Sans MS" pitchFamily="66" charset="0"/>
              </a:rPr>
              <a:t>Over</a:t>
            </a:r>
            <a:r>
              <a:rPr lang="tr-TR" dirty="0" smtClean="0">
                <a:latin typeface="Comic Sans MS" pitchFamily="66" charset="0"/>
              </a:rPr>
              <a:t> kisti </a:t>
            </a:r>
            <a:r>
              <a:rPr lang="tr-TR" dirty="0" err="1" smtClean="0">
                <a:latin typeface="Comic Sans MS" pitchFamily="66" charset="0"/>
              </a:rPr>
              <a:t>torsiyonu</a:t>
            </a:r>
            <a:r>
              <a:rPr lang="tr-TR" dirty="0" smtClean="0">
                <a:latin typeface="Comic Sans MS" pitchFamily="66" charset="0"/>
              </a:rPr>
              <a:t>:</a:t>
            </a:r>
            <a:endParaRPr lang="tr-TR" dirty="0"/>
          </a:p>
        </p:txBody>
      </p:sp>
      <p:sp>
        <p:nvSpPr>
          <p:cNvPr id="79874" name="2 İçerik Yer Tutucusu"/>
          <p:cNvSpPr>
            <a:spLocks noGrp="1"/>
          </p:cNvSpPr>
          <p:nvPr>
            <p:ph idx="1"/>
          </p:nvPr>
        </p:nvSpPr>
        <p:spPr/>
        <p:txBody>
          <a:bodyPr/>
          <a:lstStyle/>
          <a:p>
            <a:r>
              <a:rPr lang="tr-TR" dirty="0" smtClean="0">
                <a:latin typeface="Comic Sans MS" pitchFamily="66" charset="0"/>
              </a:rPr>
              <a:t>Saplı </a:t>
            </a:r>
            <a:r>
              <a:rPr lang="tr-TR" dirty="0" err="1" smtClean="0">
                <a:latin typeface="Comic Sans MS" pitchFamily="66" charset="0"/>
              </a:rPr>
              <a:t>over</a:t>
            </a:r>
            <a:r>
              <a:rPr lang="tr-TR" dirty="0" smtClean="0">
                <a:latin typeface="Comic Sans MS" pitchFamily="66" charset="0"/>
              </a:rPr>
              <a:t> kistinin </a:t>
            </a:r>
            <a:r>
              <a:rPr lang="tr-TR" dirty="0" err="1" smtClean="0">
                <a:latin typeface="Comic Sans MS" pitchFamily="66" charset="0"/>
              </a:rPr>
              <a:t>torsiyonu</a:t>
            </a:r>
            <a:r>
              <a:rPr lang="tr-TR" dirty="0" smtClean="0">
                <a:latin typeface="Comic Sans MS" pitchFamily="66" charset="0"/>
              </a:rPr>
              <a:t> şiddetli ve sürekli, yaygın karın ağrısına, kusma ve hatta </a:t>
            </a:r>
            <a:r>
              <a:rPr lang="tr-TR" dirty="0" err="1" smtClean="0">
                <a:latin typeface="Comic Sans MS" pitchFamily="66" charset="0"/>
              </a:rPr>
              <a:t>kollapsa</a:t>
            </a:r>
            <a:r>
              <a:rPr lang="tr-TR" dirty="0" smtClean="0">
                <a:latin typeface="Comic Sans MS" pitchFamily="66" charset="0"/>
              </a:rPr>
              <a:t> neden olabilir.</a:t>
            </a:r>
          </a:p>
          <a:p>
            <a:r>
              <a:rPr lang="tr-TR" dirty="0" smtClean="0">
                <a:latin typeface="Comic Sans MS" pitchFamily="66" charset="0"/>
              </a:rPr>
              <a:t>Gebelik ve </a:t>
            </a:r>
            <a:r>
              <a:rPr lang="tr-TR" dirty="0" err="1" smtClean="0">
                <a:latin typeface="Comic Sans MS" pitchFamily="66" charset="0"/>
              </a:rPr>
              <a:t>puerperal</a:t>
            </a:r>
            <a:r>
              <a:rPr lang="tr-TR" dirty="0" smtClean="0">
                <a:latin typeface="Comic Sans MS" pitchFamily="66" charset="0"/>
              </a:rPr>
              <a:t> dönemde </a:t>
            </a:r>
            <a:r>
              <a:rPr lang="tr-TR" dirty="0" err="1" smtClean="0">
                <a:latin typeface="Comic Sans MS" pitchFamily="66" charset="0"/>
              </a:rPr>
              <a:t>torsiyon</a:t>
            </a:r>
            <a:r>
              <a:rPr lang="tr-TR" dirty="0" smtClean="0">
                <a:latin typeface="Comic Sans MS" pitchFamily="66" charset="0"/>
              </a:rPr>
              <a:t> olasılığı daha fazladır.</a:t>
            </a:r>
          </a:p>
          <a:p>
            <a:r>
              <a:rPr lang="tr-TR" dirty="0" smtClean="0">
                <a:latin typeface="Comic Sans MS" pitchFamily="66" charset="0"/>
              </a:rPr>
              <a:t>Sağda olduğunda akut apandisit ile karışabilir.</a:t>
            </a:r>
          </a:p>
          <a:p>
            <a:r>
              <a:rPr lang="tr-TR" dirty="0" smtClean="0">
                <a:latin typeface="Comic Sans MS" pitchFamily="66" charset="0"/>
              </a:rPr>
              <a:t>USG, BT</a:t>
            </a:r>
          </a:p>
          <a:p>
            <a:endParaRPr lang="tr-TR"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err="1" smtClean="0"/>
              <a:t>Viseral</a:t>
            </a:r>
            <a:r>
              <a:rPr lang="tr-TR" dirty="0" smtClean="0"/>
              <a:t> ağrı</a:t>
            </a:r>
            <a:endParaRPr lang="tr-TR" dirty="0"/>
          </a:p>
        </p:txBody>
      </p:sp>
      <p:sp>
        <p:nvSpPr>
          <p:cNvPr id="18434" name="2 İçerik Yer Tutucusu"/>
          <p:cNvSpPr>
            <a:spLocks noGrp="1"/>
          </p:cNvSpPr>
          <p:nvPr>
            <p:ph idx="1"/>
          </p:nvPr>
        </p:nvSpPr>
        <p:spPr/>
        <p:txBody>
          <a:bodyPr/>
          <a:lstStyle/>
          <a:p>
            <a:pPr>
              <a:lnSpc>
                <a:spcPct val="90000"/>
              </a:lnSpc>
            </a:pPr>
            <a:r>
              <a:rPr lang="tr-TR" sz="2800" smtClean="0">
                <a:latin typeface="Comic Sans MS" pitchFamily="66" charset="0"/>
              </a:rPr>
              <a:t>Karın içi organların kasılması, gerilmesi, iskemisi sonucu</a:t>
            </a:r>
          </a:p>
          <a:p>
            <a:pPr>
              <a:lnSpc>
                <a:spcPct val="90000"/>
              </a:lnSpc>
            </a:pPr>
            <a:r>
              <a:rPr lang="tr-TR" sz="2800" smtClean="0">
                <a:latin typeface="Comic Sans MS" pitchFamily="66" charset="0"/>
              </a:rPr>
              <a:t>Otonom sinir uçlarının uyarılması </a:t>
            </a:r>
          </a:p>
          <a:p>
            <a:pPr>
              <a:lnSpc>
                <a:spcPct val="90000"/>
              </a:lnSpc>
            </a:pPr>
            <a:r>
              <a:rPr lang="tr-TR" sz="2800" smtClean="0">
                <a:latin typeface="Comic Sans MS" pitchFamily="66" charset="0"/>
              </a:rPr>
              <a:t>Ağrı</a:t>
            </a:r>
            <a:r>
              <a:rPr lang="tr-TR" sz="2800" smtClean="0">
                <a:latin typeface="Arial" charset="0"/>
              </a:rPr>
              <a:t>,</a:t>
            </a:r>
            <a:r>
              <a:rPr lang="tr-TR" sz="2800" smtClean="0">
                <a:latin typeface="Comic Sans MS" pitchFamily="66" charset="0"/>
              </a:rPr>
              <a:t> karnın orta hattında ve göbek çevresinde</a:t>
            </a:r>
          </a:p>
          <a:p>
            <a:pPr>
              <a:lnSpc>
                <a:spcPct val="90000"/>
              </a:lnSpc>
            </a:pPr>
            <a:r>
              <a:rPr lang="tr-TR" sz="2800" smtClean="0">
                <a:latin typeface="Comic Sans MS" pitchFamily="66" charset="0"/>
              </a:rPr>
              <a:t>Künt, bazen şiddetli, devamlı veya dalgalanmalar ile</a:t>
            </a:r>
          </a:p>
          <a:p>
            <a:pPr>
              <a:lnSpc>
                <a:spcPct val="90000"/>
              </a:lnSpc>
            </a:pPr>
            <a:r>
              <a:rPr lang="tr-TR" sz="2800" smtClean="0">
                <a:latin typeface="Comic Sans MS" pitchFamily="66" charset="0"/>
              </a:rPr>
              <a:t>Huzursuzluk, bulantı, kusma, terleme, solukluk, taşikardi gibi diğer otonomik belirtiler eşlik edebilir.</a:t>
            </a:r>
          </a:p>
          <a:p>
            <a:endParaRPr lang="tr-TR"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normAutofit fontScale="90000"/>
          </a:bodyPr>
          <a:lstStyle/>
          <a:p>
            <a:pPr fontAlgn="auto">
              <a:spcAft>
                <a:spcPts val="0"/>
              </a:spcAft>
              <a:defRPr/>
            </a:pPr>
            <a:r>
              <a:rPr lang="tr-TR" dirty="0" smtClean="0">
                <a:latin typeface="Comic Sans MS" pitchFamily="66" charset="0"/>
              </a:rPr>
              <a:t>Dalak </a:t>
            </a:r>
            <a:r>
              <a:rPr lang="tr-TR" dirty="0" err="1" smtClean="0">
                <a:latin typeface="Comic Sans MS" pitchFamily="66" charset="0"/>
              </a:rPr>
              <a:t>rüptürü</a:t>
            </a:r>
            <a:r>
              <a:rPr lang="tr-TR" dirty="0" smtClean="0">
                <a:latin typeface="Comic Sans MS" pitchFamily="66" charset="0"/>
              </a:rPr>
              <a:t> ve </a:t>
            </a:r>
            <a:r>
              <a:rPr lang="tr-TR" dirty="0" err="1" smtClean="0">
                <a:latin typeface="Comic Sans MS" pitchFamily="66" charset="0"/>
              </a:rPr>
              <a:t>infarktüsü</a:t>
            </a:r>
            <a:endParaRPr lang="tr-TR" dirty="0"/>
          </a:p>
        </p:txBody>
      </p:sp>
      <p:sp>
        <p:nvSpPr>
          <p:cNvPr id="3" name="2 İçerik Yer Tutucusu"/>
          <p:cNvSpPr>
            <a:spLocks noGrp="1"/>
          </p:cNvSpPr>
          <p:nvPr>
            <p:ph idx="1"/>
          </p:nvPr>
        </p:nvSpPr>
        <p:spPr/>
        <p:txBody>
          <a:bodyPr>
            <a:normAutofit fontScale="92500"/>
          </a:bodyPr>
          <a:lstStyle/>
          <a:p>
            <a:pPr marL="274320" indent="-274320" fontAlgn="auto">
              <a:spcAft>
                <a:spcPts val="0"/>
              </a:spcAft>
              <a:buFont typeface="Wingdings 2"/>
              <a:buChar char=""/>
              <a:defRPr/>
            </a:pPr>
            <a:r>
              <a:rPr lang="tr-TR" sz="2800" dirty="0" smtClean="0">
                <a:latin typeface="Comic Sans MS" pitchFamily="66" charset="0"/>
              </a:rPr>
              <a:t>Büyük bir dalak küçük travmalarla da yırtılabilir.</a:t>
            </a:r>
          </a:p>
          <a:p>
            <a:pPr marL="274320" indent="-274320" fontAlgn="auto">
              <a:spcAft>
                <a:spcPts val="0"/>
              </a:spcAft>
              <a:buFont typeface="Wingdings 2"/>
              <a:buChar char=""/>
              <a:defRPr/>
            </a:pPr>
            <a:r>
              <a:rPr lang="tr-TR" sz="2800" dirty="0" smtClean="0">
                <a:latin typeface="Comic Sans MS" pitchFamily="66" charset="0"/>
              </a:rPr>
              <a:t>IMN, sıtma gibi </a:t>
            </a:r>
            <a:r>
              <a:rPr lang="tr-TR" sz="2800" dirty="0" err="1" smtClean="0">
                <a:latin typeface="Comic Sans MS" pitchFamily="66" charset="0"/>
              </a:rPr>
              <a:t>infeksiyöz</a:t>
            </a:r>
            <a:r>
              <a:rPr lang="tr-TR" sz="2800" dirty="0" smtClean="0">
                <a:latin typeface="Comic Sans MS" pitchFamily="66" charset="0"/>
              </a:rPr>
              <a:t> </a:t>
            </a:r>
            <a:r>
              <a:rPr lang="tr-TR" sz="2800" dirty="0" err="1" smtClean="0">
                <a:latin typeface="Comic Sans MS" pitchFamily="66" charset="0"/>
              </a:rPr>
              <a:t>splenomegalilerde</a:t>
            </a:r>
            <a:r>
              <a:rPr lang="tr-TR" sz="2800" dirty="0" smtClean="0">
                <a:latin typeface="Comic Sans MS" pitchFamily="66" charset="0"/>
              </a:rPr>
              <a:t> </a:t>
            </a:r>
            <a:r>
              <a:rPr lang="tr-TR" sz="2800" dirty="0" err="1" smtClean="0">
                <a:latin typeface="Comic Sans MS" pitchFamily="66" charset="0"/>
              </a:rPr>
              <a:t>spontan</a:t>
            </a:r>
            <a:r>
              <a:rPr lang="tr-TR" sz="2800" dirty="0" smtClean="0">
                <a:latin typeface="Comic Sans MS" pitchFamily="66" charset="0"/>
              </a:rPr>
              <a:t> </a:t>
            </a:r>
            <a:r>
              <a:rPr lang="tr-TR" sz="2800" dirty="0" err="1" smtClean="0">
                <a:latin typeface="Comic Sans MS" pitchFamily="66" charset="0"/>
              </a:rPr>
              <a:t>rüptürler</a:t>
            </a:r>
            <a:r>
              <a:rPr lang="tr-TR" sz="2800" dirty="0" smtClean="0">
                <a:latin typeface="Comic Sans MS" pitchFamily="66" charset="0"/>
              </a:rPr>
              <a:t> de olabilir.</a:t>
            </a:r>
          </a:p>
          <a:p>
            <a:pPr marL="274320" indent="-274320" fontAlgn="auto">
              <a:spcAft>
                <a:spcPts val="0"/>
              </a:spcAft>
              <a:buFont typeface="Wingdings 2"/>
              <a:buChar char=""/>
              <a:defRPr/>
            </a:pPr>
            <a:r>
              <a:rPr lang="tr-TR" sz="2800" dirty="0" smtClean="0">
                <a:latin typeface="Comic Sans MS" pitchFamily="66" charset="0"/>
              </a:rPr>
              <a:t>Sol üst kadranda ağrı, sol </a:t>
            </a:r>
            <a:r>
              <a:rPr lang="tr-TR" sz="2800" dirty="0" err="1" smtClean="0">
                <a:latin typeface="Comic Sans MS" pitchFamily="66" charset="0"/>
              </a:rPr>
              <a:t>supraklaviküler</a:t>
            </a:r>
            <a:r>
              <a:rPr lang="tr-TR" sz="2800" dirty="0" smtClean="0">
                <a:latin typeface="Comic Sans MS" pitchFamily="66" charset="0"/>
              </a:rPr>
              <a:t> çukurda ağrı, </a:t>
            </a:r>
            <a:r>
              <a:rPr lang="tr-TR" sz="2800" dirty="0" err="1" smtClean="0">
                <a:latin typeface="Comic Sans MS" pitchFamily="66" charset="0"/>
              </a:rPr>
              <a:t>intraabdominal</a:t>
            </a:r>
            <a:r>
              <a:rPr lang="tr-TR" sz="2800" dirty="0" smtClean="0">
                <a:latin typeface="Comic Sans MS" pitchFamily="66" charset="0"/>
              </a:rPr>
              <a:t> kanama belirtileri (solukluk, taşikardi, </a:t>
            </a:r>
            <a:r>
              <a:rPr lang="tr-TR" sz="2800" dirty="0" err="1" smtClean="0">
                <a:latin typeface="Comic Sans MS" pitchFamily="66" charset="0"/>
              </a:rPr>
              <a:t>filiform</a:t>
            </a:r>
            <a:r>
              <a:rPr lang="tr-TR" sz="2800" dirty="0" smtClean="0">
                <a:latin typeface="Comic Sans MS" pitchFamily="66" charset="0"/>
              </a:rPr>
              <a:t> nabız, kan basıncının düşmesi) ve periton </a:t>
            </a:r>
            <a:r>
              <a:rPr lang="tr-TR" sz="2800" dirty="0" err="1" smtClean="0">
                <a:latin typeface="Comic Sans MS" pitchFamily="66" charset="0"/>
              </a:rPr>
              <a:t>irritasyon</a:t>
            </a:r>
            <a:r>
              <a:rPr lang="tr-TR" sz="2800" dirty="0" smtClean="0">
                <a:latin typeface="Comic Sans MS" pitchFamily="66" charset="0"/>
              </a:rPr>
              <a:t> bulguları.</a:t>
            </a:r>
          </a:p>
          <a:p>
            <a:pPr marL="274320" indent="-274320" fontAlgn="auto">
              <a:spcAft>
                <a:spcPts val="0"/>
              </a:spcAft>
              <a:buFont typeface="Wingdings 2"/>
              <a:buChar char=""/>
              <a:defRPr/>
            </a:pPr>
            <a:r>
              <a:rPr lang="tr-TR" sz="2800" dirty="0" smtClean="0">
                <a:latin typeface="Comic Sans MS" pitchFamily="66" charset="0"/>
              </a:rPr>
              <a:t>Hasta kısa zamanda şoka girer.</a:t>
            </a:r>
          </a:p>
          <a:p>
            <a:pPr marL="274320" indent="-274320" fontAlgn="auto">
              <a:spcAft>
                <a:spcPts val="0"/>
              </a:spcAft>
              <a:buFont typeface="Wingdings 2"/>
              <a:buChar char=""/>
              <a:defRPr/>
            </a:pPr>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err="1" smtClean="0">
                <a:latin typeface="Comic Sans MS" pitchFamily="66" charset="0"/>
              </a:rPr>
              <a:t>Sekonder</a:t>
            </a:r>
            <a:r>
              <a:rPr lang="tr-TR" dirty="0" smtClean="0">
                <a:latin typeface="Comic Sans MS" pitchFamily="66" charset="0"/>
              </a:rPr>
              <a:t> peritonit:</a:t>
            </a:r>
            <a:endParaRPr lang="tr-TR" dirty="0"/>
          </a:p>
        </p:txBody>
      </p:sp>
      <p:sp>
        <p:nvSpPr>
          <p:cNvPr id="3" name="2 İçerik Yer Tutucusu"/>
          <p:cNvSpPr>
            <a:spLocks noGrp="1"/>
          </p:cNvSpPr>
          <p:nvPr>
            <p:ph idx="1"/>
          </p:nvPr>
        </p:nvSpPr>
        <p:spPr/>
        <p:txBody>
          <a:bodyPr>
            <a:normAutofit fontScale="92500" lnSpcReduction="10000"/>
          </a:bodyPr>
          <a:lstStyle/>
          <a:p>
            <a:pPr marL="274320" indent="-274320" fontAlgn="auto">
              <a:lnSpc>
                <a:spcPct val="90000"/>
              </a:lnSpc>
              <a:spcAft>
                <a:spcPts val="0"/>
              </a:spcAft>
              <a:buFont typeface="Wingdings 2"/>
              <a:buChar char=""/>
              <a:defRPr/>
            </a:pPr>
            <a:r>
              <a:rPr lang="tr-TR" sz="2800" dirty="0" smtClean="0">
                <a:latin typeface="Comic Sans MS" pitchFamily="66" charset="0"/>
              </a:rPr>
              <a:t>Karın içi organlara ait patolojilere bağlı </a:t>
            </a:r>
            <a:r>
              <a:rPr lang="tr-TR" sz="2800" dirty="0" err="1" smtClean="0">
                <a:latin typeface="Comic Sans MS" pitchFamily="66" charset="0"/>
              </a:rPr>
              <a:t>pariyetal</a:t>
            </a:r>
            <a:r>
              <a:rPr lang="tr-TR" sz="2800" dirty="0" smtClean="0">
                <a:latin typeface="Comic Sans MS" pitchFamily="66" charset="0"/>
              </a:rPr>
              <a:t> peritonun </a:t>
            </a:r>
            <a:r>
              <a:rPr lang="tr-TR" sz="2800" dirty="0" err="1" smtClean="0">
                <a:latin typeface="Comic Sans MS" pitchFamily="66" charset="0"/>
              </a:rPr>
              <a:t>inflamasyonu</a:t>
            </a:r>
            <a:r>
              <a:rPr lang="tr-TR" sz="2800" dirty="0" smtClean="0">
                <a:latin typeface="Comic Sans MS" pitchFamily="66" charset="0"/>
              </a:rPr>
              <a:t>, </a:t>
            </a:r>
            <a:r>
              <a:rPr lang="tr-TR" sz="2800" dirty="0" err="1" smtClean="0">
                <a:latin typeface="Comic Sans MS" pitchFamily="66" charset="0"/>
              </a:rPr>
              <a:t>pariyetal</a:t>
            </a:r>
            <a:r>
              <a:rPr lang="tr-TR" sz="2800" dirty="0" smtClean="0">
                <a:latin typeface="Comic Sans MS" pitchFamily="66" charset="0"/>
              </a:rPr>
              <a:t> periton sinir uçlarından zengin olduğu için çok şiddetli karın ağrısı yapar.</a:t>
            </a:r>
          </a:p>
          <a:p>
            <a:pPr marL="274320" indent="-274320" fontAlgn="auto">
              <a:lnSpc>
                <a:spcPct val="90000"/>
              </a:lnSpc>
              <a:spcAft>
                <a:spcPts val="0"/>
              </a:spcAft>
              <a:buFont typeface="Wingdings 2"/>
              <a:buChar char=""/>
              <a:defRPr/>
            </a:pPr>
            <a:r>
              <a:rPr lang="tr-TR" sz="2800" dirty="0" err="1" smtClean="0">
                <a:latin typeface="Comic Sans MS" pitchFamily="66" charset="0"/>
              </a:rPr>
              <a:t>Müsküler</a:t>
            </a:r>
            <a:r>
              <a:rPr lang="tr-TR" sz="2800" dirty="0" smtClean="0">
                <a:latin typeface="Comic Sans MS" pitchFamily="66" charset="0"/>
              </a:rPr>
              <a:t> defans gelişir, hasta hareketsiz kalarak ağrıyı arttırmamaya çalışır, barsak sesleri azalır.</a:t>
            </a:r>
          </a:p>
          <a:p>
            <a:pPr marL="274320" indent="-274320" fontAlgn="auto">
              <a:lnSpc>
                <a:spcPct val="90000"/>
              </a:lnSpc>
              <a:spcAft>
                <a:spcPts val="0"/>
              </a:spcAft>
              <a:buFont typeface="Wingdings 2"/>
              <a:buChar char=""/>
              <a:defRPr/>
            </a:pPr>
            <a:r>
              <a:rPr lang="tr-TR" sz="2800" dirty="0" smtClean="0">
                <a:latin typeface="Comic Sans MS" pitchFamily="66" charset="0"/>
              </a:rPr>
              <a:t>İlerlemiş peritonit vakalarında hipotansiyon, </a:t>
            </a:r>
            <a:r>
              <a:rPr lang="tr-TR" sz="2800" dirty="0" err="1" smtClean="0">
                <a:latin typeface="Comic Sans MS" pitchFamily="66" charset="0"/>
              </a:rPr>
              <a:t>filiform</a:t>
            </a:r>
            <a:r>
              <a:rPr lang="tr-TR" sz="2800" dirty="0" smtClean="0">
                <a:latin typeface="Comic Sans MS" pitchFamily="66" charset="0"/>
              </a:rPr>
              <a:t> nabız, gaz-gaita çıkaramama</a:t>
            </a:r>
          </a:p>
          <a:p>
            <a:pPr marL="274320" indent="-274320" fontAlgn="auto">
              <a:lnSpc>
                <a:spcPct val="90000"/>
              </a:lnSpc>
              <a:spcAft>
                <a:spcPts val="0"/>
              </a:spcAft>
              <a:buFont typeface="Wingdings 2"/>
              <a:buChar char=""/>
              <a:defRPr/>
            </a:pPr>
            <a:r>
              <a:rPr lang="tr-TR" sz="2800" dirty="0" smtClean="0">
                <a:latin typeface="Comic Sans MS" pitchFamily="66" charset="0"/>
              </a:rPr>
              <a:t>Mide-</a:t>
            </a:r>
            <a:r>
              <a:rPr lang="tr-TR" sz="2800" dirty="0" err="1" smtClean="0">
                <a:latin typeface="Comic Sans MS" pitchFamily="66" charset="0"/>
              </a:rPr>
              <a:t>duodenum</a:t>
            </a:r>
            <a:r>
              <a:rPr lang="tr-TR" sz="2800" dirty="0" smtClean="0">
                <a:latin typeface="Comic Sans MS" pitchFamily="66" charset="0"/>
              </a:rPr>
              <a:t> </a:t>
            </a:r>
            <a:r>
              <a:rPr lang="tr-TR" sz="2800" dirty="0" err="1" smtClean="0">
                <a:latin typeface="Comic Sans MS" pitchFamily="66" charset="0"/>
              </a:rPr>
              <a:t>perforasyonunda</a:t>
            </a:r>
            <a:r>
              <a:rPr lang="tr-TR" sz="2800" dirty="0" smtClean="0">
                <a:latin typeface="Comic Sans MS" pitchFamily="66" charset="0"/>
              </a:rPr>
              <a:t> asit, safra kesesi </a:t>
            </a:r>
            <a:r>
              <a:rPr lang="tr-TR" sz="2800" dirty="0" err="1" smtClean="0">
                <a:latin typeface="Comic Sans MS" pitchFamily="66" charset="0"/>
              </a:rPr>
              <a:t>perforasyonunda</a:t>
            </a:r>
            <a:r>
              <a:rPr lang="tr-TR" sz="2800" dirty="0" smtClean="0">
                <a:latin typeface="Comic Sans MS" pitchFamily="66" charset="0"/>
              </a:rPr>
              <a:t> safra ve bakteriler geçer.</a:t>
            </a:r>
          </a:p>
          <a:p>
            <a:pPr marL="274320" indent="-274320" fontAlgn="auto">
              <a:lnSpc>
                <a:spcPct val="90000"/>
              </a:lnSpc>
              <a:spcAft>
                <a:spcPts val="0"/>
              </a:spcAft>
              <a:buFont typeface="Wingdings 2"/>
              <a:buChar char=""/>
              <a:defRPr/>
            </a:pPr>
            <a:r>
              <a:rPr lang="tr-TR" sz="2800" dirty="0" smtClean="0">
                <a:latin typeface="Comic Sans MS" pitchFamily="66" charset="0"/>
              </a:rPr>
              <a:t>Ateş, </a:t>
            </a:r>
            <a:r>
              <a:rPr lang="tr-TR" sz="2800" dirty="0" err="1" smtClean="0">
                <a:latin typeface="Comic Sans MS" pitchFamily="66" charset="0"/>
              </a:rPr>
              <a:t>lökositoz</a:t>
            </a:r>
            <a:endParaRPr lang="tr-TR" sz="2800" dirty="0" smtClean="0">
              <a:latin typeface="Comic Sans MS" pitchFamily="66" charset="0"/>
            </a:endParaRPr>
          </a:p>
          <a:p>
            <a:pPr marL="274320" indent="-274320" fontAlgn="auto">
              <a:spcAft>
                <a:spcPts val="0"/>
              </a:spcAft>
              <a:buFont typeface="Wingdings 2"/>
              <a:buChar char=""/>
              <a:defRPr/>
            </a:pPr>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normAutofit/>
          </a:bodyPr>
          <a:lstStyle/>
          <a:p>
            <a:pPr fontAlgn="auto">
              <a:spcAft>
                <a:spcPts val="0"/>
              </a:spcAft>
              <a:defRPr/>
            </a:pPr>
            <a:r>
              <a:rPr lang="tr-TR" dirty="0" smtClean="0">
                <a:solidFill>
                  <a:schemeClr val="accent1">
                    <a:lumMod val="50000"/>
                  </a:schemeClr>
                </a:solidFill>
              </a:rPr>
              <a:t>Kronik karın ağrısı </a:t>
            </a:r>
            <a:endParaRPr lang="tr-TR" dirty="0"/>
          </a:p>
        </p:txBody>
      </p:sp>
      <p:sp>
        <p:nvSpPr>
          <p:cNvPr id="82946" name="İçerik Yer Tutucusu 2"/>
          <p:cNvSpPr>
            <a:spLocks noGrp="1"/>
          </p:cNvSpPr>
          <p:nvPr>
            <p:ph idx="1"/>
          </p:nvPr>
        </p:nvSpPr>
        <p:spPr/>
        <p:txBody>
          <a:bodyPr/>
          <a:lstStyle/>
          <a:p>
            <a:r>
              <a:rPr lang="tr-TR" smtClean="0"/>
              <a:t>Ağrının haftalar veya aylar sürmesi durumudur. Daha hafif bir ağrı mevcuttur. </a:t>
            </a:r>
          </a:p>
          <a:p>
            <a:r>
              <a:rPr lang="tr-TR" smtClean="0"/>
              <a:t>Kliniklerde daha sık rastlanır.</a:t>
            </a:r>
          </a:p>
          <a:p>
            <a:r>
              <a:rPr lang="tr-TR" smtClean="0"/>
              <a:t>Etyoloji saptamak daha zordur.</a:t>
            </a:r>
          </a:p>
          <a:p>
            <a:endParaRPr lang="tr-TR" smtClean="0"/>
          </a:p>
          <a:p>
            <a:r>
              <a:rPr lang="tr-TR" smtClean="0"/>
              <a:t>Ağrının intermittan(aralıklı), ilerleyici veya devamlı ve şiddeti değişmeyen mi olduğu sorgulanlanmalıdır.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lstStyle/>
          <a:p>
            <a:pPr fontAlgn="auto">
              <a:spcAft>
                <a:spcPts val="0"/>
              </a:spcAft>
              <a:defRPr/>
            </a:pPr>
            <a:r>
              <a:rPr lang="tr-TR" dirty="0" smtClean="0">
                <a:solidFill>
                  <a:schemeClr val="accent1">
                    <a:lumMod val="50000"/>
                  </a:schemeClr>
                </a:solidFill>
              </a:rPr>
              <a:t>Kronik karın ağrısı </a:t>
            </a:r>
            <a:endParaRPr lang="tr-TR" dirty="0"/>
          </a:p>
        </p:txBody>
      </p:sp>
      <p:sp>
        <p:nvSpPr>
          <p:cNvPr id="83970" name="İçerik Yer Tutucusu 2"/>
          <p:cNvSpPr>
            <a:spLocks noGrp="1"/>
          </p:cNvSpPr>
          <p:nvPr>
            <p:ph idx="1"/>
          </p:nvPr>
        </p:nvSpPr>
        <p:spPr/>
        <p:txBody>
          <a:bodyPr/>
          <a:lstStyle/>
          <a:p>
            <a:r>
              <a:rPr lang="tr-TR" smtClean="0"/>
              <a:t>Özafajit</a:t>
            </a:r>
          </a:p>
          <a:p>
            <a:r>
              <a:rPr lang="tr-TR" smtClean="0"/>
              <a:t>Peptik ülser</a:t>
            </a:r>
          </a:p>
          <a:p>
            <a:r>
              <a:rPr lang="tr-TR" smtClean="0"/>
              <a:t>Dispepsi</a:t>
            </a:r>
          </a:p>
          <a:p>
            <a:r>
              <a:rPr lang="tr-TR" smtClean="0"/>
              <a:t>İrritabl Barsak Sendromu</a:t>
            </a:r>
          </a:p>
          <a:p>
            <a:r>
              <a:rPr lang="tr-TR" smtClean="0"/>
              <a:t>Kanserler </a:t>
            </a:r>
          </a:p>
          <a:p>
            <a:r>
              <a:rPr lang="tr-TR" smtClean="0"/>
              <a:t>İnflamatuar barsak hastalıkları</a:t>
            </a:r>
          </a:p>
          <a:p>
            <a:r>
              <a:rPr lang="tr-TR" smtClean="0"/>
              <a:t>Kr. Pankreatit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lstStyle/>
          <a:p>
            <a:pPr fontAlgn="auto">
              <a:spcAft>
                <a:spcPts val="0"/>
              </a:spcAft>
              <a:defRPr/>
            </a:pPr>
            <a:r>
              <a:rPr lang="tr-TR" dirty="0" smtClean="0"/>
              <a:t>Ağrı Süresi</a:t>
            </a:r>
            <a:endParaRPr lang="tr-TR" dirty="0"/>
          </a:p>
        </p:txBody>
      </p:sp>
      <p:sp>
        <p:nvSpPr>
          <p:cNvPr id="84994" name="İçerik Yer Tutucusu 2"/>
          <p:cNvSpPr>
            <a:spLocks noGrp="1"/>
          </p:cNvSpPr>
          <p:nvPr>
            <p:ph idx="1"/>
          </p:nvPr>
        </p:nvSpPr>
        <p:spPr/>
        <p:txBody>
          <a:bodyPr/>
          <a:lstStyle/>
          <a:p>
            <a:r>
              <a:rPr lang="tr-TR" smtClean="0"/>
              <a:t>Ülser ağrısı ; Sabah erken veya yemeklerden önce ya da günün belli saatlerinde aralıklı ortaya çıkar.</a:t>
            </a:r>
          </a:p>
          <a:p>
            <a:r>
              <a:rPr lang="tr-TR" smtClean="0"/>
              <a:t>Kolesistit ağrısı; Yemeklerden hemen sonra pek görülmezken, genellikle uyku sırasında ortaya çıkar.</a:t>
            </a:r>
          </a:p>
          <a:p>
            <a:r>
              <a:rPr lang="tr-TR" smtClean="0"/>
              <a:t>Apandisit ağrısı; Tipik olarak 10-15 saat boyunca hiç azalmadan ilerleyici şekildedir.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lstStyle/>
          <a:p>
            <a:pPr fontAlgn="auto">
              <a:spcAft>
                <a:spcPts val="0"/>
              </a:spcAft>
              <a:defRPr/>
            </a:pPr>
            <a:r>
              <a:rPr lang="tr-TR" dirty="0" smtClean="0"/>
              <a:t>Perfore apandisit - BT</a:t>
            </a:r>
            <a:endParaRPr lang="tr-TR" dirty="0"/>
          </a:p>
        </p:txBody>
      </p:sp>
      <p:pic>
        <p:nvPicPr>
          <p:cNvPr id="4" name="Picture 5" descr="art-ar431119"/>
          <p:cNvPicPr>
            <a:picLocks noChangeAspect="1" noChangeArrowheads="1"/>
          </p:cNvPicPr>
          <p:nvPr/>
        </p:nvPicPr>
        <p:blipFill rotWithShape="1">
          <a:blip r:embed="rId2" cstate="print">
            <a:extLst/>
          </a:blip>
          <a:srcRect t="5491"/>
          <a:stretch/>
        </p:blipFill>
        <p:spPr>
          <a:xfrm>
            <a:off x="1208291" y="2348880"/>
            <a:ext cx="4620309" cy="345638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lstStyle/>
          <a:p>
            <a:pPr fontAlgn="auto">
              <a:spcAft>
                <a:spcPts val="0"/>
              </a:spcAft>
              <a:defRPr/>
            </a:pPr>
            <a:r>
              <a:rPr lang="tr-TR" dirty="0" smtClean="0"/>
              <a:t>Batında serbest hava- ADBG</a:t>
            </a:r>
            <a:endParaRPr lang="tr-TR" dirty="0"/>
          </a:p>
        </p:txBody>
      </p:sp>
      <p:pic>
        <p:nvPicPr>
          <p:cNvPr id="4" name="Picture 2"/>
          <p:cNvPicPr>
            <a:picLocks noGrp="1" noChangeAspect="1" noChangeArrowheads="1"/>
          </p:cNvPicPr>
          <p:nvPr>
            <p:ph idx="1"/>
          </p:nvPr>
        </p:nvPicPr>
        <p:blipFill rotWithShape="1">
          <a:blip r:embed="rId2" cstate="print">
            <a:extLst/>
          </a:blip>
          <a:srcRect l="7110" t="6825" r="9707" b="24342"/>
          <a:stretch/>
        </p:blipFill>
        <p:spPr>
          <a:xfrm>
            <a:off x="1392072" y="2388357"/>
            <a:ext cx="3234519" cy="3302759"/>
          </a:xfrm>
          <a:prstGeom prst="roundRect">
            <a:avLst>
              <a:gd name="adj" fmla="val 11111"/>
            </a:avLst>
          </a:prstGeom>
          <a:ln w="19050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lstStyle/>
          <a:p>
            <a:pPr fontAlgn="auto">
              <a:spcAft>
                <a:spcPts val="0"/>
              </a:spcAft>
              <a:defRPr/>
            </a:pPr>
            <a:r>
              <a:rPr lang="tr-TR" dirty="0" err="1" smtClean="0"/>
              <a:t>İleus</a:t>
            </a:r>
            <a:r>
              <a:rPr lang="tr-TR" dirty="0" smtClean="0"/>
              <a:t> </a:t>
            </a:r>
            <a:endParaRPr lang="tr-TR" dirty="0"/>
          </a:p>
        </p:txBody>
      </p:sp>
      <p:sp>
        <p:nvSpPr>
          <p:cNvPr id="88066" name="İçerik Yer Tutucusu 4"/>
          <p:cNvSpPr>
            <a:spLocks noGrp="1"/>
          </p:cNvSpPr>
          <p:nvPr>
            <p:ph idx="1"/>
          </p:nvPr>
        </p:nvSpPr>
        <p:spPr/>
        <p:txBody>
          <a:bodyPr/>
          <a:lstStyle/>
          <a:p>
            <a:endParaRPr lang="tr-TR" smtClean="0"/>
          </a:p>
        </p:txBody>
      </p:sp>
      <p:pic>
        <p:nvPicPr>
          <p:cNvPr id="2050" name="Picture 2" descr="http://drugline.org/img/term/paralytic-ileus-11160_0.jpg"/>
          <p:cNvPicPr>
            <a:picLocks noChangeAspect="1" noChangeArrowheads="1"/>
          </p:cNvPicPr>
          <p:nvPr/>
        </p:nvPicPr>
        <p:blipFill>
          <a:blip r:embed="rId2" cstate="print">
            <a:extLst/>
          </a:blip>
          <a:srcRect/>
          <a:stretch>
            <a:fillRect/>
          </a:stretch>
        </p:blipFill>
        <p:spPr bwMode="auto">
          <a:xfrm>
            <a:off x="724613" y="2276872"/>
            <a:ext cx="3487347" cy="41764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pic>
        <p:nvPicPr>
          <p:cNvPr id="2052" name="Picture 4" descr="http://www.meddean.luc.edu/lumen/MedEd/Radio/curriculum/Mechanisms/MHD/Gallstone_ileus.bmp"/>
          <p:cNvPicPr>
            <a:picLocks noChangeAspect="1" noChangeArrowheads="1"/>
          </p:cNvPicPr>
          <p:nvPr/>
        </p:nvPicPr>
        <p:blipFill>
          <a:blip r:embed="rId3" cstate="print">
            <a:extLst/>
          </a:blip>
          <a:srcRect/>
          <a:stretch>
            <a:fillRect/>
          </a:stretch>
        </p:blipFill>
        <p:spPr bwMode="auto">
          <a:xfrm>
            <a:off x="4211960" y="2312653"/>
            <a:ext cx="3933648" cy="414068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1143000"/>
          </a:xfrm>
        </p:spPr>
        <p:txBody>
          <a:bodyPr/>
          <a:lstStyle/>
          <a:p>
            <a:pPr fontAlgn="auto">
              <a:spcAft>
                <a:spcPts val="0"/>
              </a:spcAft>
              <a:defRPr/>
            </a:pPr>
            <a:r>
              <a:rPr lang="tr-TR" dirty="0" err="1" smtClean="0"/>
              <a:t>Pankreatit</a:t>
            </a:r>
            <a:r>
              <a:rPr lang="tr-TR" dirty="0" smtClean="0"/>
              <a:t> - BT</a:t>
            </a:r>
            <a:endParaRPr lang="tr-TR" dirty="0"/>
          </a:p>
        </p:txBody>
      </p:sp>
      <p:pic>
        <p:nvPicPr>
          <p:cNvPr id="4" name="Picture 5"/>
          <p:cNvPicPr>
            <a:picLocks noChangeAspect="1" noChangeArrowheads="1"/>
          </p:cNvPicPr>
          <p:nvPr/>
        </p:nvPicPr>
        <p:blipFill>
          <a:blip r:embed="rId2" cstate="print">
            <a:extLst/>
          </a:blip>
          <a:srcRect/>
          <a:stretch>
            <a:fillRect/>
          </a:stretch>
        </p:blipFill>
        <p:spPr bwMode="auto">
          <a:xfrm>
            <a:off x="1066800" y="2348880"/>
            <a:ext cx="3610060" cy="330420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endParaRPr lang="tr-TR" dirty="0"/>
          </a:p>
        </p:txBody>
      </p:sp>
      <p:pic>
        <p:nvPicPr>
          <p:cNvPr id="4098" name="Picture 2" descr="Gömülü resim için kalıcı bağlantı"/>
          <p:cNvPicPr>
            <a:picLocks noChangeAspect="1" noChangeArrowheads="1"/>
          </p:cNvPicPr>
          <p:nvPr/>
        </p:nvPicPr>
        <p:blipFill>
          <a:blip r:embed="rId2" cstate="print"/>
          <a:srcRect/>
          <a:stretch>
            <a:fillRect/>
          </a:stretch>
        </p:blipFill>
        <p:spPr bwMode="auto">
          <a:xfrm>
            <a:off x="251520" y="260648"/>
            <a:ext cx="7704856" cy="64087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err="1" smtClean="0"/>
              <a:t>Viseral</a:t>
            </a:r>
            <a:r>
              <a:rPr lang="tr-TR" dirty="0" smtClean="0"/>
              <a:t>  ağrı</a:t>
            </a:r>
            <a:endParaRPr lang="tr-TR" dirty="0"/>
          </a:p>
        </p:txBody>
      </p:sp>
      <p:sp>
        <p:nvSpPr>
          <p:cNvPr id="19458" name="2 İçerik Yer Tutucusu"/>
          <p:cNvSpPr>
            <a:spLocks noGrp="1"/>
          </p:cNvSpPr>
          <p:nvPr>
            <p:ph idx="1"/>
          </p:nvPr>
        </p:nvSpPr>
        <p:spPr/>
        <p:txBody>
          <a:bodyPr/>
          <a:lstStyle/>
          <a:p>
            <a:pPr>
              <a:lnSpc>
                <a:spcPct val="90000"/>
              </a:lnSpc>
            </a:pPr>
            <a:r>
              <a:rPr lang="tr-TR" smtClean="0">
                <a:latin typeface="Comic Sans MS" pitchFamily="66" charset="0"/>
              </a:rPr>
              <a:t>Üst karın organları</a:t>
            </a:r>
            <a:r>
              <a:rPr lang="tr-TR" smtClean="0">
                <a:latin typeface="Arial" charset="0"/>
              </a:rPr>
              <a:t>nın</a:t>
            </a:r>
            <a:r>
              <a:rPr lang="tr-TR" smtClean="0">
                <a:latin typeface="Comic Sans MS" pitchFamily="66" charset="0"/>
              </a:rPr>
              <a:t> (mide, duodenum, pankreas, KC, safra yolları) ağrıları orta hatta</a:t>
            </a:r>
            <a:r>
              <a:rPr lang="tr-TR" smtClean="0">
                <a:latin typeface="Arial" charset="0"/>
              </a:rPr>
              <a:t> ve</a:t>
            </a:r>
            <a:r>
              <a:rPr lang="tr-TR" smtClean="0">
                <a:latin typeface="Comic Sans MS" pitchFamily="66" charset="0"/>
              </a:rPr>
              <a:t> epigastriumda</a:t>
            </a:r>
          </a:p>
          <a:p>
            <a:pPr>
              <a:lnSpc>
                <a:spcPct val="90000"/>
              </a:lnSpc>
            </a:pPr>
            <a:r>
              <a:rPr lang="tr-TR" smtClean="0">
                <a:latin typeface="Comic Sans MS" pitchFamily="66" charset="0"/>
              </a:rPr>
              <a:t>Treitz bağından transvers kolona kadar olan bölümün ağrıları göbek etrafında</a:t>
            </a:r>
          </a:p>
          <a:p>
            <a:pPr>
              <a:lnSpc>
                <a:spcPct val="90000"/>
              </a:lnSpc>
            </a:pPr>
            <a:r>
              <a:rPr lang="tr-TR" smtClean="0">
                <a:latin typeface="Comic Sans MS" pitchFamily="66" charset="0"/>
              </a:rPr>
              <a:t>Kolonun distal kısımları, rektum, üreterler, mesane ve genital organlardan kaynaklanan ağrılar ise suprapubik bölgede duyulur.</a:t>
            </a:r>
          </a:p>
          <a:p>
            <a:endParaRPr lang="tr-TR"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2575"/>
            <a:ext cx="6254750" cy="1362075"/>
          </a:xfrm>
        </p:spPr>
        <p:txBody>
          <a:bodyPr/>
          <a:lstStyle/>
          <a:p>
            <a:pPr fontAlgn="auto">
              <a:spcAft>
                <a:spcPts val="0"/>
              </a:spcAft>
              <a:defRPr/>
            </a:pPr>
            <a:r>
              <a:rPr lang="tr-TR" dirty="0" smtClean="0"/>
              <a:t>Teşekkürler…</a:t>
            </a:r>
            <a:endParaRPr lang="tr-TR" dirty="0"/>
          </a:p>
        </p:txBody>
      </p:sp>
      <p:sp>
        <p:nvSpPr>
          <p:cNvPr id="91138" name="2 Metin Yer Tutucusu"/>
          <p:cNvSpPr>
            <a:spLocks noGrp="1"/>
          </p:cNvSpPr>
          <p:nvPr>
            <p:ph type="body" idx="1"/>
          </p:nvPr>
        </p:nvSpPr>
        <p:spPr>
          <a:xfrm>
            <a:off x="1066800" y="1905000"/>
            <a:ext cx="6254750" cy="742950"/>
          </a:xfrm>
        </p:spPr>
        <p:txBody>
          <a:bodyPr/>
          <a:lstStyle/>
          <a:p>
            <a:endParaRPr lang="tr-TR"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2575"/>
            <a:ext cx="6254750" cy="1362075"/>
          </a:xfrm>
        </p:spPr>
        <p:txBody>
          <a:bodyPr/>
          <a:lstStyle/>
          <a:p>
            <a:pPr fontAlgn="auto">
              <a:spcAft>
                <a:spcPts val="0"/>
              </a:spcAft>
              <a:defRPr/>
            </a:pPr>
            <a:endParaRPr lang="tr-TR"/>
          </a:p>
        </p:txBody>
      </p:sp>
      <p:sp>
        <p:nvSpPr>
          <p:cNvPr id="92162" name="2 Metin Yer Tutucusu"/>
          <p:cNvSpPr>
            <a:spLocks noGrp="1"/>
          </p:cNvSpPr>
          <p:nvPr>
            <p:ph type="body" idx="1"/>
          </p:nvPr>
        </p:nvSpPr>
        <p:spPr>
          <a:xfrm>
            <a:off x="1066800" y="1905000"/>
            <a:ext cx="6254750" cy="742950"/>
          </a:xfrm>
        </p:spPr>
        <p:txBody>
          <a:bodyPr/>
          <a:lstStyle/>
          <a:p>
            <a:endParaRPr lang="tr-TR"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39000" cy="1143000"/>
          </a:xfrm>
        </p:spPr>
        <p:txBody>
          <a:bodyPr/>
          <a:lstStyle/>
          <a:p>
            <a:pPr fontAlgn="auto">
              <a:spcAft>
                <a:spcPts val="0"/>
              </a:spcAft>
              <a:defRPr/>
            </a:pPr>
            <a:r>
              <a:rPr lang="tr-TR" dirty="0" smtClean="0"/>
              <a:t>Somatik veya </a:t>
            </a:r>
            <a:r>
              <a:rPr lang="tr-TR" dirty="0" err="1" smtClean="0"/>
              <a:t>parietal</a:t>
            </a:r>
            <a:r>
              <a:rPr lang="tr-TR" dirty="0" smtClean="0"/>
              <a:t> ağrı</a:t>
            </a:r>
            <a:endParaRPr lang="tr-TR" dirty="0"/>
          </a:p>
        </p:txBody>
      </p:sp>
      <p:sp>
        <p:nvSpPr>
          <p:cNvPr id="3" name="2 İçerik Yer Tutucusu"/>
          <p:cNvSpPr>
            <a:spLocks noGrp="1"/>
          </p:cNvSpPr>
          <p:nvPr>
            <p:ph idx="1"/>
          </p:nvPr>
        </p:nvSpPr>
        <p:spPr/>
        <p:txBody>
          <a:bodyPr>
            <a:normAutofit lnSpcReduction="10000"/>
          </a:bodyPr>
          <a:lstStyle/>
          <a:p>
            <a:pPr marL="274320" indent="-274320" fontAlgn="auto">
              <a:spcAft>
                <a:spcPts val="0"/>
              </a:spcAft>
              <a:buFont typeface="Wingdings 2"/>
              <a:buChar char=""/>
              <a:defRPr/>
            </a:pPr>
            <a:endParaRPr lang="tr-TR" sz="2800" dirty="0" smtClean="0">
              <a:latin typeface="Comic Sans MS" pitchFamily="66" charset="0"/>
            </a:endParaRPr>
          </a:p>
          <a:p>
            <a:pPr marL="274320" indent="-274320" fontAlgn="auto">
              <a:spcAft>
                <a:spcPts val="0"/>
              </a:spcAft>
              <a:buFont typeface="Wingdings 2"/>
              <a:buChar char=""/>
              <a:defRPr/>
            </a:pPr>
            <a:r>
              <a:rPr lang="tr-TR" sz="2800" dirty="0" err="1" smtClean="0">
                <a:latin typeface="Comic Sans MS" pitchFamily="66" charset="0"/>
              </a:rPr>
              <a:t>Pariyetal</a:t>
            </a:r>
            <a:r>
              <a:rPr lang="tr-TR" sz="2800" dirty="0" smtClean="0">
                <a:latin typeface="Comic Sans MS" pitchFamily="66" charset="0"/>
              </a:rPr>
              <a:t> periton uyarıldığında ortaya çıkar.</a:t>
            </a:r>
          </a:p>
          <a:p>
            <a:pPr marL="274320" indent="-274320" fontAlgn="auto">
              <a:spcAft>
                <a:spcPts val="0"/>
              </a:spcAft>
              <a:buFont typeface="Wingdings 2"/>
              <a:buChar char=""/>
              <a:defRPr/>
            </a:pPr>
            <a:r>
              <a:rPr lang="tr-TR" sz="2800" dirty="0" smtClean="0">
                <a:latin typeface="Comic Sans MS" pitchFamily="66" charset="0"/>
              </a:rPr>
              <a:t>Daha şiddetlidir.</a:t>
            </a:r>
          </a:p>
          <a:p>
            <a:pPr marL="274320" indent="-274320" fontAlgn="auto">
              <a:spcAft>
                <a:spcPts val="0"/>
              </a:spcAft>
              <a:buFont typeface="Wingdings 2"/>
              <a:buChar char=""/>
              <a:defRPr/>
            </a:pPr>
            <a:r>
              <a:rPr lang="tr-TR" sz="2800" dirty="0" smtClean="0">
                <a:latin typeface="Comic Sans MS" pitchFamily="66" charset="0"/>
              </a:rPr>
              <a:t>Patolojinin olduğu organ lokalize edilebilir.</a:t>
            </a:r>
          </a:p>
          <a:p>
            <a:pPr marL="274320" indent="-274320" fontAlgn="auto">
              <a:spcAft>
                <a:spcPts val="0"/>
              </a:spcAft>
              <a:buFont typeface="Wingdings 2"/>
              <a:buChar char=""/>
              <a:defRPr/>
            </a:pPr>
            <a:r>
              <a:rPr lang="tr-TR" sz="2800" dirty="0" smtClean="0">
                <a:latin typeface="Comic Sans MS" pitchFamily="66" charset="0"/>
              </a:rPr>
              <a:t>Hareket, öksürük ve derin </a:t>
            </a:r>
            <a:r>
              <a:rPr lang="tr-TR" sz="2800" dirty="0" err="1" smtClean="0">
                <a:latin typeface="Comic Sans MS" pitchFamily="66" charset="0"/>
              </a:rPr>
              <a:t>inspiriyum</a:t>
            </a:r>
            <a:r>
              <a:rPr lang="tr-TR" sz="2800" dirty="0" smtClean="0">
                <a:latin typeface="Comic Sans MS" pitchFamily="66" charset="0"/>
              </a:rPr>
              <a:t> </a:t>
            </a:r>
            <a:r>
              <a:rPr lang="tr-TR" sz="2800" dirty="0" err="1" smtClean="0">
                <a:latin typeface="Comic Sans MS" pitchFamily="66" charset="0"/>
              </a:rPr>
              <a:t>pariyetal</a:t>
            </a:r>
            <a:r>
              <a:rPr lang="tr-TR" sz="2800" dirty="0" smtClean="0">
                <a:latin typeface="Comic Sans MS" pitchFamily="66" charset="0"/>
              </a:rPr>
              <a:t> peritonun uyarılmasına ve ağrının artmasına sebep olduğundan hasta hareketlerini kısıtlar.</a:t>
            </a:r>
          </a:p>
          <a:p>
            <a:pPr marL="274320" indent="-274320" fontAlgn="auto">
              <a:spcAft>
                <a:spcPts val="0"/>
              </a:spcAft>
              <a:buFont typeface="Wingdings 2"/>
              <a:buChar char=""/>
              <a:defRPr/>
            </a:pPr>
            <a:r>
              <a:rPr lang="tr-TR" sz="2800" dirty="0" err="1" smtClean="0">
                <a:latin typeface="Comic Sans MS" pitchFamily="66" charset="0"/>
              </a:rPr>
              <a:t>Hiperestezi</a:t>
            </a:r>
            <a:r>
              <a:rPr lang="tr-TR" sz="2800" dirty="0" smtClean="0">
                <a:latin typeface="Comic Sans MS" pitchFamily="66" charset="0"/>
              </a:rPr>
              <a:t> olabilir.</a:t>
            </a:r>
          </a:p>
          <a:p>
            <a:pPr marL="274320" indent="-274320" fontAlgn="auto">
              <a:spcAft>
                <a:spcPts val="0"/>
              </a:spcAft>
              <a:buFont typeface="Wingdings 2"/>
              <a:buChar char=""/>
              <a:defRPr/>
            </a:pP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649</TotalTime>
  <Words>2567</Words>
  <Application>Microsoft Office PowerPoint</Application>
  <PresentationFormat>Ekran Gösterisi (4:3)</PresentationFormat>
  <Paragraphs>421</Paragraphs>
  <Slides>81</Slides>
  <Notes>0</Notes>
  <HiddenSlides>0</HiddenSlides>
  <MMClips>0</MMClips>
  <ScaleCrop>false</ScaleCrop>
  <HeadingPairs>
    <vt:vector size="4" baseType="variant">
      <vt:variant>
        <vt:lpstr>Tema</vt:lpstr>
      </vt:variant>
      <vt:variant>
        <vt:i4>1</vt:i4>
      </vt:variant>
      <vt:variant>
        <vt:lpstr>Slayt Başlıkları</vt:lpstr>
      </vt:variant>
      <vt:variant>
        <vt:i4>81</vt:i4>
      </vt:variant>
    </vt:vector>
  </HeadingPairs>
  <TitlesOfParts>
    <vt:vector size="82" baseType="lpstr">
      <vt:lpstr>Zengin</vt:lpstr>
      <vt:lpstr>Karın ağrısı</vt:lpstr>
      <vt:lpstr>AĞRI</vt:lpstr>
      <vt:lpstr>AĞRI</vt:lpstr>
      <vt:lpstr>AMAÇ</vt:lpstr>
      <vt:lpstr>Karın Ağrısı</vt:lpstr>
      <vt:lpstr>Karın ağrısının tipleri</vt:lpstr>
      <vt:lpstr>Viseral ağrı</vt:lpstr>
      <vt:lpstr>Viseral  ağrı</vt:lpstr>
      <vt:lpstr>Somatik veya parietal ağrı</vt:lpstr>
      <vt:lpstr>Kolik ağrı</vt:lpstr>
      <vt:lpstr>Yansıyan ağrı</vt:lpstr>
      <vt:lpstr>Abdominal Yüzeyler</vt:lpstr>
      <vt:lpstr>epigastrik karın Ağrısı</vt:lpstr>
      <vt:lpstr>Periumblikal Karın Ağrısı</vt:lpstr>
      <vt:lpstr>Pelvik Karın Ağrısı</vt:lpstr>
      <vt:lpstr>Sağ Üst Kadran Ağrısı</vt:lpstr>
      <vt:lpstr>Sol Üst Kadran Ağrısı</vt:lpstr>
      <vt:lpstr>Sağ Alt Kadran Ağrısı</vt:lpstr>
      <vt:lpstr>Sol Alt Kadran Ağrısı</vt:lpstr>
      <vt:lpstr>Dİffüz Karın Ağrısı</vt:lpstr>
      <vt:lpstr>Yansıyan Ağrı</vt:lpstr>
      <vt:lpstr>Non-Abdominal Karın Ağrısı</vt:lpstr>
      <vt:lpstr>Non-Abdominal Karın Ağrısı</vt:lpstr>
      <vt:lpstr>PowerPoint Sunusu</vt:lpstr>
      <vt:lpstr>Karın Ağrısının Araştırılması</vt:lpstr>
      <vt:lpstr>Karın Ağrısının araştırılması</vt:lpstr>
      <vt:lpstr>PowerPoint Sunusu</vt:lpstr>
      <vt:lpstr>PowerPoint Sunusu</vt:lpstr>
      <vt:lpstr>PowerPoint Sunusu</vt:lpstr>
      <vt:lpstr>PowerPoint Sunusu</vt:lpstr>
      <vt:lpstr>PowerPoint Sunusu</vt:lpstr>
      <vt:lpstr>PowerPoint Sunusu</vt:lpstr>
      <vt:lpstr>Karın Ağrısının Araştırılması</vt:lpstr>
      <vt:lpstr>PowerPoint Sunusu</vt:lpstr>
      <vt:lpstr>PowerPoint Sunusu</vt:lpstr>
      <vt:lpstr>PowerPoint Sunusu</vt:lpstr>
      <vt:lpstr>Karın Ağrısının Araştırılması</vt:lpstr>
      <vt:lpstr>PowerPoint Sunusu</vt:lpstr>
      <vt:lpstr>PowerPoint Sunusu</vt:lpstr>
      <vt:lpstr>PowerPoint Sunusu</vt:lpstr>
      <vt:lpstr>PowerPoint Sunusu</vt:lpstr>
      <vt:lpstr>PowerPoint Sunusu</vt:lpstr>
      <vt:lpstr>Karın ağrısı</vt:lpstr>
      <vt:lpstr>Karın ağrısı</vt:lpstr>
      <vt:lpstr>Akut Karın Ağrısı</vt:lpstr>
      <vt:lpstr>Akut Karın Ağrısı</vt:lpstr>
      <vt:lpstr>Akut apandisit</vt:lpstr>
      <vt:lpstr>Akut apandisit </vt:lpstr>
      <vt:lpstr>Akut apandisit </vt:lpstr>
      <vt:lpstr>Akut apandisit </vt:lpstr>
      <vt:lpstr>Akut kolesistit </vt:lpstr>
      <vt:lpstr>Akut kolesistit </vt:lpstr>
      <vt:lpstr>Akut kolesistit </vt:lpstr>
      <vt:lpstr>Akut kolesistit </vt:lpstr>
      <vt:lpstr>Akut kolesistit </vt:lpstr>
      <vt:lpstr>AKUT PANKREATİT</vt:lpstr>
      <vt:lpstr>pankreatit</vt:lpstr>
      <vt:lpstr>Peptik ülser perforasyonu </vt:lpstr>
      <vt:lpstr>Peptik ülser perforasyonu </vt:lpstr>
      <vt:lpstr>Peptik ülser perforasyonu</vt:lpstr>
      <vt:lpstr>PowerPoint Sunusu</vt:lpstr>
      <vt:lpstr>BAĞIRSAK OBSTRÜKSİYONU</vt:lpstr>
      <vt:lpstr>Barsak Obstrüksiyonu</vt:lpstr>
      <vt:lpstr>Akut mezenter iskemisi:</vt:lpstr>
      <vt:lpstr>Akut mezenter iskemisi</vt:lpstr>
      <vt:lpstr>Abdominal aort anevrizması</vt:lpstr>
      <vt:lpstr>Subfrenik abse</vt:lpstr>
      <vt:lpstr>Dış gebelik rüptürü</vt:lpstr>
      <vt:lpstr>Over kisti torsiyonu:</vt:lpstr>
      <vt:lpstr>Dalak rüptürü ve infarktüsü</vt:lpstr>
      <vt:lpstr>Sekonder peritonit:</vt:lpstr>
      <vt:lpstr>Kronik karın ağrısı </vt:lpstr>
      <vt:lpstr>Kronik karın ağrısı </vt:lpstr>
      <vt:lpstr>Ağrı Süresi</vt:lpstr>
      <vt:lpstr>Perfore apandisit - BT</vt:lpstr>
      <vt:lpstr>Batında serbest hava- ADBG</vt:lpstr>
      <vt:lpstr>İleus </vt:lpstr>
      <vt:lpstr>Pankreatit - BT</vt:lpstr>
      <vt:lpstr>PowerPoint Sunusu</vt:lpstr>
      <vt:lpstr>Teşekkürler…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Karın Ağrısına Yaklaşım</dc:title>
  <dc:creator>MAkif</dc:creator>
  <cp:lastModifiedBy>Win7</cp:lastModifiedBy>
  <cp:revision>62</cp:revision>
  <dcterms:created xsi:type="dcterms:W3CDTF">2012-09-13T01:58:19Z</dcterms:created>
  <dcterms:modified xsi:type="dcterms:W3CDTF">2015-06-09T09:58:50Z</dcterms:modified>
</cp:coreProperties>
</file>