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8" r:id="rId20"/>
    <p:sldId id="279" r:id="rId21"/>
    <p:sldId id="282" r:id="rId22"/>
    <p:sldId id="283" r:id="rId23"/>
    <p:sldId id="285" r:id="rId24"/>
    <p:sldId id="292" r:id="rId25"/>
    <p:sldId id="289" r:id="rId26"/>
    <p:sldId id="290" r:id="rId27"/>
    <p:sldId id="295" r:id="rId28"/>
    <p:sldId id="293" r:id="rId29"/>
    <p:sldId id="296" r:id="rId30"/>
    <p:sldId id="338" r:id="rId31"/>
    <p:sldId id="33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3689-6131-45CC-8FAB-7BEB217E0215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464-3EAD-40B3-A043-3D909E50A60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200" dirty="0" smtClean="0"/>
              <a:t>Adrenalin</a:t>
            </a:r>
            <a:r>
              <a:rPr lang="tr-TR" sz="1200" baseline="0" dirty="0" smtClean="0"/>
              <a:t> verilmeme durumu ile karşılaştırma yapılmamış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8464-3EAD-40B3-A043-3D909E50A60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bystander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>
              <a:buNone/>
            </a:pPr>
            <a:endParaRPr lang="tr-TR" dirty="0" err="1" smtClean="0"/>
          </a:p>
          <a:p>
            <a:pPr marL="0" indent="0">
              <a:buNone/>
            </a:pPr>
            <a:r>
              <a:rPr lang="tr-TR" dirty="0" err="1" smtClean="0">
                <a:sym typeface="+mn-ea"/>
              </a:rPr>
              <a:t>Serebral</a:t>
            </a:r>
            <a:r>
              <a:rPr lang="tr-TR" dirty="0" smtClean="0">
                <a:sym typeface="+mn-ea"/>
              </a:rPr>
              <a:t> performans kategori puanları :</a:t>
            </a:r>
            <a:endParaRPr lang="tr-TR" dirty="0" smtClean="0"/>
          </a:p>
          <a:p>
            <a:r>
              <a:rPr lang="tr-TR" dirty="0" smtClean="0">
                <a:sym typeface="+mn-ea"/>
              </a:rPr>
              <a:t> I   - normal işlev</a:t>
            </a:r>
            <a:endParaRPr lang="tr-TR" dirty="0" smtClean="0"/>
          </a:p>
          <a:p>
            <a:r>
              <a:rPr lang="tr-TR" dirty="0" smtClean="0">
                <a:sym typeface="+mn-ea"/>
              </a:rPr>
              <a:t> II  - hafif orta derecede sakatlık </a:t>
            </a:r>
            <a:endParaRPr lang="tr-TR" dirty="0" smtClean="0"/>
          </a:p>
          <a:p>
            <a:r>
              <a:rPr lang="tr-TR" dirty="0" smtClean="0">
                <a:sym typeface="+mn-ea"/>
              </a:rPr>
              <a:t> III - şiddetli engellilik</a:t>
            </a:r>
            <a:endParaRPr lang="tr-TR" dirty="0" smtClean="0"/>
          </a:p>
          <a:p>
            <a:r>
              <a:rPr lang="tr-TR" dirty="0" smtClean="0">
                <a:sym typeface="+mn-ea"/>
              </a:rPr>
              <a:t> IV - </a:t>
            </a:r>
            <a:r>
              <a:rPr lang="tr-TR" dirty="0" err="1" smtClean="0">
                <a:sym typeface="+mn-ea"/>
              </a:rPr>
              <a:t>vejetatif</a:t>
            </a:r>
            <a:r>
              <a:rPr lang="tr-TR" dirty="0" smtClean="0">
                <a:sym typeface="+mn-ea"/>
              </a:rPr>
              <a:t> durum</a:t>
            </a:r>
            <a:endParaRPr lang="tr-TR" dirty="0" smtClean="0"/>
          </a:p>
          <a:p>
            <a:r>
              <a:rPr lang="tr-TR" dirty="0" smtClean="0">
                <a:sym typeface="+mn-ea"/>
              </a:rPr>
              <a:t> V  - ölüm</a:t>
            </a:r>
            <a:endParaRPr lang="tr-TR" dirty="0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hasta yaşı (yıl cinsinden), erkek cinsiyet, seyirci tanık, ilk ritim şok edilebilir, yanıt aralığı (dakika cinsinden) ve </a:t>
            </a:r>
            <a:r>
              <a:rPr lang="tr-TR" sz="1200" dirty="0" err="1" smtClean="0"/>
              <a:t>çalışmailaç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8464-3EAD-40B3-A043-3D909E50A608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8464-3EAD-40B3-A043-3D909E50A608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49E9-515F-48BD-9AC2-77E77507AAC9}" type="datetimeFigureOut">
              <a:rPr lang="tr-TR" smtClean="0"/>
              <a:pPr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1C591-1425-4D43-926C-0DBF4D99968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Hastane dışı kardiyak </a:t>
            </a:r>
            <a:r>
              <a:rPr lang="tr-TR" dirty="0" err="1" smtClean="0"/>
              <a:t>arrestte</a:t>
            </a:r>
            <a:r>
              <a:rPr lang="tr-TR" dirty="0" smtClean="0"/>
              <a:t> adrenalinin </a:t>
            </a:r>
            <a:r>
              <a:rPr lang="tr-TR" dirty="0" err="1" smtClean="0"/>
              <a:t>sağkalım</a:t>
            </a:r>
            <a:r>
              <a:rPr lang="tr-TR" dirty="0" smtClean="0"/>
              <a:t> üzerine etkisi: </a:t>
            </a:r>
            <a:r>
              <a:rPr lang="tr-TR" sz="3600" dirty="0" err="1" smtClean="0"/>
              <a:t>randomize</a:t>
            </a:r>
            <a:r>
              <a:rPr lang="tr-TR" sz="3600" dirty="0" smtClean="0"/>
              <a:t> çift kör </a:t>
            </a:r>
            <a:r>
              <a:rPr lang="tr-TR" sz="3600" dirty="0" err="1" smtClean="0"/>
              <a:t>plasebo</a:t>
            </a:r>
            <a:r>
              <a:rPr lang="tr-TR" sz="3600" dirty="0" smtClean="0"/>
              <a:t> kontrollü çalışma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68143" y="5661248"/>
            <a:ext cx="3260267" cy="1164810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Dr. </a:t>
            </a:r>
            <a:r>
              <a:rPr lang="tr-TR" sz="2000" dirty="0" err="1" smtClean="0">
                <a:solidFill>
                  <a:schemeClr val="tx1"/>
                </a:solidFill>
              </a:rPr>
              <a:t>Fatıma</a:t>
            </a:r>
            <a:r>
              <a:rPr lang="tr-TR" sz="2000" dirty="0" smtClean="0">
                <a:solidFill>
                  <a:schemeClr val="tx1"/>
                </a:solidFill>
              </a:rPr>
              <a:t> YILDIZ </a:t>
            </a:r>
          </a:p>
          <a:p>
            <a:r>
              <a:rPr lang="tr-TR" sz="2000" dirty="0" smtClean="0">
                <a:solidFill>
                  <a:schemeClr val="tx1"/>
                </a:solidFill>
              </a:rPr>
              <a:t>KTÜ AİLE HEKİMLİĞİ ABD </a:t>
            </a:r>
          </a:p>
          <a:p>
            <a:r>
              <a:rPr lang="tr-TR" sz="2000" dirty="0" smtClean="0">
                <a:solidFill>
                  <a:schemeClr val="tx1"/>
                </a:solidFill>
              </a:rPr>
              <a:t>26.11.2020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8130" name="Picture 2" descr="How and when should I perform CPR? | Shine365 from Marshfiel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357694"/>
            <a:ext cx="3114675" cy="146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altLang="en-US" sz="2400" dirty="0" smtClean="0"/>
          </a:p>
          <a:p>
            <a:r>
              <a:rPr lang="tr-TR" altLang="en-US" sz="2400" dirty="0" smtClean="0"/>
              <a:t>Çalışmada hastane öncesi adrenalin kullanımının b</a:t>
            </a:r>
            <a:r>
              <a:rPr lang="tr-TR" sz="2400" dirty="0" smtClean="0">
                <a:sym typeface="+mn-ea"/>
              </a:rPr>
              <a:t>irincil ve ikincil sonuçlara</a:t>
            </a:r>
            <a:r>
              <a:rPr lang="tr-TR" altLang="en-US" sz="2400" dirty="0" smtClean="0"/>
              <a:t> etkisi değerlendirilmiştir : </a:t>
            </a:r>
          </a:p>
          <a:p>
            <a:endParaRPr lang="tr-TR" altLang="en-US" sz="2400" dirty="0" smtClean="0"/>
          </a:p>
          <a:p>
            <a:r>
              <a:rPr lang="tr-TR" altLang="en-US" sz="2400" dirty="0" smtClean="0"/>
              <a:t>1) </a:t>
            </a:r>
            <a:r>
              <a:rPr lang="en-US" sz="2400" dirty="0" smtClean="0">
                <a:sym typeface="+mn-ea"/>
              </a:rPr>
              <a:t>spontan dolaşımın hastane öncesi geri dönüşü </a:t>
            </a:r>
          </a:p>
          <a:p>
            <a:pPr lvl="1"/>
            <a:r>
              <a:rPr lang="en-US" sz="2100" dirty="0" smtClean="0">
                <a:sym typeface="+mn-ea"/>
              </a:rPr>
              <a:t>30 saniyeden fazla </a:t>
            </a:r>
            <a:r>
              <a:rPr lang="tr-TR" altLang="en-US" sz="2100" dirty="0" smtClean="0">
                <a:sym typeface="+mn-ea"/>
              </a:rPr>
              <a:t>SDGD</a:t>
            </a:r>
          </a:p>
          <a:p>
            <a:pPr lvl="1"/>
            <a:endParaRPr lang="en-US" sz="2100" dirty="0" smtClean="0">
              <a:sym typeface="+mn-ea"/>
            </a:endParaRPr>
          </a:p>
          <a:p>
            <a:r>
              <a:rPr lang="tr-TR" altLang="en-US" sz="2400" dirty="0" smtClean="0">
                <a:sym typeface="+mn-ea"/>
              </a:rPr>
              <a:t>2) </a:t>
            </a:r>
            <a:r>
              <a:rPr lang="en-US" sz="2400" dirty="0" smtClean="0"/>
              <a:t>hastaneden taburcu edil</a:t>
            </a:r>
            <a:r>
              <a:rPr lang="tr-TR" sz="2400" dirty="0" smtClean="0"/>
              <a:t>irkenki </a:t>
            </a:r>
            <a:r>
              <a:rPr lang="tr-TR" altLang="en-US" sz="2400" dirty="0" smtClean="0"/>
              <a:t>sağkalım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Çalışma, İnsan Araştırmaları Etik Komitesi tarafından onaylandı.</a:t>
            </a:r>
          </a:p>
          <a:p>
            <a:endParaRPr lang="tr-TR" sz="2400" dirty="0" smtClean="0"/>
          </a:p>
          <a:p>
            <a:r>
              <a:rPr lang="tr-TR" sz="2400" dirty="0" smtClean="0"/>
              <a:t>11 Ağustos 2006 ve 30 Kasım 2009 tarihleri arasında BA ambulans sağlık görevlilerinin katıldığı tüm hastane dışı 18 yaşından büyük kardiyak </a:t>
            </a:r>
            <a:r>
              <a:rPr lang="tr-TR" sz="2400" dirty="0" err="1" smtClean="0"/>
              <a:t>arrest</a:t>
            </a:r>
            <a:r>
              <a:rPr lang="tr-TR" sz="2400" dirty="0" smtClean="0"/>
              <a:t> hastaları çalışmaya dahil edildi.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2400" smtClean="0"/>
          </a:p>
          <a:p>
            <a:r>
              <a:rPr lang="tr-TR" sz="2400" dirty="0" err="1" smtClean="0">
                <a:sym typeface="+mn-ea"/>
              </a:rPr>
              <a:t>Resüsitasyon</a:t>
            </a:r>
            <a:r>
              <a:rPr lang="tr-TR" sz="2400" dirty="0" smtClean="0">
                <a:sym typeface="+mn-ea"/>
              </a:rPr>
              <a:t>, </a:t>
            </a:r>
            <a:r>
              <a:rPr lang="tr-TR" sz="2400" dirty="0" err="1" smtClean="0">
                <a:sym typeface="+mn-ea"/>
              </a:rPr>
              <a:t>ARK'nin</a:t>
            </a:r>
            <a:r>
              <a:rPr lang="tr-TR" sz="2400" dirty="0" smtClean="0">
                <a:sym typeface="+mn-ea"/>
              </a:rPr>
              <a:t> önerileriyle tutarlı olan mevcut BA yönergelerine uygun olarak gerçekleştirildi.</a:t>
            </a:r>
            <a:endParaRPr lang="tr-TR" sz="2400" dirty="0" smtClean="0"/>
          </a:p>
          <a:p>
            <a:pPr lvl="1"/>
            <a:r>
              <a:rPr lang="tr-TR" sz="2400" dirty="0" smtClean="0">
                <a:sym typeface="+mn-ea"/>
              </a:rPr>
              <a:t>her 3 dakikada bir 1 ml adrenalin 1: 1000 (1 mg)</a:t>
            </a:r>
            <a:endParaRPr lang="tr-TR" sz="2400" smtClean="0"/>
          </a:p>
          <a:p>
            <a:endParaRPr lang="tr-TR" sz="2400" smtClean="0"/>
          </a:p>
          <a:p>
            <a:r>
              <a:rPr lang="tr-TR" sz="2400" smtClean="0"/>
              <a:t>Hastalar resüsitasyon protokolüne göre üçüncü başarısız şoktan sonra veya şok edilemeyen ritimler sırasında damar yolu açılmasından sonra randomize edildi. </a:t>
            </a:r>
          </a:p>
          <a:p>
            <a:endParaRPr lang="tr-TR" sz="2400" smtClean="0"/>
          </a:p>
          <a:p>
            <a:r>
              <a:rPr lang="tr-TR" sz="2400" smtClean="0"/>
              <a:t>Bu nedenle, defibrilasyona erken cevap verenler randomize edilmedi.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Çalışma ilaçları, yalnızca belirli bir </a:t>
            </a:r>
            <a:r>
              <a:rPr lang="tr-TR" sz="2400" dirty="0" err="1" smtClean="0"/>
              <a:t>randomizasyon</a:t>
            </a:r>
            <a:r>
              <a:rPr lang="tr-TR" sz="2400" dirty="0" smtClean="0"/>
              <a:t> numarasıyla ayırt edilebilen aynı 10 </a:t>
            </a:r>
            <a:r>
              <a:rPr lang="tr-TR" sz="2400" dirty="0" err="1" smtClean="0"/>
              <a:t>ml'lik</a:t>
            </a:r>
            <a:r>
              <a:rPr lang="tr-TR" sz="2400" dirty="0" smtClean="0"/>
              <a:t> şişelerde ticari olarak hazırlandı.</a:t>
            </a:r>
          </a:p>
          <a:p>
            <a:endParaRPr lang="tr-TR" sz="2400" dirty="0" smtClean="0"/>
          </a:p>
          <a:p>
            <a:r>
              <a:rPr lang="tr-TR" sz="2400" dirty="0" smtClean="0"/>
              <a:t>İlaçlar, araştırmacılardan bağımsız olarak hazırlanmış ve bilgisayar tarafından oluşturulan bir </a:t>
            </a:r>
            <a:r>
              <a:rPr lang="tr-TR" sz="2400" dirty="0" err="1" smtClean="0"/>
              <a:t>randomizasyon</a:t>
            </a:r>
            <a:r>
              <a:rPr lang="tr-TR" sz="2400" dirty="0" smtClean="0"/>
              <a:t> programına göre numaralandırılmıştır.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Gruplara 1 mg adrenalinin veya 1 ml </a:t>
            </a:r>
            <a:r>
              <a:rPr lang="tr-TR" sz="2400" dirty="0" err="1" smtClean="0"/>
              <a:t>salinin</a:t>
            </a:r>
            <a:r>
              <a:rPr lang="tr-TR" sz="2400" dirty="0" smtClean="0"/>
              <a:t> 1 </a:t>
            </a:r>
            <a:r>
              <a:rPr lang="tr-TR" sz="2400" dirty="0" err="1" smtClean="0"/>
              <a:t>ml'lik</a:t>
            </a:r>
            <a:r>
              <a:rPr lang="tr-TR" sz="2400" dirty="0" smtClean="0"/>
              <a:t> kısımları </a:t>
            </a:r>
            <a:r>
              <a:rPr lang="tr-TR" sz="2400" dirty="0" err="1" smtClean="0"/>
              <a:t>intravenöz</a:t>
            </a:r>
            <a:r>
              <a:rPr lang="tr-TR" sz="2400" dirty="0" smtClean="0"/>
              <a:t> </a:t>
            </a:r>
            <a:r>
              <a:rPr lang="tr-TR" sz="2400" dirty="0" err="1" smtClean="0"/>
              <a:t>infüzyon</a:t>
            </a:r>
            <a:r>
              <a:rPr lang="tr-TR" sz="2400" dirty="0" smtClean="0"/>
              <a:t> veya 30 ml </a:t>
            </a:r>
            <a:r>
              <a:rPr lang="tr-TR" sz="2400" dirty="0" err="1" smtClean="0"/>
              <a:t>salinle</a:t>
            </a:r>
            <a:r>
              <a:rPr lang="tr-TR" sz="2400" dirty="0" smtClean="0"/>
              <a:t> birlikte </a:t>
            </a:r>
            <a:r>
              <a:rPr lang="tr-TR" sz="2400" dirty="0" err="1" smtClean="0"/>
              <a:t>uygulandı.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Çalışmada kullanılanlar klinik olarak belirtildiği gibi maksimum 10 </a:t>
            </a:r>
            <a:r>
              <a:rPr lang="tr-TR" sz="2400" dirty="0" err="1" smtClean="0"/>
              <a:t>ml'lik</a:t>
            </a:r>
            <a:r>
              <a:rPr lang="tr-TR" sz="2400" dirty="0" smtClean="0"/>
              <a:t> bir dozla (10 mg adrenalin veya 10 ml normal </a:t>
            </a:r>
            <a:r>
              <a:rPr lang="tr-TR" sz="2400" dirty="0" err="1" smtClean="0"/>
              <a:t>salin</a:t>
            </a:r>
            <a:r>
              <a:rPr lang="tr-TR" sz="2400" dirty="0" smtClean="0"/>
              <a:t>) uygulandı.</a:t>
            </a:r>
          </a:p>
          <a:p>
            <a:endParaRPr lang="tr-TR" sz="2400" dirty="0" smtClean="0"/>
          </a:p>
          <a:p>
            <a:r>
              <a:rPr lang="tr-TR" sz="2400" dirty="0" smtClean="0"/>
              <a:t>Hastane öncesi başka ilaç uygulanmadı ve </a:t>
            </a:r>
            <a:r>
              <a:rPr lang="tr-TR" sz="2400" dirty="0" err="1" smtClean="0"/>
              <a:t>trakeal</a:t>
            </a:r>
            <a:r>
              <a:rPr lang="tr-TR" sz="2400" dirty="0" smtClean="0"/>
              <a:t> ilaç uygulamasına izin verilmedi.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err="1" smtClean="0"/>
          </a:p>
          <a:p>
            <a:r>
              <a:rPr lang="tr-TR" sz="2400" dirty="0" err="1" smtClean="0"/>
              <a:t>BA</a:t>
            </a:r>
            <a:r>
              <a:rPr lang="tr-TR" sz="2400" dirty="0" smtClean="0"/>
              <a:t> klinik protokolü, hastanın en az 20 dakikalık maksimum </a:t>
            </a:r>
            <a:r>
              <a:rPr lang="tr-TR" sz="2400" dirty="0" err="1" smtClean="0"/>
              <a:t>resüsitasyon</a:t>
            </a:r>
            <a:r>
              <a:rPr lang="tr-TR" sz="2400" dirty="0" smtClean="0"/>
              <a:t> çabasından sonra </a:t>
            </a:r>
            <a:r>
              <a:rPr lang="tr-TR" sz="2400" dirty="0" err="1" smtClean="0"/>
              <a:t>asistolde</a:t>
            </a:r>
            <a:r>
              <a:rPr lang="tr-TR" sz="2400" dirty="0" smtClean="0"/>
              <a:t> kalması koşuluyla, sahada </a:t>
            </a:r>
            <a:r>
              <a:rPr lang="tr-TR" sz="2400" dirty="0" err="1" smtClean="0"/>
              <a:t>resüsitasyon</a:t>
            </a:r>
            <a:r>
              <a:rPr lang="tr-TR" sz="2400" dirty="0" smtClean="0"/>
              <a:t> çabalarının sonlandırılmasına izin verdi.</a:t>
            </a:r>
          </a:p>
          <a:p>
            <a:endParaRPr lang="tr-TR" sz="2400" dirty="0" smtClean="0"/>
          </a:p>
          <a:p>
            <a:r>
              <a:rPr lang="tr-TR" sz="2400" dirty="0" smtClean="0"/>
              <a:t>Hastalar daha sonra tedavi edilen hastaneye </a:t>
            </a:r>
            <a:r>
              <a:rPr lang="tr-TR" sz="2400" dirty="0" err="1" smtClean="0"/>
              <a:t>nakledildi.</a:t>
            </a:r>
          </a:p>
          <a:p>
            <a:endParaRPr lang="tr-TR" sz="2400" dirty="0" err="1" smtClean="0"/>
          </a:p>
          <a:p>
            <a:r>
              <a:rPr lang="tr-TR" sz="2400" dirty="0" err="1" smtClean="0"/>
              <a:t>Klinisyenler</a:t>
            </a:r>
            <a:r>
              <a:rPr lang="tr-TR" sz="2400" dirty="0" smtClean="0"/>
              <a:t> ilaç atamasından habersizdi ve hastayı her zamanki klinik uygulamalarına göre yönetti.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Kategorik ve sürekli veriler için </a:t>
            </a:r>
            <a:r>
              <a:rPr lang="tr-TR" sz="2400" dirty="0" err="1" smtClean="0"/>
              <a:t>Pearson</a:t>
            </a:r>
            <a:r>
              <a:rPr lang="tr-TR" sz="2400" dirty="0" smtClean="0"/>
              <a:t> ki-kare ve t-testi (veya </a:t>
            </a:r>
            <a:r>
              <a:rPr lang="tr-TR" sz="2400" dirty="0" err="1" smtClean="0"/>
              <a:t>Mann</a:t>
            </a:r>
            <a:r>
              <a:rPr lang="tr-TR" sz="2400" dirty="0" smtClean="0"/>
              <a:t>–</a:t>
            </a:r>
            <a:r>
              <a:rPr lang="tr-TR" sz="2400" dirty="0" err="1" smtClean="0"/>
              <a:t>Whitney</a:t>
            </a:r>
            <a:r>
              <a:rPr lang="tr-TR" sz="2400" dirty="0" smtClean="0"/>
              <a:t>) kullanıldı.</a:t>
            </a:r>
          </a:p>
          <a:p>
            <a:endParaRPr lang="tr-TR" sz="2400" dirty="0" smtClean="0"/>
          </a:p>
          <a:p>
            <a:r>
              <a:rPr lang="tr-TR" sz="2400" dirty="0" smtClean="0"/>
              <a:t>Birincil ve ikincil sonuçlar için </a:t>
            </a:r>
            <a:r>
              <a:rPr lang="tr-TR" sz="2400" dirty="0" err="1" smtClean="0"/>
              <a:t>Odds</a:t>
            </a:r>
            <a:r>
              <a:rPr lang="tr-TR" sz="2400" dirty="0" smtClean="0"/>
              <a:t> oranları (OR) ve %95 güven aralıkları elde edildi. </a:t>
            </a:r>
          </a:p>
          <a:p>
            <a:endParaRPr lang="tr-TR" sz="2400" dirty="0" smtClean="0"/>
          </a:p>
          <a:p>
            <a:r>
              <a:rPr lang="tr-TR" sz="2400" dirty="0" smtClean="0"/>
              <a:t>Analizde  SPSS istatistiksel yazılımı kullanıldı ve güven aralığı anlamlılık seviyesi  0.05 idi.</a:t>
            </a:r>
          </a:p>
          <a:p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ym typeface="+mn-ea"/>
              </a:rPr>
              <a:t>METOD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397760" cy="4111625"/>
          </a:xfrm>
        </p:spPr>
        <p:txBody>
          <a:bodyPr>
            <a:normAutofit/>
          </a:bodyPr>
          <a:lstStyle/>
          <a:p>
            <a:endParaRPr lang="tr-T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4960" y="1478915"/>
            <a:ext cx="373761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Vakaların; </a:t>
            </a:r>
          </a:p>
          <a:p>
            <a:pPr lvl="1"/>
            <a:r>
              <a:rPr lang="tr-TR" sz="2100" dirty="0" smtClean="0"/>
              <a:t>yaş ortalaması 65'ti , %73'ü erkekti. </a:t>
            </a:r>
            <a:endParaRPr lang="tr-TR" sz="2400" dirty="0" smtClean="0"/>
          </a:p>
          <a:p>
            <a:pPr lvl="1"/>
            <a:r>
              <a:rPr lang="tr-TR" sz="2100" dirty="0" smtClean="0"/>
              <a:t>çoğunda </a:t>
            </a:r>
            <a:r>
              <a:rPr lang="tr-TR" sz="2100" dirty="0" smtClean="0">
                <a:sym typeface="+mn-ea"/>
              </a:rPr>
              <a:t>(&gt;%90) </a:t>
            </a:r>
            <a:r>
              <a:rPr lang="tr-TR" sz="2100" dirty="0" err="1" smtClean="0"/>
              <a:t>etyoloji</a:t>
            </a:r>
            <a:r>
              <a:rPr lang="tr-TR" sz="2100" dirty="0" smtClean="0"/>
              <a:t> kardiyak olarak kabul edildi.</a:t>
            </a:r>
            <a:endParaRPr lang="tr-TR" sz="2400" dirty="0" smtClean="0"/>
          </a:p>
          <a:p>
            <a:pPr lvl="1"/>
            <a:r>
              <a:rPr lang="tr-TR" sz="2100" dirty="0" smtClean="0"/>
              <a:t>%46'sında VF/VT ve %51'i gönüllü tarafından CPR aldı.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8270" y="3515360"/>
            <a:ext cx="5883910" cy="27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>
              <a:sym typeface="+mn-ea"/>
            </a:endParaRPr>
          </a:p>
          <a:p>
            <a:r>
              <a:rPr lang="tr-TR" sz="2400" dirty="0" smtClean="0">
                <a:sym typeface="+mn-ea"/>
              </a:rPr>
              <a:t>Adrenalin uygulanan hastalarda </a:t>
            </a:r>
            <a:r>
              <a:rPr lang="tr-TR" sz="2400" dirty="0" err="1" smtClean="0">
                <a:sym typeface="+mn-ea"/>
              </a:rPr>
              <a:t>plasebo</a:t>
            </a:r>
            <a:r>
              <a:rPr lang="tr-TR" sz="2400" dirty="0" smtClean="0">
                <a:sym typeface="+mn-ea"/>
              </a:rPr>
              <a:t> alanlara göre SDGD 3.4 kat daha </a:t>
            </a:r>
            <a:r>
              <a:rPr lang="tr-TR" sz="2400" dirty="0" smtClean="0">
                <a:sym typeface="+mn-ea"/>
              </a:rPr>
              <a:t>fazlaydı ve </a:t>
            </a:r>
            <a:r>
              <a:rPr lang="tr-TR" sz="2400" dirty="0" smtClean="0"/>
              <a:t>istatistiksel </a:t>
            </a:r>
            <a:r>
              <a:rPr lang="tr-TR" sz="2400" dirty="0" smtClean="0"/>
              <a:t>açıdan</a:t>
            </a:r>
            <a:r>
              <a:rPr lang="tr-TR" sz="2400" dirty="0" smtClean="0">
                <a:sym typeface="+mn-ea"/>
              </a:rPr>
              <a:t> anlamlıydı.</a:t>
            </a:r>
            <a:endParaRPr lang="tr-TR" sz="2400" dirty="0" smtClean="0">
              <a:sym typeface="+mn-ea"/>
            </a:endParaRP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Adrenalin alan </a:t>
            </a:r>
            <a:r>
              <a:rPr lang="tr-TR" sz="2400" dirty="0" smtClean="0"/>
              <a:t>hastaların taburculuk </a:t>
            </a:r>
            <a:r>
              <a:rPr lang="tr-TR" sz="2400" dirty="0" err="1" smtClean="0"/>
              <a:t>sağkalımları</a:t>
            </a:r>
            <a:r>
              <a:rPr lang="tr-TR" sz="2400" dirty="0" smtClean="0"/>
              <a:t> </a:t>
            </a:r>
            <a:r>
              <a:rPr lang="tr-TR" sz="2400" dirty="0" err="1" smtClean="0"/>
              <a:t>plasebo</a:t>
            </a:r>
            <a:r>
              <a:rPr lang="tr-TR" sz="2400" dirty="0" smtClean="0"/>
              <a:t> grubuna göre </a:t>
            </a:r>
            <a:r>
              <a:rPr lang="tr-TR" sz="2400" dirty="0" smtClean="0"/>
              <a:t>iki </a:t>
            </a:r>
            <a:r>
              <a:rPr lang="tr-TR" sz="2400" dirty="0" smtClean="0"/>
              <a:t>katından fazla olmasına rağmen istatistiksel açıdan anlamlı değildi. </a:t>
            </a:r>
            <a:endParaRPr lang="tr-TR" sz="2400" dirty="0" smtClean="0"/>
          </a:p>
          <a:p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290" y="5571481"/>
            <a:ext cx="762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753112"/>
            <a:ext cx="9144000" cy="388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Epinefrinin hastane öncesi SDGD üzerindeki </a:t>
            </a:r>
            <a:r>
              <a:rPr lang="tr-TR" sz="2400" dirty="0" err="1" smtClean="0"/>
              <a:t>terapötik</a:t>
            </a:r>
            <a:r>
              <a:rPr lang="tr-TR" sz="2400" dirty="0" smtClean="0"/>
              <a:t> etkisi, şok edilemeyen ritimlerde şok edici ritimlerden daha belirgindi.</a:t>
            </a:r>
          </a:p>
          <a:p>
            <a:endParaRPr lang="tr-TR" sz="2400" dirty="0" smtClean="0"/>
          </a:p>
          <a:p>
            <a:r>
              <a:rPr lang="tr-TR" sz="2400" dirty="0" smtClean="0"/>
              <a:t>Ancak her iki alt grupta da taburcu edilirkenki </a:t>
            </a:r>
            <a:r>
              <a:rPr lang="tr-TR" sz="2400" dirty="0" err="1" smtClean="0"/>
              <a:t>sağkalım</a:t>
            </a:r>
            <a:r>
              <a:rPr lang="tr-TR" sz="2400" dirty="0" smtClean="0"/>
              <a:t> üzerinde önemli bir etki yoktu.</a:t>
            </a:r>
            <a:endParaRPr lang="tr-T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420" y="4595497"/>
            <a:ext cx="7572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Bu çalışma kardiyak </a:t>
            </a:r>
            <a:r>
              <a:rPr lang="tr-TR" sz="2400" dirty="0" err="1" smtClean="0"/>
              <a:t>arrestte</a:t>
            </a:r>
            <a:r>
              <a:rPr lang="tr-TR" sz="2400" dirty="0" smtClean="0"/>
              <a:t> adrenalinin ilk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 </a:t>
            </a:r>
            <a:r>
              <a:rPr lang="tr-TR" sz="2400" dirty="0" err="1" smtClean="0"/>
              <a:t>plasebo</a:t>
            </a:r>
            <a:r>
              <a:rPr lang="tr-TR" sz="2400" dirty="0" smtClean="0"/>
              <a:t> kontrollü çalışmasıdır.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Çalışma, adrenalinin </a:t>
            </a:r>
            <a:r>
              <a:rPr lang="tr-TR" sz="2400" dirty="0" err="1" smtClean="0"/>
              <a:t>sdgd'de</a:t>
            </a:r>
            <a:r>
              <a:rPr lang="tr-TR" sz="2400" dirty="0" smtClean="0"/>
              <a:t> (3.4; %95 CI 2.0–5.6) istatistiksel olarak anlamlı bir artışa yol açtığını, ancak </a:t>
            </a:r>
            <a:r>
              <a:rPr lang="tr-TR" sz="2400" dirty="0" smtClean="0"/>
              <a:t>taburculuk </a:t>
            </a:r>
            <a:r>
              <a:rPr lang="tr-TR" sz="2400" dirty="0" err="1" smtClean="0"/>
              <a:t>sağkalımın</a:t>
            </a:r>
            <a:r>
              <a:rPr lang="tr-TR" sz="2400" dirty="0" err="1" smtClean="0"/>
              <a:t>da</a:t>
            </a:r>
            <a:r>
              <a:rPr lang="tr-TR" sz="2400" dirty="0" smtClean="0"/>
              <a:t> </a:t>
            </a:r>
            <a:r>
              <a:rPr lang="tr-TR" sz="2400" dirty="0" smtClean="0"/>
              <a:t>anlamlı bir etkisinin (2.2</a:t>
            </a:r>
            <a:r>
              <a:rPr lang="tr-TR" sz="2400" dirty="0" smtClean="0"/>
              <a:t>; %95 CI 0.7–6.3) </a:t>
            </a:r>
            <a:r>
              <a:rPr lang="tr-TR" sz="2400" dirty="0" smtClean="0"/>
              <a:t>olmadığını göstermiştir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Hem şok uygulanabilen hem de şok uygulanamayan kardiyak arrest ritimleri için adrenalin kullanımı ile SDGD ve hastaneye yatış açısından anlamlı ölçüde iyi sonuçlar gözlemledik.</a:t>
            </a:r>
          </a:p>
          <a:p>
            <a:endParaRPr lang="tr-TR" sz="2400" dirty="0"/>
          </a:p>
          <a:p>
            <a:r>
              <a:rPr lang="tr-TR" sz="2400" dirty="0" smtClean="0">
                <a:sym typeface="+mn-ea"/>
              </a:rPr>
              <a:t>Bu bulgular diğer gözlemsel çalışmalar ve </a:t>
            </a:r>
            <a:r>
              <a:rPr lang="tr-TR" sz="2400" dirty="0" err="1" smtClean="0">
                <a:sym typeface="+mn-ea"/>
              </a:rPr>
              <a:t>randomize</a:t>
            </a:r>
            <a:r>
              <a:rPr lang="tr-TR" sz="2400" dirty="0" smtClean="0">
                <a:sym typeface="+mn-ea"/>
              </a:rPr>
              <a:t> olmayan çalışmalarla tutarlıdır.</a:t>
            </a:r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Bir başka çalışmada </a:t>
            </a:r>
            <a:r>
              <a:rPr lang="tr-TR" sz="2400" dirty="0" smtClean="0">
                <a:sym typeface="+mn-ea"/>
              </a:rPr>
              <a:t>kardiyak </a:t>
            </a:r>
            <a:r>
              <a:rPr lang="tr-TR" sz="2400" dirty="0" err="1" smtClean="0">
                <a:sym typeface="+mn-ea"/>
              </a:rPr>
              <a:t>arrestde</a:t>
            </a:r>
            <a:r>
              <a:rPr lang="tr-TR" sz="2400" dirty="0" smtClean="0">
                <a:sym typeface="+mn-ea"/>
              </a:rPr>
              <a:t> adrenalinin SDGD de anlamlı bir artış sağladığı fakat hastaneden taburcu olurkenki </a:t>
            </a:r>
            <a:r>
              <a:rPr lang="tr-TR" sz="2400" dirty="0" err="1" smtClean="0">
                <a:sym typeface="+mn-ea"/>
              </a:rPr>
              <a:t>sağkalıma</a:t>
            </a:r>
            <a:r>
              <a:rPr lang="tr-TR" sz="2400" dirty="0" smtClean="0">
                <a:sym typeface="+mn-ea"/>
              </a:rPr>
              <a:t> anlamlı bir etkisinin olmadığı görüldü.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Bu çalışma farklıydı çünkü sağlık görevlileri ilaçları bilerek varsayılan uygulama olarak vermişti. </a:t>
            </a:r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Kardiyak </a:t>
            </a:r>
            <a:r>
              <a:rPr lang="tr-TR" sz="2400" dirty="0" err="1" smtClean="0"/>
              <a:t>arrestteki</a:t>
            </a:r>
            <a:r>
              <a:rPr lang="tr-TR" sz="2400" dirty="0" smtClean="0"/>
              <a:t> diğer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 adrenalin denemeleri, </a:t>
            </a:r>
            <a:r>
              <a:rPr lang="tr-TR" sz="2400" dirty="0" err="1" smtClean="0"/>
              <a:t>plasebo</a:t>
            </a:r>
            <a:r>
              <a:rPr lang="tr-TR" sz="2400" dirty="0" smtClean="0"/>
              <a:t> ile karşılaştırmadan yüksek doz ile standart adrenalin dozunu karşılaştırmıştır.</a:t>
            </a:r>
          </a:p>
          <a:p>
            <a:endParaRPr lang="tr-TR" sz="2400" dirty="0" smtClean="0"/>
          </a:p>
          <a:p>
            <a:r>
              <a:rPr lang="tr-TR" sz="2400" dirty="0" smtClean="0"/>
              <a:t>Bu çalışmalarda SDGD'de yüksek doz adrenalinin üstünlüğünü göstermiştir, ancak hastaneden taburculuktaki sağkalımda daha iyi sonuçlar gösterememiştir.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Bir başka metaanalizde yüksek ve düşük doz adrenalinin kardiyak </a:t>
            </a:r>
            <a:r>
              <a:rPr lang="tr-TR" sz="2400" dirty="0" err="1" smtClean="0"/>
              <a:t>arrestte;	</a:t>
            </a:r>
          </a:p>
          <a:p>
            <a:pPr lvl="1"/>
            <a:r>
              <a:rPr lang="tr-TR" sz="2100" dirty="0" smtClean="0"/>
              <a:t> </a:t>
            </a:r>
            <a:r>
              <a:rPr lang="tr-TR" sz="2100" dirty="0" err="1" smtClean="0"/>
              <a:t>SDGD</a:t>
            </a:r>
            <a:r>
              <a:rPr lang="tr-TR" sz="2100" dirty="0" smtClean="0"/>
              <a:t> için 1.14 (%95 CI 1.12–1.27) ve</a:t>
            </a:r>
          </a:p>
          <a:p>
            <a:pPr lvl="1"/>
            <a:r>
              <a:rPr lang="tr-TR" sz="2100" dirty="0" smtClean="0"/>
              <a:t> Taburculuk sağkalımı için 0.53 (%95 CI 0.53–1.03) idi.  </a:t>
            </a:r>
          </a:p>
          <a:p>
            <a:pPr lvl="2"/>
            <a:r>
              <a:rPr lang="tr-TR" sz="1800" dirty="0" smtClean="0"/>
              <a:t>adrenalinin </a:t>
            </a:r>
            <a:r>
              <a:rPr lang="tr-TR" sz="1800" dirty="0" err="1" smtClean="0"/>
              <a:t>sağkalımda</a:t>
            </a:r>
            <a:r>
              <a:rPr lang="tr-TR" sz="1800" dirty="0" smtClean="0"/>
              <a:t> olumsuz etkili mi?</a:t>
            </a:r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>
                <a:sym typeface="+mn-ea"/>
              </a:rPr>
              <a:t>Diğer gözlemsel çalışmalar, kardiyak </a:t>
            </a:r>
            <a:r>
              <a:rPr lang="tr-TR" sz="2400" dirty="0" err="1" smtClean="0">
                <a:sym typeface="+mn-ea"/>
              </a:rPr>
              <a:t>arrestte</a:t>
            </a:r>
            <a:r>
              <a:rPr lang="tr-TR" sz="2400" dirty="0" smtClean="0">
                <a:sym typeface="+mn-ea"/>
              </a:rPr>
              <a:t> adrenalinin kısa veya uzun vadeli yararlarını geliştirmeyi başaramamıştır.</a:t>
            </a:r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sym typeface="+mn-ea"/>
            </a:endParaRPr>
          </a:p>
          <a:p>
            <a:r>
              <a:rPr lang="tr-TR" sz="2400" dirty="0" smtClean="0">
                <a:sym typeface="+mn-ea"/>
              </a:rPr>
              <a:t>Çalışmamız, SDGD'ye ulaşmada adrenalinin </a:t>
            </a:r>
            <a:r>
              <a:rPr lang="tr-TR" sz="2400" dirty="0" err="1" smtClean="0">
                <a:sym typeface="+mn-ea"/>
              </a:rPr>
              <a:t>plasebo</a:t>
            </a:r>
            <a:r>
              <a:rPr lang="tr-TR" sz="2400" dirty="0" smtClean="0">
                <a:sym typeface="+mn-ea"/>
              </a:rPr>
              <a:t> üzerindeki üstünlüğünü açıkça göstermektedir.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Çalışmamızın birincil sonucu olmasa da, SDGD sonrası bakım müdahalelerinin </a:t>
            </a:r>
          </a:p>
          <a:p>
            <a:pPr lvl="1"/>
            <a:r>
              <a:rPr lang="tr-TR" sz="2100" dirty="0" err="1" smtClean="0"/>
              <a:t>terapötik</a:t>
            </a:r>
            <a:r>
              <a:rPr lang="tr-TR" sz="2100" dirty="0" smtClean="0"/>
              <a:t> </a:t>
            </a:r>
            <a:r>
              <a:rPr lang="tr-TR" sz="2100" dirty="0" err="1" smtClean="0"/>
              <a:t>hipotermi</a:t>
            </a:r>
            <a:endParaRPr lang="tr-TR" sz="2100" dirty="0" smtClean="0"/>
          </a:p>
          <a:p>
            <a:pPr lvl="1"/>
            <a:r>
              <a:rPr lang="tr-TR" sz="2100" dirty="0" smtClean="0"/>
              <a:t>altta yatan nedenin yönetimi</a:t>
            </a:r>
          </a:p>
          <a:p>
            <a:pPr lvl="1"/>
            <a:r>
              <a:rPr lang="tr-TR" sz="2100" dirty="0" smtClean="0"/>
              <a:t>organ </a:t>
            </a:r>
            <a:r>
              <a:rPr lang="tr-TR" sz="2100" dirty="0" err="1" smtClean="0"/>
              <a:t>perfüzyonu</a:t>
            </a:r>
            <a:r>
              <a:rPr lang="tr-TR" sz="2100" dirty="0" smtClean="0"/>
              <a:t> ve </a:t>
            </a:r>
            <a:r>
              <a:rPr lang="tr-TR" sz="2100" dirty="0" err="1" smtClean="0"/>
              <a:t>oksijenasyon</a:t>
            </a:r>
          </a:p>
          <a:p>
            <a:pPr marL="457200" lvl="1" indent="0">
              <a:buNone/>
            </a:pPr>
            <a:r>
              <a:rPr lang="tr-TR" sz="2100" dirty="0" smtClean="0"/>
              <a:t> taburculuk </a:t>
            </a:r>
            <a:r>
              <a:rPr lang="tr-TR" sz="2100" dirty="0" err="1" smtClean="0"/>
              <a:t>sağkalımı </a:t>
            </a:r>
            <a:r>
              <a:rPr lang="tr-TR" sz="2100" dirty="0" smtClean="0"/>
              <a:t>üzerindeki etkisi giderek daha önemli bir hal alırmaktadır.</a:t>
            </a:r>
          </a:p>
          <a:p>
            <a:pPr marL="457200" lvl="1" indent="0">
              <a:buNone/>
            </a:pPr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Kardiyopulmoner resüsitasyon kalitesinin veya </a:t>
            </a:r>
            <a:r>
              <a:rPr lang="tr-TR" sz="2400" dirty="0" err="1" smtClean="0"/>
              <a:t>resüsitasyon</a:t>
            </a:r>
            <a:r>
              <a:rPr lang="tr-TR" sz="2400" dirty="0" smtClean="0"/>
              <a:t> sırasında adrenalin uygulamasının zamanlamasının bulgularımız üzerindeki etkisini değerlendiremedik.</a:t>
            </a:r>
          </a:p>
          <a:p>
            <a:endParaRPr lang="tr-TR" sz="2400" dirty="0" smtClean="0"/>
          </a:p>
          <a:p>
            <a:r>
              <a:rPr lang="tr-TR" sz="2400" dirty="0" smtClean="0"/>
              <a:t> Bu çalışma, Avustralya ve Yeni Zelanda'da beş ambulans hizmetini içeren çok merkezli bir çalışma olarak tasarlandı.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KISITLILIKLAR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Kurumsal etik komiteler, Ceza hukuku ve vesayet kurullarından onay almış olmasına rağmen, </a:t>
            </a:r>
            <a:r>
              <a:rPr lang="tr-TR" sz="2400" dirty="0" smtClean="0"/>
              <a:t>dava edilme endişeleri</a:t>
            </a:r>
            <a:r>
              <a:rPr lang="tr-TR" sz="2400" dirty="0" smtClean="0"/>
              <a:t>, beş ambulans hizmetinden dördünün katılmasını engelledi.</a:t>
            </a:r>
          </a:p>
          <a:p>
            <a:endParaRPr lang="tr-TR" sz="2400" dirty="0"/>
          </a:p>
          <a:p>
            <a:r>
              <a:rPr lang="tr-TR" sz="2400" dirty="0" smtClean="0">
                <a:sym typeface="+mn-ea"/>
              </a:rPr>
              <a:t>Çalışma ilaçları son kullanma tarihine ulaştığından ve ek bir fon bulunmadığından devam etmek mümkün değildi.</a:t>
            </a:r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Kardiyak </a:t>
            </a:r>
            <a:r>
              <a:rPr lang="tr-TR" sz="2400" dirty="0" err="1" smtClean="0"/>
              <a:t>arrestte</a:t>
            </a:r>
            <a:r>
              <a:rPr lang="tr-TR" sz="2400" dirty="0" smtClean="0"/>
              <a:t> adrenalin kullanımı, SDGD oranını önemli ölçüde artırır.</a:t>
            </a:r>
          </a:p>
          <a:p>
            <a:endParaRPr lang="tr-TR" sz="2400" dirty="0" smtClean="0"/>
          </a:p>
          <a:p>
            <a:r>
              <a:rPr lang="tr-TR" sz="2400" dirty="0" smtClean="0"/>
              <a:t>Ancak muhtemelen yetersiz örneklem büyüklüğü nedeniyle  taburcuk </a:t>
            </a:r>
            <a:r>
              <a:rPr lang="tr-TR" sz="2400" dirty="0" err="1" smtClean="0"/>
              <a:t>sağkalımını</a:t>
            </a:r>
            <a:r>
              <a:rPr lang="tr-TR" sz="2400" dirty="0" smtClean="0"/>
              <a:t> iyileştirme açısından anlamlı bir etkinlik  </a:t>
            </a:r>
            <a:r>
              <a:rPr lang="tr-TR" sz="2400" dirty="0" smtClean="0"/>
              <a:t>gösterememiştir.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 İlacın optimal dozunu ve zamanlamasını belirlemek için adrenalinin kardiyak </a:t>
            </a:r>
            <a:r>
              <a:rPr lang="tr-TR" sz="2400" dirty="0" err="1" smtClean="0"/>
              <a:t>arrestteki</a:t>
            </a:r>
            <a:r>
              <a:rPr lang="tr-TR" sz="2400" dirty="0" smtClean="0"/>
              <a:t> rolü üzerine daha fazla çalışma gereklidir.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Hastane dışında meydana gelen kardiyak </a:t>
            </a:r>
            <a:r>
              <a:rPr lang="tr-TR" sz="2400" dirty="0" err="1" smtClean="0"/>
              <a:t>arrest</a:t>
            </a:r>
            <a:r>
              <a:rPr lang="tr-TR" sz="2400" dirty="0" smtClean="0"/>
              <a:t> , Amerika Birleşik Devletleri'nde yılda 100.000 de 95,7 tahmini </a:t>
            </a:r>
            <a:r>
              <a:rPr lang="tr-TR" sz="2400" dirty="0" err="1" smtClean="0"/>
              <a:t>insidansı</a:t>
            </a:r>
            <a:r>
              <a:rPr lang="tr-TR" sz="2400" dirty="0" smtClean="0"/>
              <a:t> ile önemli bir halk sağlığı sorunudur.</a:t>
            </a:r>
          </a:p>
          <a:p>
            <a:endParaRPr lang="tr-TR" sz="2400" dirty="0" smtClean="0"/>
          </a:p>
          <a:p>
            <a:r>
              <a:rPr lang="tr-TR" sz="2400" dirty="0" smtClean="0"/>
              <a:t>Farklı acil sağlık hizmetlerine göre değişmekle birlikte vakaların %90’dan fazlası ölümle sonuçlanır ve bu durum son otuz yılda biraz iyileşmiştir.</a:t>
            </a:r>
          </a:p>
          <a:p>
            <a:endParaRPr lang="tr-TR" sz="2400" dirty="0"/>
          </a:p>
          <a:p>
            <a:r>
              <a:rPr lang="tr-TR" sz="2400" dirty="0" smtClean="0"/>
              <a:t>Kardiyak </a:t>
            </a:r>
            <a:r>
              <a:rPr lang="tr-TR" sz="2400" dirty="0" err="1" smtClean="0"/>
              <a:t>arrestin</a:t>
            </a:r>
            <a:r>
              <a:rPr lang="tr-TR" sz="2400" dirty="0" smtClean="0"/>
              <a:t> rutin tedavisinde adrenalin kullanımı ilk olarak 1906'da tanımlanmıştır.</a:t>
            </a:r>
            <a:endParaRPr lang="tr-TR" sz="2400" dirty="0"/>
          </a:p>
        </p:txBody>
      </p:sp>
      <p:pic>
        <p:nvPicPr>
          <p:cNvPr id="47106" name="Picture 2" descr="CPR, by Default - The New York Ti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182495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26280" y="1039495"/>
            <a:ext cx="3956685" cy="501713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85115" y="926465"/>
            <a:ext cx="3955415" cy="513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140" y="1600200"/>
            <a:ext cx="5534660" cy="452628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tr-TR" altLang="en-US" dirty="0"/>
              <a:t> </a:t>
            </a:r>
          </a:p>
          <a:p>
            <a:endParaRPr lang="tr-TR" altLang="en-US" dirty="0"/>
          </a:p>
          <a:p>
            <a:endParaRPr lang="tr-TR" altLang="en-US" dirty="0"/>
          </a:p>
          <a:p>
            <a:endParaRPr lang="tr-TR" altLang="en-US" dirty="0"/>
          </a:p>
          <a:p>
            <a:endParaRPr lang="tr-TR" altLang="en-US" dirty="0"/>
          </a:p>
          <a:p>
            <a:endParaRPr lang="tr-TR" altLang="en-US" dirty="0"/>
          </a:p>
          <a:p>
            <a:endParaRPr lang="tr-TR" altLang="en-US" dirty="0"/>
          </a:p>
          <a:p>
            <a:pPr lvl="8"/>
            <a:r>
              <a:rPr lang="tr-TR" altLang="en-US" dirty="0" smtClean="0"/>
              <a:t>TEŞEKKÜRLER</a:t>
            </a:r>
            <a:endParaRPr lang="tr-T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28850"/>
            <a:ext cx="48768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Hayvan çalışmaları adrenalinin koroner ve </a:t>
            </a:r>
            <a:r>
              <a:rPr lang="tr-TR" sz="2400" dirty="0" err="1" smtClean="0"/>
              <a:t>serebral</a:t>
            </a:r>
            <a:r>
              <a:rPr lang="tr-TR" sz="2400" dirty="0" smtClean="0"/>
              <a:t> </a:t>
            </a:r>
            <a:r>
              <a:rPr lang="tr-TR" sz="2400" dirty="0" err="1" smtClean="0"/>
              <a:t>perfüzyonu</a:t>
            </a:r>
            <a:r>
              <a:rPr lang="tr-TR" sz="2400" dirty="0" smtClean="0"/>
              <a:t> iyileştirdiğini göstermiştir.</a:t>
            </a:r>
          </a:p>
          <a:p>
            <a:endParaRPr lang="tr-TR" sz="2400" dirty="0"/>
          </a:p>
          <a:p>
            <a:r>
              <a:rPr lang="tr-TR" sz="2400" dirty="0" err="1" smtClean="0"/>
              <a:t>Randomize</a:t>
            </a:r>
            <a:r>
              <a:rPr lang="tr-TR" sz="2400" dirty="0" smtClean="0"/>
              <a:t> olmayan ya da gözlemsel insan çalışmalarındaysa hayatta kalma sonuçları belirsizdir.</a:t>
            </a:r>
          </a:p>
          <a:p>
            <a:endParaRPr lang="tr-TR" sz="2400" dirty="0"/>
          </a:p>
          <a:p>
            <a:endParaRPr lang="tr-TR" sz="2400" dirty="0" smtClean="0"/>
          </a:p>
        </p:txBody>
      </p:sp>
      <p:sp>
        <p:nvSpPr>
          <p:cNvPr id="46082" name="AutoShape 2" descr="What is CPR | American Heart Association CPR &amp; First A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sp>
        <p:nvSpPr>
          <p:cNvPr id="46084" name="AutoShape 4" descr="What is CPR | American Heart Association CPR &amp; First A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pic>
        <p:nvPicPr>
          <p:cNvPr id="46086" name="Picture 6" descr="What is CPR | American Heart Association CPR &amp; First A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Standart doz adrenaline karşı yüksek doz adrenalinin </a:t>
            </a:r>
            <a:r>
              <a:rPr lang="tr-TR" sz="2400" dirty="0" err="1" smtClean="0"/>
              <a:t>spontan</a:t>
            </a:r>
            <a:r>
              <a:rPr lang="tr-TR" sz="2400" dirty="0" smtClean="0"/>
              <a:t> dolaşımın geri dönüşündeki </a:t>
            </a:r>
            <a:r>
              <a:rPr lang="tr-TR" sz="2400" dirty="0" smtClean="0">
                <a:sym typeface="+mn-ea"/>
              </a:rPr>
              <a:t>(SDGD)</a:t>
            </a:r>
            <a:r>
              <a:rPr lang="tr-TR" sz="2400" dirty="0" smtClean="0"/>
              <a:t> etkisini karşılaştıran bir meta-analizde yüksek doz adrenalinin bir miktar faydasını gösterdi, ancak hastaneden taburcu edillirkenki sağkalıma  anlamlı bir etki göstermedi.</a:t>
            </a:r>
          </a:p>
          <a:p>
            <a:endParaRPr lang="tr-TR" sz="2400" dirty="0" smtClean="0"/>
          </a:p>
          <a:p>
            <a:r>
              <a:rPr lang="tr-TR" sz="2400" dirty="0" smtClean="0"/>
              <a:t>Hatta adrenalinin kardiyak </a:t>
            </a:r>
            <a:r>
              <a:rPr lang="tr-TR" sz="2400" dirty="0" err="1" smtClean="0"/>
              <a:t>arrest</a:t>
            </a:r>
            <a:r>
              <a:rPr lang="tr-TR" sz="2400" dirty="0" smtClean="0"/>
              <a:t> sonrası </a:t>
            </a:r>
            <a:r>
              <a:rPr lang="tr-TR" sz="2400" dirty="0" err="1" smtClean="0"/>
              <a:t>miyokardiyal</a:t>
            </a:r>
            <a:r>
              <a:rPr lang="tr-TR" sz="2400" dirty="0" smtClean="0"/>
              <a:t> fonksiyon ve </a:t>
            </a:r>
            <a:r>
              <a:rPr lang="tr-TR" sz="2400" dirty="0" err="1" smtClean="0"/>
              <a:t>serebral</a:t>
            </a:r>
            <a:r>
              <a:rPr lang="tr-TR" sz="2400" dirty="0" smtClean="0"/>
              <a:t> mikro sirkülasyon üzerindeki potansiyel zararlı etkilerine ilişkin bazı endişeler vardır.</a:t>
            </a:r>
          </a:p>
          <a:p>
            <a:endParaRPr lang="tr-TR" sz="2400" dirty="0"/>
          </a:p>
        </p:txBody>
      </p:sp>
      <p:sp>
        <p:nvSpPr>
          <p:cNvPr id="44034" name="AutoShape 2" descr="Adrenalin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sp>
        <p:nvSpPr>
          <p:cNvPr id="44036" name="AutoShape 4" descr="Adrenalin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pic>
        <p:nvPicPr>
          <p:cNvPr id="44038" name="Picture 6" descr="Adrenalin - Vikipe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286388"/>
            <a:ext cx="2241918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Adrenalin kardiyak </a:t>
            </a:r>
            <a:r>
              <a:rPr lang="tr-TR" sz="2400" dirty="0" err="1" smtClean="0"/>
              <a:t>arrestin</a:t>
            </a:r>
            <a:r>
              <a:rPr lang="tr-TR" sz="2400" dirty="0" smtClean="0"/>
              <a:t> standart tedavisinde kullanılmasına rağmen etkinliğini belirlemek için bu zamana kadar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, </a:t>
            </a:r>
            <a:r>
              <a:rPr lang="tr-TR" sz="2400" dirty="0" err="1" smtClean="0"/>
              <a:t>plasebo</a:t>
            </a:r>
            <a:r>
              <a:rPr lang="tr-TR" sz="2400" dirty="0" smtClean="0"/>
              <a:t> kontrollü bir çalışması yapılmamıştır.</a:t>
            </a:r>
          </a:p>
          <a:p>
            <a:endParaRPr lang="tr-TR" sz="2400" dirty="0"/>
          </a:p>
          <a:p>
            <a:r>
              <a:rPr lang="tr-TR" sz="2400" dirty="0" smtClean="0"/>
              <a:t>Bu çalışma bu eksikliği gidermek amacıyla kardiyak </a:t>
            </a:r>
            <a:r>
              <a:rPr lang="tr-TR" sz="2400" dirty="0" err="1" smtClean="0"/>
              <a:t>arrestte</a:t>
            </a:r>
            <a:r>
              <a:rPr lang="tr-TR" sz="2400" dirty="0" smtClean="0"/>
              <a:t> adrenalin kullanımı ile ilgili ilk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, </a:t>
            </a:r>
            <a:r>
              <a:rPr lang="tr-TR" sz="2400" dirty="0" err="1" smtClean="0"/>
              <a:t>plasebo</a:t>
            </a:r>
            <a:r>
              <a:rPr lang="tr-TR" sz="2400" dirty="0" smtClean="0"/>
              <a:t> kontrollü klinik çalışmadır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3010" name="Picture 2" descr="Cardiopulmonary Resuscitation - Family Medical Pract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0057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endParaRPr lang="tr-TR" sz="2400" dirty="0" smtClean="0"/>
          </a:p>
          <a:p>
            <a:pPr fontAlgn="t"/>
            <a:r>
              <a:rPr lang="tr-TR" sz="2400" dirty="0" smtClean="0"/>
              <a:t>Bu çalışma nüfusun yaklaşık % 12'sinin 64 yaşın üzerinde olduğu </a:t>
            </a:r>
            <a:r>
              <a:rPr lang="tr-TR" sz="2400" dirty="0">
                <a:sym typeface="+mn-ea"/>
              </a:rPr>
              <a:t>Batı Avustralya (BA)</a:t>
            </a:r>
            <a:r>
              <a:rPr lang="tr-TR" sz="2400" dirty="0" smtClean="0"/>
              <a:t> yapılmıştır.</a:t>
            </a:r>
          </a:p>
          <a:p>
            <a:pPr fontAlgn="t"/>
            <a:endParaRPr lang="tr-TR" sz="2400" dirty="0"/>
          </a:p>
          <a:p>
            <a:pPr fontAlgn="t"/>
            <a:r>
              <a:rPr lang="tr-TR" sz="2400" dirty="0" smtClean="0">
                <a:sym typeface="+mn-ea"/>
              </a:rPr>
              <a:t>Ambulanslarda kardiyak </a:t>
            </a:r>
            <a:r>
              <a:rPr lang="tr-TR" sz="2400" dirty="0" err="1" smtClean="0">
                <a:sym typeface="+mn-ea"/>
              </a:rPr>
              <a:t>arrestin</a:t>
            </a:r>
            <a:r>
              <a:rPr lang="tr-TR" sz="2400" dirty="0" smtClean="0">
                <a:sym typeface="+mn-ea"/>
              </a:rPr>
              <a:t> yönetimi, Avustralya </a:t>
            </a:r>
            <a:r>
              <a:rPr lang="tr-TR" sz="2400" dirty="0" err="1" smtClean="0">
                <a:sym typeface="+mn-ea"/>
              </a:rPr>
              <a:t>Resüsitasyon</a:t>
            </a:r>
            <a:r>
              <a:rPr lang="tr-TR" sz="2400" dirty="0" smtClean="0">
                <a:sym typeface="+mn-ea"/>
              </a:rPr>
              <a:t> Konseyi'nin (ARK) tavsiyelerine dayanmaktadır:</a:t>
            </a:r>
            <a:endParaRPr lang="tr-TR" sz="2400" dirty="0"/>
          </a:p>
          <a:p>
            <a:pPr lvl="1" fontAlgn="t"/>
            <a:r>
              <a:rPr lang="tr-TR" sz="2100" dirty="0" smtClean="0">
                <a:sym typeface="+mn-ea"/>
              </a:rPr>
              <a:t>manuel </a:t>
            </a:r>
            <a:r>
              <a:rPr lang="tr-TR" sz="2100" dirty="0" err="1" smtClean="0">
                <a:sym typeface="+mn-ea"/>
              </a:rPr>
              <a:t>defibrilatör</a:t>
            </a:r>
            <a:r>
              <a:rPr lang="tr-TR" sz="2100" dirty="0" smtClean="0">
                <a:sym typeface="+mn-ea"/>
              </a:rPr>
              <a:t> ile </a:t>
            </a:r>
            <a:r>
              <a:rPr lang="tr-TR" sz="2100" dirty="0" err="1" smtClean="0">
                <a:sym typeface="+mn-ea"/>
              </a:rPr>
              <a:t>defibrilasyon</a:t>
            </a:r>
            <a:r>
              <a:rPr lang="tr-TR" sz="2100" dirty="0">
                <a:sym typeface="+mn-ea"/>
              </a:rPr>
              <a:t> </a:t>
            </a:r>
          </a:p>
          <a:p>
            <a:pPr lvl="1" fontAlgn="t"/>
            <a:r>
              <a:rPr lang="tr-TR" sz="2100" dirty="0" smtClean="0">
                <a:sym typeface="+mn-ea"/>
              </a:rPr>
              <a:t>hava yolunu bir </a:t>
            </a:r>
            <a:r>
              <a:rPr lang="tr-TR" sz="2100" dirty="0" err="1" smtClean="0">
                <a:sym typeface="+mn-ea"/>
              </a:rPr>
              <a:t>trakeal</a:t>
            </a:r>
            <a:r>
              <a:rPr lang="tr-TR" sz="2100" dirty="0" smtClean="0">
                <a:sym typeface="+mn-ea"/>
              </a:rPr>
              <a:t> tüp veya </a:t>
            </a:r>
            <a:r>
              <a:rPr lang="tr-TR" sz="2100" dirty="0" err="1" smtClean="0">
                <a:sym typeface="+mn-ea"/>
              </a:rPr>
              <a:t>laringeal</a:t>
            </a:r>
            <a:r>
              <a:rPr lang="tr-TR" sz="2100" dirty="0" smtClean="0">
                <a:sym typeface="+mn-ea"/>
              </a:rPr>
              <a:t> maske ile sabitlemek </a:t>
            </a:r>
          </a:p>
          <a:p>
            <a:pPr lvl="1" fontAlgn="t"/>
            <a:r>
              <a:rPr lang="tr-TR" sz="2100" dirty="0" smtClean="0">
                <a:sym typeface="+mn-ea"/>
              </a:rPr>
              <a:t>ilaç kullanımı yer almıyor</a:t>
            </a:r>
            <a:endParaRPr lang="tr-TR" sz="2100" dirty="0" smtClean="0"/>
          </a:p>
          <a:p>
            <a:pPr fontAlgn="t"/>
            <a:endParaRPr lang="tr-TR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Daha iyi </a:t>
            </a:r>
            <a:r>
              <a:rPr lang="tr-TR" sz="2400" dirty="0" err="1" smtClean="0"/>
              <a:t>sağkalım</a:t>
            </a:r>
            <a:r>
              <a:rPr lang="tr-TR" sz="2400" dirty="0" smtClean="0"/>
              <a:t> için herhangi bir kanıt bulunmaması ve özellikle kesintisiz göğüs kompresyonları gibi diğer </a:t>
            </a:r>
            <a:r>
              <a:rPr lang="tr-TR" sz="2400" dirty="0" err="1" smtClean="0"/>
              <a:t>resüsitasyon</a:t>
            </a:r>
            <a:r>
              <a:rPr lang="tr-TR" sz="2400" dirty="0" smtClean="0"/>
              <a:t> müdahalelerini olumsuz etkileme potansiyeli nedeniyle ilaç uygulaması benimsenmemiştir.</a:t>
            </a:r>
          </a:p>
          <a:p>
            <a:endParaRPr lang="tr-TR" sz="2400" dirty="0" smtClean="0"/>
          </a:p>
          <a:p>
            <a:r>
              <a:rPr lang="tr-TR" sz="2400" dirty="0" smtClean="0"/>
              <a:t>Bu durum </a:t>
            </a:r>
            <a:r>
              <a:rPr lang="tr-TR" sz="2400" dirty="0" err="1" smtClean="0"/>
              <a:t>plaseboya</a:t>
            </a:r>
            <a:r>
              <a:rPr lang="tr-TR" sz="2400" dirty="0" smtClean="0"/>
              <a:t> karşı adrenalin kullanımının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 kontrollü bir çalışmasının yapılabilir olmasını sağlamıştır.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Kardiyak </a:t>
            </a:r>
            <a:r>
              <a:rPr lang="tr-TR" sz="2400" dirty="0" err="1" smtClean="0"/>
              <a:t>arrest</a:t>
            </a:r>
            <a:r>
              <a:rPr lang="tr-TR" sz="2400" dirty="0" smtClean="0"/>
              <a:t> geçiren hastalar, </a:t>
            </a:r>
            <a:r>
              <a:rPr lang="tr-TR" sz="2400" dirty="0" err="1" smtClean="0"/>
              <a:t>intravenöz</a:t>
            </a:r>
            <a:r>
              <a:rPr lang="tr-TR" sz="2400" dirty="0" smtClean="0"/>
              <a:t> 1: 1000 adrenalin preparatları veya </a:t>
            </a:r>
            <a:r>
              <a:rPr lang="tr-TR" sz="2400" dirty="0" err="1" smtClean="0"/>
              <a:t>plasebo</a:t>
            </a:r>
            <a:r>
              <a:rPr lang="tr-TR" sz="2400" dirty="0" smtClean="0"/>
              <a:t> (sodyum klorür% 0.9) alacak şekilde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 edildi.</a:t>
            </a:r>
            <a:endParaRPr lang="tr-TR" sz="2400" dirty="0"/>
          </a:p>
        </p:txBody>
      </p:sp>
      <p:sp>
        <p:nvSpPr>
          <p:cNvPr id="39938" name="AutoShape 2" descr="Adrenalin ve Hastane Öncesi Kullanımı | Resüsitasy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sp>
        <p:nvSpPr>
          <p:cNvPr id="39940" name="AutoShape 4" descr="Adrenalin ve Hastane Öncesi Kullanımı | Resüsitasy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sp>
        <p:nvSpPr>
          <p:cNvPr id="39942" name="AutoShape 6" descr="Adrenalin ve Hastane Öncesi Kullanımı | Resüsitasy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sp>
        <p:nvSpPr>
          <p:cNvPr id="39944" name="AutoShape 8" descr="Adrenalin ve Hastane Öncesi Kullanımı | Resüsitasy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sp>
        <p:nvSpPr>
          <p:cNvPr id="39946" name="AutoShape 10" descr="Adrenalin ve Hastane Öncesi Kullanımı | Resüsitasy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pic>
        <p:nvPicPr>
          <p:cNvPr id="39948" name="Picture 12" descr="Hastane Dışı Kardiyak Arrestte Adrenalin Faydalı mı? Zararlı mı? (PARAMEDIC  2 Çalışması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591" y="4252926"/>
            <a:ext cx="2755895" cy="1000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1136</Words>
  <Application>WPS Presentation</Application>
  <PresentationFormat>Ekran Gösterisi (4:3)</PresentationFormat>
  <Paragraphs>188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Hastane dışı kardiyak arrestte adrenalinin sağkalım üzerine etkisi: randomize çift kör plasebo kontrollü çalışma</vt:lpstr>
      <vt:lpstr>Slayt 2</vt:lpstr>
      <vt:lpstr>GİRİŞ</vt:lpstr>
      <vt:lpstr>GİRİŞ</vt:lpstr>
      <vt:lpstr>GİRİŞ</vt:lpstr>
      <vt:lpstr>GİRİŞ</vt:lpstr>
      <vt:lpstr>METOD</vt:lpstr>
      <vt:lpstr>METOD</vt:lpstr>
      <vt:lpstr>METOD</vt:lpstr>
      <vt:lpstr>METOD</vt:lpstr>
      <vt:lpstr>METOD</vt:lpstr>
      <vt:lpstr> METOD</vt:lpstr>
      <vt:lpstr>METOD</vt:lpstr>
      <vt:lpstr>METOD</vt:lpstr>
      <vt:lpstr>METOD</vt:lpstr>
      <vt:lpstr>METOD</vt:lpstr>
      <vt:lpstr>METOD</vt:lpstr>
      <vt:lpstr>BULGULAR</vt:lpstr>
      <vt:lpstr>BULGULAR</vt:lpstr>
      <vt:lpstr>BULGULAR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KISITLILIKLAR</vt:lpstr>
      <vt:lpstr>SONUÇ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Hastane dışı kardiyak arrestte adrenalinin sağkalım üzerine etkisi: randomizeçift kör plasebo kontrollü çalışma</dc:title>
  <dc:creator>Dell</dc:creator>
  <cp:lastModifiedBy>pc</cp:lastModifiedBy>
  <cp:revision>105</cp:revision>
  <dcterms:created xsi:type="dcterms:W3CDTF">2020-11-24T09:46:00Z</dcterms:created>
  <dcterms:modified xsi:type="dcterms:W3CDTF">2020-11-26T08:53:58Z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