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1" r:id="rId1"/>
  </p:sldMasterIdLst>
  <p:notesMasterIdLst>
    <p:notesMasterId r:id="rId35"/>
  </p:notesMasterIdLst>
  <p:sldIdLst>
    <p:sldId id="296" r:id="rId2"/>
    <p:sldId id="295" r:id="rId3"/>
    <p:sldId id="297" r:id="rId4"/>
    <p:sldId id="256" r:id="rId5"/>
    <p:sldId id="266" r:id="rId6"/>
    <p:sldId id="274" r:id="rId7"/>
    <p:sldId id="276" r:id="rId8"/>
    <p:sldId id="277" r:id="rId9"/>
    <p:sldId id="289" r:id="rId10"/>
    <p:sldId id="290" r:id="rId11"/>
    <p:sldId id="261" r:id="rId12"/>
    <p:sldId id="260" r:id="rId13"/>
    <p:sldId id="293" r:id="rId14"/>
    <p:sldId id="259" r:id="rId15"/>
    <p:sldId id="263" r:id="rId16"/>
    <p:sldId id="264" r:id="rId17"/>
    <p:sldId id="258" r:id="rId18"/>
    <p:sldId id="265" r:id="rId19"/>
    <p:sldId id="288" r:id="rId20"/>
    <p:sldId id="291" r:id="rId21"/>
    <p:sldId id="292" r:id="rId22"/>
    <p:sldId id="278" r:id="rId23"/>
    <p:sldId id="257" r:id="rId24"/>
    <p:sldId id="279" r:id="rId25"/>
    <p:sldId id="280" r:id="rId26"/>
    <p:sldId id="281" r:id="rId27"/>
    <p:sldId id="282" r:id="rId28"/>
    <p:sldId id="283" r:id="rId29"/>
    <p:sldId id="284" r:id="rId30"/>
    <p:sldId id="285" r:id="rId31"/>
    <p:sldId id="298" r:id="rId32"/>
    <p:sldId id="299" r:id="rId33"/>
    <p:sldId id="262"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6F663936-773C-439F-91F0-1F51F81A4E0E}">
          <p14:sldIdLst>
            <p14:sldId id="296"/>
            <p14:sldId id="295"/>
            <p14:sldId id="297"/>
            <p14:sldId id="256"/>
            <p14:sldId id="266"/>
            <p14:sldId id="274"/>
            <p14:sldId id="276"/>
            <p14:sldId id="277"/>
            <p14:sldId id="289"/>
            <p14:sldId id="290"/>
            <p14:sldId id="261"/>
            <p14:sldId id="260"/>
            <p14:sldId id="293"/>
            <p14:sldId id="259"/>
            <p14:sldId id="263"/>
            <p14:sldId id="264"/>
            <p14:sldId id="258"/>
            <p14:sldId id="265"/>
            <p14:sldId id="288"/>
            <p14:sldId id="291"/>
            <p14:sldId id="292"/>
            <p14:sldId id="278"/>
            <p14:sldId id="257"/>
            <p14:sldId id="279"/>
            <p14:sldId id="280"/>
            <p14:sldId id="281"/>
            <p14:sldId id="282"/>
            <p14:sldId id="283"/>
            <p14:sldId id="284"/>
            <p14:sldId id="285"/>
            <p14:sldId id="298"/>
            <p14:sldId id="299"/>
            <p14:sldId id="262"/>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4" autoAdjust="0"/>
    <p:restoredTop sz="94660"/>
  </p:normalViewPr>
  <p:slideViewPr>
    <p:cSldViewPr snapToGrid="0">
      <p:cViewPr>
        <p:scale>
          <a:sx n="121" d="100"/>
          <a:sy n="121" d="100"/>
        </p:scale>
        <p:origin x="-1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E0BE8-CA76-4E2C-B9F4-CFAA99F26904}" type="datetimeFigureOut">
              <a:rPr lang="tr-TR" smtClean="0"/>
              <a:t>05.05.2015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AC73B-38F7-4ED4-80E0-F3B899B2BAE9}" type="slidenum">
              <a:rPr lang="tr-TR" smtClean="0"/>
              <a:t>‹#›</a:t>
            </a:fld>
            <a:endParaRPr lang="tr-TR"/>
          </a:p>
        </p:txBody>
      </p:sp>
    </p:spTree>
    <p:extLst>
      <p:ext uri="{BB962C8B-B14F-4D97-AF65-F5344CB8AC3E}">
        <p14:creationId xmlns:p14="http://schemas.microsoft.com/office/powerpoint/2010/main" val="1277213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0230B9-FAE1-4621-B044-6F4BC8F9C4DD}" type="slidenum">
              <a:rPr lang="en-US" altLang="tr-TR">
                <a:latin typeface="Garamond" panose="02020404030301010803" pitchFamily="18" charset="0"/>
              </a:rPr>
              <a:pPr>
                <a:spcBef>
                  <a:spcPct val="0"/>
                </a:spcBef>
              </a:pPr>
              <a:t>12</a:t>
            </a:fld>
            <a:endParaRPr lang="en-US" altLang="tr-TR">
              <a:latin typeface="Garamond" panose="02020404030301010803"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t>The metabolic syndrome is a constellation of interrelated risk factors thought to be linked by the core defect of insulin resistance.</a:t>
            </a:r>
          </a:p>
          <a:p>
            <a:endParaRPr lang="en-US" altLang="tr-TR" smtClean="0"/>
          </a:p>
          <a:p>
            <a:endParaRPr lang="en-US" altLang="tr-TR" smtClean="0"/>
          </a:p>
          <a:p>
            <a:endParaRPr lang="en-US" altLang="tr-TR" smtClean="0"/>
          </a:p>
          <a:p>
            <a:endParaRPr lang="en-US" altLang="tr-TR" smtClean="0"/>
          </a:p>
          <a:p>
            <a:endParaRPr lang="en-US" altLang="tr-TR" smtClean="0"/>
          </a:p>
          <a:p>
            <a:endParaRPr lang="en-US" altLang="tr-TR" smtClean="0"/>
          </a:p>
          <a:p>
            <a:endParaRPr lang="en-US" altLang="tr-TR" smtClean="0"/>
          </a:p>
          <a:p>
            <a:endParaRPr lang="en-US" altLang="tr-TR" smtClean="0"/>
          </a:p>
          <a:p>
            <a:endParaRPr lang="en-US" altLang="tr-TR" smtClean="0"/>
          </a:p>
          <a:p>
            <a:endParaRPr lang="en-US" altLang="tr-TR" smtClean="0"/>
          </a:p>
          <a:p>
            <a:endParaRPr lang="en-US" altLang="tr-TR" smtClean="0"/>
          </a:p>
          <a:p>
            <a:endParaRPr lang="en-US" altLang="tr-TR" smtClean="0"/>
          </a:p>
          <a:p>
            <a:endParaRPr lang="en-US" altLang="tr-TR" smtClean="0"/>
          </a:p>
          <a:p>
            <a:endParaRPr lang="en-US" altLang="tr-TR" smtClean="0"/>
          </a:p>
          <a:p>
            <a:endParaRPr lang="en-US" altLang="tr-TR" smtClean="0"/>
          </a:p>
          <a:p>
            <a:endParaRPr lang="en-US" altLang="tr-TR" smtClean="0"/>
          </a:p>
          <a:p>
            <a:endParaRPr lang="en-US" altLang="tr-TR" smtClean="0"/>
          </a:p>
          <a:p>
            <a:endParaRPr lang="en-US" altLang="tr-TR" smtClean="0"/>
          </a:p>
          <a:p>
            <a:r>
              <a:rPr lang="en-US" altLang="tr-TR" smtClean="0"/>
              <a:t>Reusch JEB. Current concepts in insulin resistance, type 2 diabetes mellitus, and the metabolic syndrome. </a:t>
            </a:r>
            <a:r>
              <a:rPr lang="en-US" altLang="tr-TR" i="1" smtClean="0"/>
              <a:t>Am J Cardiol.</a:t>
            </a:r>
            <a:r>
              <a:rPr lang="en-US" altLang="tr-TR" smtClean="0"/>
              <a:t> 2002;90(suppl):19G-26G.</a:t>
            </a:r>
          </a:p>
        </p:txBody>
      </p:sp>
    </p:spTree>
    <p:extLst>
      <p:ext uri="{BB962C8B-B14F-4D97-AF65-F5344CB8AC3E}">
        <p14:creationId xmlns:p14="http://schemas.microsoft.com/office/powerpoint/2010/main" val="42712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a:spLocks noGrp="1" noChangeArrowheads="1"/>
          </p:cNvSpPr>
          <p:nvPr>
            <p:ph type="sldNum" sz="quarter" idx="5"/>
          </p:nvPr>
        </p:nvSpPr>
        <p:spPr>
          <a:noFill/>
        </p:spPr>
        <p:txBody>
          <a:bodyPr/>
          <a:lstStyle>
            <a:lvl1pPr defTabSz="930275">
              <a:defRPr b="1">
                <a:solidFill>
                  <a:schemeClr val="tx1"/>
                </a:solidFill>
                <a:latin typeface="Arial" panose="020B0604020202020204" pitchFamily="34" charset="0"/>
                <a:ea typeface="MS PGothic" panose="020B0600070205080204" pitchFamily="34" charset="-128"/>
              </a:defRPr>
            </a:lvl1pPr>
            <a:lvl2pPr marL="742950" indent="-285750" defTabSz="930275">
              <a:defRPr b="1">
                <a:solidFill>
                  <a:schemeClr val="tx1"/>
                </a:solidFill>
                <a:latin typeface="Arial" panose="020B0604020202020204" pitchFamily="34" charset="0"/>
                <a:ea typeface="MS PGothic" panose="020B0600070205080204" pitchFamily="34" charset="-128"/>
              </a:defRPr>
            </a:lvl2pPr>
            <a:lvl3pPr marL="1143000" indent="-228600" defTabSz="930275">
              <a:defRPr b="1">
                <a:solidFill>
                  <a:schemeClr val="tx1"/>
                </a:solidFill>
                <a:latin typeface="Arial" panose="020B0604020202020204" pitchFamily="34" charset="0"/>
                <a:ea typeface="MS PGothic" panose="020B0600070205080204" pitchFamily="34" charset="-128"/>
              </a:defRPr>
            </a:lvl3pPr>
            <a:lvl4pPr marL="1600200" indent="-228600" defTabSz="930275">
              <a:defRPr b="1">
                <a:solidFill>
                  <a:schemeClr val="tx1"/>
                </a:solidFill>
                <a:latin typeface="Arial" panose="020B0604020202020204" pitchFamily="34" charset="0"/>
                <a:ea typeface="MS PGothic" panose="020B0600070205080204" pitchFamily="34" charset="-128"/>
              </a:defRPr>
            </a:lvl4pPr>
            <a:lvl5pPr marL="2057400" indent="-228600" defTabSz="930275">
              <a:defRPr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fld id="{C421085C-90BF-447C-90BA-6A321CCB4A45}" type="slidenum">
              <a:rPr lang="en-US" altLang="tr-TR" b="0"/>
              <a:pPr/>
              <a:t>15</a:t>
            </a:fld>
            <a:endParaRPr lang="en-US" altLang="tr-TR"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US" altLang="tr-TR" smtClean="0">
                <a:latin typeface="Arial" panose="020B0604020202020204" pitchFamily="34" charset="0"/>
              </a:rPr>
              <a:t>Criteria issued by NCEP ATP III and WHO have points of difference, but both sets are widely utilized.</a:t>
            </a:r>
            <a:r>
              <a:rPr lang="en-US" altLang="tr-TR" baseline="30000" smtClean="0">
                <a:latin typeface="Arial" panose="020B0604020202020204" pitchFamily="34" charset="0"/>
              </a:rPr>
              <a:t>1,2</a:t>
            </a:r>
            <a:r>
              <a:rPr lang="en-US" altLang="tr-TR" smtClean="0">
                <a:latin typeface="Arial" panose="020B0604020202020204" pitchFamily="34" charset="0"/>
              </a:rPr>
              <a:t> Both classification schemes define metabolic syndrome as a collection of risk factors that result largely from core defects of obesity and insulin resistance. Abdominal obesity is defined by NCEP ATP III only in terms of waist circumference, whereas the WHO criteria allow a definition by body mass index.</a:t>
            </a:r>
            <a:r>
              <a:rPr lang="en-US" altLang="tr-TR" baseline="30000" smtClean="0">
                <a:latin typeface="Arial" panose="020B0604020202020204" pitchFamily="34" charset="0"/>
              </a:rPr>
              <a:t>2</a:t>
            </a:r>
            <a:r>
              <a:rPr lang="en-US" altLang="tr-TR" smtClean="0">
                <a:latin typeface="Arial" panose="020B0604020202020204" pitchFamily="34" charset="0"/>
              </a:rPr>
              <a:t> In addition, NCEP ATP III criteria consider impaired glucose regulation as only one of an array of potential findings that can support the presence of metabolic syndrome. In contrast, WHO criteria require that insulin resistance be demonstrated before proceeding further with the evaluation for metabolic syndrome. Insulin resistance is demonstrated by the presence of impaired glucose tolerance, impaired fasting glucose, diabetes or, in patients with normal fasting glucose values, glucose uptake below the lowest quartile of the background population in the presence of hyperinsulinemia and euglycemia. The WHO classification may require special testing of glucose regulation that is beyond routine clinical evaluations.</a:t>
            </a:r>
            <a:r>
              <a:rPr lang="en-US" altLang="tr-TR" baseline="30000" smtClean="0">
                <a:latin typeface="Arial" panose="020B0604020202020204" pitchFamily="34" charset="0"/>
              </a:rPr>
              <a:t>2</a:t>
            </a:r>
          </a:p>
          <a:p>
            <a:endParaRPr lang="en-US" altLang="tr-TR" sz="1000" smtClean="0">
              <a:latin typeface="Arial" panose="020B0604020202020204" pitchFamily="34" charset="0"/>
              <a:cs typeface="Times New Roman" panose="02020603050405020304" pitchFamily="18" charset="0"/>
            </a:endParaRPr>
          </a:p>
          <a:p>
            <a:r>
              <a:rPr lang="en-US" altLang="tr-TR" sz="1000" smtClean="0">
                <a:latin typeface="Arial" panose="020B0604020202020204" pitchFamily="34" charset="0"/>
                <a:cs typeface="Times New Roman" panose="02020603050405020304" pitchFamily="18" charset="0"/>
              </a:rPr>
              <a:t>1. Grundy SM, Brewer HB, Cleeman JI, et al, for the Conference Participants. Definition of metabolic syndrome. Report of the National Heart, Lung, and Blood Institute/American Heart Association Conference on Scientific Issues Related to Definition. </a:t>
            </a:r>
            <a:r>
              <a:rPr lang="en-US" altLang="tr-TR" sz="1000" i="1" smtClean="0">
                <a:latin typeface="Arial" panose="020B0604020202020204" pitchFamily="34" charset="0"/>
                <a:cs typeface="Times New Roman" panose="02020603050405020304" pitchFamily="18" charset="0"/>
              </a:rPr>
              <a:t>Circulation.</a:t>
            </a:r>
            <a:r>
              <a:rPr lang="en-US" altLang="tr-TR" sz="1000" smtClean="0">
                <a:latin typeface="Arial" panose="020B0604020202020204" pitchFamily="34" charset="0"/>
                <a:cs typeface="Times New Roman" panose="02020603050405020304" pitchFamily="18" charset="0"/>
              </a:rPr>
              <a:t> 2004;109:433-438.</a:t>
            </a:r>
          </a:p>
          <a:p>
            <a:r>
              <a:rPr lang="en-US" altLang="tr-TR" sz="1000" smtClean="0">
                <a:latin typeface="Arial" panose="020B0604020202020204" pitchFamily="34" charset="0"/>
                <a:cs typeface="Times New Roman" panose="02020603050405020304" pitchFamily="18" charset="0"/>
              </a:rPr>
              <a:t>2. Alberti KG, Zimmet PZ. Definition, diagnosis and classification of diabetes mellitus and its complications. Part I: diagnosis and classification of diabetes mellitus: provisional report of a WHO consultation. </a:t>
            </a:r>
            <a:r>
              <a:rPr lang="en-US" altLang="tr-TR" sz="1000" i="1" smtClean="0">
                <a:latin typeface="Arial" panose="020B0604020202020204" pitchFamily="34" charset="0"/>
                <a:cs typeface="Times New Roman" panose="02020603050405020304" pitchFamily="18" charset="0"/>
              </a:rPr>
              <a:t>Diabet Med.</a:t>
            </a:r>
            <a:r>
              <a:rPr lang="en-US" altLang="tr-TR" sz="1000" smtClean="0">
                <a:latin typeface="Arial" panose="020B0604020202020204" pitchFamily="34" charset="0"/>
                <a:cs typeface="Times New Roman" panose="02020603050405020304" pitchFamily="18" charset="0"/>
              </a:rPr>
              <a:t> 1998;15:539-553.</a:t>
            </a:r>
          </a:p>
        </p:txBody>
      </p:sp>
    </p:spTree>
    <p:extLst>
      <p:ext uri="{BB962C8B-B14F-4D97-AF65-F5344CB8AC3E}">
        <p14:creationId xmlns:p14="http://schemas.microsoft.com/office/powerpoint/2010/main" val="380534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Grp="1" noChangeArrowheads="1"/>
          </p:cNvSpPr>
          <p:nvPr>
            <p:ph type="sldNum" sz="quarter" idx="5"/>
          </p:nvPr>
        </p:nvSpPr>
        <p:spPr>
          <a:noFill/>
        </p:spPr>
        <p:txBody>
          <a:bodyPr/>
          <a:lstStyle>
            <a:lvl1pPr defTabSz="930275">
              <a:defRPr b="1">
                <a:solidFill>
                  <a:schemeClr val="tx1"/>
                </a:solidFill>
                <a:latin typeface="Arial" panose="020B0604020202020204" pitchFamily="34" charset="0"/>
                <a:ea typeface="MS PGothic" panose="020B0600070205080204" pitchFamily="34" charset="-128"/>
              </a:defRPr>
            </a:lvl1pPr>
            <a:lvl2pPr marL="742950" indent="-285750" defTabSz="930275">
              <a:defRPr b="1">
                <a:solidFill>
                  <a:schemeClr val="tx1"/>
                </a:solidFill>
                <a:latin typeface="Arial" panose="020B0604020202020204" pitchFamily="34" charset="0"/>
                <a:ea typeface="MS PGothic" panose="020B0600070205080204" pitchFamily="34" charset="-128"/>
              </a:defRPr>
            </a:lvl2pPr>
            <a:lvl3pPr marL="1143000" indent="-228600" defTabSz="930275">
              <a:defRPr b="1">
                <a:solidFill>
                  <a:schemeClr val="tx1"/>
                </a:solidFill>
                <a:latin typeface="Arial" panose="020B0604020202020204" pitchFamily="34" charset="0"/>
                <a:ea typeface="MS PGothic" panose="020B0600070205080204" pitchFamily="34" charset="-128"/>
              </a:defRPr>
            </a:lvl3pPr>
            <a:lvl4pPr marL="1600200" indent="-228600" defTabSz="930275">
              <a:defRPr b="1">
                <a:solidFill>
                  <a:schemeClr val="tx1"/>
                </a:solidFill>
                <a:latin typeface="Arial" panose="020B0604020202020204" pitchFamily="34" charset="0"/>
                <a:ea typeface="MS PGothic" panose="020B0600070205080204" pitchFamily="34" charset="-128"/>
              </a:defRPr>
            </a:lvl4pPr>
            <a:lvl5pPr marL="2057400" indent="-228600" defTabSz="930275">
              <a:defRPr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fld id="{00C87569-D9CD-4C52-A714-D6F57ADC492F}" type="slidenum">
              <a:rPr lang="en-US" altLang="tr-TR" b="0"/>
              <a:pPr/>
              <a:t>16</a:t>
            </a:fld>
            <a:endParaRPr lang="en-US" altLang="tr-TR" b="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r>
              <a:rPr lang="en-US" altLang="tr-TR" smtClean="0">
                <a:latin typeface="Arial" panose="020B0604020202020204" pitchFamily="34" charset="0"/>
              </a:rPr>
              <a:t>The most recently proposed definition of metabolic syndrome, that of the IDF, adopts the criterion of waist circumference for the evaluation of obesity, but curtails some of the variability of criterion permutations possible with the NCEP ATP III definition by making obesity a prerequisite of the syndrome.</a:t>
            </a:r>
            <a:r>
              <a:rPr lang="en-US" altLang="tr-TR" baseline="30000" smtClean="0">
                <a:latin typeface="Arial" panose="020B0604020202020204" pitchFamily="34" charset="0"/>
              </a:rPr>
              <a:t>3</a:t>
            </a:r>
            <a:r>
              <a:rPr lang="en-US" altLang="tr-TR" smtClean="0">
                <a:latin typeface="Arial" panose="020B0604020202020204" pitchFamily="34" charset="0"/>
              </a:rPr>
              <a:t> </a:t>
            </a:r>
          </a:p>
          <a:p>
            <a:endParaRPr lang="en-US" altLang="tr-TR" sz="1000" smtClean="0">
              <a:latin typeface="Arial" panose="020B0604020202020204" pitchFamily="34" charset="0"/>
              <a:cs typeface="Times New Roman" panose="02020603050405020304" pitchFamily="18" charset="0"/>
            </a:endParaRPr>
          </a:p>
          <a:p>
            <a:r>
              <a:rPr lang="en-US" altLang="tr-TR" sz="1000" smtClean="0">
                <a:latin typeface="Arial" panose="020B0604020202020204" pitchFamily="34" charset="0"/>
                <a:cs typeface="Times New Roman" panose="02020603050405020304" pitchFamily="18" charset="0"/>
              </a:rPr>
              <a:t>International Diabetes Federation. IDF Consensus Worldwide Definition of the Metabolic Syndrome. Available at: http://www.idf.org/webdata/docs/Metac_syndrome_def.pdf. Accessed June 10, 2005. </a:t>
            </a:r>
          </a:p>
        </p:txBody>
      </p:sp>
    </p:spTree>
    <p:extLst>
      <p:ext uri="{BB962C8B-B14F-4D97-AF65-F5344CB8AC3E}">
        <p14:creationId xmlns:p14="http://schemas.microsoft.com/office/powerpoint/2010/main" val="648575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3"/>
          <p:cNvSpPr>
            <a:spLocks noGrp="1" noChangeArrowheads="1"/>
          </p:cNvSpPr>
          <p:nvPr>
            <p:ph type="sldNum" sz="quarter" idx="5"/>
          </p:nvPr>
        </p:nvSpPr>
        <p:spPr>
          <a:noFill/>
        </p:spPr>
        <p:txBody>
          <a:bodyPr/>
          <a:lstStyle>
            <a:lvl1pPr defTabSz="930275">
              <a:defRPr b="1">
                <a:solidFill>
                  <a:schemeClr val="tx1"/>
                </a:solidFill>
                <a:latin typeface="Arial" panose="020B0604020202020204" pitchFamily="34" charset="0"/>
                <a:ea typeface="MS PGothic" panose="020B0600070205080204" pitchFamily="34" charset="-128"/>
              </a:defRPr>
            </a:lvl1pPr>
            <a:lvl2pPr marL="742950" indent="-285750" defTabSz="930275">
              <a:defRPr b="1">
                <a:solidFill>
                  <a:schemeClr val="tx1"/>
                </a:solidFill>
                <a:latin typeface="Arial" panose="020B0604020202020204" pitchFamily="34" charset="0"/>
                <a:ea typeface="MS PGothic" panose="020B0600070205080204" pitchFamily="34" charset="-128"/>
              </a:defRPr>
            </a:lvl2pPr>
            <a:lvl3pPr marL="1143000" indent="-228600" defTabSz="930275">
              <a:defRPr b="1">
                <a:solidFill>
                  <a:schemeClr val="tx1"/>
                </a:solidFill>
                <a:latin typeface="Arial" panose="020B0604020202020204" pitchFamily="34" charset="0"/>
                <a:ea typeface="MS PGothic" panose="020B0600070205080204" pitchFamily="34" charset="-128"/>
              </a:defRPr>
            </a:lvl3pPr>
            <a:lvl4pPr marL="1600200" indent="-228600" defTabSz="930275">
              <a:defRPr b="1">
                <a:solidFill>
                  <a:schemeClr val="tx1"/>
                </a:solidFill>
                <a:latin typeface="Arial" panose="020B0604020202020204" pitchFamily="34" charset="0"/>
                <a:ea typeface="MS PGothic" panose="020B0600070205080204" pitchFamily="34" charset="-128"/>
              </a:defRPr>
            </a:lvl4pPr>
            <a:lvl5pPr marL="2057400" indent="-228600" defTabSz="930275">
              <a:defRPr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fld id="{E8B7BAF7-64E7-45AB-844C-190A23B7C031}" type="slidenum">
              <a:rPr lang="en-US" altLang="tr-TR" b="0"/>
              <a:pPr/>
              <a:t>18</a:t>
            </a:fld>
            <a:endParaRPr lang="en-US" altLang="tr-TR" b="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r>
              <a:rPr lang="en-US" altLang="tr-TR" smtClean="0">
                <a:latin typeface="Arial" panose="020B0604020202020204" pitchFamily="34" charset="0"/>
              </a:rPr>
              <a:t>With waist circumference the principal criterion for the diagnosis of metabolic syndrome, it becomes important to ensure that the measurement is capable of appropriately identifying patients with metabolic syndrome across ethnic and racial groups worldwide. For this reason, the IDF has adjusted the cutoff points of waist circumference as a diagnostic criterion of metabolic syndrome to reflect ethnic and racial variations in patterns of fat distribution. For some ethnic and regional groups, not listed on the slide, there are not yet sufficient data to establish specific criteria. Pending such data, the IDF recommends that the South Asian definitions be applied to ethnic South and Central Americans, and the European definitions to sub-Saharan Africans and to Eastern Mediterranean and Middle Eastern (Arab) populations.</a:t>
            </a:r>
          </a:p>
          <a:p>
            <a:endParaRPr lang="en-US" altLang="tr-TR" smtClean="0">
              <a:latin typeface="Arial" panose="020B0604020202020204" pitchFamily="34" charset="0"/>
            </a:endParaRPr>
          </a:p>
          <a:p>
            <a:r>
              <a:rPr lang="en-US" altLang="tr-TR" sz="1000" smtClean="0">
                <a:latin typeface="Arial" panose="020B0604020202020204" pitchFamily="34" charset="0"/>
              </a:rPr>
              <a:t>International Diabetes Foundation. IDF Consensus Worldwide Definition of the Metabolic Syndrome. Available at: http://www.idf.org/webdata/docs/Metac_syndrome_ def.pdf. Accessed June 10, 2005.</a:t>
            </a:r>
          </a:p>
        </p:txBody>
      </p:sp>
    </p:spTree>
    <p:extLst>
      <p:ext uri="{BB962C8B-B14F-4D97-AF65-F5344CB8AC3E}">
        <p14:creationId xmlns:p14="http://schemas.microsoft.com/office/powerpoint/2010/main" val="4229595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F55E002-50E0-4D4D-B5A2-551CF267D2E2}" type="datetimeFigureOut">
              <a:rPr lang="tr-TR" smtClean="0"/>
              <a:t>05.05.2015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20219-A5C4-418F-9558-794F03C55087}"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01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55E002-50E0-4D4D-B5A2-551CF267D2E2}" type="datetimeFigureOut">
              <a:rPr lang="tr-TR" smtClean="0"/>
              <a:t>05.05.2015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20219-A5C4-418F-9558-794F03C55087}" type="slidenum">
              <a:rPr lang="tr-TR" smtClean="0"/>
              <a:t>‹#›</a:t>
            </a:fld>
            <a:endParaRPr lang="tr-TR"/>
          </a:p>
        </p:txBody>
      </p:sp>
    </p:spTree>
    <p:extLst>
      <p:ext uri="{BB962C8B-B14F-4D97-AF65-F5344CB8AC3E}">
        <p14:creationId xmlns:p14="http://schemas.microsoft.com/office/powerpoint/2010/main" val="415048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55E002-50E0-4D4D-B5A2-551CF267D2E2}" type="datetimeFigureOut">
              <a:rPr lang="tr-TR" smtClean="0"/>
              <a:t>05.05.2015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20219-A5C4-418F-9558-794F03C55087}" type="slidenum">
              <a:rPr lang="tr-TR" smtClean="0"/>
              <a:t>‹#›</a:t>
            </a:fld>
            <a:endParaRPr lang="tr-TR"/>
          </a:p>
        </p:txBody>
      </p:sp>
    </p:spTree>
    <p:extLst>
      <p:ext uri="{BB962C8B-B14F-4D97-AF65-F5344CB8AC3E}">
        <p14:creationId xmlns:p14="http://schemas.microsoft.com/office/powerpoint/2010/main" val="349126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55E002-50E0-4D4D-B5A2-551CF267D2E2}" type="datetimeFigureOut">
              <a:rPr lang="tr-TR" smtClean="0"/>
              <a:t>05.05.2015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20219-A5C4-418F-9558-794F03C55087}" type="slidenum">
              <a:rPr lang="tr-TR" smtClean="0"/>
              <a:t>‹#›</a:t>
            </a:fld>
            <a:endParaRPr lang="tr-TR"/>
          </a:p>
        </p:txBody>
      </p:sp>
    </p:spTree>
    <p:extLst>
      <p:ext uri="{BB962C8B-B14F-4D97-AF65-F5344CB8AC3E}">
        <p14:creationId xmlns:p14="http://schemas.microsoft.com/office/powerpoint/2010/main" val="266208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55E002-50E0-4D4D-B5A2-551CF267D2E2}" type="datetimeFigureOut">
              <a:rPr lang="tr-TR" smtClean="0"/>
              <a:t>05.05.2015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20219-A5C4-418F-9558-794F03C55087}"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0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F55E002-50E0-4D4D-B5A2-551CF267D2E2}" type="datetimeFigureOut">
              <a:rPr lang="tr-TR" smtClean="0"/>
              <a:t>05.05.2015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A20219-A5C4-418F-9558-794F03C55087}" type="slidenum">
              <a:rPr lang="tr-TR" smtClean="0"/>
              <a:t>‹#›</a:t>
            </a:fld>
            <a:endParaRPr lang="tr-TR"/>
          </a:p>
        </p:txBody>
      </p:sp>
    </p:spTree>
    <p:extLst>
      <p:ext uri="{BB962C8B-B14F-4D97-AF65-F5344CB8AC3E}">
        <p14:creationId xmlns:p14="http://schemas.microsoft.com/office/powerpoint/2010/main" val="123523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F55E002-50E0-4D4D-B5A2-551CF267D2E2}" type="datetimeFigureOut">
              <a:rPr lang="tr-TR" smtClean="0"/>
              <a:t>05.05.2015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2A20219-A5C4-418F-9558-794F03C55087}" type="slidenum">
              <a:rPr lang="tr-TR" smtClean="0"/>
              <a:t>‹#›</a:t>
            </a:fld>
            <a:endParaRPr lang="tr-TR"/>
          </a:p>
        </p:txBody>
      </p:sp>
    </p:spTree>
    <p:extLst>
      <p:ext uri="{BB962C8B-B14F-4D97-AF65-F5344CB8AC3E}">
        <p14:creationId xmlns:p14="http://schemas.microsoft.com/office/powerpoint/2010/main" val="51569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F55E002-50E0-4D4D-B5A2-551CF267D2E2}" type="datetimeFigureOut">
              <a:rPr lang="tr-TR" smtClean="0"/>
              <a:t>05.05.2015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2A20219-A5C4-418F-9558-794F03C55087}" type="slidenum">
              <a:rPr lang="tr-TR" smtClean="0"/>
              <a:t>‹#›</a:t>
            </a:fld>
            <a:endParaRPr lang="tr-TR"/>
          </a:p>
        </p:txBody>
      </p:sp>
    </p:spTree>
    <p:extLst>
      <p:ext uri="{BB962C8B-B14F-4D97-AF65-F5344CB8AC3E}">
        <p14:creationId xmlns:p14="http://schemas.microsoft.com/office/powerpoint/2010/main" val="83332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55E002-50E0-4D4D-B5A2-551CF267D2E2}" type="datetimeFigureOut">
              <a:rPr lang="tr-TR" smtClean="0"/>
              <a:t>05.05.2015</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62A20219-A5C4-418F-9558-794F03C55087}" type="slidenum">
              <a:rPr lang="tr-TR" smtClean="0"/>
              <a:t>‹#›</a:t>
            </a:fld>
            <a:endParaRPr lang="tr-TR"/>
          </a:p>
        </p:txBody>
      </p:sp>
    </p:spTree>
    <p:extLst>
      <p:ext uri="{BB962C8B-B14F-4D97-AF65-F5344CB8AC3E}">
        <p14:creationId xmlns:p14="http://schemas.microsoft.com/office/powerpoint/2010/main" val="70238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F55E002-50E0-4D4D-B5A2-551CF267D2E2}" type="datetimeFigureOut">
              <a:rPr lang="tr-TR" smtClean="0"/>
              <a:t>05.05.2015</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A20219-A5C4-418F-9558-794F03C55087}" type="slidenum">
              <a:rPr lang="tr-TR" smtClean="0"/>
              <a:t>‹#›</a:t>
            </a:fld>
            <a:endParaRPr lang="tr-TR"/>
          </a:p>
        </p:txBody>
      </p:sp>
    </p:spTree>
    <p:extLst>
      <p:ext uri="{BB962C8B-B14F-4D97-AF65-F5344CB8AC3E}">
        <p14:creationId xmlns:p14="http://schemas.microsoft.com/office/powerpoint/2010/main" val="2388489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55E002-50E0-4D4D-B5A2-551CF267D2E2}" type="datetimeFigureOut">
              <a:rPr lang="tr-TR" smtClean="0"/>
              <a:t>05.05.2015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A20219-A5C4-418F-9558-794F03C55087}" type="slidenum">
              <a:rPr lang="tr-TR" smtClean="0"/>
              <a:t>‹#›</a:t>
            </a:fld>
            <a:endParaRPr lang="tr-TR"/>
          </a:p>
        </p:txBody>
      </p:sp>
    </p:spTree>
    <p:extLst>
      <p:ext uri="{BB962C8B-B14F-4D97-AF65-F5344CB8AC3E}">
        <p14:creationId xmlns:p14="http://schemas.microsoft.com/office/powerpoint/2010/main" val="486444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F55E002-50E0-4D4D-B5A2-551CF267D2E2}" type="datetimeFigureOut">
              <a:rPr lang="tr-TR" smtClean="0"/>
              <a:t>05.05.2015</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2A20219-A5C4-418F-9558-794F03C55087}"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906605"/>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50000"/>
                  </a:schemeClr>
                </a:solidFill>
                <a:latin typeface="+mn-lt"/>
              </a:rPr>
              <a:t>OLGU</a:t>
            </a:r>
            <a:endParaRPr lang="tr-TR" b="1" dirty="0">
              <a:solidFill>
                <a:schemeClr val="accent6">
                  <a:lumMod val="50000"/>
                </a:schemeClr>
              </a:solidFill>
              <a:latin typeface="+mn-lt"/>
            </a:endParaRPr>
          </a:p>
        </p:txBody>
      </p:sp>
      <p:sp>
        <p:nvSpPr>
          <p:cNvPr id="3" name="İçerik Yer Tutucusu 2"/>
          <p:cNvSpPr>
            <a:spLocks noGrp="1"/>
          </p:cNvSpPr>
          <p:nvPr>
            <p:ph idx="1"/>
          </p:nvPr>
        </p:nvSpPr>
        <p:spPr/>
        <p:txBody>
          <a:bodyPr>
            <a:normAutofit lnSpcReduction="10000"/>
          </a:bodyPr>
          <a:lstStyle/>
          <a:p>
            <a:r>
              <a:rPr lang="tr-TR" altLang="tr-TR" dirty="0">
                <a:latin typeface="Comic Sans MS" panose="030F0702030302020204" pitchFamily="66" charset="0"/>
              </a:rPr>
              <a:t>55 </a:t>
            </a:r>
            <a:r>
              <a:rPr lang="tr-TR" altLang="tr-TR" dirty="0" err="1">
                <a:latin typeface="Comic Sans MS" panose="030F0702030302020204" pitchFamily="66" charset="0"/>
              </a:rPr>
              <a:t>y.’da</a:t>
            </a:r>
            <a:r>
              <a:rPr lang="tr-TR" altLang="tr-TR" dirty="0">
                <a:latin typeface="Comic Sans MS" panose="030F0702030302020204" pitchFamily="66" charset="0"/>
              </a:rPr>
              <a:t> erkek hastanın son birkaç aydır </a:t>
            </a:r>
            <a:r>
              <a:rPr lang="tr-TR" altLang="tr-TR" dirty="0" err="1">
                <a:latin typeface="Comic Sans MS" panose="030F0702030302020204" pitchFamily="66" charset="0"/>
              </a:rPr>
              <a:t>TA’i</a:t>
            </a:r>
            <a:r>
              <a:rPr lang="tr-TR" altLang="tr-TR" dirty="0">
                <a:latin typeface="Comic Sans MS" panose="030F0702030302020204" pitchFamily="66" charset="0"/>
              </a:rPr>
              <a:t> :140- 150/90-100 </a:t>
            </a:r>
            <a:r>
              <a:rPr lang="tr-TR" altLang="tr-TR" dirty="0" err="1">
                <a:latin typeface="Comic Sans MS" panose="030F0702030302020204" pitchFamily="66" charset="0"/>
              </a:rPr>
              <a:t>mmHg</a:t>
            </a:r>
            <a:r>
              <a:rPr lang="tr-TR" altLang="tr-TR" dirty="0">
                <a:latin typeface="Comic Sans MS" panose="030F0702030302020204" pitchFamily="66" charset="0"/>
              </a:rPr>
              <a:t> ölçülüyor, hasta ileri tetkik ve tedavi amacı ile doktora başvuruyor</a:t>
            </a:r>
          </a:p>
          <a:p>
            <a:r>
              <a:rPr lang="tr-TR" altLang="tr-TR" dirty="0">
                <a:solidFill>
                  <a:schemeClr val="accent6">
                    <a:lumMod val="50000"/>
                  </a:schemeClr>
                </a:solidFill>
                <a:latin typeface="Comic Sans MS" panose="030F0702030302020204" pitchFamily="66" charset="0"/>
              </a:rPr>
              <a:t>Öz Geçmişi: </a:t>
            </a:r>
            <a:r>
              <a:rPr lang="tr-TR" altLang="tr-TR" dirty="0" err="1">
                <a:latin typeface="Comic Sans MS" panose="030F0702030302020204" pitchFamily="66" charset="0"/>
              </a:rPr>
              <a:t>Hiperlipidemi</a:t>
            </a:r>
            <a:r>
              <a:rPr lang="tr-TR" altLang="tr-TR" dirty="0">
                <a:latin typeface="Comic Sans MS" panose="030F0702030302020204" pitchFamily="66" charset="0"/>
              </a:rPr>
              <a:t> (son 3 yıl içinde,  kol: 254 mg/</a:t>
            </a:r>
            <a:r>
              <a:rPr lang="tr-TR" altLang="tr-TR" dirty="0" err="1">
                <a:latin typeface="Comic Sans MS" panose="030F0702030302020204" pitchFamily="66" charset="0"/>
              </a:rPr>
              <a:t>dL</a:t>
            </a:r>
            <a:r>
              <a:rPr lang="tr-TR" altLang="tr-TR" dirty="0">
                <a:latin typeface="Comic Sans MS" panose="030F0702030302020204" pitchFamily="66" charset="0"/>
              </a:rPr>
              <a:t>, TG:378 mg/</a:t>
            </a:r>
            <a:r>
              <a:rPr lang="tr-TR" altLang="tr-TR" dirty="0" err="1">
                <a:latin typeface="Comic Sans MS" panose="030F0702030302020204" pitchFamily="66" charset="0"/>
              </a:rPr>
              <a:t>dL</a:t>
            </a:r>
            <a:r>
              <a:rPr lang="tr-TR" altLang="tr-TR" dirty="0">
                <a:latin typeface="Comic Sans MS" panose="030F0702030302020204" pitchFamily="66" charset="0"/>
              </a:rPr>
              <a:t>, diyet önerilmiş)</a:t>
            </a:r>
          </a:p>
          <a:p>
            <a:r>
              <a:rPr lang="tr-TR" altLang="tr-TR" dirty="0">
                <a:solidFill>
                  <a:schemeClr val="accent6">
                    <a:lumMod val="50000"/>
                  </a:schemeClr>
                </a:solidFill>
                <a:latin typeface="Comic Sans MS" panose="030F0702030302020204" pitchFamily="66" charset="0"/>
              </a:rPr>
              <a:t>Soy Geçmiş:</a:t>
            </a:r>
            <a:r>
              <a:rPr lang="tr-TR" altLang="tr-TR" dirty="0">
                <a:latin typeface="Comic Sans MS" panose="030F0702030302020204" pitchFamily="66" charset="0"/>
              </a:rPr>
              <a:t> Baba 64 </a:t>
            </a:r>
            <a:r>
              <a:rPr lang="tr-TR" altLang="tr-TR" dirty="0" err="1">
                <a:latin typeface="Comic Sans MS" panose="030F0702030302020204" pitchFamily="66" charset="0"/>
              </a:rPr>
              <a:t>y.’da</a:t>
            </a:r>
            <a:r>
              <a:rPr lang="tr-TR" altLang="tr-TR" dirty="0">
                <a:latin typeface="Comic Sans MS" panose="030F0702030302020204" pitchFamily="66" charset="0"/>
              </a:rPr>
              <a:t> MI nedeniyle </a:t>
            </a:r>
            <a:r>
              <a:rPr lang="tr-TR" altLang="tr-TR" dirty="0" err="1">
                <a:latin typeface="Comic Sans MS" panose="030F0702030302020204" pitchFamily="66" charset="0"/>
              </a:rPr>
              <a:t>ex</a:t>
            </a:r>
            <a:r>
              <a:rPr lang="tr-TR" altLang="tr-TR" dirty="0">
                <a:latin typeface="Comic Sans MS" panose="030F0702030302020204" pitchFamily="66" charset="0"/>
              </a:rPr>
              <a:t> </a:t>
            </a:r>
          </a:p>
          <a:p>
            <a:pPr>
              <a:buNone/>
            </a:pPr>
            <a:r>
              <a:rPr lang="tr-TR" altLang="tr-TR" dirty="0">
                <a:latin typeface="Comic Sans MS" panose="030F0702030302020204" pitchFamily="66" charset="0"/>
              </a:rPr>
              <a:t>                          Anne DM tanısıyla </a:t>
            </a:r>
            <a:r>
              <a:rPr lang="tr-TR" altLang="tr-TR" dirty="0" err="1">
                <a:latin typeface="Comic Sans MS" panose="030F0702030302020204" pitchFamily="66" charset="0"/>
              </a:rPr>
              <a:t>tdv</a:t>
            </a:r>
            <a:r>
              <a:rPr lang="tr-TR" altLang="tr-TR" dirty="0">
                <a:latin typeface="Comic Sans MS" panose="030F0702030302020204" pitchFamily="66" charset="0"/>
              </a:rPr>
              <a:t> alıyormuş</a:t>
            </a:r>
          </a:p>
          <a:p>
            <a:r>
              <a:rPr lang="tr-TR" altLang="tr-TR" dirty="0" smtClean="0">
                <a:solidFill>
                  <a:schemeClr val="accent6">
                    <a:lumMod val="50000"/>
                  </a:schemeClr>
                </a:solidFill>
                <a:latin typeface="Comic Sans MS" panose="030F0702030302020204" pitchFamily="66" charset="0"/>
              </a:rPr>
              <a:t>FM  : </a:t>
            </a:r>
            <a:r>
              <a:rPr lang="tr-TR" altLang="tr-TR" dirty="0" smtClean="0">
                <a:latin typeface="Comic Sans MS" panose="030F0702030302020204" pitchFamily="66" charset="0"/>
              </a:rPr>
              <a:t>TA:130/88 </a:t>
            </a:r>
            <a:r>
              <a:rPr lang="tr-TR" altLang="tr-TR" dirty="0" err="1">
                <a:latin typeface="Comic Sans MS" panose="030F0702030302020204" pitchFamily="66" charset="0"/>
              </a:rPr>
              <a:t>mmHg</a:t>
            </a:r>
            <a:r>
              <a:rPr lang="tr-TR" altLang="tr-TR" dirty="0">
                <a:latin typeface="Comic Sans MS" panose="030F0702030302020204" pitchFamily="66" charset="0"/>
              </a:rPr>
              <a:t>, Nb:85’</a:t>
            </a:r>
          </a:p>
          <a:p>
            <a:pPr>
              <a:buNone/>
            </a:pPr>
            <a:r>
              <a:rPr lang="tr-TR" altLang="tr-TR" dirty="0">
                <a:latin typeface="Comic Sans MS" panose="030F0702030302020204" pitchFamily="66" charset="0"/>
              </a:rPr>
              <a:t>           Boy:172cm, Kg:92, BMI: 31</a:t>
            </a:r>
          </a:p>
          <a:p>
            <a:pPr>
              <a:buNone/>
            </a:pPr>
            <a:r>
              <a:rPr lang="tr-TR" altLang="tr-TR" dirty="0">
                <a:latin typeface="Comic Sans MS" panose="030F0702030302020204" pitchFamily="66" charset="0"/>
              </a:rPr>
              <a:t>           Bel ve kalça çevresi: 115-95cm</a:t>
            </a:r>
          </a:p>
          <a:p>
            <a:pPr>
              <a:buNone/>
            </a:pPr>
            <a:r>
              <a:rPr lang="tr-TR" altLang="tr-TR" dirty="0">
                <a:latin typeface="Comic Sans MS" panose="030F0702030302020204" pitchFamily="66" charset="0"/>
              </a:rPr>
              <a:t>           Diğer özellikleri normal</a:t>
            </a:r>
          </a:p>
          <a:p>
            <a:endParaRPr lang="tr-TR" dirty="0"/>
          </a:p>
          <a:p>
            <a:endParaRPr lang="tr-TR" dirty="0"/>
          </a:p>
        </p:txBody>
      </p:sp>
    </p:spTree>
    <p:extLst>
      <p:ext uri="{BB962C8B-B14F-4D97-AF65-F5344CB8AC3E}">
        <p14:creationId xmlns:p14="http://schemas.microsoft.com/office/powerpoint/2010/main" val="172822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167425"/>
            <a:ext cx="10058400" cy="1183569"/>
          </a:xfrm>
        </p:spPr>
        <p:txBody>
          <a:bodyPr/>
          <a:lstStyle/>
          <a:p>
            <a:r>
              <a:rPr lang="tr-TR" b="1" dirty="0" smtClean="0">
                <a:solidFill>
                  <a:schemeClr val="accent6">
                    <a:lumMod val="50000"/>
                  </a:schemeClr>
                </a:solidFill>
                <a:latin typeface="+mn-lt"/>
              </a:rPr>
              <a:t>İNSÜLİN DİRENCİ</a:t>
            </a:r>
            <a:endParaRPr lang="tr-TR" b="1" dirty="0">
              <a:solidFill>
                <a:schemeClr val="accent6">
                  <a:lumMod val="50000"/>
                </a:schemeClr>
              </a:solidFill>
              <a:latin typeface="+mn-lt"/>
            </a:endParaRPr>
          </a:p>
        </p:txBody>
      </p:sp>
      <p:sp>
        <p:nvSpPr>
          <p:cNvPr id="3" name="İçerik Yer Tutucusu 2"/>
          <p:cNvSpPr>
            <a:spLocks noGrp="1"/>
          </p:cNvSpPr>
          <p:nvPr>
            <p:ph idx="1"/>
          </p:nvPr>
        </p:nvSpPr>
        <p:spPr>
          <a:xfrm>
            <a:off x="785611" y="1712889"/>
            <a:ext cx="10766737" cy="4636395"/>
          </a:xfrm>
        </p:spPr>
        <p:txBody>
          <a:bodyPr>
            <a:normAutofit/>
          </a:bodyPr>
          <a:lstStyle/>
          <a:p>
            <a:r>
              <a:rPr lang="tr-TR" sz="2400" dirty="0" smtClean="0">
                <a:solidFill>
                  <a:schemeClr val="tx2"/>
                </a:solidFill>
              </a:rPr>
              <a:t>• </a:t>
            </a:r>
            <a:r>
              <a:rPr lang="tr-TR" sz="2400" dirty="0">
                <a:solidFill>
                  <a:schemeClr val="tx2"/>
                </a:solidFill>
              </a:rPr>
              <a:t>Sağlıklı popülasyonda % 25, bozulmuş </a:t>
            </a:r>
            <a:r>
              <a:rPr lang="tr-TR" sz="2400" dirty="0" err="1">
                <a:solidFill>
                  <a:schemeClr val="tx2"/>
                </a:solidFill>
              </a:rPr>
              <a:t>glukoz</a:t>
            </a:r>
            <a:r>
              <a:rPr lang="tr-TR" sz="2400" dirty="0">
                <a:solidFill>
                  <a:schemeClr val="tx2"/>
                </a:solidFill>
              </a:rPr>
              <a:t> toleransında % 60 ve tip 2 </a:t>
            </a:r>
            <a:r>
              <a:rPr lang="tr-TR" sz="2400" dirty="0" err="1">
                <a:solidFill>
                  <a:schemeClr val="tx2"/>
                </a:solidFill>
              </a:rPr>
              <a:t>DM’si</a:t>
            </a:r>
            <a:r>
              <a:rPr lang="tr-TR" sz="2400" dirty="0">
                <a:solidFill>
                  <a:schemeClr val="tx2"/>
                </a:solidFill>
              </a:rPr>
              <a:t> olanlarda % 60-75 oranında insülin direnci görülür. </a:t>
            </a:r>
            <a:endParaRPr lang="tr-TR" sz="2400" dirty="0" smtClean="0">
              <a:solidFill>
                <a:schemeClr val="tx2"/>
              </a:solidFill>
            </a:endParaRPr>
          </a:p>
          <a:p>
            <a:r>
              <a:rPr lang="tr-TR" sz="2400" dirty="0" smtClean="0">
                <a:solidFill>
                  <a:schemeClr val="tx2"/>
                </a:solidFill>
              </a:rPr>
              <a:t>• </a:t>
            </a:r>
            <a:r>
              <a:rPr lang="tr-TR" sz="2400" dirty="0">
                <a:solidFill>
                  <a:schemeClr val="tx2"/>
                </a:solidFill>
              </a:rPr>
              <a:t>Bu direnç, </a:t>
            </a:r>
            <a:r>
              <a:rPr lang="tr-TR" sz="2400" dirty="0" err="1" smtClean="0">
                <a:solidFill>
                  <a:schemeClr val="tx2"/>
                </a:solidFill>
              </a:rPr>
              <a:t>normoglisemiyi</a:t>
            </a:r>
            <a:r>
              <a:rPr lang="tr-TR" sz="2400" dirty="0" smtClean="0">
                <a:solidFill>
                  <a:schemeClr val="tx2"/>
                </a:solidFill>
              </a:rPr>
              <a:t> </a:t>
            </a:r>
            <a:r>
              <a:rPr lang="tr-TR" sz="2400" dirty="0">
                <a:solidFill>
                  <a:schemeClr val="tx2"/>
                </a:solidFill>
              </a:rPr>
              <a:t>sağlayabilmek için </a:t>
            </a:r>
            <a:r>
              <a:rPr lang="tr-TR" sz="2400" dirty="0" err="1">
                <a:solidFill>
                  <a:schemeClr val="tx2"/>
                </a:solidFill>
              </a:rPr>
              <a:t>hiperinsülinemiyle</a:t>
            </a:r>
            <a:r>
              <a:rPr lang="tr-TR" sz="2400" dirty="0">
                <a:solidFill>
                  <a:schemeClr val="tx2"/>
                </a:solidFill>
              </a:rPr>
              <a:t> karşılanmaya çalışılır. </a:t>
            </a:r>
            <a:endParaRPr lang="tr-TR" sz="2400" dirty="0" smtClean="0">
              <a:solidFill>
                <a:schemeClr val="tx2"/>
              </a:solidFill>
            </a:endParaRPr>
          </a:p>
          <a:p>
            <a:r>
              <a:rPr lang="tr-TR" sz="2400" dirty="0" smtClean="0">
                <a:solidFill>
                  <a:schemeClr val="tx2"/>
                </a:solidFill>
              </a:rPr>
              <a:t>• </a:t>
            </a:r>
            <a:r>
              <a:rPr lang="tr-TR" sz="2400" dirty="0">
                <a:solidFill>
                  <a:schemeClr val="tx2"/>
                </a:solidFill>
              </a:rPr>
              <a:t>İnsülin direnci genelde </a:t>
            </a:r>
            <a:r>
              <a:rPr lang="tr-TR" sz="2400" dirty="0" err="1">
                <a:solidFill>
                  <a:schemeClr val="tx2"/>
                </a:solidFill>
              </a:rPr>
              <a:t>hiperinsülinemiyle</a:t>
            </a:r>
            <a:r>
              <a:rPr lang="tr-TR" sz="2400" dirty="0">
                <a:solidFill>
                  <a:schemeClr val="tx2"/>
                </a:solidFill>
              </a:rPr>
              <a:t> birliktedir, fakat her zaman </a:t>
            </a:r>
            <a:r>
              <a:rPr lang="tr-TR" sz="2400" dirty="0" err="1">
                <a:solidFill>
                  <a:schemeClr val="tx2"/>
                </a:solidFill>
              </a:rPr>
              <a:t>hiperglisemiyle</a:t>
            </a:r>
            <a:r>
              <a:rPr lang="tr-TR" sz="2400" dirty="0">
                <a:solidFill>
                  <a:schemeClr val="tx2"/>
                </a:solidFill>
              </a:rPr>
              <a:t> birlikte seyretmez. </a:t>
            </a:r>
            <a:r>
              <a:rPr lang="tr-TR" sz="2400" dirty="0" err="1">
                <a:solidFill>
                  <a:schemeClr val="tx2"/>
                </a:solidFill>
              </a:rPr>
              <a:t>Hiperglisemi</a:t>
            </a:r>
            <a:r>
              <a:rPr lang="tr-TR" sz="2400" dirty="0">
                <a:solidFill>
                  <a:schemeClr val="tx2"/>
                </a:solidFill>
              </a:rPr>
              <a:t>, insülin direncinin ileri evresidir. </a:t>
            </a:r>
            <a:endParaRPr lang="tr-TR" sz="2400" dirty="0" smtClean="0">
              <a:solidFill>
                <a:schemeClr val="tx2"/>
              </a:solidFill>
            </a:endParaRPr>
          </a:p>
          <a:p>
            <a:r>
              <a:rPr lang="tr-TR" sz="2400" dirty="0" smtClean="0">
                <a:solidFill>
                  <a:schemeClr val="tx2"/>
                </a:solidFill>
              </a:rPr>
              <a:t>• </a:t>
            </a:r>
            <a:r>
              <a:rPr lang="tr-TR" sz="2400" dirty="0">
                <a:solidFill>
                  <a:schemeClr val="tx2"/>
                </a:solidFill>
              </a:rPr>
              <a:t>Klinik pratikte en sık kullanılan yöntem HOMA formülüdür. </a:t>
            </a:r>
            <a:endParaRPr lang="tr-TR" sz="2400" dirty="0" smtClean="0">
              <a:solidFill>
                <a:schemeClr val="tx2"/>
              </a:solidFill>
            </a:endParaRPr>
          </a:p>
          <a:p>
            <a:pPr lvl="1"/>
            <a:r>
              <a:rPr lang="tr-TR" sz="2200" dirty="0" smtClean="0">
                <a:solidFill>
                  <a:schemeClr val="tx2"/>
                </a:solidFill>
              </a:rPr>
              <a:t>Normal </a:t>
            </a:r>
            <a:r>
              <a:rPr lang="tr-TR" sz="2200" dirty="0">
                <a:solidFill>
                  <a:schemeClr val="tx2"/>
                </a:solidFill>
              </a:rPr>
              <a:t>bireylerde </a:t>
            </a:r>
            <a:r>
              <a:rPr lang="tr-TR" sz="2200" dirty="0" smtClean="0">
                <a:solidFill>
                  <a:schemeClr val="tx2"/>
                </a:solidFill>
              </a:rPr>
              <a:t>HOMA </a:t>
            </a:r>
            <a:r>
              <a:rPr lang="tr-TR" sz="2200" dirty="0">
                <a:solidFill>
                  <a:schemeClr val="tx2"/>
                </a:solidFill>
              </a:rPr>
              <a:t>değeri 2.7’den düşük olarak bildirilmektedir, </a:t>
            </a:r>
            <a:endParaRPr lang="tr-TR" sz="2200" dirty="0" smtClean="0">
              <a:solidFill>
                <a:schemeClr val="tx2"/>
              </a:solidFill>
            </a:endParaRPr>
          </a:p>
          <a:p>
            <a:pPr lvl="1"/>
            <a:r>
              <a:rPr lang="tr-TR" sz="2200" dirty="0" smtClean="0">
                <a:solidFill>
                  <a:schemeClr val="tx2"/>
                </a:solidFill>
              </a:rPr>
              <a:t>2.7’nin </a:t>
            </a:r>
            <a:r>
              <a:rPr lang="tr-TR" sz="2200" dirty="0">
                <a:solidFill>
                  <a:schemeClr val="tx2"/>
                </a:solidFill>
              </a:rPr>
              <a:t>üzeri ise değişik derecelerde insülin direncini yansıtır. </a:t>
            </a:r>
            <a:endParaRPr lang="tr-TR" sz="2200" dirty="0" smtClean="0">
              <a:solidFill>
                <a:schemeClr val="tx2"/>
              </a:solidFill>
            </a:endParaRPr>
          </a:p>
          <a:p>
            <a:r>
              <a:rPr lang="tr-TR" sz="2400" dirty="0" smtClean="0">
                <a:solidFill>
                  <a:schemeClr val="tx2"/>
                </a:solidFill>
              </a:rPr>
              <a:t>    [HOMA</a:t>
            </a:r>
            <a:r>
              <a:rPr lang="tr-TR" sz="2400" dirty="0">
                <a:solidFill>
                  <a:schemeClr val="tx2"/>
                </a:solidFill>
              </a:rPr>
              <a:t>: açlık insülini (µu/ml) x açlık plazma </a:t>
            </a:r>
            <a:r>
              <a:rPr lang="tr-TR" sz="2400" dirty="0" err="1">
                <a:solidFill>
                  <a:schemeClr val="tx2"/>
                </a:solidFill>
              </a:rPr>
              <a:t>glukozu</a:t>
            </a:r>
            <a:r>
              <a:rPr lang="tr-TR" sz="2400" dirty="0">
                <a:solidFill>
                  <a:schemeClr val="tx2"/>
                </a:solidFill>
              </a:rPr>
              <a:t> (mg/dl) / 405)] </a:t>
            </a:r>
          </a:p>
        </p:txBody>
      </p:sp>
    </p:spTree>
    <p:extLst>
      <p:ext uri="{BB962C8B-B14F-4D97-AF65-F5344CB8AC3E}">
        <p14:creationId xmlns:p14="http://schemas.microsoft.com/office/powerpoint/2010/main" val="180317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1689" y="3803651"/>
            <a:ext cx="80803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0164" y="3408364"/>
            <a:ext cx="13938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188" name="Group 4"/>
          <p:cNvGrpSpPr>
            <a:grpSpLocks/>
          </p:cNvGrpSpPr>
          <p:nvPr/>
        </p:nvGrpSpPr>
        <p:grpSpPr bwMode="auto">
          <a:xfrm>
            <a:off x="5353050" y="3376614"/>
            <a:ext cx="2038350" cy="1463675"/>
            <a:chOff x="2379" y="2175"/>
            <a:chExt cx="1141" cy="922"/>
          </a:xfrm>
        </p:grpSpPr>
        <p:pic>
          <p:nvPicPr>
            <p:cNvPr id="93256"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9" y="2175"/>
              <a:ext cx="97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57" name="Pictur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2" y="2271"/>
              <a:ext cx="100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58" name="Group 7"/>
            <p:cNvGrpSpPr>
              <a:grpSpLocks/>
            </p:cNvGrpSpPr>
            <p:nvPr/>
          </p:nvGrpSpPr>
          <p:grpSpPr bwMode="auto">
            <a:xfrm>
              <a:off x="2537" y="2312"/>
              <a:ext cx="872" cy="703"/>
              <a:chOff x="2537" y="2312"/>
              <a:chExt cx="872" cy="703"/>
            </a:xfrm>
          </p:grpSpPr>
          <p:sp>
            <p:nvSpPr>
              <p:cNvPr id="34891" name="Freeform 8"/>
              <p:cNvSpPr>
                <a:spLocks/>
              </p:cNvSpPr>
              <p:nvPr/>
            </p:nvSpPr>
            <p:spPr bwMode="auto">
              <a:xfrm>
                <a:off x="2981" y="2312"/>
                <a:ext cx="427" cy="341"/>
              </a:xfrm>
              <a:custGeom>
                <a:avLst/>
                <a:gdLst>
                  <a:gd name="T0" fmla="*/ 386 w 428"/>
                  <a:gd name="T1" fmla="*/ 330 h 341"/>
                  <a:gd name="T2" fmla="*/ 316 w 428"/>
                  <a:gd name="T3" fmla="*/ 316 h 341"/>
                  <a:gd name="T4" fmla="*/ 256 w 428"/>
                  <a:gd name="T5" fmla="*/ 299 h 341"/>
                  <a:gd name="T6" fmla="*/ 208 w 428"/>
                  <a:gd name="T7" fmla="*/ 278 h 341"/>
                  <a:gd name="T8" fmla="*/ 168 w 428"/>
                  <a:gd name="T9" fmla="*/ 255 h 341"/>
                  <a:gd name="T10" fmla="*/ 138 w 428"/>
                  <a:gd name="T11" fmla="*/ 229 h 341"/>
                  <a:gd name="T12" fmla="*/ 113 w 428"/>
                  <a:gd name="T13" fmla="*/ 202 h 341"/>
                  <a:gd name="T14" fmla="*/ 94 w 428"/>
                  <a:gd name="T15" fmla="*/ 175 h 341"/>
                  <a:gd name="T16" fmla="*/ 81 w 428"/>
                  <a:gd name="T17" fmla="*/ 148 h 341"/>
                  <a:gd name="T18" fmla="*/ 70 w 428"/>
                  <a:gd name="T19" fmla="*/ 120 h 341"/>
                  <a:gd name="T20" fmla="*/ 62 w 428"/>
                  <a:gd name="T21" fmla="*/ 94 h 341"/>
                  <a:gd name="T22" fmla="*/ 54 w 428"/>
                  <a:gd name="T23" fmla="*/ 70 h 341"/>
                  <a:gd name="T24" fmla="*/ 47 w 428"/>
                  <a:gd name="T25" fmla="*/ 49 h 341"/>
                  <a:gd name="T26" fmla="*/ 38 w 428"/>
                  <a:gd name="T27" fmla="*/ 30 h 341"/>
                  <a:gd name="T28" fmla="*/ 27 w 428"/>
                  <a:gd name="T29" fmla="*/ 14 h 341"/>
                  <a:gd name="T30" fmla="*/ 12 w 428"/>
                  <a:gd name="T31" fmla="*/ 3 h 341"/>
                  <a:gd name="T32" fmla="*/ 0 w 428"/>
                  <a:gd name="T33" fmla="*/ 3 h 341"/>
                  <a:gd name="T34" fmla="*/ 16 w 428"/>
                  <a:gd name="T35" fmla="*/ 11 h 341"/>
                  <a:gd name="T36" fmla="*/ 28 w 428"/>
                  <a:gd name="T37" fmla="*/ 23 h 341"/>
                  <a:gd name="T38" fmla="*/ 37 w 428"/>
                  <a:gd name="T39" fmla="*/ 40 h 341"/>
                  <a:gd name="T40" fmla="*/ 46 w 428"/>
                  <a:gd name="T41" fmla="*/ 60 h 341"/>
                  <a:gd name="T42" fmla="*/ 53 w 428"/>
                  <a:gd name="T43" fmla="*/ 83 h 341"/>
                  <a:gd name="T44" fmla="*/ 60 w 428"/>
                  <a:gd name="T45" fmla="*/ 108 h 341"/>
                  <a:gd name="T46" fmla="*/ 69 w 428"/>
                  <a:gd name="T47" fmla="*/ 135 h 341"/>
                  <a:gd name="T48" fmla="*/ 81 w 428"/>
                  <a:gd name="T49" fmla="*/ 163 h 341"/>
                  <a:gd name="T50" fmla="*/ 98 w 428"/>
                  <a:gd name="T51" fmla="*/ 191 h 341"/>
                  <a:gd name="T52" fmla="*/ 119 w 428"/>
                  <a:gd name="T53" fmla="*/ 219 h 341"/>
                  <a:gd name="T54" fmla="*/ 147 w 428"/>
                  <a:gd name="T55" fmla="*/ 245 h 341"/>
                  <a:gd name="T56" fmla="*/ 183 w 428"/>
                  <a:gd name="T57" fmla="*/ 270 h 341"/>
                  <a:gd name="T58" fmla="*/ 228 w 428"/>
                  <a:gd name="T59" fmla="*/ 292 h 341"/>
                  <a:gd name="T60" fmla="*/ 282 w 428"/>
                  <a:gd name="T61" fmla="*/ 312 h 341"/>
                  <a:gd name="T62" fmla="*/ 348 w 428"/>
                  <a:gd name="T63" fmla="*/ 328 h 341"/>
                  <a:gd name="T64" fmla="*/ 426 w 428"/>
                  <a:gd name="T65" fmla="*/ 340 h 3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8"/>
                  <a:gd name="T100" fmla="*/ 0 h 341"/>
                  <a:gd name="T101" fmla="*/ 428 w 428"/>
                  <a:gd name="T102" fmla="*/ 341 h 3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8" h="341">
                    <a:moveTo>
                      <a:pt x="427" y="335"/>
                    </a:moveTo>
                    <a:lnTo>
                      <a:pt x="386" y="330"/>
                    </a:lnTo>
                    <a:lnTo>
                      <a:pt x="349" y="324"/>
                    </a:lnTo>
                    <a:lnTo>
                      <a:pt x="316" y="316"/>
                    </a:lnTo>
                    <a:lnTo>
                      <a:pt x="285" y="308"/>
                    </a:lnTo>
                    <a:lnTo>
                      <a:pt x="256" y="299"/>
                    </a:lnTo>
                    <a:lnTo>
                      <a:pt x="231" y="289"/>
                    </a:lnTo>
                    <a:lnTo>
                      <a:pt x="208" y="278"/>
                    </a:lnTo>
                    <a:lnTo>
                      <a:pt x="187" y="267"/>
                    </a:lnTo>
                    <a:lnTo>
                      <a:pt x="168" y="255"/>
                    </a:lnTo>
                    <a:lnTo>
                      <a:pt x="151" y="242"/>
                    </a:lnTo>
                    <a:lnTo>
                      <a:pt x="138" y="229"/>
                    </a:lnTo>
                    <a:lnTo>
                      <a:pt x="125" y="216"/>
                    </a:lnTo>
                    <a:lnTo>
                      <a:pt x="113" y="202"/>
                    </a:lnTo>
                    <a:lnTo>
                      <a:pt x="103" y="189"/>
                    </a:lnTo>
                    <a:lnTo>
                      <a:pt x="94" y="175"/>
                    </a:lnTo>
                    <a:lnTo>
                      <a:pt x="87" y="161"/>
                    </a:lnTo>
                    <a:lnTo>
                      <a:pt x="81" y="148"/>
                    </a:lnTo>
                    <a:lnTo>
                      <a:pt x="75" y="134"/>
                    </a:lnTo>
                    <a:lnTo>
                      <a:pt x="70" y="120"/>
                    </a:lnTo>
                    <a:lnTo>
                      <a:pt x="66" y="107"/>
                    </a:lnTo>
                    <a:lnTo>
                      <a:pt x="62" y="94"/>
                    </a:lnTo>
                    <a:lnTo>
                      <a:pt x="58" y="82"/>
                    </a:lnTo>
                    <a:lnTo>
                      <a:pt x="54" y="70"/>
                    </a:lnTo>
                    <a:lnTo>
                      <a:pt x="51" y="59"/>
                    </a:lnTo>
                    <a:lnTo>
                      <a:pt x="47" y="49"/>
                    </a:lnTo>
                    <a:lnTo>
                      <a:pt x="43" y="38"/>
                    </a:lnTo>
                    <a:lnTo>
                      <a:pt x="38" y="30"/>
                    </a:lnTo>
                    <a:lnTo>
                      <a:pt x="34" y="22"/>
                    </a:lnTo>
                    <a:lnTo>
                      <a:pt x="27" y="14"/>
                    </a:lnTo>
                    <a:lnTo>
                      <a:pt x="20" y="8"/>
                    </a:lnTo>
                    <a:lnTo>
                      <a:pt x="12" y="3"/>
                    </a:lnTo>
                    <a:lnTo>
                      <a:pt x="2" y="0"/>
                    </a:lnTo>
                    <a:lnTo>
                      <a:pt x="0" y="3"/>
                    </a:lnTo>
                    <a:lnTo>
                      <a:pt x="8" y="7"/>
                    </a:lnTo>
                    <a:lnTo>
                      <a:pt x="16" y="11"/>
                    </a:lnTo>
                    <a:lnTo>
                      <a:pt x="22" y="17"/>
                    </a:lnTo>
                    <a:lnTo>
                      <a:pt x="28" y="23"/>
                    </a:lnTo>
                    <a:lnTo>
                      <a:pt x="33" y="31"/>
                    </a:lnTo>
                    <a:lnTo>
                      <a:pt x="37" y="40"/>
                    </a:lnTo>
                    <a:lnTo>
                      <a:pt x="42" y="49"/>
                    </a:lnTo>
                    <a:lnTo>
                      <a:pt x="46" y="60"/>
                    </a:lnTo>
                    <a:lnTo>
                      <a:pt x="49" y="71"/>
                    </a:lnTo>
                    <a:lnTo>
                      <a:pt x="53" y="83"/>
                    </a:lnTo>
                    <a:lnTo>
                      <a:pt x="56" y="95"/>
                    </a:lnTo>
                    <a:lnTo>
                      <a:pt x="60" y="108"/>
                    </a:lnTo>
                    <a:lnTo>
                      <a:pt x="64" y="121"/>
                    </a:lnTo>
                    <a:lnTo>
                      <a:pt x="69" y="135"/>
                    </a:lnTo>
                    <a:lnTo>
                      <a:pt x="75" y="148"/>
                    </a:lnTo>
                    <a:lnTo>
                      <a:pt x="81" y="163"/>
                    </a:lnTo>
                    <a:lnTo>
                      <a:pt x="89" y="177"/>
                    </a:lnTo>
                    <a:lnTo>
                      <a:pt x="98" y="191"/>
                    </a:lnTo>
                    <a:lnTo>
                      <a:pt x="108" y="204"/>
                    </a:lnTo>
                    <a:lnTo>
                      <a:pt x="119" y="219"/>
                    </a:lnTo>
                    <a:lnTo>
                      <a:pt x="133" y="232"/>
                    </a:lnTo>
                    <a:lnTo>
                      <a:pt x="147" y="245"/>
                    </a:lnTo>
                    <a:lnTo>
                      <a:pt x="164" y="258"/>
                    </a:lnTo>
                    <a:lnTo>
                      <a:pt x="183" y="270"/>
                    </a:lnTo>
                    <a:lnTo>
                      <a:pt x="205" y="281"/>
                    </a:lnTo>
                    <a:lnTo>
                      <a:pt x="228" y="292"/>
                    </a:lnTo>
                    <a:lnTo>
                      <a:pt x="254" y="303"/>
                    </a:lnTo>
                    <a:lnTo>
                      <a:pt x="282" y="312"/>
                    </a:lnTo>
                    <a:lnTo>
                      <a:pt x="314" y="320"/>
                    </a:lnTo>
                    <a:lnTo>
                      <a:pt x="348" y="328"/>
                    </a:lnTo>
                    <a:lnTo>
                      <a:pt x="385" y="334"/>
                    </a:lnTo>
                    <a:lnTo>
                      <a:pt x="426" y="340"/>
                    </a:lnTo>
                    <a:lnTo>
                      <a:pt x="427" y="335"/>
                    </a:lnTo>
                  </a:path>
                </a:pathLst>
              </a:custGeom>
              <a:solidFill>
                <a:srgbClr val="790015"/>
              </a:solidFill>
              <a:ln w="12700" cap="rnd">
                <a:solidFill>
                  <a:srgbClr val="FC0128"/>
                </a:solidFill>
                <a:round/>
                <a:headEnd type="none" w="sm" len="sm"/>
                <a:tailEnd type="none" w="sm" len="sm"/>
              </a:ln>
            </p:spPr>
            <p:txBody>
              <a:bodyPr/>
              <a:lstStyle/>
              <a:p>
                <a:pPr algn="ctr">
                  <a:defRPr/>
                </a:pPr>
                <a:endParaRPr lang="tr-TR" b="1"/>
              </a:p>
            </p:txBody>
          </p:sp>
          <p:sp>
            <p:nvSpPr>
              <p:cNvPr id="34892" name="Freeform 9"/>
              <p:cNvSpPr>
                <a:spLocks/>
              </p:cNvSpPr>
              <p:nvPr/>
            </p:nvSpPr>
            <p:spPr bwMode="auto">
              <a:xfrm>
                <a:off x="3051" y="2549"/>
                <a:ext cx="324" cy="138"/>
              </a:xfrm>
              <a:custGeom>
                <a:avLst/>
                <a:gdLst>
                  <a:gd name="T0" fmla="*/ 1 w 324"/>
                  <a:gd name="T1" fmla="*/ 9 h 138"/>
                  <a:gd name="T2" fmla="*/ 15 w 324"/>
                  <a:gd name="T3" fmla="*/ 25 h 138"/>
                  <a:gd name="T4" fmla="*/ 30 w 324"/>
                  <a:gd name="T5" fmla="*/ 38 h 138"/>
                  <a:gd name="T6" fmla="*/ 46 w 324"/>
                  <a:gd name="T7" fmla="*/ 51 h 138"/>
                  <a:gd name="T8" fmla="*/ 63 w 324"/>
                  <a:gd name="T9" fmla="*/ 62 h 138"/>
                  <a:gd name="T10" fmla="*/ 80 w 324"/>
                  <a:gd name="T11" fmla="*/ 72 h 138"/>
                  <a:gd name="T12" fmla="*/ 99 w 324"/>
                  <a:gd name="T13" fmla="*/ 82 h 138"/>
                  <a:gd name="T14" fmla="*/ 118 w 324"/>
                  <a:gd name="T15" fmla="*/ 90 h 138"/>
                  <a:gd name="T16" fmla="*/ 138 w 324"/>
                  <a:gd name="T17" fmla="*/ 98 h 138"/>
                  <a:gd name="T18" fmla="*/ 160 w 324"/>
                  <a:gd name="T19" fmla="*/ 104 h 138"/>
                  <a:gd name="T20" fmla="*/ 181 w 324"/>
                  <a:gd name="T21" fmla="*/ 110 h 138"/>
                  <a:gd name="T22" fmla="*/ 203 w 324"/>
                  <a:gd name="T23" fmla="*/ 115 h 138"/>
                  <a:gd name="T24" fmla="*/ 226 w 324"/>
                  <a:gd name="T25" fmla="*/ 120 h 138"/>
                  <a:gd name="T26" fmla="*/ 249 w 324"/>
                  <a:gd name="T27" fmla="*/ 125 h 138"/>
                  <a:gd name="T28" fmla="*/ 273 w 324"/>
                  <a:gd name="T29" fmla="*/ 129 h 138"/>
                  <a:gd name="T30" fmla="*/ 297 w 324"/>
                  <a:gd name="T31" fmla="*/ 133 h 138"/>
                  <a:gd name="T32" fmla="*/ 321 w 324"/>
                  <a:gd name="T33" fmla="*/ 137 h 138"/>
                  <a:gd name="T34" fmla="*/ 311 w 324"/>
                  <a:gd name="T35" fmla="*/ 131 h 138"/>
                  <a:gd name="T36" fmla="*/ 286 w 324"/>
                  <a:gd name="T37" fmla="*/ 127 h 138"/>
                  <a:gd name="T38" fmla="*/ 263 w 324"/>
                  <a:gd name="T39" fmla="*/ 123 h 138"/>
                  <a:gd name="T40" fmla="*/ 239 w 324"/>
                  <a:gd name="T41" fmla="*/ 119 h 138"/>
                  <a:gd name="T42" fmla="*/ 216 w 324"/>
                  <a:gd name="T43" fmla="*/ 114 h 138"/>
                  <a:gd name="T44" fmla="*/ 194 w 324"/>
                  <a:gd name="T45" fmla="*/ 109 h 138"/>
                  <a:gd name="T46" fmla="*/ 173 w 324"/>
                  <a:gd name="T47" fmla="*/ 103 h 138"/>
                  <a:gd name="T48" fmla="*/ 151 w 324"/>
                  <a:gd name="T49" fmla="*/ 97 h 138"/>
                  <a:gd name="T50" fmla="*/ 131 w 324"/>
                  <a:gd name="T51" fmla="*/ 90 h 138"/>
                  <a:gd name="T52" fmla="*/ 112 w 324"/>
                  <a:gd name="T53" fmla="*/ 82 h 138"/>
                  <a:gd name="T54" fmla="*/ 93 w 324"/>
                  <a:gd name="T55" fmla="*/ 74 h 138"/>
                  <a:gd name="T56" fmla="*/ 75 w 324"/>
                  <a:gd name="T57" fmla="*/ 64 h 138"/>
                  <a:gd name="T58" fmla="*/ 58 w 324"/>
                  <a:gd name="T59" fmla="*/ 53 h 138"/>
                  <a:gd name="T60" fmla="*/ 42 w 324"/>
                  <a:gd name="T61" fmla="*/ 41 h 138"/>
                  <a:gd name="T62" fmla="*/ 27 w 324"/>
                  <a:gd name="T63" fmla="*/ 29 h 138"/>
                  <a:gd name="T64" fmla="*/ 12 w 324"/>
                  <a:gd name="T65" fmla="*/ 15 h 138"/>
                  <a:gd name="T66" fmla="*/ 1 w 324"/>
                  <a:gd name="T67" fmla="*/ 8 h 138"/>
                  <a:gd name="T68" fmla="*/ 0 w 324"/>
                  <a:gd name="T69" fmla="*/ 0 h 138"/>
                  <a:gd name="T70" fmla="*/ 6 w 324"/>
                  <a:gd name="T71" fmla="*/ 8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4"/>
                  <a:gd name="T109" fmla="*/ 0 h 138"/>
                  <a:gd name="T110" fmla="*/ 324 w 324"/>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4" h="138">
                    <a:moveTo>
                      <a:pt x="6" y="8"/>
                    </a:moveTo>
                    <a:lnTo>
                      <a:pt x="1" y="9"/>
                    </a:lnTo>
                    <a:lnTo>
                      <a:pt x="8" y="17"/>
                    </a:lnTo>
                    <a:lnTo>
                      <a:pt x="15" y="25"/>
                    </a:lnTo>
                    <a:lnTo>
                      <a:pt x="23" y="32"/>
                    </a:lnTo>
                    <a:lnTo>
                      <a:pt x="30" y="38"/>
                    </a:lnTo>
                    <a:lnTo>
                      <a:pt x="37" y="44"/>
                    </a:lnTo>
                    <a:lnTo>
                      <a:pt x="46" y="51"/>
                    </a:lnTo>
                    <a:lnTo>
                      <a:pt x="54" y="56"/>
                    </a:lnTo>
                    <a:lnTo>
                      <a:pt x="63" y="62"/>
                    </a:lnTo>
                    <a:lnTo>
                      <a:pt x="71" y="67"/>
                    </a:lnTo>
                    <a:lnTo>
                      <a:pt x="80" y="72"/>
                    </a:lnTo>
                    <a:lnTo>
                      <a:pt x="90" y="77"/>
                    </a:lnTo>
                    <a:lnTo>
                      <a:pt x="99" y="82"/>
                    </a:lnTo>
                    <a:lnTo>
                      <a:pt x="108" y="86"/>
                    </a:lnTo>
                    <a:lnTo>
                      <a:pt x="118" y="90"/>
                    </a:lnTo>
                    <a:lnTo>
                      <a:pt x="128" y="93"/>
                    </a:lnTo>
                    <a:lnTo>
                      <a:pt x="138" y="98"/>
                    </a:lnTo>
                    <a:lnTo>
                      <a:pt x="149" y="101"/>
                    </a:lnTo>
                    <a:lnTo>
                      <a:pt x="160" y="104"/>
                    </a:lnTo>
                    <a:lnTo>
                      <a:pt x="170" y="107"/>
                    </a:lnTo>
                    <a:lnTo>
                      <a:pt x="181" y="110"/>
                    </a:lnTo>
                    <a:lnTo>
                      <a:pt x="192" y="113"/>
                    </a:lnTo>
                    <a:lnTo>
                      <a:pt x="203" y="115"/>
                    </a:lnTo>
                    <a:lnTo>
                      <a:pt x="214" y="118"/>
                    </a:lnTo>
                    <a:lnTo>
                      <a:pt x="226" y="120"/>
                    </a:lnTo>
                    <a:lnTo>
                      <a:pt x="237" y="123"/>
                    </a:lnTo>
                    <a:lnTo>
                      <a:pt x="249" y="125"/>
                    </a:lnTo>
                    <a:lnTo>
                      <a:pt x="261" y="127"/>
                    </a:lnTo>
                    <a:lnTo>
                      <a:pt x="273" y="129"/>
                    </a:lnTo>
                    <a:lnTo>
                      <a:pt x="285" y="131"/>
                    </a:lnTo>
                    <a:lnTo>
                      <a:pt x="297" y="133"/>
                    </a:lnTo>
                    <a:lnTo>
                      <a:pt x="309" y="135"/>
                    </a:lnTo>
                    <a:lnTo>
                      <a:pt x="321" y="137"/>
                    </a:lnTo>
                    <a:lnTo>
                      <a:pt x="323" y="133"/>
                    </a:lnTo>
                    <a:lnTo>
                      <a:pt x="311" y="131"/>
                    </a:lnTo>
                    <a:lnTo>
                      <a:pt x="298" y="129"/>
                    </a:lnTo>
                    <a:lnTo>
                      <a:pt x="286" y="127"/>
                    </a:lnTo>
                    <a:lnTo>
                      <a:pt x="274" y="125"/>
                    </a:lnTo>
                    <a:lnTo>
                      <a:pt x="263" y="123"/>
                    </a:lnTo>
                    <a:lnTo>
                      <a:pt x="251" y="121"/>
                    </a:lnTo>
                    <a:lnTo>
                      <a:pt x="239" y="119"/>
                    </a:lnTo>
                    <a:lnTo>
                      <a:pt x="228" y="116"/>
                    </a:lnTo>
                    <a:lnTo>
                      <a:pt x="216" y="114"/>
                    </a:lnTo>
                    <a:lnTo>
                      <a:pt x="205" y="112"/>
                    </a:lnTo>
                    <a:lnTo>
                      <a:pt x="194" y="109"/>
                    </a:lnTo>
                    <a:lnTo>
                      <a:pt x="183" y="106"/>
                    </a:lnTo>
                    <a:lnTo>
                      <a:pt x="173" y="103"/>
                    </a:lnTo>
                    <a:lnTo>
                      <a:pt x="161" y="100"/>
                    </a:lnTo>
                    <a:lnTo>
                      <a:pt x="151" y="97"/>
                    </a:lnTo>
                    <a:lnTo>
                      <a:pt x="141" y="93"/>
                    </a:lnTo>
                    <a:lnTo>
                      <a:pt x="131" y="90"/>
                    </a:lnTo>
                    <a:lnTo>
                      <a:pt x="121" y="86"/>
                    </a:lnTo>
                    <a:lnTo>
                      <a:pt x="112" y="82"/>
                    </a:lnTo>
                    <a:lnTo>
                      <a:pt x="102" y="78"/>
                    </a:lnTo>
                    <a:lnTo>
                      <a:pt x="93" y="74"/>
                    </a:lnTo>
                    <a:lnTo>
                      <a:pt x="84" y="69"/>
                    </a:lnTo>
                    <a:lnTo>
                      <a:pt x="75" y="64"/>
                    </a:lnTo>
                    <a:lnTo>
                      <a:pt x="67" y="59"/>
                    </a:lnTo>
                    <a:lnTo>
                      <a:pt x="58" y="53"/>
                    </a:lnTo>
                    <a:lnTo>
                      <a:pt x="50" y="48"/>
                    </a:lnTo>
                    <a:lnTo>
                      <a:pt x="42" y="41"/>
                    </a:lnTo>
                    <a:lnTo>
                      <a:pt x="35" y="35"/>
                    </a:lnTo>
                    <a:lnTo>
                      <a:pt x="27" y="29"/>
                    </a:lnTo>
                    <a:lnTo>
                      <a:pt x="20" y="22"/>
                    </a:lnTo>
                    <a:lnTo>
                      <a:pt x="12" y="15"/>
                    </a:lnTo>
                    <a:lnTo>
                      <a:pt x="6" y="7"/>
                    </a:lnTo>
                    <a:lnTo>
                      <a:pt x="1" y="8"/>
                    </a:lnTo>
                    <a:lnTo>
                      <a:pt x="6" y="7"/>
                    </a:lnTo>
                    <a:lnTo>
                      <a:pt x="0" y="0"/>
                    </a:lnTo>
                    <a:lnTo>
                      <a:pt x="1" y="8"/>
                    </a:lnTo>
                    <a:lnTo>
                      <a:pt x="6" y="8"/>
                    </a:lnTo>
                  </a:path>
                </a:pathLst>
              </a:custGeom>
              <a:solidFill>
                <a:srgbClr val="790015"/>
              </a:solidFill>
              <a:ln w="12700" cap="rnd">
                <a:solidFill>
                  <a:srgbClr val="FC0128"/>
                </a:solidFill>
                <a:round/>
                <a:headEnd type="none" w="sm" len="sm"/>
                <a:tailEnd type="none" w="sm" len="sm"/>
              </a:ln>
            </p:spPr>
            <p:txBody>
              <a:bodyPr/>
              <a:lstStyle/>
              <a:p>
                <a:pPr algn="ctr">
                  <a:defRPr/>
                </a:pPr>
                <a:endParaRPr lang="tr-TR" b="1"/>
              </a:p>
            </p:txBody>
          </p:sp>
          <p:sp>
            <p:nvSpPr>
              <p:cNvPr id="34893" name="Freeform 10"/>
              <p:cNvSpPr>
                <a:spLocks/>
              </p:cNvSpPr>
              <p:nvPr/>
            </p:nvSpPr>
            <p:spPr bwMode="auto">
              <a:xfrm>
                <a:off x="3052" y="2557"/>
                <a:ext cx="51" cy="136"/>
              </a:xfrm>
              <a:custGeom>
                <a:avLst/>
                <a:gdLst>
                  <a:gd name="T0" fmla="*/ 48 w 49"/>
                  <a:gd name="T1" fmla="*/ 132 h 136"/>
                  <a:gd name="T2" fmla="*/ 44 w 49"/>
                  <a:gd name="T3" fmla="*/ 124 h 136"/>
                  <a:gd name="T4" fmla="*/ 39 w 49"/>
                  <a:gd name="T5" fmla="*/ 116 h 136"/>
                  <a:gd name="T6" fmla="*/ 36 w 49"/>
                  <a:gd name="T7" fmla="*/ 108 h 136"/>
                  <a:gd name="T8" fmla="*/ 32 w 49"/>
                  <a:gd name="T9" fmla="*/ 100 h 136"/>
                  <a:gd name="T10" fmla="*/ 29 w 49"/>
                  <a:gd name="T11" fmla="*/ 92 h 136"/>
                  <a:gd name="T12" fmla="*/ 26 w 49"/>
                  <a:gd name="T13" fmla="*/ 84 h 136"/>
                  <a:gd name="T14" fmla="*/ 23 w 49"/>
                  <a:gd name="T15" fmla="*/ 75 h 136"/>
                  <a:gd name="T16" fmla="*/ 20 w 49"/>
                  <a:gd name="T17" fmla="*/ 67 h 136"/>
                  <a:gd name="T18" fmla="*/ 18 w 49"/>
                  <a:gd name="T19" fmla="*/ 59 h 136"/>
                  <a:gd name="T20" fmla="*/ 15 w 49"/>
                  <a:gd name="T21" fmla="*/ 50 h 136"/>
                  <a:gd name="T22" fmla="*/ 13 w 49"/>
                  <a:gd name="T23" fmla="*/ 42 h 136"/>
                  <a:gd name="T24" fmla="*/ 11 w 49"/>
                  <a:gd name="T25" fmla="*/ 33 h 136"/>
                  <a:gd name="T26" fmla="*/ 10 w 49"/>
                  <a:gd name="T27" fmla="*/ 25 h 136"/>
                  <a:gd name="T28" fmla="*/ 8 w 49"/>
                  <a:gd name="T29" fmla="*/ 16 h 136"/>
                  <a:gd name="T30" fmla="*/ 6 w 49"/>
                  <a:gd name="T31" fmla="*/ 8 h 136"/>
                  <a:gd name="T32" fmla="*/ 6 w 49"/>
                  <a:gd name="T33" fmla="*/ 0 h 136"/>
                  <a:gd name="T34" fmla="*/ 0 w 49"/>
                  <a:gd name="T35" fmla="*/ 4 h 136"/>
                  <a:gd name="T36" fmla="*/ 1 w 49"/>
                  <a:gd name="T37" fmla="*/ 13 h 136"/>
                  <a:gd name="T38" fmla="*/ 2 w 49"/>
                  <a:gd name="T39" fmla="*/ 22 h 136"/>
                  <a:gd name="T40" fmla="*/ 5 w 49"/>
                  <a:gd name="T41" fmla="*/ 30 h 136"/>
                  <a:gd name="T42" fmla="*/ 6 w 49"/>
                  <a:gd name="T43" fmla="*/ 38 h 136"/>
                  <a:gd name="T44" fmla="*/ 8 w 49"/>
                  <a:gd name="T45" fmla="*/ 47 h 136"/>
                  <a:gd name="T46" fmla="*/ 10 w 49"/>
                  <a:gd name="T47" fmla="*/ 55 h 136"/>
                  <a:gd name="T48" fmla="*/ 13 w 49"/>
                  <a:gd name="T49" fmla="*/ 64 h 136"/>
                  <a:gd name="T50" fmla="*/ 16 w 49"/>
                  <a:gd name="T51" fmla="*/ 72 h 136"/>
                  <a:gd name="T52" fmla="*/ 19 w 49"/>
                  <a:gd name="T53" fmla="*/ 81 h 136"/>
                  <a:gd name="T54" fmla="*/ 22 w 49"/>
                  <a:gd name="T55" fmla="*/ 89 h 136"/>
                  <a:gd name="T56" fmla="*/ 25 w 49"/>
                  <a:gd name="T57" fmla="*/ 97 h 136"/>
                  <a:gd name="T58" fmla="*/ 29 w 49"/>
                  <a:gd name="T59" fmla="*/ 105 h 136"/>
                  <a:gd name="T60" fmla="*/ 32 w 49"/>
                  <a:gd name="T61" fmla="*/ 113 h 136"/>
                  <a:gd name="T62" fmla="*/ 36 w 49"/>
                  <a:gd name="T63" fmla="*/ 121 h 136"/>
                  <a:gd name="T64" fmla="*/ 40 w 49"/>
                  <a:gd name="T65" fmla="*/ 130 h 136"/>
                  <a:gd name="T66" fmla="*/ 42 w 49"/>
                  <a:gd name="T67" fmla="*/ 135 h 136"/>
                  <a:gd name="T68" fmla="*/ 42 w 49"/>
                  <a:gd name="T69" fmla="*/ 135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36"/>
                  <a:gd name="T107" fmla="*/ 49 w 49"/>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36">
                    <a:moveTo>
                      <a:pt x="47" y="132"/>
                    </a:moveTo>
                    <a:lnTo>
                      <a:pt x="48" y="132"/>
                    </a:lnTo>
                    <a:lnTo>
                      <a:pt x="46" y="129"/>
                    </a:lnTo>
                    <a:lnTo>
                      <a:pt x="44" y="124"/>
                    </a:lnTo>
                    <a:lnTo>
                      <a:pt x="41" y="120"/>
                    </a:lnTo>
                    <a:lnTo>
                      <a:pt x="39" y="116"/>
                    </a:lnTo>
                    <a:lnTo>
                      <a:pt x="38" y="112"/>
                    </a:lnTo>
                    <a:lnTo>
                      <a:pt x="36" y="108"/>
                    </a:lnTo>
                    <a:lnTo>
                      <a:pt x="34" y="104"/>
                    </a:lnTo>
                    <a:lnTo>
                      <a:pt x="32" y="100"/>
                    </a:lnTo>
                    <a:lnTo>
                      <a:pt x="31" y="96"/>
                    </a:lnTo>
                    <a:lnTo>
                      <a:pt x="29" y="92"/>
                    </a:lnTo>
                    <a:lnTo>
                      <a:pt x="28" y="87"/>
                    </a:lnTo>
                    <a:lnTo>
                      <a:pt x="26" y="84"/>
                    </a:lnTo>
                    <a:lnTo>
                      <a:pt x="24" y="79"/>
                    </a:lnTo>
                    <a:lnTo>
                      <a:pt x="23" y="75"/>
                    </a:lnTo>
                    <a:lnTo>
                      <a:pt x="22" y="71"/>
                    </a:lnTo>
                    <a:lnTo>
                      <a:pt x="20" y="67"/>
                    </a:lnTo>
                    <a:lnTo>
                      <a:pt x="19" y="63"/>
                    </a:lnTo>
                    <a:lnTo>
                      <a:pt x="18" y="59"/>
                    </a:lnTo>
                    <a:lnTo>
                      <a:pt x="16" y="54"/>
                    </a:lnTo>
                    <a:lnTo>
                      <a:pt x="15" y="50"/>
                    </a:lnTo>
                    <a:lnTo>
                      <a:pt x="14" y="46"/>
                    </a:lnTo>
                    <a:lnTo>
                      <a:pt x="13" y="42"/>
                    </a:lnTo>
                    <a:lnTo>
                      <a:pt x="12" y="38"/>
                    </a:lnTo>
                    <a:lnTo>
                      <a:pt x="11" y="33"/>
                    </a:lnTo>
                    <a:lnTo>
                      <a:pt x="10" y="30"/>
                    </a:lnTo>
                    <a:lnTo>
                      <a:pt x="10" y="25"/>
                    </a:lnTo>
                    <a:lnTo>
                      <a:pt x="9" y="21"/>
                    </a:lnTo>
                    <a:lnTo>
                      <a:pt x="8" y="16"/>
                    </a:lnTo>
                    <a:lnTo>
                      <a:pt x="7" y="13"/>
                    </a:lnTo>
                    <a:lnTo>
                      <a:pt x="6" y="8"/>
                    </a:lnTo>
                    <a:lnTo>
                      <a:pt x="6" y="4"/>
                    </a:lnTo>
                    <a:lnTo>
                      <a:pt x="6" y="0"/>
                    </a:lnTo>
                    <a:lnTo>
                      <a:pt x="0" y="0"/>
                    </a:lnTo>
                    <a:lnTo>
                      <a:pt x="0" y="4"/>
                    </a:lnTo>
                    <a:lnTo>
                      <a:pt x="1" y="8"/>
                    </a:lnTo>
                    <a:lnTo>
                      <a:pt x="1" y="13"/>
                    </a:lnTo>
                    <a:lnTo>
                      <a:pt x="2" y="17"/>
                    </a:lnTo>
                    <a:lnTo>
                      <a:pt x="2" y="22"/>
                    </a:lnTo>
                    <a:lnTo>
                      <a:pt x="3" y="26"/>
                    </a:lnTo>
                    <a:lnTo>
                      <a:pt x="5" y="30"/>
                    </a:lnTo>
                    <a:lnTo>
                      <a:pt x="6" y="34"/>
                    </a:lnTo>
                    <a:lnTo>
                      <a:pt x="6" y="38"/>
                    </a:lnTo>
                    <a:lnTo>
                      <a:pt x="7" y="43"/>
                    </a:lnTo>
                    <a:lnTo>
                      <a:pt x="8" y="47"/>
                    </a:lnTo>
                    <a:lnTo>
                      <a:pt x="10" y="51"/>
                    </a:lnTo>
                    <a:lnTo>
                      <a:pt x="10" y="55"/>
                    </a:lnTo>
                    <a:lnTo>
                      <a:pt x="12" y="59"/>
                    </a:lnTo>
                    <a:lnTo>
                      <a:pt x="13" y="64"/>
                    </a:lnTo>
                    <a:lnTo>
                      <a:pt x="14" y="67"/>
                    </a:lnTo>
                    <a:lnTo>
                      <a:pt x="16" y="72"/>
                    </a:lnTo>
                    <a:lnTo>
                      <a:pt x="18" y="76"/>
                    </a:lnTo>
                    <a:lnTo>
                      <a:pt x="19" y="81"/>
                    </a:lnTo>
                    <a:lnTo>
                      <a:pt x="20" y="84"/>
                    </a:lnTo>
                    <a:lnTo>
                      <a:pt x="22" y="89"/>
                    </a:lnTo>
                    <a:lnTo>
                      <a:pt x="23" y="92"/>
                    </a:lnTo>
                    <a:lnTo>
                      <a:pt x="25" y="97"/>
                    </a:lnTo>
                    <a:lnTo>
                      <a:pt x="27" y="101"/>
                    </a:lnTo>
                    <a:lnTo>
                      <a:pt x="29" y="105"/>
                    </a:lnTo>
                    <a:lnTo>
                      <a:pt x="30" y="109"/>
                    </a:lnTo>
                    <a:lnTo>
                      <a:pt x="32" y="113"/>
                    </a:lnTo>
                    <a:lnTo>
                      <a:pt x="34" y="118"/>
                    </a:lnTo>
                    <a:lnTo>
                      <a:pt x="36" y="121"/>
                    </a:lnTo>
                    <a:lnTo>
                      <a:pt x="38" y="126"/>
                    </a:lnTo>
                    <a:lnTo>
                      <a:pt x="40" y="130"/>
                    </a:lnTo>
                    <a:lnTo>
                      <a:pt x="42" y="134"/>
                    </a:lnTo>
                    <a:lnTo>
                      <a:pt x="42" y="135"/>
                    </a:lnTo>
                    <a:lnTo>
                      <a:pt x="42" y="134"/>
                    </a:lnTo>
                    <a:lnTo>
                      <a:pt x="42" y="135"/>
                    </a:lnTo>
                    <a:lnTo>
                      <a:pt x="47" y="132"/>
                    </a:lnTo>
                  </a:path>
                </a:pathLst>
              </a:custGeom>
              <a:solidFill>
                <a:srgbClr val="790015"/>
              </a:solidFill>
              <a:ln w="12700" cap="rnd">
                <a:solidFill>
                  <a:srgbClr val="FC0128"/>
                </a:solidFill>
                <a:round/>
                <a:headEnd type="none" w="sm" len="sm"/>
                <a:tailEnd type="none" w="sm" len="sm"/>
              </a:ln>
            </p:spPr>
            <p:txBody>
              <a:bodyPr/>
              <a:lstStyle/>
              <a:p>
                <a:pPr algn="ctr">
                  <a:defRPr/>
                </a:pPr>
                <a:endParaRPr lang="tr-TR" b="1"/>
              </a:p>
            </p:txBody>
          </p:sp>
          <p:sp>
            <p:nvSpPr>
              <p:cNvPr id="34894" name="Freeform 11"/>
              <p:cNvSpPr>
                <a:spLocks/>
              </p:cNvSpPr>
              <p:nvPr/>
            </p:nvSpPr>
            <p:spPr bwMode="auto">
              <a:xfrm>
                <a:off x="3095" y="2689"/>
                <a:ext cx="54" cy="303"/>
              </a:xfrm>
              <a:custGeom>
                <a:avLst/>
                <a:gdLst>
                  <a:gd name="T0" fmla="*/ 46 w 54"/>
                  <a:gd name="T1" fmla="*/ 291 h 303"/>
                  <a:gd name="T2" fmla="*/ 47 w 54"/>
                  <a:gd name="T3" fmla="*/ 272 h 303"/>
                  <a:gd name="T4" fmla="*/ 49 w 54"/>
                  <a:gd name="T5" fmla="*/ 252 h 303"/>
                  <a:gd name="T6" fmla="*/ 50 w 54"/>
                  <a:gd name="T7" fmla="*/ 231 h 303"/>
                  <a:gd name="T8" fmla="*/ 51 w 54"/>
                  <a:gd name="T9" fmla="*/ 211 h 303"/>
                  <a:gd name="T10" fmla="*/ 52 w 54"/>
                  <a:gd name="T11" fmla="*/ 189 h 303"/>
                  <a:gd name="T12" fmla="*/ 53 w 54"/>
                  <a:gd name="T13" fmla="*/ 168 h 303"/>
                  <a:gd name="T14" fmla="*/ 53 w 54"/>
                  <a:gd name="T15" fmla="*/ 148 h 303"/>
                  <a:gd name="T16" fmla="*/ 51 w 54"/>
                  <a:gd name="T17" fmla="*/ 127 h 303"/>
                  <a:gd name="T18" fmla="*/ 50 w 54"/>
                  <a:gd name="T19" fmla="*/ 107 h 303"/>
                  <a:gd name="T20" fmla="*/ 47 w 54"/>
                  <a:gd name="T21" fmla="*/ 88 h 303"/>
                  <a:gd name="T22" fmla="*/ 43 w 54"/>
                  <a:gd name="T23" fmla="*/ 69 h 303"/>
                  <a:gd name="T24" fmla="*/ 38 w 54"/>
                  <a:gd name="T25" fmla="*/ 52 h 303"/>
                  <a:gd name="T26" fmla="*/ 31 w 54"/>
                  <a:gd name="T27" fmla="*/ 35 h 303"/>
                  <a:gd name="T28" fmla="*/ 22 w 54"/>
                  <a:gd name="T29" fmla="*/ 20 h 303"/>
                  <a:gd name="T30" fmla="*/ 11 w 54"/>
                  <a:gd name="T31" fmla="*/ 6 h 303"/>
                  <a:gd name="T32" fmla="*/ 0 w 54"/>
                  <a:gd name="T33" fmla="*/ 2 h 303"/>
                  <a:gd name="T34" fmla="*/ 12 w 54"/>
                  <a:gd name="T35" fmla="*/ 15 h 303"/>
                  <a:gd name="T36" fmla="*/ 21 w 54"/>
                  <a:gd name="T37" fmla="*/ 29 h 303"/>
                  <a:gd name="T38" fmla="*/ 29 w 54"/>
                  <a:gd name="T39" fmla="*/ 44 h 303"/>
                  <a:gd name="T40" fmla="*/ 35 w 54"/>
                  <a:gd name="T41" fmla="*/ 61 h 303"/>
                  <a:gd name="T42" fmla="*/ 40 w 54"/>
                  <a:gd name="T43" fmla="*/ 79 h 303"/>
                  <a:gd name="T44" fmla="*/ 42 w 54"/>
                  <a:gd name="T45" fmla="*/ 98 h 303"/>
                  <a:gd name="T46" fmla="*/ 45 w 54"/>
                  <a:gd name="T47" fmla="*/ 118 h 303"/>
                  <a:gd name="T48" fmla="*/ 46 w 54"/>
                  <a:gd name="T49" fmla="*/ 138 h 303"/>
                  <a:gd name="T50" fmla="*/ 46 w 54"/>
                  <a:gd name="T51" fmla="*/ 159 h 303"/>
                  <a:gd name="T52" fmla="*/ 46 w 54"/>
                  <a:gd name="T53" fmla="*/ 179 h 303"/>
                  <a:gd name="T54" fmla="*/ 45 w 54"/>
                  <a:gd name="T55" fmla="*/ 200 h 303"/>
                  <a:gd name="T56" fmla="*/ 44 w 54"/>
                  <a:gd name="T57" fmla="*/ 221 h 303"/>
                  <a:gd name="T58" fmla="*/ 42 w 54"/>
                  <a:gd name="T59" fmla="*/ 242 h 303"/>
                  <a:gd name="T60" fmla="*/ 42 w 54"/>
                  <a:gd name="T61" fmla="*/ 262 h 303"/>
                  <a:gd name="T62" fmla="*/ 41 w 54"/>
                  <a:gd name="T63" fmla="*/ 282 h 303"/>
                  <a:gd name="T64" fmla="*/ 41 w 54"/>
                  <a:gd name="T65" fmla="*/ 302 h 3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303"/>
                  <a:gd name="T101" fmla="*/ 54 w 54"/>
                  <a:gd name="T102" fmla="*/ 303 h 3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303">
                    <a:moveTo>
                      <a:pt x="46" y="302"/>
                    </a:moveTo>
                    <a:lnTo>
                      <a:pt x="46" y="291"/>
                    </a:lnTo>
                    <a:lnTo>
                      <a:pt x="47" y="282"/>
                    </a:lnTo>
                    <a:lnTo>
                      <a:pt x="47" y="272"/>
                    </a:lnTo>
                    <a:lnTo>
                      <a:pt x="48" y="263"/>
                    </a:lnTo>
                    <a:lnTo>
                      <a:pt x="49" y="252"/>
                    </a:lnTo>
                    <a:lnTo>
                      <a:pt x="49" y="242"/>
                    </a:lnTo>
                    <a:lnTo>
                      <a:pt x="50" y="231"/>
                    </a:lnTo>
                    <a:lnTo>
                      <a:pt x="50" y="221"/>
                    </a:lnTo>
                    <a:lnTo>
                      <a:pt x="51" y="211"/>
                    </a:lnTo>
                    <a:lnTo>
                      <a:pt x="51" y="200"/>
                    </a:lnTo>
                    <a:lnTo>
                      <a:pt x="52" y="189"/>
                    </a:lnTo>
                    <a:lnTo>
                      <a:pt x="52" y="179"/>
                    </a:lnTo>
                    <a:lnTo>
                      <a:pt x="53" y="168"/>
                    </a:lnTo>
                    <a:lnTo>
                      <a:pt x="53" y="159"/>
                    </a:lnTo>
                    <a:lnTo>
                      <a:pt x="53" y="148"/>
                    </a:lnTo>
                    <a:lnTo>
                      <a:pt x="52" y="138"/>
                    </a:lnTo>
                    <a:lnTo>
                      <a:pt x="51" y="127"/>
                    </a:lnTo>
                    <a:lnTo>
                      <a:pt x="51" y="117"/>
                    </a:lnTo>
                    <a:lnTo>
                      <a:pt x="50" y="107"/>
                    </a:lnTo>
                    <a:lnTo>
                      <a:pt x="49" y="98"/>
                    </a:lnTo>
                    <a:lnTo>
                      <a:pt x="47" y="88"/>
                    </a:lnTo>
                    <a:lnTo>
                      <a:pt x="45" y="79"/>
                    </a:lnTo>
                    <a:lnTo>
                      <a:pt x="43" y="69"/>
                    </a:lnTo>
                    <a:lnTo>
                      <a:pt x="41" y="60"/>
                    </a:lnTo>
                    <a:lnTo>
                      <a:pt x="38" y="52"/>
                    </a:lnTo>
                    <a:lnTo>
                      <a:pt x="34" y="44"/>
                    </a:lnTo>
                    <a:lnTo>
                      <a:pt x="31" y="35"/>
                    </a:lnTo>
                    <a:lnTo>
                      <a:pt x="26" y="27"/>
                    </a:lnTo>
                    <a:lnTo>
                      <a:pt x="22" y="20"/>
                    </a:lnTo>
                    <a:lnTo>
                      <a:pt x="16" y="13"/>
                    </a:lnTo>
                    <a:lnTo>
                      <a:pt x="11" y="6"/>
                    </a:lnTo>
                    <a:lnTo>
                      <a:pt x="5" y="0"/>
                    </a:lnTo>
                    <a:lnTo>
                      <a:pt x="0" y="2"/>
                    </a:lnTo>
                    <a:lnTo>
                      <a:pt x="6" y="8"/>
                    </a:lnTo>
                    <a:lnTo>
                      <a:pt x="12" y="15"/>
                    </a:lnTo>
                    <a:lnTo>
                      <a:pt x="16" y="22"/>
                    </a:lnTo>
                    <a:lnTo>
                      <a:pt x="21" y="29"/>
                    </a:lnTo>
                    <a:lnTo>
                      <a:pt x="25" y="36"/>
                    </a:lnTo>
                    <a:lnTo>
                      <a:pt x="29" y="44"/>
                    </a:lnTo>
                    <a:lnTo>
                      <a:pt x="32" y="53"/>
                    </a:lnTo>
                    <a:lnTo>
                      <a:pt x="35" y="61"/>
                    </a:lnTo>
                    <a:lnTo>
                      <a:pt x="38" y="70"/>
                    </a:lnTo>
                    <a:lnTo>
                      <a:pt x="40" y="79"/>
                    </a:lnTo>
                    <a:lnTo>
                      <a:pt x="41" y="88"/>
                    </a:lnTo>
                    <a:lnTo>
                      <a:pt x="42" y="98"/>
                    </a:lnTo>
                    <a:lnTo>
                      <a:pt x="44" y="107"/>
                    </a:lnTo>
                    <a:lnTo>
                      <a:pt x="45" y="118"/>
                    </a:lnTo>
                    <a:lnTo>
                      <a:pt x="46" y="127"/>
                    </a:lnTo>
                    <a:lnTo>
                      <a:pt x="46" y="138"/>
                    </a:lnTo>
                    <a:lnTo>
                      <a:pt x="46" y="148"/>
                    </a:lnTo>
                    <a:lnTo>
                      <a:pt x="46" y="159"/>
                    </a:lnTo>
                    <a:lnTo>
                      <a:pt x="46" y="168"/>
                    </a:lnTo>
                    <a:lnTo>
                      <a:pt x="46" y="179"/>
                    </a:lnTo>
                    <a:lnTo>
                      <a:pt x="46" y="189"/>
                    </a:lnTo>
                    <a:lnTo>
                      <a:pt x="45" y="200"/>
                    </a:lnTo>
                    <a:lnTo>
                      <a:pt x="45" y="211"/>
                    </a:lnTo>
                    <a:lnTo>
                      <a:pt x="44" y="221"/>
                    </a:lnTo>
                    <a:lnTo>
                      <a:pt x="44" y="231"/>
                    </a:lnTo>
                    <a:lnTo>
                      <a:pt x="42" y="242"/>
                    </a:lnTo>
                    <a:lnTo>
                      <a:pt x="42" y="252"/>
                    </a:lnTo>
                    <a:lnTo>
                      <a:pt x="42" y="262"/>
                    </a:lnTo>
                    <a:lnTo>
                      <a:pt x="41" y="272"/>
                    </a:lnTo>
                    <a:lnTo>
                      <a:pt x="41" y="282"/>
                    </a:lnTo>
                    <a:lnTo>
                      <a:pt x="41" y="291"/>
                    </a:lnTo>
                    <a:lnTo>
                      <a:pt x="41" y="302"/>
                    </a:lnTo>
                    <a:lnTo>
                      <a:pt x="46" y="302"/>
                    </a:lnTo>
                  </a:path>
                </a:pathLst>
              </a:custGeom>
              <a:solidFill>
                <a:srgbClr val="790015"/>
              </a:solidFill>
              <a:ln w="12700" cap="rnd">
                <a:solidFill>
                  <a:srgbClr val="FC0128"/>
                </a:solidFill>
                <a:round/>
                <a:headEnd type="none" w="sm" len="sm"/>
                <a:tailEnd type="none" w="sm" len="sm"/>
              </a:ln>
            </p:spPr>
            <p:txBody>
              <a:bodyPr/>
              <a:lstStyle/>
              <a:p>
                <a:pPr algn="ctr">
                  <a:defRPr/>
                </a:pPr>
                <a:endParaRPr lang="tr-TR" b="1"/>
              </a:p>
            </p:txBody>
          </p:sp>
          <p:sp>
            <p:nvSpPr>
              <p:cNvPr id="34895" name="Freeform 12"/>
              <p:cNvSpPr>
                <a:spLocks/>
              </p:cNvSpPr>
              <p:nvPr/>
            </p:nvSpPr>
            <p:spPr bwMode="auto">
              <a:xfrm>
                <a:off x="3076" y="2789"/>
                <a:ext cx="20" cy="226"/>
              </a:xfrm>
              <a:custGeom>
                <a:avLst/>
                <a:gdLst>
                  <a:gd name="T0" fmla="*/ 8 w 19"/>
                  <a:gd name="T1" fmla="*/ 8 h 226"/>
                  <a:gd name="T2" fmla="*/ 10 w 19"/>
                  <a:gd name="T3" fmla="*/ 22 h 226"/>
                  <a:gd name="T4" fmla="*/ 11 w 19"/>
                  <a:gd name="T5" fmla="*/ 36 h 226"/>
                  <a:gd name="T6" fmla="*/ 11 w 19"/>
                  <a:gd name="T7" fmla="*/ 51 h 226"/>
                  <a:gd name="T8" fmla="*/ 11 w 19"/>
                  <a:gd name="T9" fmla="*/ 65 h 226"/>
                  <a:gd name="T10" fmla="*/ 12 w 19"/>
                  <a:gd name="T11" fmla="*/ 79 h 226"/>
                  <a:gd name="T12" fmla="*/ 12 w 19"/>
                  <a:gd name="T13" fmla="*/ 93 h 226"/>
                  <a:gd name="T14" fmla="*/ 11 w 19"/>
                  <a:gd name="T15" fmla="*/ 106 h 226"/>
                  <a:gd name="T16" fmla="*/ 11 w 19"/>
                  <a:gd name="T17" fmla="*/ 121 h 226"/>
                  <a:gd name="T18" fmla="*/ 11 w 19"/>
                  <a:gd name="T19" fmla="*/ 134 h 226"/>
                  <a:gd name="T20" fmla="*/ 10 w 19"/>
                  <a:gd name="T21" fmla="*/ 148 h 226"/>
                  <a:gd name="T22" fmla="*/ 8 w 19"/>
                  <a:gd name="T23" fmla="*/ 162 h 226"/>
                  <a:gd name="T24" fmla="*/ 6 w 19"/>
                  <a:gd name="T25" fmla="*/ 176 h 226"/>
                  <a:gd name="T26" fmla="*/ 5 w 19"/>
                  <a:gd name="T27" fmla="*/ 190 h 226"/>
                  <a:gd name="T28" fmla="*/ 3 w 19"/>
                  <a:gd name="T29" fmla="*/ 203 h 226"/>
                  <a:gd name="T30" fmla="*/ 1 w 19"/>
                  <a:gd name="T31" fmla="*/ 217 h 226"/>
                  <a:gd name="T32" fmla="*/ 6 w 19"/>
                  <a:gd name="T33" fmla="*/ 225 h 226"/>
                  <a:gd name="T34" fmla="*/ 7 w 19"/>
                  <a:gd name="T35" fmla="*/ 211 h 226"/>
                  <a:gd name="T36" fmla="*/ 10 w 19"/>
                  <a:gd name="T37" fmla="*/ 197 h 226"/>
                  <a:gd name="T38" fmla="*/ 12 w 19"/>
                  <a:gd name="T39" fmla="*/ 183 h 226"/>
                  <a:gd name="T40" fmla="*/ 13 w 19"/>
                  <a:gd name="T41" fmla="*/ 169 h 226"/>
                  <a:gd name="T42" fmla="*/ 15 w 19"/>
                  <a:gd name="T43" fmla="*/ 155 h 226"/>
                  <a:gd name="T44" fmla="*/ 15 w 19"/>
                  <a:gd name="T45" fmla="*/ 141 h 226"/>
                  <a:gd name="T46" fmla="*/ 16 w 19"/>
                  <a:gd name="T47" fmla="*/ 128 h 226"/>
                  <a:gd name="T48" fmla="*/ 17 w 19"/>
                  <a:gd name="T49" fmla="*/ 113 h 226"/>
                  <a:gd name="T50" fmla="*/ 18 w 19"/>
                  <a:gd name="T51" fmla="*/ 99 h 226"/>
                  <a:gd name="T52" fmla="*/ 18 w 19"/>
                  <a:gd name="T53" fmla="*/ 86 h 226"/>
                  <a:gd name="T54" fmla="*/ 18 w 19"/>
                  <a:gd name="T55" fmla="*/ 71 h 226"/>
                  <a:gd name="T56" fmla="*/ 17 w 19"/>
                  <a:gd name="T57" fmla="*/ 57 h 226"/>
                  <a:gd name="T58" fmla="*/ 16 w 19"/>
                  <a:gd name="T59" fmla="*/ 43 h 226"/>
                  <a:gd name="T60" fmla="*/ 15 w 19"/>
                  <a:gd name="T61" fmla="*/ 29 h 226"/>
                  <a:gd name="T62" fmla="*/ 15 w 19"/>
                  <a:gd name="T63" fmla="*/ 14 h 226"/>
                  <a:gd name="T64" fmla="*/ 13 w 19"/>
                  <a:gd name="T65" fmla="*/ 0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226"/>
                  <a:gd name="T101" fmla="*/ 19 w 19"/>
                  <a:gd name="T102" fmla="*/ 226 h 2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226">
                    <a:moveTo>
                      <a:pt x="7" y="0"/>
                    </a:moveTo>
                    <a:lnTo>
                      <a:pt x="8" y="8"/>
                    </a:lnTo>
                    <a:lnTo>
                      <a:pt x="9" y="15"/>
                    </a:lnTo>
                    <a:lnTo>
                      <a:pt x="10" y="22"/>
                    </a:lnTo>
                    <a:lnTo>
                      <a:pt x="10" y="29"/>
                    </a:lnTo>
                    <a:lnTo>
                      <a:pt x="11" y="36"/>
                    </a:lnTo>
                    <a:lnTo>
                      <a:pt x="11" y="43"/>
                    </a:lnTo>
                    <a:lnTo>
                      <a:pt x="11" y="51"/>
                    </a:lnTo>
                    <a:lnTo>
                      <a:pt x="11" y="58"/>
                    </a:lnTo>
                    <a:lnTo>
                      <a:pt x="11" y="65"/>
                    </a:lnTo>
                    <a:lnTo>
                      <a:pt x="12" y="71"/>
                    </a:lnTo>
                    <a:lnTo>
                      <a:pt x="12" y="79"/>
                    </a:lnTo>
                    <a:lnTo>
                      <a:pt x="12" y="86"/>
                    </a:lnTo>
                    <a:lnTo>
                      <a:pt x="12" y="93"/>
                    </a:lnTo>
                    <a:lnTo>
                      <a:pt x="12" y="99"/>
                    </a:lnTo>
                    <a:lnTo>
                      <a:pt x="11" y="106"/>
                    </a:lnTo>
                    <a:lnTo>
                      <a:pt x="11" y="113"/>
                    </a:lnTo>
                    <a:lnTo>
                      <a:pt x="11" y="121"/>
                    </a:lnTo>
                    <a:lnTo>
                      <a:pt x="11" y="127"/>
                    </a:lnTo>
                    <a:lnTo>
                      <a:pt x="11" y="134"/>
                    </a:lnTo>
                    <a:lnTo>
                      <a:pt x="10" y="141"/>
                    </a:lnTo>
                    <a:lnTo>
                      <a:pt x="10" y="148"/>
                    </a:lnTo>
                    <a:lnTo>
                      <a:pt x="9" y="155"/>
                    </a:lnTo>
                    <a:lnTo>
                      <a:pt x="8" y="162"/>
                    </a:lnTo>
                    <a:lnTo>
                      <a:pt x="7" y="169"/>
                    </a:lnTo>
                    <a:lnTo>
                      <a:pt x="6" y="176"/>
                    </a:lnTo>
                    <a:lnTo>
                      <a:pt x="6" y="183"/>
                    </a:lnTo>
                    <a:lnTo>
                      <a:pt x="5" y="190"/>
                    </a:lnTo>
                    <a:lnTo>
                      <a:pt x="4" y="196"/>
                    </a:lnTo>
                    <a:lnTo>
                      <a:pt x="3" y="203"/>
                    </a:lnTo>
                    <a:lnTo>
                      <a:pt x="2" y="210"/>
                    </a:lnTo>
                    <a:lnTo>
                      <a:pt x="1" y="217"/>
                    </a:lnTo>
                    <a:lnTo>
                      <a:pt x="0" y="224"/>
                    </a:lnTo>
                    <a:lnTo>
                      <a:pt x="6" y="225"/>
                    </a:lnTo>
                    <a:lnTo>
                      <a:pt x="6" y="217"/>
                    </a:lnTo>
                    <a:lnTo>
                      <a:pt x="7" y="211"/>
                    </a:lnTo>
                    <a:lnTo>
                      <a:pt x="9" y="204"/>
                    </a:lnTo>
                    <a:lnTo>
                      <a:pt x="10" y="197"/>
                    </a:lnTo>
                    <a:lnTo>
                      <a:pt x="11" y="190"/>
                    </a:lnTo>
                    <a:lnTo>
                      <a:pt x="12" y="183"/>
                    </a:lnTo>
                    <a:lnTo>
                      <a:pt x="12" y="176"/>
                    </a:lnTo>
                    <a:lnTo>
                      <a:pt x="13" y="169"/>
                    </a:lnTo>
                    <a:lnTo>
                      <a:pt x="14" y="162"/>
                    </a:lnTo>
                    <a:lnTo>
                      <a:pt x="15" y="155"/>
                    </a:lnTo>
                    <a:lnTo>
                      <a:pt x="15" y="148"/>
                    </a:lnTo>
                    <a:lnTo>
                      <a:pt x="15" y="141"/>
                    </a:lnTo>
                    <a:lnTo>
                      <a:pt x="16" y="134"/>
                    </a:lnTo>
                    <a:lnTo>
                      <a:pt x="16" y="128"/>
                    </a:lnTo>
                    <a:lnTo>
                      <a:pt x="17" y="121"/>
                    </a:lnTo>
                    <a:lnTo>
                      <a:pt x="17" y="113"/>
                    </a:lnTo>
                    <a:lnTo>
                      <a:pt x="18" y="106"/>
                    </a:lnTo>
                    <a:lnTo>
                      <a:pt x="18" y="99"/>
                    </a:lnTo>
                    <a:lnTo>
                      <a:pt x="18" y="93"/>
                    </a:lnTo>
                    <a:lnTo>
                      <a:pt x="18" y="86"/>
                    </a:lnTo>
                    <a:lnTo>
                      <a:pt x="18" y="79"/>
                    </a:lnTo>
                    <a:lnTo>
                      <a:pt x="18" y="71"/>
                    </a:lnTo>
                    <a:lnTo>
                      <a:pt x="18" y="64"/>
                    </a:lnTo>
                    <a:lnTo>
                      <a:pt x="17" y="57"/>
                    </a:lnTo>
                    <a:lnTo>
                      <a:pt x="17" y="50"/>
                    </a:lnTo>
                    <a:lnTo>
                      <a:pt x="16" y="43"/>
                    </a:lnTo>
                    <a:lnTo>
                      <a:pt x="16" y="36"/>
                    </a:lnTo>
                    <a:lnTo>
                      <a:pt x="15" y="29"/>
                    </a:lnTo>
                    <a:lnTo>
                      <a:pt x="15" y="22"/>
                    </a:lnTo>
                    <a:lnTo>
                      <a:pt x="15" y="14"/>
                    </a:lnTo>
                    <a:lnTo>
                      <a:pt x="14" y="7"/>
                    </a:lnTo>
                    <a:lnTo>
                      <a:pt x="13" y="0"/>
                    </a:lnTo>
                    <a:lnTo>
                      <a:pt x="7" y="0"/>
                    </a:lnTo>
                  </a:path>
                </a:pathLst>
              </a:custGeom>
              <a:solidFill>
                <a:srgbClr val="790015"/>
              </a:solidFill>
              <a:ln w="12700" cap="rnd">
                <a:solidFill>
                  <a:srgbClr val="FC0128"/>
                </a:solidFill>
                <a:round/>
                <a:headEnd type="none" w="sm" len="sm"/>
                <a:tailEnd type="none" w="sm" len="sm"/>
              </a:ln>
            </p:spPr>
            <p:txBody>
              <a:bodyPr/>
              <a:lstStyle/>
              <a:p>
                <a:pPr algn="ctr">
                  <a:defRPr/>
                </a:pPr>
                <a:endParaRPr lang="tr-TR" b="1"/>
              </a:p>
            </p:txBody>
          </p:sp>
          <p:sp>
            <p:nvSpPr>
              <p:cNvPr id="34896" name="Freeform 13"/>
              <p:cNvSpPr>
                <a:spLocks/>
              </p:cNvSpPr>
              <p:nvPr/>
            </p:nvSpPr>
            <p:spPr bwMode="auto">
              <a:xfrm>
                <a:off x="3024" y="2658"/>
                <a:ext cx="67" cy="133"/>
              </a:xfrm>
              <a:custGeom>
                <a:avLst/>
                <a:gdLst>
                  <a:gd name="T0" fmla="*/ 2 w 67"/>
                  <a:gd name="T1" fmla="*/ 5 h 133"/>
                  <a:gd name="T2" fmla="*/ 6 w 67"/>
                  <a:gd name="T3" fmla="*/ 13 h 133"/>
                  <a:gd name="T4" fmla="*/ 11 w 67"/>
                  <a:gd name="T5" fmla="*/ 21 h 133"/>
                  <a:gd name="T6" fmla="*/ 15 w 67"/>
                  <a:gd name="T7" fmla="*/ 29 h 133"/>
                  <a:gd name="T8" fmla="*/ 20 w 67"/>
                  <a:gd name="T9" fmla="*/ 36 h 133"/>
                  <a:gd name="T10" fmla="*/ 24 w 67"/>
                  <a:gd name="T11" fmla="*/ 43 h 133"/>
                  <a:gd name="T12" fmla="*/ 28 w 67"/>
                  <a:gd name="T13" fmla="*/ 51 h 133"/>
                  <a:gd name="T14" fmla="*/ 33 w 67"/>
                  <a:gd name="T15" fmla="*/ 59 h 133"/>
                  <a:gd name="T16" fmla="*/ 37 w 67"/>
                  <a:gd name="T17" fmla="*/ 66 h 133"/>
                  <a:gd name="T18" fmla="*/ 40 w 67"/>
                  <a:gd name="T19" fmla="*/ 74 h 133"/>
                  <a:gd name="T20" fmla="*/ 44 w 67"/>
                  <a:gd name="T21" fmla="*/ 82 h 133"/>
                  <a:gd name="T22" fmla="*/ 47 w 67"/>
                  <a:gd name="T23" fmla="*/ 90 h 133"/>
                  <a:gd name="T24" fmla="*/ 51 w 67"/>
                  <a:gd name="T25" fmla="*/ 98 h 133"/>
                  <a:gd name="T26" fmla="*/ 53 w 67"/>
                  <a:gd name="T27" fmla="*/ 108 h 133"/>
                  <a:gd name="T28" fmla="*/ 56 w 67"/>
                  <a:gd name="T29" fmla="*/ 116 h 133"/>
                  <a:gd name="T30" fmla="*/ 58 w 67"/>
                  <a:gd name="T31" fmla="*/ 127 h 133"/>
                  <a:gd name="T32" fmla="*/ 66 w 67"/>
                  <a:gd name="T33" fmla="*/ 131 h 133"/>
                  <a:gd name="T34" fmla="*/ 64 w 67"/>
                  <a:gd name="T35" fmla="*/ 121 h 133"/>
                  <a:gd name="T36" fmla="*/ 60 w 67"/>
                  <a:gd name="T37" fmla="*/ 112 h 133"/>
                  <a:gd name="T38" fmla="*/ 58 w 67"/>
                  <a:gd name="T39" fmla="*/ 102 h 133"/>
                  <a:gd name="T40" fmla="*/ 55 w 67"/>
                  <a:gd name="T41" fmla="*/ 94 h 133"/>
                  <a:gd name="T42" fmla="*/ 51 w 67"/>
                  <a:gd name="T43" fmla="*/ 85 h 133"/>
                  <a:gd name="T44" fmla="*/ 48 w 67"/>
                  <a:gd name="T45" fmla="*/ 76 h 133"/>
                  <a:gd name="T46" fmla="*/ 44 w 67"/>
                  <a:gd name="T47" fmla="*/ 69 h 133"/>
                  <a:gd name="T48" fmla="*/ 40 w 67"/>
                  <a:gd name="T49" fmla="*/ 61 h 133"/>
                  <a:gd name="T50" fmla="*/ 36 w 67"/>
                  <a:gd name="T51" fmla="*/ 54 h 133"/>
                  <a:gd name="T52" fmla="*/ 32 w 67"/>
                  <a:gd name="T53" fmla="*/ 46 h 133"/>
                  <a:gd name="T54" fmla="*/ 27 w 67"/>
                  <a:gd name="T55" fmla="*/ 38 h 133"/>
                  <a:gd name="T56" fmla="*/ 23 w 67"/>
                  <a:gd name="T57" fmla="*/ 31 h 133"/>
                  <a:gd name="T58" fmla="*/ 19 w 67"/>
                  <a:gd name="T59" fmla="*/ 23 h 133"/>
                  <a:gd name="T60" fmla="*/ 14 w 67"/>
                  <a:gd name="T61" fmla="*/ 16 h 133"/>
                  <a:gd name="T62" fmla="*/ 10 w 67"/>
                  <a:gd name="T63" fmla="*/ 8 h 133"/>
                  <a:gd name="T64" fmla="*/ 5 w 67"/>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133"/>
                  <a:gd name="T101" fmla="*/ 67 w 67"/>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133">
                    <a:moveTo>
                      <a:pt x="0" y="1"/>
                    </a:moveTo>
                    <a:lnTo>
                      <a:pt x="2" y="5"/>
                    </a:lnTo>
                    <a:lnTo>
                      <a:pt x="4" y="9"/>
                    </a:lnTo>
                    <a:lnTo>
                      <a:pt x="6" y="13"/>
                    </a:lnTo>
                    <a:lnTo>
                      <a:pt x="9" y="17"/>
                    </a:lnTo>
                    <a:lnTo>
                      <a:pt x="11" y="21"/>
                    </a:lnTo>
                    <a:lnTo>
                      <a:pt x="13" y="25"/>
                    </a:lnTo>
                    <a:lnTo>
                      <a:pt x="15" y="29"/>
                    </a:lnTo>
                    <a:lnTo>
                      <a:pt x="18" y="32"/>
                    </a:lnTo>
                    <a:lnTo>
                      <a:pt x="20" y="36"/>
                    </a:lnTo>
                    <a:lnTo>
                      <a:pt x="23" y="40"/>
                    </a:lnTo>
                    <a:lnTo>
                      <a:pt x="24" y="43"/>
                    </a:lnTo>
                    <a:lnTo>
                      <a:pt x="26" y="47"/>
                    </a:lnTo>
                    <a:lnTo>
                      <a:pt x="28" y="51"/>
                    </a:lnTo>
                    <a:lnTo>
                      <a:pt x="31" y="55"/>
                    </a:lnTo>
                    <a:lnTo>
                      <a:pt x="33" y="59"/>
                    </a:lnTo>
                    <a:lnTo>
                      <a:pt x="35" y="62"/>
                    </a:lnTo>
                    <a:lnTo>
                      <a:pt x="37" y="66"/>
                    </a:lnTo>
                    <a:lnTo>
                      <a:pt x="39" y="70"/>
                    </a:lnTo>
                    <a:lnTo>
                      <a:pt x="40" y="74"/>
                    </a:lnTo>
                    <a:lnTo>
                      <a:pt x="42" y="78"/>
                    </a:lnTo>
                    <a:lnTo>
                      <a:pt x="44" y="82"/>
                    </a:lnTo>
                    <a:lnTo>
                      <a:pt x="46" y="86"/>
                    </a:lnTo>
                    <a:lnTo>
                      <a:pt x="47" y="90"/>
                    </a:lnTo>
                    <a:lnTo>
                      <a:pt x="49" y="94"/>
                    </a:lnTo>
                    <a:lnTo>
                      <a:pt x="51" y="98"/>
                    </a:lnTo>
                    <a:lnTo>
                      <a:pt x="52" y="103"/>
                    </a:lnTo>
                    <a:lnTo>
                      <a:pt x="53" y="108"/>
                    </a:lnTo>
                    <a:lnTo>
                      <a:pt x="55" y="112"/>
                    </a:lnTo>
                    <a:lnTo>
                      <a:pt x="56" y="116"/>
                    </a:lnTo>
                    <a:lnTo>
                      <a:pt x="57" y="121"/>
                    </a:lnTo>
                    <a:lnTo>
                      <a:pt x="58" y="127"/>
                    </a:lnTo>
                    <a:lnTo>
                      <a:pt x="59" y="132"/>
                    </a:lnTo>
                    <a:lnTo>
                      <a:pt x="66" y="131"/>
                    </a:lnTo>
                    <a:lnTo>
                      <a:pt x="64" y="126"/>
                    </a:lnTo>
                    <a:lnTo>
                      <a:pt x="64" y="121"/>
                    </a:lnTo>
                    <a:lnTo>
                      <a:pt x="62" y="116"/>
                    </a:lnTo>
                    <a:lnTo>
                      <a:pt x="60" y="112"/>
                    </a:lnTo>
                    <a:lnTo>
                      <a:pt x="59" y="107"/>
                    </a:lnTo>
                    <a:lnTo>
                      <a:pt x="58" y="102"/>
                    </a:lnTo>
                    <a:lnTo>
                      <a:pt x="56" y="97"/>
                    </a:lnTo>
                    <a:lnTo>
                      <a:pt x="55" y="94"/>
                    </a:lnTo>
                    <a:lnTo>
                      <a:pt x="53" y="89"/>
                    </a:lnTo>
                    <a:lnTo>
                      <a:pt x="51" y="85"/>
                    </a:lnTo>
                    <a:lnTo>
                      <a:pt x="50" y="81"/>
                    </a:lnTo>
                    <a:lnTo>
                      <a:pt x="48" y="76"/>
                    </a:lnTo>
                    <a:lnTo>
                      <a:pt x="46" y="73"/>
                    </a:lnTo>
                    <a:lnTo>
                      <a:pt x="44" y="69"/>
                    </a:lnTo>
                    <a:lnTo>
                      <a:pt x="42" y="65"/>
                    </a:lnTo>
                    <a:lnTo>
                      <a:pt x="40" y="61"/>
                    </a:lnTo>
                    <a:lnTo>
                      <a:pt x="38" y="57"/>
                    </a:lnTo>
                    <a:lnTo>
                      <a:pt x="36" y="54"/>
                    </a:lnTo>
                    <a:lnTo>
                      <a:pt x="34" y="50"/>
                    </a:lnTo>
                    <a:lnTo>
                      <a:pt x="32" y="46"/>
                    </a:lnTo>
                    <a:lnTo>
                      <a:pt x="30" y="42"/>
                    </a:lnTo>
                    <a:lnTo>
                      <a:pt x="27" y="38"/>
                    </a:lnTo>
                    <a:lnTo>
                      <a:pt x="26" y="35"/>
                    </a:lnTo>
                    <a:lnTo>
                      <a:pt x="23" y="31"/>
                    </a:lnTo>
                    <a:lnTo>
                      <a:pt x="21" y="27"/>
                    </a:lnTo>
                    <a:lnTo>
                      <a:pt x="19" y="23"/>
                    </a:lnTo>
                    <a:lnTo>
                      <a:pt x="16" y="19"/>
                    </a:lnTo>
                    <a:lnTo>
                      <a:pt x="14" y="16"/>
                    </a:lnTo>
                    <a:lnTo>
                      <a:pt x="12" y="12"/>
                    </a:lnTo>
                    <a:lnTo>
                      <a:pt x="10" y="8"/>
                    </a:lnTo>
                    <a:lnTo>
                      <a:pt x="7" y="4"/>
                    </a:lnTo>
                    <a:lnTo>
                      <a:pt x="5" y="0"/>
                    </a:lnTo>
                    <a:lnTo>
                      <a:pt x="0" y="1"/>
                    </a:lnTo>
                  </a:path>
                </a:pathLst>
              </a:custGeom>
              <a:solidFill>
                <a:srgbClr val="790015"/>
              </a:solidFill>
              <a:ln w="12700" cap="rnd">
                <a:solidFill>
                  <a:srgbClr val="FC0128"/>
                </a:solidFill>
                <a:round/>
                <a:headEnd type="none" w="sm" len="sm"/>
                <a:tailEnd type="none" w="sm" len="sm"/>
              </a:ln>
            </p:spPr>
            <p:txBody>
              <a:bodyPr/>
              <a:lstStyle/>
              <a:p>
                <a:pPr algn="ctr">
                  <a:defRPr/>
                </a:pPr>
                <a:endParaRPr lang="tr-TR" b="1"/>
              </a:p>
            </p:txBody>
          </p:sp>
          <p:sp>
            <p:nvSpPr>
              <p:cNvPr id="34897" name="Freeform 14"/>
              <p:cNvSpPr>
                <a:spLocks/>
              </p:cNvSpPr>
              <p:nvPr/>
            </p:nvSpPr>
            <p:spPr bwMode="auto">
              <a:xfrm>
                <a:off x="2670" y="2902"/>
                <a:ext cx="169" cy="100"/>
              </a:xfrm>
              <a:custGeom>
                <a:avLst/>
                <a:gdLst>
                  <a:gd name="T0" fmla="*/ 160 w 169"/>
                  <a:gd name="T1" fmla="*/ 3 h 100"/>
                  <a:gd name="T2" fmla="*/ 155 w 169"/>
                  <a:gd name="T3" fmla="*/ 11 h 100"/>
                  <a:gd name="T4" fmla="*/ 148 w 169"/>
                  <a:gd name="T5" fmla="*/ 18 h 100"/>
                  <a:gd name="T6" fmla="*/ 142 w 169"/>
                  <a:gd name="T7" fmla="*/ 26 h 100"/>
                  <a:gd name="T8" fmla="*/ 134 w 169"/>
                  <a:gd name="T9" fmla="*/ 34 h 100"/>
                  <a:gd name="T10" fmla="*/ 126 w 169"/>
                  <a:gd name="T11" fmla="*/ 42 h 100"/>
                  <a:gd name="T12" fmla="*/ 118 w 169"/>
                  <a:gd name="T13" fmla="*/ 49 h 100"/>
                  <a:gd name="T14" fmla="*/ 108 w 169"/>
                  <a:gd name="T15" fmla="*/ 56 h 100"/>
                  <a:gd name="T16" fmla="*/ 97 w 169"/>
                  <a:gd name="T17" fmla="*/ 63 h 100"/>
                  <a:gd name="T18" fmla="*/ 86 w 169"/>
                  <a:gd name="T19" fmla="*/ 69 h 100"/>
                  <a:gd name="T20" fmla="*/ 75 w 169"/>
                  <a:gd name="T21" fmla="*/ 76 h 100"/>
                  <a:gd name="T22" fmla="*/ 62 w 169"/>
                  <a:gd name="T23" fmla="*/ 81 h 100"/>
                  <a:gd name="T24" fmla="*/ 50 w 169"/>
                  <a:gd name="T25" fmla="*/ 85 h 100"/>
                  <a:gd name="T26" fmla="*/ 36 w 169"/>
                  <a:gd name="T27" fmla="*/ 89 h 100"/>
                  <a:gd name="T28" fmla="*/ 22 w 169"/>
                  <a:gd name="T29" fmla="*/ 92 h 100"/>
                  <a:gd name="T30" fmla="*/ 7 w 169"/>
                  <a:gd name="T31" fmla="*/ 94 h 100"/>
                  <a:gd name="T32" fmla="*/ 0 w 169"/>
                  <a:gd name="T33" fmla="*/ 99 h 100"/>
                  <a:gd name="T34" fmla="*/ 16 w 169"/>
                  <a:gd name="T35" fmla="*/ 97 h 100"/>
                  <a:gd name="T36" fmla="*/ 31 w 169"/>
                  <a:gd name="T37" fmla="*/ 94 h 100"/>
                  <a:gd name="T38" fmla="*/ 46 w 169"/>
                  <a:gd name="T39" fmla="*/ 91 h 100"/>
                  <a:gd name="T40" fmla="*/ 59 w 169"/>
                  <a:gd name="T41" fmla="*/ 86 h 100"/>
                  <a:gd name="T42" fmla="*/ 72 w 169"/>
                  <a:gd name="T43" fmla="*/ 82 h 100"/>
                  <a:gd name="T44" fmla="*/ 84 w 169"/>
                  <a:gd name="T45" fmla="*/ 76 h 100"/>
                  <a:gd name="T46" fmla="*/ 96 w 169"/>
                  <a:gd name="T47" fmla="*/ 69 h 100"/>
                  <a:gd name="T48" fmla="*/ 107 w 169"/>
                  <a:gd name="T49" fmla="*/ 63 h 100"/>
                  <a:gd name="T50" fmla="*/ 117 w 169"/>
                  <a:gd name="T51" fmla="*/ 55 h 100"/>
                  <a:gd name="T52" fmla="*/ 126 w 169"/>
                  <a:gd name="T53" fmla="*/ 48 h 100"/>
                  <a:gd name="T54" fmla="*/ 135 w 169"/>
                  <a:gd name="T55" fmla="*/ 40 h 100"/>
                  <a:gd name="T56" fmla="*/ 143 w 169"/>
                  <a:gd name="T57" fmla="*/ 32 h 100"/>
                  <a:gd name="T58" fmla="*/ 150 w 169"/>
                  <a:gd name="T59" fmla="*/ 24 h 100"/>
                  <a:gd name="T60" fmla="*/ 156 w 169"/>
                  <a:gd name="T61" fmla="*/ 16 h 100"/>
                  <a:gd name="T62" fmla="*/ 162 w 169"/>
                  <a:gd name="T63" fmla="*/ 9 h 100"/>
                  <a:gd name="T64" fmla="*/ 168 w 169"/>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9"/>
                  <a:gd name="T100" fmla="*/ 0 h 100"/>
                  <a:gd name="T101" fmla="*/ 169 w 169"/>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9" h="100">
                    <a:moveTo>
                      <a:pt x="162" y="0"/>
                    </a:moveTo>
                    <a:lnTo>
                      <a:pt x="160" y="3"/>
                    </a:lnTo>
                    <a:lnTo>
                      <a:pt x="157" y="7"/>
                    </a:lnTo>
                    <a:lnTo>
                      <a:pt x="155" y="11"/>
                    </a:lnTo>
                    <a:lnTo>
                      <a:pt x="152" y="15"/>
                    </a:lnTo>
                    <a:lnTo>
                      <a:pt x="148" y="18"/>
                    </a:lnTo>
                    <a:lnTo>
                      <a:pt x="145" y="22"/>
                    </a:lnTo>
                    <a:lnTo>
                      <a:pt x="142" y="26"/>
                    </a:lnTo>
                    <a:lnTo>
                      <a:pt x="138" y="30"/>
                    </a:lnTo>
                    <a:lnTo>
                      <a:pt x="134" y="34"/>
                    </a:lnTo>
                    <a:lnTo>
                      <a:pt x="130" y="37"/>
                    </a:lnTo>
                    <a:lnTo>
                      <a:pt x="126" y="42"/>
                    </a:lnTo>
                    <a:lnTo>
                      <a:pt x="121" y="45"/>
                    </a:lnTo>
                    <a:lnTo>
                      <a:pt x="118" y="49"/>
                    </a:lnTo>
                    <a:lnTo>
                      <a:pt x="113" y="52"/>
                    </a:lnTo>
                    <a:lnTo>
                      <a:pt x="108" y="56"/>
                    </a:lnTo>
                    <a:lnTo>
                      <a:pt x="102" y="60"/>
                    </a:lnTo>
                    <a:lnTo>
                      <a:pt x="97" y="63"/>
                    </a:lnTo>
                    <a:lnTo>
                      <a:pt x="92" y="66"/>
                    </a:lnTo>
                    <a:lnTo>
                      <a:pt x="86" y="69"/>
                    </a:lnTo>
                    <a:lnTo>
                      <a:pt x="81" y="72"/>
                    </a:lnTo>
                    <a:lnTo>
                      <a:pt x="75" y="76"/>
                    </a:lnTo>
                    <a:lnTo>
                      <a:pt x="69" y="78"/>
                    </a:lnTo>
                    <a:lnTo>
                      <a:pt x="62" y="81"/>
                    </a:lnTo>
                    <a:lnTo>
                      <a:pt x="57" y="83"/>
                    </a:lnTo>
                    <a:lnTo>
                      <a:pt x="50" y="85"/>
                    </a:lnTo>
                    <a:lnTo>
                      <a:pt x="43" y="87"/>
                    </a:lnTo>
                    <a:lnTo>
                      <a:pt x="36" y="89"/>
                    </a:lnTo>
                    <a:lnTo>
                      <a:pt x="29" y="90"/>
                    </a:lnTo>
                    <a:lnTo>
                      <a:pt x="22" y="92"/>
                    </a:lnTo>
                    <a:lnTo>
                      <a:pt x="15" y="93"/>
                    </a:lnTo>
                    <a:lnTo>
                      <a:pt x="7" y="94"/>
                    </a:lnTo>
                    <a:lnTo>
                      <a:pt x="0" y="94"/>
                    </a:lnTo>
                    <a:lnTo>
                      <a:pt x="0" y="99"/>
                    </a:lnTo>
                    <a:lnTo>
                      <a:pt x="8" y="98"/>
                    </a:lnTo>
                    <a:lnTo>
                      <a:pt x="16" y="97"/>
                    </a:lnTo>
                    <a:lnTo>
                      <a:pt x="24" y="96"/>
                    </a:lnTo>
                    <a:lnTo>
                      <a:pt x="31" y="94"/>
                    </a:lnTo>
                    <a:lnTo>
                      <a:pt x="38" y="93"/>
                    </a:lnTo>
                    <a:lnTo>
                      <a:pt x="46" y="91"/>
                    </a:lnTo>
                    <a:lnTo>
                      <a:pt x="52" y="89"/>
                    </a:lnTo>
                    <a:lnTo>
                      <a:pt x="59" y="86"/>
                    </a:lnTo>
                    <a:lnTo>
                      <a:pt x="66" y="84"/>
                    </a:lnTo>
                    <a:lnTo>
                      <a:pt x="72" y="82"/>
                    </a:lnTo>
                    <a:lnTo>
                      <a:pt x="78" y="79"/>
                    </a:lnTo>
                    <a:lnTo>
                      <a:pt x="84" y="76"/>
                    </a:lnTo>
                    <a:lnTo>
                      <a:pt x="90" y="73"/>
                    </a:lnTo>
                    <a:lnTo>
                      <a:pt x="96" y="69"/>
                    </a:lnTo>
                    <a:lnTo>
                      <a:pt x="101" y="66"/>
                    </a:lnTo>
                    <a:lnTo>
                      <a:pt x="107" y="63"/>
                    </a:lnTo>
                    <a:lnTo>
                      <a:pt x="112" y="59"/>
                    </a:lnTo>
                    <a:lnTo>
                      <a:pt x="117" y="55"/>
                    </a:lnTo>
                    <a:lnTo>
                      <a:pt x="121" y="52"/>
                    </a:lnTo>
                    <a:lnTo>
                      <a:pt x="126" y="48"/>
                    </a:lnTo>
                    <a:lnTo>
                      <a:pt x="131" y="44"/>
                    </a:lnTo>
                    <a:lnTo>
                      <a:pt x="135" y="40"/>
                    </a:lnTo>
                    <a:lnTo>
                      <a:pt x="139" y="36"/>
                    </a:lnTo>
                    <a:lnTo>
                      <a:pt x="143" y="32"/>
                    </a:lnTo>
                    <a:lnTo>
                      <a:pt x="146" y="28"/>
                    </a:lnTo>
                    <a:lnTo>
                      <a:pt x="150" y="24"/>
                    </a:lnTo>
                    <a:lnTo>
                      <a:pt x="154" y="21"/>
                    </a:lnTo>
                    <a:lnTo>
                      <a:pt x="156" y="16"/>
                    </a:lnTo>
                    <a:lnTo>
                      <a:pt x="160" y="13"/>
                    </a:lnTo>
                    <a:lnTo>
                      <a:pt x="162" y="9"/>
                    </a:lnTo>
                    <a:lnTo>
                      <a:pt x="165" y="5"/>
                    </a:lnTo>
                    <a:lnTo>
                      <a:pt x="168" y="1"/>
                    </a:lnTo>
                    <a:lnTo>
                      <a:pt x="162" y="0"/>
                    </a:lnTo>
                  </a:path>
                </a:pathLst>
              </a:custGeom>
              <a:solidFill>
                <a:srgbClr val="790015"/>
              </a:solidFill>
              <a:ln w="12700" cap="rnd">
                <a:solidFill>
                  <a:srgbClr val="FC0128"/>
                </a:solidFill>
                <a:round/>
                <a:headEnd type="none" w="sm" len="sm"/>
                <a:tailEnd type="none" w="sm" len="sm"/>
              </a:ln>
            </p:spPr>
            <p:txBody>
              <a:bodyPr/>
              <a:lstStyle/>
              <a:p>
                <a:pPr algn="ctr">
                  <a:defRPr/>
                </a:pPr>
                <a:endParaRPr lang="tr-TR" b="1"/>
              </a:p>
            </p:txBody>
          </p:sp>
          <p:sp>
            <p:nvSpPr>
              <p:cNvPr id="34898" name="Freeform 15"/>
              <p:cNvSpPr>
                <a:spLocks/>
              </p:cNvSpPr>
              <p:nvPr/>
            </p:nvSpPr>
            <p:spPr bwMode="auto">
              <a:xfrm>
                <a:off x="2832" y="2827"/>
                <a:ext cx="58" cy="78"/>
              </a:xfrm>
              <a:custGeom>
                <a:avLst/>
                <a:gdLst>
                  <a:gd name="T0" fmla="*/ 49 w 58"/>
                  <a:gd name="T1" fmla="*/ 2 h 78"/>
                  <a:gd name="T2" fmla="*/ 45 w 58"/>
                  <a:gd name="T3" fmla="*/ 6 h 78"/>
                  <a:gd name="T4" fmla="*/ 40 w 58"/>
                  <a:gd name="T5" fmla="*/ 11 h 78"/>
                  <a:gd name="T6" fmla="*/ 36 w 58"/>
                  <a:gd name="T7" fmla="*/ 16 h 78"/>
                  <a:gd name="T8" fmla="*/ 33 w 58"/>
                  <a:gd name="T9" fmla="*/ 20 h 78"/>
                  <a:gd name="T10" fmla="*/ 29 w 58"/>
                  <a:gd name="T11" fmla="*/ 25 h 78"/>
                  <a:gd name="T12" fmla="*/ 26 w 58"/>
                  <a:gd name="T13" fmla="*/ 30 h 78"/>
                  <a:gd name="T14" fmla="*/ 23 w 58"/>
                  <a:gd name="T15" fmla="*/ 34 h 78"/>
                  <a:gd name="T16" fmla="*/ 20 w 58"/>
                  <a:gd name="T17" fmla="*/ 38 h 78"/>
                  <a:gd name="T18" fmla="*/ 17 w 58"/>
                  <a:gd name="T19" fmla="*/ 44 h 78"/>
                  <a:gd name="T20" fmla="*/ 15 w 58"/>
                  <a:gd name="T21" fmla="*/ 48 h 78"/>
                  <a:gd name="T22" fmla="*/ 12 w 58"/>
                  <a:gd name="T23" fmla="*/ 53 h 78"/>
                  <a:gd name="T24" fmla="*/ 10 w 58"/>
                  <a:gd name="T25" fmla="*/ 58 h 78"/>
                  <a:gd name="T26" fmla="*/ 7 w 58"/>
                  <a:gd name="T27" fmla="*/ 63 h 78"/>
                  <a:gd name="T28" fmla="*/ 4 w 58"/>
                  <a:gd name="T29" fmla="*/ 68 h 78"/>
                  <a:gd name="T30" fmla="*/ 2 w 58"/>
                  <a:gd name="T31" fmla="*/ 73 h 78"/>
                  <a:gd name="T32" fmla="*/ 6 w 58"/>
                  <a:gd name="T33" fmla="*/ 77 h 78"/>
                  <a:gd name="T34" fmla="*/ 8 w 58"/>
                  <a:gd name="T35" fmla="*/ 72 h 78"/>
                  <a:gd name="T36" fmla="*/ 11 w 58"/>
                  <a:gd name="T37" fmla="*/ 67 h 78"/>
                  <a:gd name="T38" fmla="*/ 14 w 58"/>
                  <a:gd name="T39" fmla="*/ 62 h 78"/>
                  <a:gd name="T40" fmla="*/ 16 w 58"/>
                  <a:gd name="T41" fmla="*/ 58 h 78"/>
                  <a:gd name="T42" fmla="*/ 19 w 58"/>
                  <a:gd name="T43" fmla="*/ 52 h 78"/>
                  <a:gd name="T44" fmla="*/ 21 w 58"/>
                  <a:gd name="T45" fmla="*/ 48 h 78"/>
                  <a:gd name="T46" fmla="*/ 24 w 58"/>
                  <a:gd name="T47" fmla="*/ 43 h 78"/>
                  <a:gd name="T48" fmla="*/ 27 w 58"/>
                  <a:gd name="T49" fmla="*/ 38 h 78"/>
                  <a:gd name="T50" fmla="*/ 30 w 58"/>
                  <a:gd name="T51" fmla="*/ 33 h 78"/>
                  <a:gd name="T52" fmla="*/ 33 w 58"/>
                  <a:gd name="T53" fmla="*/ 29 h 78"/>
                  <a:gd name="T54" fmla="*/ 36 w 58"/>
                  <a:gd name="T55" fmla="*/ 25 h 78"/>
                  <a:gd name="T56" fmla="*/ 40 w 58"/>
                  <a:gd name="T57" fmla="*/ 20 h 78"/>
                  <a:gd name="T58" fmla="*/ 43 w 58"/>
                  <a:gd name="T59" fmla="*/ 16 h 78"/>
                  <a:gd name="T60" fmla="*/ 47 w 58"/>
                  <a:gd name="T61" fmla="*/ 11 h 78"/>
                  <a:gd name="T62" fmla="*/ 51 w 58"/>
                  <a:gd name="T63" fmla="*/ 7 h 78"/>
                  <a:gd name="T64" fmla="*/ 57 w 58"/>
                  <a:gd name="T65" fmla="*/ 3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78"/>
                  <a:gd name="T101" fmla="*/ 58 w 58"/>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78">
                    <a:moveTo>
                      <a:pt x="51" y="0"/>
                    </a:moveTo>
                    <a:lnTo>
                      <a:pt x="49" y="2"/>
                    </a:lnTo>
                    <a:lnTo>
                      <a:pt x="47" y="4"/>
                    </a:lnTo>
                    <a:lnTo>
                      <a:pt x="45" y="6"/>
                    </a:lnTo>
                    <a:lnTo>
                      <a:pt x="42" y="8"/>
                    </a:lnTo>
                    <a:lnTo>
                      <a:pt x="40" y="11"/>
                    </a:lnTo>
                    <a:lnTo>
                      <a:pt x="38" y="14"/>
                    </a:lnTo>
                    <a:lnTo>
                      <a:pt x="36" y="16"/>
                    </a:lnTo>
                    <a:lnTo>
                      <a:pt x="35" y="18"/>
                    </a:lnTo>
                    <a:lnTo>
                      <a:pt x="33" y="20"/>
                    </a:lnTo>
                    <a:lnTo>
                      <a:pt x="31" y="22"/>
                    </a:lnTo>
                    <a:lnTo>
                      <a:pt x="29" y="25"/>
                    </a:lnTo>
                    <a:lnTo>
                      <a:pt x="28" y="27"/>
                    </a:lnTo>
                    <a:lnTo>
                      <a:pt x="26" y="30"/>
                    </a:lnTo>
                    <a:lnTo>
                      <a:pt x="24" y="32"/>
                    </a:lnTo>
                    <a:lnTo>
                      <a:pt x="23" y="34"/>
                    </a:lnTo>
                    <a:lnTo>
                      <a:pt x="21" y="37"/>
                    </a:lnTo>
                    <a:lnTo>
                      <a:pt x="20" y="38"/>
                    </a:lnTo>
                    <a:lnTo>
                      <a:pt x="19" y="41"/>
                    </a:lnTo>
                    <a:lnTo>
                      <a:pt x="17" y="44"/>
                    </a:lnTo>
                    <a:lnTo>
                      <a:pt x="16" y="46"/>
                    </a:lnTo>
                    <a:lnTo>
                      <a:pt x="15" y="48"/>
                    </a:lnTo>
                    <a:lnTo>
                      <a:pt x="13" y="51"/>
                    </a:lnTo>
                    <a:lnTo>
                      <a:pt x="12" y="53"/>
                    </a:lnTo>
                    <a:lnTo>
                      <a:pt x="11" y="56"/>
                    </a:lnTo>
                    <a:lnTo>
                      <a:pt x="10" y="58"/>
                    </a:lnTo>
                    <a:lnTo>
                      <a:pt x="8" y="60"/>
                    </a:lnTo>
                    <a:lnTo>
                      <a:pt x="7" y="63"/>
                    </a:lnTo>
                    <a:lnTo>
                      <a:pt x="6" y="66"/>
                    </a:lnTo>
                    <a:lnTo>
                      <a:pt x="4" y="68"/>
                    </a:lnTo>
                    <a:lnTo>
                      <a:pt x="2" y="70"/>
                    </a:lnTo>
                    <a:lnTo>
                      <a:pt x="2" y="73"/>
                    </a:lnTo>
                    <a:lnTo>
                      <a:pt x="0" y="75"/>
                    </a:lnTo>
                    <a:lnTo>
                      <a:pt x="6" y="77"/>
                    </a:lnTo>
                    <a:lnTo>
                      <a:pt x="7" y="74"/>
                    </a:lnTo>
                    <a:lnTo>
                      <a:pt x="8" y="72"/>
                    </a:lnTo>
                    <a:lnTo>
                      <a:pt x="10" y="69"/>
                    </a:lnTo>
                    <a:lnTo>
                      <a:pt x="11" y="67"/>
                    </a:lnTo>
                    <a:lnTo>
                      <a:pt x="12" y="64"/>
                    </a:lnTo>
                    <a:lnTo>
                      <a:pt x="14" y="62"/>
                    </a:lnTo>
                    <a:lnTo>
                      <a:pt x="15" y="60"/>
                    </a:lnTo>
                    <a:lnTo>
                      <a:pt x="16" y="58"/>
                    </a:lnTo>
                    <a:lnTo>
                      <a:pt x="18" y="55"/>
                    </a:lnTo>
                    <a:lnTo>
                      <a:pt x="19" y="52"/>
                    </a:lnTo>
                    <a:lnTo>
                      <a:pt x="21" y="50"/>
                    </a:lnTo>
                    <a:lnTo>
                      <a:pt x="21" y="48"/>
                    </a:lnTo>
                    <a:lnTo>
                      <a:pt x="23" y="45"/>
                    </a:lnTo>
                    <a:lnTo>
                      <a:pt x="24" y="43"/>
                    </a:lnTo>
                    <a:lnTo>
                      <a:pt x="25" y="41"/>
                    </a:lnTo>
                    <a:lnTo>
                      <a:pt x="27" y="38"/>
                    </a:lnTo>
                    <a:lnTo>
                      <a:pt x="28" y="36"/>
                    </a:lnTo>
                    <a:lnTo>
                      <a:pt x="30" y="33"/>
                    </a:lnTo>
                    <a:lnTo>
                      <a:pt x="32" y="31"/>
                    </a:lnTo>
                    <a:lnTo>
                      <a:pt x="33" y="29"/>
                    </a:lnTo>
                    <a:lnTo>
                      <a:pt x="35" y="27"/>
                    </a:lnTo>
                    <a:lnTo>
                      <a:pt x="36" y="25"/>
                    </a:lnTo>
                    <a:lnTo>
                      <a:pt x="38" y="22"/>
                    </a:lnTo>
                    <a:lnTo>
                      <a:pt x="40" y="20"/>
                    </a:lnTo>
                    <a:lnTo>
                      <a:pt x="41" y="18"/>
                    </a:lnTo>
                    <a:lnTo>
                      <a:pt x="43" y="16"/>
                    </a:lnTo>
                    <a:lnTo>
                      <a:pt x="46" y="14"/>
                    </a:lnTo>
                    <a:lnTo>
                      <a:pt x="47" y="11"/>
                    </a:lnTo>
                    <a:lnTo>
                      <a:pt x="49" y="9"/>
                    </a:lnTo>
                    <a:lnTo>
                      <a:pt x="51" y="7"/>
                    </a:lnTo>
                    <a:lnTo>
                      <a:pt x="54" y="5"/>
                    </a:lnTo>
                    <a:lnTo>
                      <a:pt x="57" y="3"/>
                    </a:lnTo>
                    <a:lnTo>
                      <a:pt x="51" y="0"/>
                    </a:lnTo>
                  </a:path>
                </a:pathLst>
              </a:custGeom>
              <a:solidFill>
                <a:srgbClr val="790015"/>
              </a:solidFill>
              <a:ln w="12700" cap="rnd">
                <a:solidFill>
                  <a:srgbClr val="FC0128"/>
                </a:solidFill>
                <a:round/>
                <a:headEnd type="none" w="sm" len="sm"/>
                <a:tailEnd type="none" w="sm" len="sm"/>
              </a:ln>
            </p:spPr>
            <p:txBody>
              <a:bodyPr/>
              <a:lstStyle/>
              <a:p>
                <a:pPr algn="ctr">
                  <a:defRPr/>
                </a:pPr>
                <a:endParaRPr lang="tr-TR" b="1"/>
              </a:p>
            </p:txBody>
          </p:sp>
          <p:sp>
            <p:nvSpPr>
              <p:cNvPr id="34899" name="Freeform 16"/>
              <p:cNvSpPr>
                <a:spLocks/>
              </p:cNvSpPr>
              <p:nvPr/>
            </p:nvSpPr>
            <p:spPr bwMode="auto">
              <a:xfrm>
                <a:off x="2884" y="2663"/>
                <a:ext cx="148" cy="168"/>
              </a:xfrm>
              <a:custGeom>
                <a:avLst/>
                <a:gdLst>
                  <a:gd name="T0" fmla="*/ 140 w 148"/>
                  <a:gd name="T1" fmla="*/ 0 h 168"/>
                  <a:gd name="T2" fmla="*/ 137 w 148"/>
                  <a:gd name="T3" fmla="*/ 8 h 168"/>
                  <a:gd name="T4" fmla="*/ 134 w 148"/>
                  <a:gd name="T5" fmla="*/ 17 h 168"/>
                  <a:gd name="T6" fmla="*/ 129 w 148"/>
                  <a:gd name="T7" fmla="*/ 26 h 168"/>
                  <a:gd name="T8" fmla="*/ 123 w 148"/>
                  <a:gd name="T9" fmla="*/ 35 h 168"/>
                  <a:gd name="T10" fmla="*/ 117 w 148"/>
                  <a:gd name="T11" fmla="*/ 45 h 168"/>
                  <a:gd name="T12" fmla="*/ 109 w 148"/>
                  <a:gd name="T13" fmla="*/ 55 h 168"/>
                  <a:gd name="T14" fmla="*/ 102 w 148"/>
                  <a:gd name="T15" fmla="*/ 65 h 168"/>
                  <a:gd name="T16" fmla="*/ 94 w 148"/>
                  <a:gd name="T17" fmla="*/ 75 h 168"/>
                  <a:gd name="T18" fmla="*/ 84 w 148"/>
                  <a:gd name="T19" fmla="*/ 86 h 168"/>
                  <a:gd name="T20" fmla="*/ 75 w 148"/>
                  <a:gd name="T21" fmla="*/ 97 h 168"/>
                  <a:gd name="T22" fmla="*/ 64 w 148"/>
                  <a:gd name="T23" fmla="*/ 108 h 168"/>
                  <a:gd name="T24" fmla="*/ 53 w 148"/>
                  <a:gd name="T25" fmla="*/ 119 h 168"/>
                  <a:gd name="T26" fmla="*/ 40 w 148"/>
                  <a:gd name="T27" fmla="*/ 130 h 168"/>
                  <a:gd name="T28" fmla="*/ 27 w 148"/>
                  <a:gd name="T29" fmla="*/ 141 h 168"/>
                  <a:gd name="T30" fmla="*/ 14 w 148"/>
                  <a:gd name="T31" fmla="*/ 152 h 168"/>
                  <a:gd name="T32" fmla="*/ 0 w 148"/>
                  <a:gd name="T33" fmla="*/ 164 h 168"/>
                  <a:gd name="T34" fmla="*/ 12 w 148"/>
                  <a:gd name="T35" fmla="*/ 161 h 168"/>
                  <a:gd name="T36" fmla="*/ 26 w 148"/>
                  <a:gd name="T37" fmla="*/ 149 h 168"/>
                  <a:gd name="T38" fmla="*/ 39 w 148"/>
                  <a:gd name="T39" fmla="*/ 138 h 168"/>
                  <a:gd name="T40" fmla="*/ 51 w 148"/>
                  <a:gd name="T41" fmla="*/ 127 h 168"/>
                  <a:gd name="T42" fmla="*/ 63 w 148"/>
                  <a:gd name="T43" fmla="*/ 116 h 168"/>
                  <a:gd name="T44" fmla="*/ 74 w 148"/>
                  <a:gd name="T45" fmla="*/ 105 h 168"/>
                  <a:gd name="T46" fmla="*/ 85 w 148"/>
                  <a:gd name="T47" fmla="*/ 94 h 168"/>
                  <a:gd name="T48" fmla="*/ 94 w 148"/>
                  <a:gd name="T49" fmla="*/ 83 h 168"/>
                  <a:gd name="T50" fmla="*/ 103 w 148"/>
                  <a:gd name="T51" fmla="*/ 72 h 168"/>
                  <a:gd name="T52" fmla="*/ 111 w 148"/>
                  <a:gd name="T53" fmla="*/ 62 h 168"/>
                  <a:gd name="T54" fmla="*/ 119 w 148"/>
                  <a:gd name="T55" fmla="*/ 52 h 168"/>
                  <a:gd name="T56" fmla="*/ 125 w 148"/>
                  <a:gd name="T57" fmla="*/ 42 h 168"/>
                  <a:gd name="T58" fmla="*/ 132 w 148"/>
                  <a:gd name="T59" fmla="*/ 32 h 168"/>
                  <a:gd name="T60" fmla="*/ 136 w 148"/>
                  <a:gd name="T61" fmla="*/ 23 h 168"/>
                  <a:gd name="T62" fmla="*/ 141 w 148"/>
                  <a:gd name="T63" fmla="*/ 14 h 168"/>
                  <a:gd name="T64" fmla="*/ 145 w 148"/>
                  <a:gd name="T65" fmla="*/ 5 h 168"/>
                  <a:gd name="T66" fmla="*/ 147 w 148"/>
                  <a:gd name="T67" fmla="*/ 0 h 168"/>
                  <a:gd name="T68" fmla="*/ 147 w 148"/>
                  <a:gd name="T69" fmla="*/ 0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168"/>
                  <a:gd name="T107" fmla="*/ 148 w 148"/>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168">
                    <a:moveTo>
                      <a:pt x="140" y="0"/>
                    </a:moveTo>
                    <a:lnTo>
                      <a:pt x="140" y="0"/>
                    </a:lnTo>
                    <a:lnTo>
                      <a:pt x="139" y="4"/>
                    </a:lnTo>
                    <a:lnTo>
                      <a:pt x="137" y="8"/>
                    </a:lnTo>
                    <a:lnTo>
                      <a:pt x="135" y="13"/>
                    </a:lnTo>
                    <a:lnTo>
                      <a:pt x="134" y="17"/>
                    </a:lnTo>
                    <a:lnTo>
                      <a:pt x="131" y="21"/>
                    </a:lnTo>
                    <a:lnTo>
                      <a:pt x="129" y="26"/>
                    </a:lnTo>
                    <a:lnTo>
                      <a:pt x="126" y="31"/>
                    </a:lnTo>
                    <a:lnTo>
                      <a:pt x="123" y="35"/>
                    </a:lnTo>
                    <a:lnTo>
                      <a:pt x="120" y="40"/>
                    </a:lnTo>
                    <a:lnTo>
                      <a:pt x="117" y="45"/>
                    </a:lnTo>
                    <a:lnTo>
                      <a:pt x="113" y="50"/>
                    </a:lnTo>
                    <a:lnTo>
                      <a:pt x="109" y="55"/>
                    </a:lnTo>
                    <a:lnTo>
                      <a:pt x="106" y="60"/>
                    </a:lnTo>
                    <a:lnTo>
                      <a:pt x="102" y="65"/>
                    </a:lnTo>
                    <a:lnTo>
                      <a:pt x="98" y="70"/>
                    </a:lnTo>
                    <a:lnTo>
                      <a:pt x="94" y="75"/>
                    </a:lnTo>
                    <a:lnTo>
                      <a:pt x="89" y="81"/>
                    </a:lnTo>
                    <a:lnTo>
                      <a:pt x="84" y="86"/>
                    </a:lnTo>
                    <a:lnTo>
                      <a:pt x="80" y="91"/>
                    </a:lnTo>
                    <a:lnTo>
                      <a:pt x="75" y="97"/>
                    </a:lnTo>
                    <a:lnTo>
                      <a:pt x="69" y="102"/>
                    </a:lnTo>
                    <a:lnTo>
                      <a:pt x="64" y="108"/>
                    </a:lnTo>
                    <a:lnTo>
                      <a:pt x="58" y="114"/>
                    </a:lnTo>
                    <a:lnTo>
                      <a:pt x="53" y="119"/>
                    </a:lnTo>
                    <a:lnTo>
                      <a:pt x="46" y="124"/>
                    </a:lnTo>
                    <a:lnTo>
                      <a:pt x="40" y="130"/>
                    </a:lnTo>
                    <a:lnTo>
                      <a:pt x="34" y="135"/>
                    </a:lnTo>
                    <a:lnTo>
                      <a:pt x="27" y="141"/>
                    </a:lnTo>
                    <a:lnTo>
                      <a:pt x="21" y="147"/>
                    </a:lnTo>
                    <a:lnTo>
                      <a:pt x="14" y="152"/>
                    </a:lnTo>
                    <a:lnTo>
                      <a:pt x="7" y="158"/>
                    </a:lnTo>
                    <a:lnTo>
                      <a:pt x="0" y="164"/>
                    </a:lnTo>
                    <a:lnTo>
                      <a:pt x="5" y="167"/>
                    </a:lnTo>
                    <a:lnTo>
                      <a:pt x="12" y="161"/>
                    </a:lnTo>
                    <a:lnTo>
                      <a:pt x="18" y="155"/>
                    </a:lnTo>
                    <a:lnTo>
                      <a:pt x="26" y="149"/>
                    </a:lnTo>
                    <a:lnTo>
                      <a:pt x="32" y="144"/>
                    </a:lnTo>
                    <a:lnTo>
                      <a:pt x="39" y="138"/>
                    </a:lnTo>
                    <a:lnTo>
                      <a:pt x="45" y="133"/>
                    </a:lnTo>
                    <a:lnTo>
                      <a:pt x="51" y="127"/>
                    </a:lnTo>
                    <a:lnTo>
                      <a:pt x="57" y="122"/>
                    </a:lnTo>
                    <a:lnTo>
                      <a:pt x="63" y="116"/>
                    </a:lnTo>
                    <a:lnTo>
                      <a:pt x="68" y="110"/>
                    </a:lnTo>
                    <a:lnTo>
                      <a:pt x="74" y="105"/>
                    </a:lnTo>
                    <a:lnTo>
                      <a:pt x="80" y="99"/>
                    </a:lnTo>
                    <a:lnTo>
                      <a:pt x="85" y="94"/>
                    </a:lnTo>
                    <a:lnTo>
                      <a:pt x="89" y="88"/>
                    </a:lnTo>
                    <a:lnTo>
                      <a:pt x="94" y="83"/>
                    </a:lnTo>
                    <a:lnTo>
                      <a:pt x="98" y="77"/>
                    </a:lnTo>
                    <a:lnTo>
                      <a:pt x="103" y="72"/>
                    </a:lnTo>
                    <a:lnTo>
                      <a:pt x="107" y="67"/>
                    </a:lnTo>
                    <a:lnTo>
                      <a:pt x="111" y="62"/>
                    </a:lnTo>
                    <a:lnTo>
                      <a:pt x="115" y="57"/>
                    </a:lnTo>
                    <a:lnTo>
                      <a:pt x="119" y="52"/>
                    </a:lnTo>
                    <a:lnTo>
                      <a:pt x="122" y="47"/>
                    </a:lnTo>
                    <a:lnTo>
                      <a:pt x="125" y="42"/>
                    </a:lnTo>
                    <a:lnTo>
                      <a:pt x="129" y="37"/>
                    </a:lnTo>
                    <a:lnTo>
                      <a:pt x="132" y="32"/>
                    </a:lnTo>
                    <a:lnTo>
                      <a:pt x="134" y="27"/>
                    </a:lnTo>
                    <a:lnTo>
                      <a:pt x="136" y="23"/>
                    </a:lnTo>
                    <a:lnTo>
                      <a:pt x="139" y="18"/>
                    </a:lnTo>
                    <a:lnTo>
                      <a:pt x="141" y="14"/>
                    </a:lnTo>
                    <a:lnTo>
                      <a:pt x="143" y="9"/>
                    </a:lnTo>
                    <a:lnTo>
                      <a:pt x="145" y="5"/>
                    </a:lnTo>
                    <a:lnTo>
                      <a:pt x="146" y="1"/>
                    </a:lnTo>
                    <a:lnTo>
                      <a:pt x="147" y="0"/>
                    </a:lnTo>
                    <a:lnTo>
                      <a:pt x="146" y="1"/>
                    </a:lnTo>
                    <a:lnTo>
                      <a:pt x="147" y="0"/>
                    </a:lnTo>
                    <a:lnTo>
                      <a:pt x="140" y="0"/>
                    </a:lnTo>
                  </a:path>
                </a:pathLst>
              </a:custGeom>
              <a:solidFill>
                <a:srgbClr val="790015"/>
              </a:solidFill>
              <a:ln w="12700" cap="rnd">
                <a:solidFill>
                  <a:srgbClr val="FC0128"/>
                </a:solidFill>
                <a:round/>
                <a:headEnd type="none" w="sm" len="sm"/>
                <a:tailEnd type="none" w="sm" len="sm"/>
              </a:ln>
            </p:spPr>
            <p:txBody>
              <a:bodyPr/>
              <a:lstStyle/>
              <a:p>
                <a:pPr algn="ctr">
                  <a:defRPr/>
                </a:pPr>
                <a:endParaRPr lang="tr-TR" b="1"/>
              </a:p>
            </p:txBody>
          </p:sp>
          <p:sp>
            <p:nvSpPr>
              <p:cNvPr id="34900" name="Freeform 17"/>
              <p:cNvSpPr>
                <a:spLocks/>
              </p:cNvSpPr>
              <p:nvPr/>
            </p:nvSpPr>
            <p:spPr bwMode="auto">
              <a:xfrm>
                <a:off x="2537" y="2977"/>
                <a:ext cx="135" cy="25"/>
              </a:xfrm>
              <a:custGeom>
                <a:avLst/>
                <a:gdLst>
                  <a:gd name="T0" fmla="*/ 128 w 135"/>
                  <a:gd name="T1" fmla="*/ 19 h 25"/>
                  <a:gd name="T2" fmla="*/ 119 w 135"/>
                  <a:gd name="T3" fmla="*/ 19 h 25"/>
                  <a:gd name="T4" fmla="*/ 111 w 135"/>
                  <a:gd name="T5" fmla="*/ 19 h 25"/>
                  <a:gd name="T6" fmla="*/ 101 w 135"/>
                  <a:gd name="T7" fmla="*/ 19 h 25"/>
                  <a:gd name="T8" fmla="*/ 93 w 135"/>
                  <a:gd name="T9" fmla="*/ 19 h 25"/>
                  <a:gd name="T10" fmla="*/ 85 w 135"/>
                  <a:gd name="T11" fmla="*/ 18 h 25"/>
                  <a:gd name="T12" fmla="*/ 77 w 135"/>
                  <a:gd name="T13" fmla="*/ 18 h 25"/>
                  <a:gd name="T14" fmla="*/ 68 w 135"/>
                  <a:gd name="T15" fmla="*/ 16 h 25"/>
                  <a:gd name="T16" fmla="*/ 61 w 135"/>
                  <a:gd name="T17" fmla="*/ 15 h 25"/>
                  <a:gd name="T18" fmla="*/ 53 w 135"/>
                  <a:gd name="T19" fmla="*/ 14 h 25"/>
                  <a:gd name="T20" fmla="*/ 45 w 135"/>
                  <a:gd name="T21" fmla="*/ 13 h 25"/>
                  <a:gd name="T22" fmla="*/ 37 w 135"/>
                  <a:gd name="T23" fmla="*/ 11 h 25"/>
                  <a:gd name="T24" fmla="*/ 29 w 135"/>
                  <a:gd name="T25" fmla="*/ 9 h 25"/>
                  <a:gd name="T26" fmla="*/ 22 w 135"/>
                  <a:gd name="T27" fmla="*/ 7 h 25"/>
                  <a:gd name="T28" fmla="*/ 14 w 135"/>
                  <a:gd name="T29" fmla="*/ 4 h 25"/>
                  <a:gd name="T30" fmla="*/ 6 w 135"/>
                  <a:gd name="T31" fmla="*/ 1 h 25"/>
                  <a:gd name="T32" fmla="*/ 0 w 135"/>
                  <a:gd name="T33" fmla="*/ 3 h 25"/>
                  <a:gd name="T34" fmla="*/ 7 w 135"/>
                  <a:gd name="T35" fmla="*/ 6 h 25"/>
                  <a:gd name="T36" fmla="*/ 15 w 135"/>
                  <a:gd name="T37" fmla="*/ 9 h 25"/>
                  <a:gd name="T38" fmla="*/ 23 w 135"/>
                  <a:gd name="T39" fmla="*/ 12 h 25"/>
                  <a:gd name="T40" fmla="*/ 31 w 135"/>
                  <a:gd name="T41" fmla="*/ 14 h 25"/>
                  <a:gd name="T42" fmla="*/ 39 w 135"/>
                  <a:gd name="T43" fmla="*/ 16 h 25"/>
                  <a:gd name="T44" fmla="*/ 47 w 135"/>
                  <a:gd name="T45" fmla="*/ 18 h 25"/>
                  <a:gd name="T46" fmla="*/ 55 w 135"/>
                  <a:gd name="T47" fmla="*/ 19 h 25"/>
                  <a:gd name="T48" fmla="*/ 64 w 135"/>
                  <a:gd name="T49" fmla="*/ 20 h 25"/>
                  <a:gd name="T50" fmla="*/ 72 w 135"/>
                  <a:gd name="T51" fmla="*/ 21 h 25"/>
                  <a:gd name="T52" fmla="*/ 80 w 135"/>
                  <a:gd name="T53" fmla="*/ 22 h 25"/>
                  <a:gd name="T54" fmla="*/ 89 w 135"/>
                  <a:gd name="T55" fmla="*/ 23 h 25"/>
                  <a:gd name="T56" fmla="*/ 97 w 135"/>
                  <a:gd name="T57" fmla="*/ 23 h 25"/>
                  <a:gd name="T58" fmla="*/ 106 w 135"/>
                  <a:gd name="T59" fmla="*/ 24 h 25"/>
                  <a:gd name="T60" fmla="*/ 115 w 135"/>
                  <a:gd name="T61" fmla="*/ 24 h 25"/>
                  <a:gd name="T62" fmla="*/ 123 w 135"/>
                  <a:gd name="T63" fmla="*/ 24 h 25"/>
                  <a:gd name="T64" fmla="*/ 134 w 135"/>
                  <a:gd name="T65" fmla="*/ 24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25"/>
                  <a:gd name="T101" fmla="*/ 135 w 135"/>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25">
                    <a:moveTo>
                      <a:pt x="133" y="19"/>
                    </a:moveTo>
                    <a:lnTo>
                      <a:pt x="128" y="19"/>
                    </a:lnTo>
                    <a:lnTo>
                      <a:pt x="123" y="19"/>
                    </a:lnTo>
                    <a:lnTo>
                      <a:pt x="119" y="19"/>
                    </a:lnTo>
                    <a:lnTo>
                      <a:pt x="115" y="19"/>
                    </a:lnTo>
                    <a:lnTo>
                      <a:pt x="111" y="19"/>
                    </a:lnTo>
                    <a:lnTo>
                      <a:pt x="106" y="19"/>
                    </a:lnTo>
                    <a:lnTo>
                      <a:pt x="101" y="19"/>
                    </a:lnTo>
                    <a:lnTo>
                      <a:pt x="97" y="19"/>
                    </a:lnTo>
                    <a:lnTo>
                      <a:pt x="93" y="19"/>
                    </a:lnTo>
                    <a:lnTo>
                      <a:pt x="89" y="19"/>
                    </a:lnTo>
                    <a:lnTo>
                      <a:pt x="85" y="18"/>
                    </a:lnTo>
                    <a:lnTo>
                      <a:pt x="80" y="18"/>
                    </a:lnTo>
                    <a:lnTo>
                      <a:pt x="77" y="18"/>
                    </a:lnTo>
                    <a:lnTo>
                      <a:pt x="73" y="17"/>
                    </a:lnTo>
                    <a:lnTo>
                      <a:pt x="68" y="16"/>
                    </a:lnTo>
                    <a:lnTo>
                      <a:pt x="65" y="16"/>
                    </a:lnTo>
                    <a:lnTo>
                      <a:pt x="61" y="15"/>
                    </a:lnTo>
                    <a:lnTo>
                      <a:pt x="57" y="15"/>
                    </a:lnTo>
                    <a:lnTo>
                      <a:pt x="53" y="14"/>
                    </a:lnTo>
                    <a:lnTo>
                      <a:pt x="49" y="13"/>
                    </a:lnTo>
                    <a:lnTo>
                      <a:pt x="45" y="13"/>
                    </a:lnTo>
                    <a:lnTo>
                      <a:pt x="41" y="12"/>
                    </a:lnTo>
                    <a:lnTo>
                      <a:pt x="37" y="11"/>
                    </a:lnTo>
                    <a:lnTo>
                      <a:pt x="33" y="10"/>
                    </a:lnTo>
                    <a:lnTo>
                      <a:pt x="29" y="9"/>
                    </a:lnTo>
                    <a:lnTo>
                      <a:pt x="25" y="8"/>
                    </a:lnTo>
                    <a:lnTo>
                      <a:pt x="22" y="7"/>
                    </a:lnTo>
                    <a:lnTo>
                      <a:pt x="18" y="5"/>
                    </a:lnTo>
                    <a:lnTo>
                      <a:pt x="14" y="4"/>
                    </a:lnTo>
                    <a:lnTo>
                      <a:pt x="10" y="3"/>
                    </a:lnTo>
                    <a:lnTo>
                      <a:pt x="6" y="1"/>
                    </a:lnTo>
                    <a:lnTo>
                      <a:pt x="2" y="0"/>
                    </a:lnTo>
                    <a:lnTo>
                      <a:pt x="0" y="3"/>
                    </a:lnTo>
                    <a:lnTo>
                      <a:pt x="3" y="5"/>
                    </a:lnTo>
                    <a:lnTo>
                      <a:pt x="7" y="6"/>
                    </a:lnTo>
                    <a:lnTo>
                      <a:pt x="11" y="8"/>
                    </a:lnTo>
                    <a:lnTo>
                      <a:pt x="15" y="9"/>
                    </a:lnTo>
                    <a:lnTo>
                      <a:pt x="19" y="11"/>
                    </a:lnTo>
                    <a:lnTo>
                      <a:pt x="23" y="12"/>
                    </a:lnTo>
                    <a:lnTo>
                      <a:pt x="27" y="13"/>
                    </a:lnTo>
                    <a:lnTo>
                      <a:pt x="31" y="14"/>
                    </a:lnTo>
                    <a:lnTo>
                      <a:pt x="35" y="15"/>
                    </a:lnTo>
                    <a:lnTo>
                      <a:pt x="39" y="16"/>
                    </a:lnTo>
                    <a:lnTo>
                      <a:pt x="44" y="17"/>
                    </a:lnTo>
                    <a:lnTo>
                      <a:pt x="47" y="18"/>
                    </a:lnTo>
                    <a:lnTo>
                      <a:pt x="51" y="18"/>
                    </a:lnTo>
                    <a:lnTo>
                      <a:pt x="55" y="19"/>
                    </a:lnTo>
                    <a:lnTo>
                      <a:pt x="59" y="20"/>
                    </a:lnTo>
                    <a:lnTo>
                      <a:pt x="64" y="20"/>
                    </a:lnTo>
                    <a:lnTo>
                      <a:pt x="67" y="21"/>
                    </a:lnTo>
                    <a:lnTo>
                      <a:pt x="72" y="21"/>
                    </a:lnTo>
                    <a:lnTo>
                      <a:pt x="76" y="22"/>
                    </a:lnTo>
                    <a:lnTo>
                      <a:pt x="80" y="22"/>
                    </a:lnTo>
                    <a:lnTo>
                      <a:pt x="84" y="22"/>
                    </a:lnTo>
                    <a:lnTo>
                      <a:pt x="89" y="23"/>
                    </a:lnTo>
                    <a:lnTo>
                      <a:pt x="93" y="23"/>
                    </a:lnTo>
                    <a:lnTo>
                      <a:pt x="97" y="23"/>
                    </a:lnTo>
                    <a:lnTo>
                      <a:pt x="101" y="23"/>
                    </a:lnTo>
                    <a:lnTo>
                      <a:pt x="106" y="24"/>
                    </a:lnTo>
                    <a:lnTo>
                      <a:pt x="110" y="24"/>
                    </a:lnTo>
                    <a:lnTo>
                      <a:pt x="115" y="24"/>
                    </a:lnTo>
                    <a:lnTo>
                      <a:pt x="119" y="24"/>
                    </a:lnTo>
                    <a:lnTo>
                      <a:pt x="123" y="24"/>
                    </a:lnTo>
                    <a:lnTo>
                      <a:pt x="128" y="24"/>
                    </a:lnTo>
                    <a:lnTo>
                      <a:pt x="134" y="24"/>
                    </a:lnTo>
                    <a:lnTo>
                      <a:pt x="133" y="19"/>
                    </a:lnTo>
                  </a:path>
                </a:pathLst>
              </a:custGeom>
              <a:solidFill>
                <a:srgbClr val="790015"/>
              </a:solidFill>
              <a:ln w="12700" cap="rnd">
                <a:solidFill>
                  <a:srgbClr val="FC0128"/>
                </a:solidFill>
                <a:round/>
                <a:headEnd type="none" w="sm" len="sm"/>
                <a:tailEnd type="none" w="sm" len="sm"/>
              </a:ln>
            </p:spPr>
            <p:txBody>
              <a:bodyPr/>
              <a:lstStyle/>
              <a:p>
                <a:pPr algn="ctr">
                  <a:defRPr/>
                </a:pPr>
                <a:endParaRPr lang="tr-TR" b="1"/>
              </a:p>
            </p:txBody>
          </p:sp>
          <p:sp>
            <p:nvSpPr>
              <p:cNvPr id="34901" name="Freeform 18"/>
              <p:cNvSpPr>
                <a:spLocks/>
              </p:cNvSpPr>
              <p:nvPr/>
            </p:nvSpPr>
            <p:spPr bwMode="auto">
              <a:xfrm>
                <a:off x="2559" y="2944"/>
                <a:ext cx="127" cy="18"/>
              </a:xfrm>
              <a:custGeom>
                <a:avLst/>
                <a:gdLst>
                  <a:gd name="T0" fmla="*/ 119 w 127"/>
                  <a:gd name="T1" fmla="*/ 9 h 18"/>
                  <a:gd name="T2" fmla="*/ 110 w 127"/>
                  <a:gd name="T3" fmla="*/ 10 h 18"/>
                  <a:gd name="T4" fmla="*/ 102 w 127"/>
                  <a:gd name="T5" fmla="*/ 11 h 18"/>
                  <a:gd name="T6" fmla="*/ 93 w 127"/>
                  <a:gd name="T7" fmla="*/ 12 h 18"/>
                  <a:gd name="T8" fmla="*/ 84 w 127"/>
                  <a:gd name="T9" fmla="*/ 12 h 18"/>
                  <a:gd name="T10" fmla="*/ 76 w 127"/>
                  <a:gd name="T11" fmla="*/ 12 h 18"/>
                  <a:gd name="T12" fmla="*/ 69 w 127"/>
                  <a:gd name="T13" fmla="*/ 12 h 18"/>
                  <a:gd name="T14" fmla="*/ 61 w 127"/>
                  <a:gd name="T15" fmla="*/ 12 h 18"/>
                  <a:gd name="T16" fmla="*/ 54 w 127"/>
                  <a:gd name="T17" fmla="*/ 11 h 18"/>
                  <a:gd name="T18" fmla="*/ 46 w 127"/>
                  <a:gd name="T19" fmla="*/ 11 h 18"/>
                  <a:gd name="T20" fmla="*/ 39 w 127"/>
                  <a:gd name="T21" fmla="*/ 10 h 18"/>
                  <a:gd name="T22" fmla="*/ 32 w 127"/>
                  <a:gd name="T23" fmla="*/ 8 h 18"/>
                  <a:gd name="T24" fmla="*/ 25 w 127"/>
                  <a:gd name="T25" fmla="*/ 7 h 18"/>
                  <a:gd name="T26" fmla="*/ 19 w 127"/>
                  <a:gd name="T27" fmla="*/ 5 h 18"/>
                  <a:gd name="T28" fmla="*/ 12 w 127"/>
                  <a:gd name="T29" fmla="*/ 3 h 18"/>
                  <a:gd name="T30" fmla="*/ 6 w 127"/>
                  <a:gd name="T31" fmla="*/ 1 h 18"/>
                  <a:gd name="T32" fmla="*/ 0 w 127"/>
                  <a:gd name="T33" fmla="*/ 3 h 18"/>
                  <a:gd name="T34" fmla="*/ 6 w 127"/>
                  <a:gd name="T35" fmla="*/ 6 h 18"/>
                  <a:gd name="T36" fmla="*/ 13 w 127"/>
                  <a:gd name="T37" fmla="*/ 8 h 18"/>
                  <a:gd name="T38" fmla="*/ 20 w 127"/>
                  <a:gd name="T39" fmla="*/ 10 h 18"/>
                  <a:gd name="T40" fmla="*/ 27 w 127"/>
                  <a:gd name="T41" fmla="*/ 12 h 18"/>
                  <a:gd name="T42" fmla="*/ 34 w 127"/>
                  <a:gd name="T43" fmla="*/ 13 h 18"/>
                  <a:gd name="T44" fmla="*/ 42 w 127"/>
                  <a:gd name="T45" fmla="*/ 15 h 18"/>
                  <a:gd name="T46" fmla="*/ 49 w 127"/>
                  <a:gd name="T47" fmla="*/ 15 h 18"/>
                  <a:gd name="T48" fmla="*/ 57 w 127"/>
                  <a:gd name="T49" fmla="*/ 16 h 18"/>
                  <a:gd name="T50" fmla="*/ 64 w 127"/>
                  <a:gd name="T51" fmla="*/ 16 h 18"/>
                  <a:gd name="T52" fmla="*/ 72 w 127"/>
                  <a:gd name="T53" fmla="*/ 17 h 18"/>
                  <a:gd name="T54" fmla="*/ 80 w 127"/>
                  <a:gd name="T55" fmla="*/ 17 h 18"/>
                  <a:gd name="T56" fmla="*/ 89 w 127"/>
                  <a:gd name="T57" fmla="*/ 16 h 18"/>
                  <a:gd name="T58" fmla="*/ 98 w 127"/>
                  <a:gd name="T59" fmla="*/ 15 h 18"/>
                  <a:gd name="T60" fmla="*/ 106 w 127"/>
                  <a:gd name="T61" fmla="*/ 15 h 18"/>
                  <a:gd name="T62" fmla="*/ 115 w 127"/>
                  <a:gd name="T63" fmla="*/ 14 h 18"/>
                  <a:gd name="T64" fmla="*/ 125 w 127"/>
                  <a:gd name="T65" fmla="*/ 13 h 18"/>
                  <a:gd name="T66" fmla="*/ 124 w 127"/>
                  <a:gd name="T67" fmla="*/ 9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18"/>
                  <a:gd name="T104" fmla="*/ 127 w 127"/>
                  <a:gd name="T105" fmla="*/ 18 h 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18">
                    <a:moveTo>
                      <a:pt x="124" y="9"/>
                    </a:moveTo>
                    <a:lnTo>
                      <a:pt x="119" y="9"/>
                    </a:lnTo>
                    <a:lnTo>
                      <a:pt x="115" y="10"/>
                    </a:lnTo>
                    <a:lnTo>
                      <a:pt x="110" y="10"/>
                    </a:lnTo>
                    <a:lnTo>
                      <a:pt x="106" y="11"/>
                    </a:lnTo>
                    <a:lnTo>
                      <a:pt x="102" y="11"/>
                    </a:lnTo>
                    <a:lnTo>
                      <a:pt x="97" y="11"/>
                    </a:lnTo>
                    <a:lnTo>
                      <a:pt x="93" y="12"/>
                    </a:lnTo>
                    <a:lnTo>
                      <a:pt x="89" y="12"/>
                    </a:lnTo>
                    <a:lnTo>
                      <a:pt x="84" y="12"/>
                    </a:lnTo>
                    <a:lnTo>
                      <a:pt x="80" y="12"/>
                    </a:lnTo>
                    <a:lnTo>
                      <a:pt x="76" y="12"/>
                    </a:lnTo>
                    <a:lnTo>
                      <a:pt x="72" y="12"/>
                    </a:lnTo>
                    <a:lnTo>
                      <a:pt x="69" y="12"/>
                    </a:lnTo>
                    <a:lnTo>
                      <a:pt x="64" y="12"/>
                    </a:lnTo>
                    <a:lnTo>
                      <a:pt x="61" y="12"/>
                    </a:lnTo>
                    <a:lnTo>
                      <a:pt x="57" y="12"/>
                    </a:lnTo>
                    <a:lnTo>
                      <a:pt x="54" y="11"/>
                    </a:lnTo>
                    <a:lnTo>
                      <a:pt x="50" y="11"/>
                    </a:lnTo>
                    <a:lnTo>
                      <a:pt x="46" y="11"/>
                    </a:lnTo>
                    <a:lnTo>
                      <a:pt x="43" y="10"/>
                    </a:lnTo>
                    <a:lnTo>
                      <a:pt x="39" y="10"/>
                    </a:lnTo>
                    <a:lnTo>
                      <a:pt x="35" y="9"/>
                    </a:lnTo>
                    <a:lnTo>
                      <a:pt x="32" y="8"/>
                    </a:lnTo>
                    <a:lnTo>
                      <a:pt x="29" y="8"/>
                    </a:lnTo>
                    <a:lnTo>
                      <a:pt x="25" y="7"/>
                    </a:lnTo>
                    <a:lnTo>
                      <a:pt x="22" y="6"/>
                    </a:lnTo>
                    <a:lnTo>
                      <a:pt x="19" y="5"/>
                    </a:lnTo>
                    <a:lnTo>
                      <a:pt x="15" y="4"/>
                    </a:lnTo>
                    <a:lnTo>
                      <a:pt x="12" y="3"/>
                    </a:lnTo>
                    <a:lnTo>
                      <a:pt x="10" y="2"/>
                    </a:lnTo>
                    <a:lnTo>
                      <a:pt x="6" y="1"/>
                    </a:lnTo>
                    <a:lnTo>
                      <a:pt x="2" y="0"/>
                    </a:lnTo>
                    <a:lnTo>
                      <a:pt x="0" y="3"/>
                    </a:lnTo>
                    <a:lnTo>
                      <a:pt x="3" y="5"/>
                    </a:lnTo>
                    <a:lnTo>
                      <a:pt x="6" y="6"/>
                    </a:lnTo>
                    <a:lnTo>
                      <a:pt x="10" y="7"/>
                    </a:lnTo>
                    <a:lnTo>
                      <a:pt x="13" y="8"/>
                    </a:lnTo>
                    <a:lnTo>
                      <a:pt x="16" y="9"/>
                    </a:lnTo>
                    <a:lnTo>
                      <a:pt x="20" y="10"/>
                    </a:lnTo>
                    <a:lnTo>
                      <a:pt x="23" y="11"/>
                    </a:lnTo>
                    <a:lnTo>
                      <a:pt x="27" y="12"/>
                    </a:lnTo>
                    <a:lnTo>
                      <a:pt x="31" y="13"/>
                    </a:lnTo>
                    <a:lnTo>
                      <a:pt x="34" y="13"/>
                    </a:lnTo>
                    <a:lnTo>
                      <a:pt x="38" y="14"/>
                    </a:lnTo>
                    <a:lnTo>
                      <a:pt x="42" y="15"/>
                    </a:lnTo>
                    <a:lnTo>
                      <a:pt x="46" y="15"/>
                    </a:lnTo>
                    <a:lnTo>
                      <a:pt x="49" y="15"/>
                    </a:lnTo>
                    <a:lnTo>
                      <a:pt x="53" y="15"/>
                    </a:lnTo>
                    <a:lnTo>
                      <a:pt x="57" y="16"/>
                    </a:lnTo>
                    <a:lnTo>
                      <a:pt x="61" y="16"/>
                    </a:lnTo>
                    <a:lnTo>
                      <a:pt x="64" y="16"/>
                    </a:lnTo>
                    <a:lnTo>
                      <a:pt x="68" y="17"/>
                    </a:lnTo>
                    <a:lnTo>
                      <a:pt x="72" y="17"/>
                    </a:lnTo>
                    <a:lnTo>
                      <a:pt x="76" y="17"/>
                    </a:lnTo>
                    <a:lnTo>
                      <a:pt x="80" y="17"/>
                    </a:lnTo>
                    <a:lnTo>
                      <a:pt x="85" y="16"/>
                    </a:lnTo>
                    <a:lnTo>
                      <a:pt x="89" y="16"/>
                    </a:lnTo>
                    <a:lnTo>
                      <a:pt x="93" y="16"/>
                    </a:lnTo>
                    <a:lnTo>
                      <a:pt x="98" y="15"/>
                    </a:lnTo>
                    <a:lnTo>
                      <a:pt x="102" y="15"/>
                    </a:lnTo>
                    <a:lnTo>
                      <a:pt x="106" y="15"/>
                    </a:lnTo>
                    <a:lnTo>
                      <a:pt x="111" y="15"/>
                    </a:lnTo>
                    <a:lnTo>
                      <a:pt x="115" y="14"/>
                    </a:lnTo>
                    <a:lnTo>
                      <a:pt x="120" y="13"/>
                    </a:lnTo>
                    <a:lnTo>
                      <a:pt x="125" y="13"/>
                    </a:lnTo>
                    <a:lnTo>
                      <a:pt x="126" y="13"/>
                    </a:lnTo>
                    <a:lnTo>
                      <a:pt x="124" y="9"/>
                    </a:lnTo>
                  </a:path>
                </a:pathLst>
              </a:custGeom>
              <a:solidFill>
                <a:srgbClr val="790015"/>
              </a:solidFill>
              <a:ln w="12700" cap="rnd">
                <a:solidFill>
                  <a:srgbClr val="FC0128"/>
                </a:solidFill>
                <a:round/>
                <a:headEnd type="none" w="sm" len="sm"/>
                <a:tailEnd type="none" w="sm" len="sm"/>
              </a:ln>
            </p:spPr>
            <p:txBody>
              <a:bodyPr/>
              <a:lstStyle/>
              <a:p>
                <a:pPr algn="ctr">
                  <a:defRPr/>
                </a:pPr>
                <a:endParaRPr lang="tr-TR" b="1"/>
              </a:p>
            </p:txBody>
          </p:sp>
          <p:sp>
            <p:nvSpPr>
              <p:cNvPr id="34902" name="Freeform 19"/>
              <p:cNvSpPr>
                <a:spLocks/>
              </p:cNvSpPr>
              <p:nvPr/>
            </p:nvSpPr>
            <p:spPr bwMode="auto">
              <a:xfrm>
                <a:off x="2683" y="2872"/>
                <a:ext cx="116" cy="86"/>
              </a:xfrm>
              <a:custGeom>
                <a:avLst/>
                <a:gdLst>
                  <a:gd name="T0" fmla="*/ 106 w 115"/>
                  <a:gd name="T1" fmla="*/ 3 h 86"/>
                  <a:gd name="T2" fmla="*/ 102 w 115"/>
                  <a:gd name="T3" fmla="*/ 10 h 86"/>
                  <a:gd name="T4" fmla="*/ 97 w 115"/>
                  <a:gd name="T5" fmla="*/ 16 h 86"/>
                  <a:gd name="T6" fmla="*/ 92 w 115"/>
                  <a:gd name="T7" fmla="*/ 23 h 86"/>
                  <a:gd name="T8" fmla="*/ 87 w 115"/>
                  <a:gd name="T9" fmla="*/ 29 h 86"/>
                  <a:gd name="T10" fmla="*/ 81 w 115"/>
                  <a:gd name="T11" fmla="*/ 35 h 86"/>
                  <a:gd name="T12" fmla="*/ 75 w 115"/>
                  <a:gd name="T13" fmla="*/ 41 h 86"/>
                  <a:gd name="T14" fmla="*/ 68 w 115"/>
                  <a:gd name="T15" fmla="*/ 47 h 86"/>
                  <a:gd name="T16" fmla="*/ 62 w 115"/>
                  <a:gd name="T17" fmla="*/ 52 h 86"/>
                  <a:gd name="T18" fmla="*/ 55 w 115"/>
                  <a:gd name="T19" fmla="*/ 58 h 86"/>
                  <a:gd name="T20" fmla="*/ 47 w 115"/>
                  <a:gd name="T21" fmla="*/ 62 h 86"/>
                  <a:gd name="T22" fmla="*/ 39 w 115"/>
                  <a:gd name="T23" fmla="*/ 67 h 86"/>
                  <a:gd name="T24" fmla="*/ 31 w 115"/>
                  <a:gd name="T25" fmla="*/ 71 h 86"/>
                  <a:gd name="T26" fmla="*/ 23 w 115"/>
                  <a:gd name="T27" fmla="*/ 74 h 86"/>
                  <a:gd name="T28" fmla="*/ 14 w 115"/>
                  <a:gd name="T29" fmla="*/ 77 h 86"/>
                  <a:gd name="T30" fmla="*/ 5 w 115"/>
                  <a:gd name="T31" fmla="*/ 80 h 86"/>
                  <a:gd name="T32" fmla="*/ 1 w 115"/>
                  <a:gd name="T33" fmla="*/ 85 h 86"/>
                  <a:gd name="T34" fmla="*/ 11 w 115"/>
                  <a:gd name="T35" fmla="*/ 82 h 86"/>
                  <a:gd name="T36" fmla="*/ 21 w 115"/>
                  <a:gd name="T37" fmla="*/ 80 h 86"/>
                  <a:gd name="T38" fmla="*/ 30 w 115"/>
                  <a:gd name="T39" fmla="*/ 76 h 86"/>
                  <a:gd name="T40" fmla="*/ 38 w 115"/>
                  <a:gd name="T41" fmla="*/ 72 h 86"/>
                  <a:gd name="T42" fmla="*/ 47 w 115"/>
                  <a:gd name="T43" fmla="*/ 68 h 86"/>
                  <a:gd name="T44" fmla="*/ 55 w 115"/>
                  <a:gd name="T45" fmla="*/ 64 h 86"/>
                  <a:gd name="T46" fmla="*/ 63 w 115"/>
                  <a:gd name="T47" fmla="*/ 58 h 86"/>
                  <a:gd name="T48" fmla="*/ 70 w 115"/>
                  <a:gd name="T49" fmla="*/ 52 h 86"/>
                  <a:gd name="T50" fmla="*/ 77 w 115"/>
                  <a:gd name="T51" fmla="*/ 47 h 86"/>
                  <a:gd name="T52" fmla="*/ 83 w 115"/>
                  <a:gd name="T53" fmla="*/ 40 h 86"/>
                  <a:gd name="T54" fmla="*/ 89 w 115"/>
                  <a:gd name="T55" fmla="*/ 34 h 86"/>
                  <a:gd name="T56" fmla="*/ 95 w 115"/>
                  <a:gd name="T57" fmla="*/ 28 h 86"/>
                  <a:gd name="T58" fmla="*/ 100 w 115"/>
                  <a:gd name="T59" fmla="*/ 21 h 86"/>
                  <a:gd name="T60" fmla="*/ 105 w 115"/>
                  <a:gd name="T61" fmla="*/ 15 h 86"/>
                  <a:gd name="T62" fmla="*/ 109 w 115"/>
                  <a:gd name="T63" fmla="*/ 8 h 86"/>
                  <a:gd name="T64" fmla="*/ 114 w 115"/>
                  <a:gd name="T65" fmla="*/ 1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86"/>
                  <a:gd name="T101" fmla="*/ 115 w 115"/>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86">
                    <a:moveTo>
                      <a:pt x="107" y="0"/>
                    </a:moveTo>
                    <a:lnTo>
                      <a:pt x="106" y="3"/>
                    </a:lnTo>
                    <a:lnTo>
                      <a:pt x="103" y="6"/>
                    </a:lnTo>
                    <a:lnTo>
                      <a:pt x="102" y="10"/>
                    </a:lnTo>
                    <a:lnTo>
                      <a:pt x="99" y="13"/>
                    </a:lnTo>
                    <a:lnTo>
                      <a:pt x="97" y="16"/>
                    </a:lnTo>
                    <a:lnTo>
                      <a:pt x="95" y="19"/>
                    </a:lnTo>
                    <a:lnTo>
                      <a:pt x="92" y="23"/>
                    </a:lnTo>
                    <a:lnTo>
                      <a:pt x="90" y="26"/>
                    </a:lnTo>
                    <a:lnTo>
                      <a:pt x="87" y="29"/>
                    </a:lnTo>
                    <a:lnTo>
                      <a:pt x="84" y="32"/>
                    </a:lnTo>
                    <a:lnTo>
                      <a:pt x="81" y="35"/>
                    </a:lnTo>
                    <a:lnTo>
                      <a:pt x="78" y="38"/>
                    </a:lnTo>
                    <a:lnTo>
                      <a:pt x="75" y="41"/>
                    </a:lnTo>
                    <a:lnTo>
                      <a:pt x="72" y="44"/>
                    </a:lnTo>
                    <a:lnTo>
                      <a:pt x="68" y="47"/>
                    </a:lnTo>
                    <a:lnTo>
                      <a:pt x="66" y="50"/>
                    </a:lnTo>
                    <a:lnTo>
                      <a:pt x="62" y="52"/>
                    </a:lnTo>
                    <a:lnTo>
                      <a:pt x="59" y="55"/>
                    </a:lnTo>
                    <a:lnTo>
                      <a:pt x="55" y="58"/>
                    </a:lnTo>
                    <a:lnTo>
                      <a:pt x="51" y="60"/>
                    </a:lnTo>
                    <a:lnTo>
                      <a:pt x="47" y="62"/>
                    </a:lnTo>
                    <a:lnTo>
                      <a:pt x="44" y="65"/>
                    </a:lnTo>
                    <a:lnTo>
                      <a:pt x="39" y="67"/>
                    </a:lnTo>
                    <a:lnTo>
                      <a:pt x="35" y="69"/>
                    </a:lnTo>
                    <a:lnTo>
                      <a:pt x="31" y="71"/>
                    </a:lnTo>
                    <a:lnTo>
                      <a:pt x="27" y="72"/>
                    </a:lnTo>
                    <a:lnTo>
                      <a:pt x="23" y="74"/>
                    </a:lnTo>
                    <a:lnTo>
                      <a:pt x="18" y="76"/>
                    </a:lnTo>
                    <a:lnTo>
                      <a:pt x="14" y="77"/>
                    </a:lnTo>
                    <a:lnTo>
                      <a:pt x="10" y="79"/>
                    </a:lnTo>
                    <a:lnTo>
                      <a:pt x="5" y="80"/>
                    </a:lnTo>
                    <a:lnTo>
                      <a:pt x="0" y="81"/>
                    </a:lnTo>
                    <a:lnTo>
                      <a:pt x="1" y="85"/>
                    </a:lnTo>
                    <a:lnTo>
                      <a:pt x="6" y="84"/>
                    </a:lnTo>
                    <a:lnTo>
                      <a:pt x="11" y="82"/>
                    </a:lnTo>
                    <a:lnTo>
                      <a:pt x="16" y="81"/>
                    </a:lnTo>
                    <a:lnTo>
                      <a:pt x="21" y="80"/>
                    </a:lnTo>
                    <a:lnTo>
                      <a:pt x="25" y="78"/>
                    </a:lnTo>
                    <a:lnTo>
                      <a:pt x="30" y="76"/>
                    </a:lnTo>
                    <a:lnTo>
                      <a:pt x="34" y="74"/>
                    </a:lnTo>
                    <a:lnTo>
                      <a:pt x="38" y="72"/>
                    </a:lnTo>
                    <a:lnTo>
                      <a:pt x="43" y="70"/>
                    </a:lnTo>
                    <a:lnTo>
                      <a:pt x="47" y="68"/>
                    </a:lnTo>
                    <a:lnTo>
                      <a:pt x="51" y="66"/>
                    </a:lnTo>
                    <a:lnTo>
                      <a:pt x="55" y="64"/>
                    </a:lnTo>
                    <a:lnTo>
                      <a:pt x="59" y="61"/>
                    </a:lnTo>
                    <a:lnTo>
                      <a:pt x="63" y="58"/>
                    </a:lnTo>
                    <a:lnTo>
                      <a:pt x="67" y="55"/>
                    </a:lnTo>
                    <a:lnTo>
                      <a:pt x="70" y="52"/>
                    </a:lnTo>
                    <a:lnTo>
                      <a:pt x="73" y="50"/>
                    </a:lnTo>
                    <a:lnTo>
                      <a:pt x="77" y="47"/>
                    </a:lnTo>
                    <a:lnTo>
                      <a:pt x="80" y="44"/>
                    </a:lnTo>
                    <a:lnTo>
                      <a:pt x="83" y="40"/>
                    </a:lnTo>
                    <a:lnTo>
                      <a:pt x="86" y="37"/>
                    </a:lnTo>
                    <a:lnTo>
                      <a:pt x="89" y="34"/>
                    </a:lnTo>
                    <a:lnTo>
                      <a:pt x="92" y="31"/>
                    </a:lnTo>
                    <a:lnTo>
                      <a:pt x="95" y="28"/>
                    </a:lnTo>
                    <a:lnTo>
                      <a:pt x="98" y="25"/>
                    </a:lnTo>
                    <a:lnTo>
                      <a:pt x="100" y="21"/>
                    </a:lnTo>
                    <a:lnTo>
                      <a:pt x="103" y="18"/>
                    </a:lnTo>
                    <a:lnTo>
                      <a:pt x="105" y="15"/>
                    </a:lnTo>
                    <a:lnTo>
                      <a:pt x="107" y="11"/>
                    </a:lnTo>
                    <a:lnTo>
                      <a:pt x="109" y="8"/>
                    </a:lnTo>
                    <a:lnTo>
                      <a:pt x="112" y="5"/>
                    </a:lnTo>
                    <a:lnTo>
                      <a:pt x="114" y="1"/>
                    </a:lnTo>
                    <a:lnTo>
                      <a:pt x="107" y="0"/>
                    </a:lnTo>
                  </a:path>
                </a:pathLst>
              </a:custGeom>
              <a:solidFill>
                <a:srgbClr val="790015"/>
              </a:solidFill>
              <a:ln w="12700" cap="rnd">
                <a:solidFill>
                  <a:srgbClr val="FC0128"/>
                </a:solidFill>
                <a:round/>
                <a:headEnd type="none" w="sm" len="sm"/>
                <a:tailEnd type="none" w="sm" len="sm"/>
              </a:ln>
            </p:spPr>
            <p:txBody>
              <a:bodyPr/>
              <a:lstStyle/>
              <a:p>
                <a:pPr algn="ctr">
                  <a:defRPr/>
                </a:pPr>
                <a:endParaRPr lang="tr-TR" b="1"/>
              </a:p>
            </p:txBody>
          </p:sp>
          <p:sp>
            <p:nvSpPr>
              <p:cNvPr id="34903" name="Freeform 20"/>
              <p:cNvSpPr>
                <a:spLocks/>
              </p:cNvSpPr>
              <p:nvPr/>
            </p:nvSpPr>
            <p:spPr bwMode="auto">
              <a:xfrm>
                <a:off x="2791" y="2771"/>
                <a:ext cx="87" cy="104"/>
              </a:xfrm>
              <a:custGeom>
                <a:avLst/>
                <a:gdLst>
                  <a:gd name="T0" fmla="*/ 81 w 87"/>
                  <a:gd name="T1" fmla="*/ 0 h 104"/>
                  <a:gd name="T2" fmla="*/ 74 w 87"/>
                  <a:gd name="T3" fmla="*/ 6 h 104"/>
                  <a:gd name="T4" fmla="*/ 66 w 87"/>
                  <a:gd name="T5" fmla="*/ 13 h 104"/>
                  <a:gd name="T6" fmla="*/ 60 w 87"/>
                  <a:gd name="T7" fmla="*/ 18 h 104"/>
                  <a:gd name="T8" fmla="*/ 53 w 87"/>
                  <a:gd name="T9" fmla="*/ 25 h 104"/>
                  <a:gd name="T10" fmla="*/ 48 w 87"/>
                  <a:gd name="T11" fmla="*/ 31 h 104"/>
                  <a:gd name="T12" fmla="*/ 42 w 87"/>
                  <a:gd name="T13" fmla="*/ 38 h 104"/>
                  <a:gd name="T14" fmla="*/ 37 w 87"/>
                  <a:gd name="T15" fmla="*/ 44 h 104"/>
                  <a:gd name="T16" fmla="*/ 32 w 87"/>
                  <a:gd name="T17" fmla="*/ 50 h 104"/>
                  <a:gd name="T18" fmla="*/ 28 w 87"/>
                  <a:gd name="T19" fmla="*/ 57 h 104"/>
                  <a:gd name="T20" fmla="*/ 24 w 87"/>
                  <a:gd name="T21" fmla="*/ 63 h 104"/>
                  <a:gd name="T22" fmla="*/ 19 w 87"/>
                  <a:gd name="T23" fmla="*/ 69 h 104"/>
                  <a:gd name="T24" fmla="*/ 15 w 87"/>
                  <a:gd name="T25" fmla="*/ 76 h 104"/>
                  <a:gd name="T26" fmla="*/ 11 w 87"/>
                  <a:gd name="T27" fmla="*/ 82 h 104"/>
                  <a:gd name="T28" fmla="*/ 7 w 87"/>
                  <a:gd name="T29" fmla="*/ 88 h 104"/>
                  <a:gd name="T30" fmla="*/ 3 w 87"/>
                  <a:gd name="T31" fmla="*/ 95 h 104"/>
                  <a:gd name="T32" fmla="*/ 0 w 87"/>
                  <a:gd name="T33" fmla="*/ 101 h 104"/>
                  <a:gd name="T34" fmla="*/ 7 w 87"/>
                  <a:gd name="T35" fmla="*/ 100 h 104"/>
                  <a:gd name="T36" fmla="*/ 11 w 87"/>
                  <a:gd name="T37" fmla="*/ 93 h 104"/>
                  <a:gd name="T38" fmla="*/ 14 w 87"/>
                  <a:gd name="T39" fmla="*/ 87 h 104"/>
                  <a:gd name="T40" fmla="*/ 19 w 87"/>
                  <a:gd name="T41" fmla="*/ 81 h 104"/>
                  <a:gd name="T42" fmla="*/ 23 w 87"/>
                  <a:gd name="T43" fmla="*/ 74 h 104"/>
                  <a:gd name="T44" fmla="*/ 26 w 87"/>
                  <a:gd name="T45" fmla="*/ 68 h 104"/>
                  <a:gd name="T46" fmla="*/ 31 w 87"/>
                  <a:gd name="T47" fmla="*/ 62 h 104"/>
                  <a:gd name="T48" fmla="*/ 35 w 87"/>
                  <a:gd name="T49" fmla="*/ 55 h 104"/>
                  <a:gd name="T50" fmla="*/ 39 w 87"/>
                  <a:gd name="T51" fmla="*/ 49 h 104"/>
                  <a:gd name="T52" fmla="*/ 45 w 87"/>
                  <a:gd name="T53" fmla="*/ 43 h 104"/>
                  <a:gd name="T54" fmla="*/ 50 w 87"/>
                  <a:gd name="T55" fmla="*/ 36 h 104"/>
                  <a:gd name="T56" fmla="*/ 55 w 87"/>
                  <a:gd name="T57" fmla="*/ 30 h 104"/>
                  <a:gd name="T58" fmla="*/ 61 w 87"/>
                  <a:gd name="T59" fmla="*/ 24 h 104"/>
                  <a:gd name="T60" fmla="*/ 68 w 87"/>
                  <a:gd name="T61" fmla="*/ 18 h 104"/>
                  <a:gd name="T62" fmla="*/ 74 w 87"/>
                  <a:gd name="T63" fmla="*/ 12 h 104"/>
                  <a:gd name="T64" fmla="*/ 82 w 87"/>
                  <a:gd name="T65" fmla="*/ 6 h 104"/>
                  <a:gd name="T66" fmla="*/ 82 w 87"/>
                  <a:gd name="T67" fmla="*/ 0 h 104"/>
                  <a:gd name="T68" fmla="*/ 82 w 87"/>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
                  <a:gd name="T106" fmla="*/ 0 h 104"/>
                  <a:gd name="T107" fmla="*/ 87 w 87"/>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 h="104">
                    <a:moveTo>
                      <a:pt x="82" y="0"/>
                    </a:moveTo>
                    <a:lnTo>
                      <a:pt x="81" y="0"/>
                    </a:lnTo>
                    <a:lnTo>
                      <a:pt x="77" y="3"/>
                    </a:lnTo>
                    <a:lnTo>
                      <a:pt x="74" y="6"/>
                    </a:lnTo>
                    <a:lnTo>
                      <a:pt x="70" y="9"/>
                    </a:lnTo>
                    <a:lnTo>
                      <a:pt x="66" y="13"/>
                    </a:lnTo>
                    <a:lnTo>
                      <a:pt x="63" y="16"/>
                    </a:lnTo>
                    <a:lnTo>
                      <a:pt x="60" y="18"/>
                    </a:lnTo>
                    <a:lnTo>
                      <a:pt x="56" y="22"/>
                    </a:lnTo>
                    <a:lnTo>
                      <a:pt x="53" y="25"/>
                    </a:lnTo>
                    <a:lnTo>
                      <a:pt x="51" y="28"/>
                    </a:lnTo>
                    <a:lnTo>
                      <a:pt x="48" y="31"/>
                    </a:lnTo>
                    <a:lnTo>
                      <a:pt x="45" y="34"/>
                    </a:lnTo>
                    <a:lnTo>
                      <a:pt x="42" y="38"/>
                    </a:lnTo>
                    <a:lnTo>
                      <a:pt x="39" y="41"/>
                    </a:lnTo>
                    <a:lnTo>
                      <a:pt x="37" y="44"/>
                    </a:lnTo>
                    <a:lnTo>
                      <a:pt x="35" y="47"/>
                    </a:lnTo>
                    <a:lnTo>
                      <a:pt x="32" y="50"/>
                    </a:lnTo>
                    <a:lnTo>
                      <a:pt x="30" y="53"/>
                    </a:lnTo>
                    <a:lnTo>
                      <a:pt x="28" y="57"/>
                    </a:lnTo>
                    <a:lnTo>
                      <a:pt x="25" y="60"/>
                    </a:lnTo>
                    <a:lnTo>
                      <a:pt x="24" y="63"/>
                    </a:lnTo>
                    <a:lnTo>
                      <a:pt x="21" y="66"/>
                    </a:lnTo>
                    <a:lnTo>
                      <a:pt x="19" y="69"/>
                    </a:lnTo>
                    <a:lnTo>
                      <a:pt x="17" y="72"/>
                    </a:lnTo>
                    <a:lnTo>
                      <a:pt x="15" y="76"/>
                    </a:lnTo>
                    <a:lnTo>
                      <a:pt x="13" y="79"/>
                    </a:lnTo>
                    <a:lnTo>
                      <a:pt x="11" y="82"/>
                    </a:lnTo>
                    <a:lnTo>
                      <a:pt x="10" y="85"/>
                    </a:lnTo>
                    <a:lnTo>
                      <a:pt x="7" y="88"/>
                    </a:lnTo>
                    <a:lnTo>
                      <a:pt x="6" y="92"/>
                    </a:lnTo>
                    <a:lnTo>
                      <a:pt x="3" y="95"/>
                    </a:lnTo>
                    <a:lnTo>
                      <a:pt x="2" y="98"/>
                    </a:lnTo>
                    <a:lnTo>
                      <a:pt x="0" y="101"/>
                    </a:lnTo>
                    <a:lnTo>
                      <a:pt x="6" y="103"/>
                    </a:lnTo>
                    <a:lnTo>
                      <a:pt x="7" y="100"/>
                    </a:lnTo>
                    <a:lnTo>
                      <a:pt x="10" y="96"/>
                    </a:lnTo>
                    <a:lnTo>
                      <a:pt x="11" y="93"/>
                    </a:lnTo>
                    <a:lnTo>
                      <a:pt x="12" y="90"/>
                    </a:lnTo>
                    <a:lnTo>
                      <a:pt x="14" y="87"/>
                    </a:lnTo>
                    <a:lnTo>
                      <a:pt x="17" y="84"/>
                    </a:lnTo>
                    <a:lnTo>
                      <a:pt x="19" y="81"/>
                    </a:lnTo>
                    <a:lnTo>
                      <a:pt x="20" y="77"/>
                    </a:lnTo>
                    <a:lnTo>
                      <a:pt x="23" y="74"/>
                    </a:lnTo>
                    <a:lnTo>
                      <a:pt x="25" y="71"/>
                    </a:lnTo>
                    <a:lnTo>
                      <a:pt x="26" y="68"/>
                    </a:lnTo>
                    <a:lnTo>
                      <a:pt x="29" y="65"/>
                    </a:lnTo>
                    <a:lnTo>
                      <a:pt x="31" y="62"/>
                    </a:lnTo>
                    <a:lnTo>
                      <a:pt x="33" y="58"/>
                    </a:lnTo>
                    <a:lnTo>
                      <a:pt x="35" y="55"/>
                    </a:lnTo>
                    <a:lnTo>
                      <a:pt x="37" y="52"/>
                    </a:lnTo>
                    <a:lnTo>
                      <a:pt x="39" y="49"/>
                    </a:lnTo>
                    <a:lnTo>
                      <a:pt x="42" y="46"/>
                    </a:lnTo>
                    <a:lnTo>
                      <a:pt x="45" y="43"/>
                    </a:lnTo>
                    <a:lnTo>
                      <a:pt x="47" y="40"/>
                    </a:lnTo>
                    <a:lnTo>
                      <a:pt x="50" y="36"/>
                    </a:lnTo>
                    <a:lnTo>
                      <a:pt x="52" y="33"/>
                    </a:lnTo>
                    <a:lnTo>
                      <a:pt x="55" y="30"/>
                    </a:lnTo>
                    <a:lnTo>
                      <a:pt x="58" y="27"/>
                    </a:lnTo>
                    <a:lnTo>
                      <a:pt x="61" y="24"/>
                    </a:lnTo>
                    <a:lnTo>
                      <a:pt x="64" y="21"/>
                    </a:lnTo>
                    <a:lnTo>
                      <a:pt x="68" y="18"/>
                    </a:lnTo>
                    <a:lnTo>
                      <a:pt x="71" y="15"/>
                    </a:lnTo>
                    <a:lnTo>
                      <a:pt x="74" y="12"/>
                    </a:lnTo>
                    <a:lnTo>
                      <a:pt x="78" y="9"/>
                    </a:lnTo>
                    <a:lnTo>
                      <a:pt x="82" y="6"/>
                    </a:lnTo>
                    <a:lnTo>
                      <a:pt x="86" y="3"/>
                    </a:lnTo>
                    <a:lnTo>
                      <a:pt x="82" y="0"/>
                    </a:lnTo>
                    <a:lnTo>
                      <a:pt x="81" y="0"/>
                    </a:lnTo>
                    <a:lnTo>
                      <a:pt x="82" y="0"/>
                    </a:lnTo>
                  </a:path>
                </a:pathLst>
              </a:custGeom>
              <a:solidFill>
                <a:srgbClr val="790015"/>
              </a:solidFill>
              <a:ln w="12700" cap="rnd">
                <a:solidFill>
                  <a:srgbClr val="FC0128"/>
                </a:solidFill>
                <a:round/>
                <a:headEnd type="none" w="sm" len="sm"/>
                <a:tailEnd type="none" w="sm" len="sm"/>
              </a:ln>
            </p:spPr>
            <p:txBody>
              <a:bodyPr/>
              <a:lstStyle/>
              <a:p>
                <a:pPr algn="ctr">
                  <a:defRPr/>
                </a:pPr>
                <a:endParaRPr lang="tr-TR" b="1"/>
              </a:p>
            </p:txBody>
          </p:sp>
          <p:sp>
            <p:nvSpPr>
              <p:cNvPr id="34904" name="Freeform 21"/>
              <p:cNvSpPr>
                <a:spLocks/>
              </p:cNvSpPr>
              <p:nvPr/>
            </p:nvSpPr>
            <p:spPr bwMode="auto">
              <a:xfrm>
                <a:off x="2873" y="2656"/>
                <a:ext cx="103" cy="119"/>
              </a:xfrm>
              <a:custGeom>
                <a:avLst/>
                <a:gdLst>
                  <a:gd name="T0" fmla="*/ 94 w 103"/>
                  <a:gd name="T1" fmla="*/ 4 h 119"/>
                  <a:gd name="T2" fmla="*/ 92 w 103"/>
                  <a:gd name="T3" fmla="*/ 13 h 119"/>
                  <a:gd name="T4" fmla="*/ 90 w 103"/>
                  <a:gd name="T5" fmla="*/ 21 h 119"/>
                  <a:gd name="T6" fmla="*/ 86 w 103"/>
                  <a:gd name="T7" fmla="*/ 29 h 119"/>
                  <a:gd name="T8" fmla="*/ 83 w 103"/>
                  <a:gd name="T9" fmla="*/ 37 h 119"/>
                  <a:gd name="T10" fmla="*/ 79 w 103"/>
                  <a:gd name="T11" fmla="*/ 44 h 119"/>
                  <a:gd name="T12" fmla="*/ 74 w 103"/>
                  <a:gd name="T13" fmla="*/ 51 h 119"/>
                  <a:gd name="T14" fmla="*/ 68 w 103"/>
                  <a:gd name="T15" fmla="*/ 59 h 119"/>
                  <a:gd name="T16" fmla="*/ 63 w 103"/>
                  <a:gd name="T17" fmla="*/ 66 h 119"/>
                  <a:gd name="T18" fmla="*/ 56 w 103"/>
                  <a:gd name="T19" fmla="*/ 73 h 119"/>
                  <a:gd name="T20" fmla="*/ 49 w 103"/>
                  <a:gd name="T21" fmla="*/ 80 h 119"/>
                  <a:gd name="T22" fmla="*/ 42 w 103"/>
                  <a:gd name="T23" fmla="*/ 86 h 119"/>
                  <a:gd name="T24" fmla="*/ 34 w 103"/>
                  <a:gd name="T25" fmla="*/ 93 h 119"/>
                  <a:gd name="T26" fmla="*/ 25 w 103"/>
                  <a:gd name="T27" fmla="*/ 100 h 119"/>
                  <a:gd name="T28" fmla="*/ 15 w 103"/>
                  <a:gd name="T29" fmla="*/ 105 h 119"/>
                  <a:gd name="T30" fmla="*/ 5 w 103"/>
                  <a:gd name="T31" fmla="*/ 111 h 119"/>
                  <a:gd name="T32" fmla="*/ 3 w 103"/>
                  <a:gd name="T33" fmla="*/ 118 h 119"/>
                  <a:gd name="T34" fmla="*/ 14 w 103"/>
                  <a:gd name="T35" fmla="*/ 112 h 119"/>
                  <a:gd name="T36" fmla="*/ 24 w 103"/>
                  <a:gd name="T37" fmla="*/ 105 h 119"/>
                  <a:gd name="T38" fmla="*/ 34 w 103"/>
                  <a:gd name="T39" fmla="*/ 99 h 119"/>
                  <a:gd name="T40" fmla="*/ 42 w 103"/>
                  <a:gd name="T41" fmla="*/ 92 h 119"/>
                  <a:gd name="T42" fmla="*/ 50 w 103"/>
                  <a:gd name="T43" fmla="*/ 86 h 119"/>
                  <a:gd name="T44" fmla="*/ 58 w 103"/>
                  <a:gd name="T45" fmla="*/ 79 h 119"/>
                  <a:gd name="T46" fmla="*/ 65 w 103"/>
                  <a:gd name="T47" fmla="*/ 72 h 119"/>
                  <a:gd name="T48" fmla="*/ 71 w 103"/>
                  <a:gd name="T49" fmla="*/ 65 h 119"/>
                  <a:gd name="T50" fmla="*/ 77 w 103"/>
                  <a:gd name="T51" fmla="*/ 57 h 119"/>
                  <a:gd name="T52" fmla="*/ 81 w 103"/>
                  <a:gd name="T53" fmla="*/ 50 h 119"/>
                  <a:gd name="T54" fmla="*/ 86 w 103"/>
                  <a:gd name="T55" fmla="*/ 42 h 119"/>
                  <a:gd name="T56" fmla="*/ 90 w 103"/>
                  <a:gd name="T57" fmla="*/ 34 h 119"/>
                  <a:gd name="T58" fmla="*/ 94 w 103"/>
                  <a:gd name="T59" fmla="*/ 26 h 119"/>
                  <a:gd name="T60" fmla="*/ 96 w 103"/>
                  <a:gd name="T61" fmla="*/ 18 h 119"/>
                  <a:gd name="T62" fmla="*/ 99 w 103"/>
                  <a:gd name="T63" fmla="*/ 9 h 119"/>
                  <a:gd name="T64" fmla="*/ 102 w 103"/>
                  <a:gd name="T65" fmla="*/ 1 h 119"/>
                  <a:gd name="T66" fmla="*/ 95 w 103"/>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3"/>
                  <a:gd name="T103" fmla="*/ 0 h 119"/>
                  <a:gd name="T104" fmla="*/ 103 w 103"/>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3" h="119">
                    <a:moveTo>
                      <a:pt x="95" y="0"/>
                    </a:moveTo>
                    <a:lnTo>
                      <a:pt x="94" y="4"/>
                    </a:lnTo>
                    <a:lnTo>
                      <a:pt x="93" y="8"/>
                    </a:lnTo>
                    <a:lnTo>
                      <a:pt x="92" y="13"/>
                    </a:lnTo>
                    <a:lnTo>
                      <a:pt x="91" y="17"/>
                    </a:lnTo>
                    <a:lnTo>
                      <a:pt x="90" y="21"/>
                    </a:lnTo>
                    <a:lnTo>
                      <a:pt x="88" y="25"/>
                    </a:lnTo>
                    <a:lnTo>
                      <a:pt x="86" y="29"/>
                    </a:lnTo>
                    <a:lnTo>
                      <a:pt x="85" y="33"/>
                    </a:lnTo>
                    <a:lnTo>
                      <a:pt x="83" y="37"/>
                    </a:lnTo>
                    <a:lnTo>
                      <a:pt x="80" y="40"/>
                    </a:lnTo>
                    <a:lnTo>
                      <a:pt x="79" y="44"/>
                    </a:lnTo>
                    <a:lnTo>
                      <a:pt x="76" y="48"/>
                    </a:lnTo>
                    <a:lnTo>
                      <a:pt x="74" y="51"/>
                    </a:lnTo>
                    <a:lnTo>
                      <a:pt x="71" y="55"/>
                    </a:lnTo>
                    <a:lnTo>
                      <a:pt x="68" y="59"/>
                    </a:lnTo>
                    <a:lnTo>
                      <a:pt x="66" y="62"/>
                    </a:lnTo>
                    <a:lnTo>
                      <a:pt x="63" y="66"/>
                    </a:lnTo>
                    <a:lnTo>
                      <a:pt x="59" y="69"/>
                    </a:lnTo>
                    <a:lnTo>
                      <a:pt x="56" y="73"/>
                    </a:lnTo>
                    <a:lnTo>
                      <a:pt x="53" y="76"/>
                    </a:lnTo>
                    <a:lnTo>
                      <a:pt x="49" y="80"/>
                    </a:lnTo>
                    <a:lnTo>
                      <a:pt x="46" y="84"/>
                    </a:lnTo>
                    <a:lnTo>
                      <a:pt x="42" y="86"/>
                    </a:lnTo>
                    <a:lnTo>
                      <a:pt x="38" y="89"/>
                    </a:lnTo>
                    <a:lnTo>
                      <a:pt x="34" y="93"/>
                    </a:lnTo>
                    <a:lnTo>
                      <a:pt x="29" y="96"/>
                    </a:lnTo>
                    <a:lnTo>
                      <a:pt x="25" y="100"/>
                    </a:lnTo>
                    <a:lnTo>
                      <a:pt x="20" y="102"/>
                    </a:lnTo>
                    <a:lnTo>
                      <a:pt x="15" y="105"/>
                    </a:lnTo>
                    <a:lnTo>
                      <a:pt x="10" y="108"/>
                    </a:lnTo>
                    <a:lnTo>
                      <a:pt x="5" y="111"/>
                    </a:lnTo>
                    <a:lnTo>
                      <a:pt x="0" y="114"/>
                    </a:lnTo>
                    <a:lnTo>
                      <a:pt x="3" y="118"/>
                    </a:lnTo>
                    <a:lnTo>
                      <a:pt x="9" y="115"/>
                    </a:lnTo>
                    <a:lnTo>
                      <a:pt x="14" y="112"/>
                    </a:lnTo>
                    <a:lnTo>
                      <a:pt x="19" y="108"/>
                    </a:lnTo>
                    <a:lnTo>
                      <a:pt x="24" y="105"/>
                    </a:lnTo>
                    <a:lnTo>
                      <a:pt x="29" y="102"/>
                    </a:lnTo>
                    <a:lnTo>
                      <a:pt x="34" y="99"/>
                    </a:lnTo>
                    <a:lnTo>
                      <a:pt x="38" y="96"/>
                    </a:lnTo>
                    <a:lnTo>
                      <a:pt x="42" y="92"/>
                    </a:lnTo>
                    <a:lnTo>
                      <a:pt x="46" y="89"/>
                    </a:lnTo>
                    <a:lnTo>
                      <a:pt x="50" y="86"/>
                    </a:lnTo>
                    <a:lnTo>
                      <a:pt x="54" y="82"/>
                    </a:lnTo>
                    <a:lnTo>
                      <a:pt x="58" y="79"/>
                    </a:lnTo>
                    <a:lnTo>
                      <a:pt x="61" y="75"/>
                    </a:lnTo>
                    <a:lnTo>
                      <a:pt x="65" y="72"/>
                    </a:lnTo>
                    <a:lnTo>
                      <a:pt x="68" y="68"/>
                    </a:lnTo>
                    <a:lnTo>
                      <a:pt x="71" y="65"/>
                    </a:lnTo>
                    <a:lnTo>
                      <a:pt x="74" y="61"/>
                    </a:lnTo>
                    <a:lnTo>
                      <a:pt x="77" y="57"/>
                    </a:lnTo>
                    <a:lnTo>
                      <a:pt x="79" y="53"/>
                    </a:lnTo>
                    <a:lnTo>
                      <a:pt x="81" y="50"/>
                    </a:lnTo>
                    <a:lnTo>
                      <a:pt x="84" y="46"/>
                    </a:lnTo>
                    <a:lnTo>
                      <a:pt x="86" y="42"/>
                    </a:lnTo>
                    <a:lnTo>
                      <a:pt x="88" y="38"/>
                    </a:lnTo>
                    <a:lnTo>
                      <a:pt x="90" y="34"/>
                    </a:lnTo>
                    <a:lnTo>
                      <a:pt x="91" y="30"/>
                    </a:lnTo>
                    <a:lnTo>
                      <a:pt x="94" y="26"/>
                    </a:lnTo>
                    <a:lnTo>
                      <a:pt x="95" y="22"/>
                    </a:lnTo>
                    <a:lnTo>
                      <a:pt x="96" y="18"/>
                    </a:lnTo>
                    <a:lnTo>
                      <a:pt x="98" y="13"/>
                    </a:lnTo>
                    <a:lnTo>
                      <a:pt x="99" y="9"/>
                    </a:lnTo>
                    <a:lnTo>
                      <a:pt x="100" y="5"/>
                    </a:lnTo>
                    <a:lnTo>
                      <a:pt x="102" y="1"/>
                    </a:lnTo>
                    <a:lnTo>
                      <a:pt x="101" y="1"/>
                    </a:lnTo>
                    <a:lnTo>
                      <a:pt x="95" y="0"/>
                    </a:lnTo>
                  </a:path>
                </a:pathLst>
              </a:custGeom>
              <a:solidFill>
                <a:srgbClr val="790015"/>
              </a:solidFill>
              <a:ln w="12700" cap="rnd">
                <a:solidFill>
                  <a:srgbClr val="FC0128"/>
                </a:solidFill>
                <a:round/>
                <a:headEnd type="none" w="sm" len="sm"/>
                <a:tailEnd type="none" w="sm" len="sm"/>
              </a:ln>
            </p:spPr>
            <p:txBody>
              <a:bodyPr/>
              <a:lstStyle/>
              <a:p>
                <a:pPr algn="ctr">
                  <a:defRPr/>
                </a:pPr>
                <a:endParaRPr lang="tr-TR" b="1"/>
              </a:p>
            </p:txBody>
          </p:sp>
          <p:sp>
            <p:nvSpPr>
              <p:cNvPr id="34905" name="Freeform 22"/>
              <p:cNvSpPr>
                <a:spLocks/>
              </p:cNvSpPr>
              <p:nvPr/>
            </p:nvSpPr>
            <p:spPr bwMode="auto">
              <a:xfrm>
                <a:off x="2968" y="2400"/>
                <a:ext cx="39" cy="259"/>
              </a:xfrm>
              <a:custGeom>
                <a:avLst/>
                <a:gdLst>
                  <a:gd name="T0" fmla="*/ 21 w 39"/>
                  <a:gd name="T1" fmla="*/ 8 h 259"/>
                  <a:gd name="T2" fmla="*/ 24 w 39"/>
                  <a:gd name="T3" fmla="*/ 25 h 259"/>
                  <a:gd name="T4" fmla="*/ 27 w 39"/>
                  <a:gd name="T5" fmla="*/ 41 h 259"/>
                  <a:gd name="T6" fmla="*/ 29 w 39"/>
                  <a:gd name="T7" fmla="*/ 58 h 259"/>
                  <a:gd name="T8" fmla="*/ 31 w 39"/>
                  <a:gd name="T9" fmla="*/ 74 h 259"/>
                  <a:gd name="T10" fmla="*/ 31 w 39"/>
                  <a:gd name="T11" fmla="*/ 90 h 259"/>
                  <a:gd name="T12" fmla="*/ 31 w 39"/>
                  <a:gd name="T13" fmla="*/ 107 h 259"/>
                  <a:gd name="T14" fmla="*/ 31 w 39"/>
                  <a:gd name="T15" fmla="*/ 122 h 259"/>
                  <a:gd name="T16" fmla="*/ 30 w 39"/>
                  <a:gd name="T17" fmla="*/ 138 h 259"/>
                  <a:gd name="T18" fmla="*/ 28 w 39"/>
                  <a:gd name="T19" fmla="*/ 155 h 259"/>
                  <a:gd name="T20" fmla="*/ 25 w 39"/>
                  <a:gd name="T21" fmla="*/ 171 h 259"/>
                  <a:gd name="T22" fmla="*/ 22 w 39"/>
                  <a:gd name="T23" fmla="*/ 187 h 259"/>
                  <a:gd name="T24" fmla="*/ 19 w 39"/>
                  <a:gd name="T25" fmla="*/ 203 h 259"/>
                  <a:gd name="T26" fmla="*/ 14 w 39"/>
                  <a:gd name="T27" fmla="*/ 218 h 259"/>
                  <a:gd name="T28" fmla="*/ 9 w 39"/>
                  <a:gd name="T29" fmla="*/ 233 h 259"/>
                  <a:gd name="T30" fmla="*/ 3 w 39"/>
                  <a:gd name="T31" fmla="*/ 249 h 259"/>
                  <a:gd name="T32" fmla="*/ 6 w 39"/>
                  <a:gd name="T33" fmla="*/ 258 h 259"/>
                  <a:gd name="T34" fmla="*/ 12 w 39"/>
                  <a:gd name="T35" fmla="*/ 242 h 259"/>
                  <a:gd name="T36" fmla="*/ 18 w 39"/>
                  <a:gd name="T37" fmla="*/ 227 h 259"/>
                  <a:gd name="T38" fmla="*/ 22 w 39"/>
                  <a:gd name="T39" fmla="*/ 211 h 259"/>
                  <a:gd name="T40" fmla="*/ 27 w 39"/>
                  <a:gd name="T41" fmla="*/ 195 h 259"/>
                  <a:gd name="T42" fmla="*/ 30 w 39"/>
                  <a:gd name="T43" fmla="*/ 179 h 259"/>
                  <a:gd name="T44" fmla="*/ 33 w 39"/>
                  <a:gd name="T45" fmla="*/ 163 h 259"/>
                  <a:gd name="T46" fmla="*/ 35 w 39"/>
                  <a:gd name="T47" fmla="*/ 147 h 259"/>
                  <a:gd name="T48" fmla="*/ 36 w 39"/>
                  <a:gd name="T49" fmla="*/ 131 h 259"/>
                  <a:gd name="T50" fmla="*/ 38 w 39"/>
                  <a:gd name="T51" fmla="*/ 115 h 259"/>
                  <a:gd name="T52" fmla="*/ 38 w 39"/>
                  <a:gd name="T53" fmla="*/ 98 h 259"/>
                  <a:gd name="T54" fmla="*/ 37 w 39"/>
                  <a:gd name="T55" fmla="*/ 82 h 259"/>
                  <a:gd name="T56" fmla="*/ 36 w 39"/>
                  <a:gd name="T57" fmla="*/ 66 h 259"/>
                  <a:gd name="T58" fmla="*/ 34 w 39"/>
                  <a:gd name="T59" fmla="*/ 49 h 259"/>
                  <a:gd name="T60" fmla="*/ 32 w 39"/>
                  <a:gd name="T61" fmla="*/ 33 h 259"/>
                  <a:gd name="T62" fmla="*/ 28 w 39"/>
                  <a:gd name="T63" fmla="*/ 16 h 259"/>
                  <a:gd name="T64" fmla="*/ 25 w 39"/>
                  <a:gd name="T65" fmla="*/ 0 h 259"/>
                  <a:gd name="T66" fmla="*/ 19 w 39"/>
                  <a:gd name="T67" fmla="*/ 1 h 2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
                  <a:gd name="T103" fmla="*/ 0 h 259"/>
                  <a:gd name="T104" fmla="*/ 39 w 39"/>
                  <a:gd name="T105" fmla="*/ 259 h 2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 h="259">
                    <a:moveTo>
                      <a:pt x="19" y="1"/>
                    </a:moveTo>
                    <a:lnTo>
                      <a:pt x="21" y="8"/>
                    </a:lnTo>
                    <a:lnTo>
                      <a:pt x="23" y="17"/>
                    </a:lnTo>
                    <a:lnTo>
                      <a:pt x="24" y="25"/>
                    </a:lnTo>
                    <a:lnTo>
                      <a:pt x="26" y="33"/>
                    </a:lnTo>
                    <a:lnTo>
                      <a:pt x="27" y="41"/>
                    </a:lnTo>
                    <a:lnTo>
                      <a:pt x="28" y="49"/>
                    </a:lnTo>
                    <a:lnTo>
                      <a:pt x="29" y="58"/>
                    </a:lnTo>
                    <a:lnTo>
                      <a:pt x="30" y="66"/>
                    </a:lnTo>
                    <a:lnTo>
                      <a:pt x="31" y="74"/>
                    </a:lnTo>
                    <a:lnTo>
                      <a:pt x="31" y="82"/>
                    </a:lnTo>
                    <a:lnTo>
                      <a:pt x="31" y="90"/>
                    </a:lnTo>
                    <a:lnTo>
                      <a:pt x="31" y="98"/>
                    </a:lnTo>
                    <a:lnTo>
                      <a:pt x="31" y="107"/>
                    </a:lnTo>
                    <a:lnTo>
                      <a:pt x="31" y="114"/>
                    </a:lnTo>
                    <a:lnTo>
                      <a:pt x="31" y="122"/>
                    </a:lnTo>
                    <a:lnTo>
                      <a:pt x="31" y="131"/>
                    </a:lnTo>
                    <a:lnTo>
                      <a:pt x="30" y="138"/>
                    </a:lnTo>
                    <a:lnTo>
                      <a:pt x="29" y="147"/>
                    </a:lnTo>
                    <a:lnTo>
                      <a:pt x="28" y="155"/>
                    </a:lnTo>
                    <a:lnTo>
                      <a:pt x="27" y="163"/>
                    </a:lnTo>
                    <a:lnTo>
                      <a:pt x="25" y="171"/>
                    </a:lnTo>
                    <a:lnTo>
                      <a:pt x="23" y="179"/>
                    </a:lnTo>
                    <a:lnTo>
                      <a:pt x="22" y="187"/>
                    </a:lnTo>
                    <a:lnTo>
                      <a:pt x="20" y="195"/>
                    </a:lnTo>
                    <a:lnTo>
                      <a:pt x="19" y="203"/>
                    </a:lnTo>
                    <a:lnTo>
                      <a:pt x="16" y="210"/>
                    </a:lnTo>
                    <a:lnTo>
                      <a:pt x="14" y="218"/>
                    </a:lnTo>
                    <a:lnTo>
                      <a:pt x="11" y="225"/>
                    </a:lnTo>
                    <a:lnTo>
                      <a:pt x="9" y="233"/>
                    </a:lnTo>
                    <a:lnTo>
                      <a:pt x="6" y="241"/>
                    </a:lnTo>
                    <a:lnTo>
                      <a:pt x="3" y="249"/>
                    </a:lnTo>
                    <a:lnTo>
                      <a:pt x="0" y="256"/>
                    </a:lnTo>
                    <a:lnTo>
                      <a:pt x="6" y="258"/>
                    </a:lnTo>
                    <a:lnTo>
                      <a:pt x="9" y="250"/>
                    </a:lnTo>
                    <a:lnTo>
                      <a:pt x="12" y="242"/>
                    </a:lnTo>
                    <a:lnTo>
                      <a:pt x="15" y="235"/>
                    </a:lnTo>
                    <a:lnTo>
                      <a:pt x="18" y="227"/>
                    </a:lnTo>
                    <a:lnTo>
                      <a:pt x="19" y="219"/>
                    </a:lnTo>
                    <a:lnTo>
                      <a:pt x="22" y="211"/>
                    </a:lnTo>
                    <a:lnTo>
                      <a:pt x="24" y="203"/>
                    </a:lnTo>
                    <a:lnTo>
                      <a:pt x="27" y="195"/>
                    </a:lnTo>
                    <a:lnTo>
                      <a:pt x="28" y="187"/>
                    </a:lnTo>
                    <a:lnTo>
                      <a:pt x="30" y="179"/>
                    </a:lnTo>
                    <a:lnTo>
                      <a:pt x="31" y="172"/>
                    </a:lnTo>
                    <a:lnTo>
                      <a:pt x="33" y="163"/>
                    </a:lnTo>
                    <a:lnTo>
                      <a:pt x="34" y="155"/>
                    </a:lnTo>
                    <a:lnTo>
                      <a:pt x="35" y="147"/>
                    </a:lnTo>
                    <a:lnTo>
                      <a:pt x="36" y="139"/>
                    </a:lnTo>
                    <a:lnTo>
                      <a:pt x="36" y="131"/>
                    </a:lnTo>
                    <a:lnTo>
                      <a:pt x="37" y="123"/>
                    </a:lnTo>
                    <a:lnTo>
                      <a:pt x="38" y="115"/>
                    </a:lnTo>
                    <a:lnTo>
                      <a:pt x="38" y="107"/>
                    </a:lnTo>
                    <a:lnTo>
                      <a:pt x="38" y="98"/>
                    </a:lnTo>
                    <a:lnTo>
                      <a:pt x="38" y="90"/>
                    </a:lnTo>
                    <a:lnTo>
                      <a:pt x="37" y="82"/>
                    </a:lnTo>
                    <a:lnTo>
                      <a:pt x="36" y="74"/>
                    </a:lnTo>
                    <a:lnTo>
                      <a:pt x="36" y="66"/>
                    </a:lnTo>
                    <a:lnTo>
                      <a:pt x="35" y="57"/>
                    </a:lnTo>
                    <a:lnTo>
                      <a:pt x="34" y="49"/>
                    </a:lnTo>
                    <a:lnTo>
                      <a:pt x="33" y="41"/>
                    </a:lnTo>
                    <a:lnTo>
                      <a:pt x="32" y="33"/>
                    </a:lnTo>
                    <a:lnTo>
                      <a:pt x="30" y="25"/>
                    </a:lnTo>
                    <a:lnTo>
                      <a:pt x="28" y="16"/>
                    </a:lnTo>
                    <a:lnTo>
                      <a:pt x="27" y="8"/>
                    </a:lnTo>
                    <a:lnTo>
                      <a:pt x="25" y="0"/>
                    </a:lnTo>
                    <a:lnTo>
                      <a:pt x="24" y="0"/>
                    </a:lnTo>
                    <a:lnTo>
                      <a:pt x="19" y="1"/>
                    </a:lnTo>
                  </a:path>
                </a:pathLst>
              </a:custGeom>
              <a:solidFill>
                <a:srgbClr val="790015"/>
              </a:solidFill>
              <a:ln w="12700" cap="rnd">
                <a:solidFill>
                  <a:srgbClr val="FC0128"/>
                </a:solidFill>
                <a:round/>
                <a:headEnd type="none" w="sm" len="sm"/>
                <a:tailEnd type="none" w="sm" len="sm"/>
              </a:ln>
            </p:spPr>
            <p:txBody>
              <a:bodyPr/>
              <a:lstStyle/>
              <a:p>
                <a:pPr algn="ctr">
                  <a:defRPr/>
                </a:pPr>
                <a:endParaRPr lang="tr-TR" b="1"/>
              </a:p>
            </p:txBody>
          </p:sp>
          <p:sp>
            <p:nvSpPr>
              <p:cNvPr id="34906" name="Freeform 23"/>
              <p:cNvSpPr>
                <a:spLocks/>
              </p:cNvSpPr>
              <p:nvPr/>
            </p:nvSpPr>
            <p:spPr bwMode="auto">
              <a:xfrm>
                <a:off x="2942" y="2335"/>
                <a:ext cx="52" cy="68"/>
              </a:xfrm>
              <a:custGeom>
                <a:avLst/>
                <a:gdLst>
                  <a:gd name="T0" fmla="*/ 2 w 53"/>
                  <a:gd name="T1" fmla="*/ 4 h 68"/>
                  <a:gd name="T2" fmla="*/ 6 w 53"/>
                  <a:gd name="T3" fmla="*/ 8 h 68"/>
                  <a:gd name="T4" fmla="*/ 10 w 53"/>
                  <a:gd name="T5" fmla="*/ 12 h 68"/>
                  <a:gd name="T6" fmla="*/ 13 w 53"/>
                  <a:gd name="T7" fmla="*/ 16 h 68"/>
                  <a:gd name="T8" fmla="*/ 16 w 53"/>
                  <a:gd name="T9" fmla="*/ 20 h 68"/>
                  <a:gd name="T10" fmla="*/ 20 w 53"/>
                  <a:gd name="T11" fmla="*/ 23 h 68"/>
                  <a:gd name="T12" fmla="*/ 23 w 53"/>
                  <a:gd name="T13" fmla="*/ 28 h 68"/>
                  <a:gd name="T14" fmla="*/ 26 w 53"/>
                  <a:gd name="T15" fmla="*/ 31 h 68"/>
                  <a:gd name="T16" fmla="*/ 29 w 53"/>
                  <a:gd name="T17" fmla="*/ 36 h 68"/>
                  <a:gd name="T18" fmla="*/ 32 w 53"/>
                  <a:gd name="T19" fmla="*/ 40 h 68"/>
                  <a:gd name="T20" fmla="*/ 35 w 53"/>
                  <a:gd name="T21" fmla="*/ 44 h 68"/>
                  <a:gd name="T22" fmla="*/ 37 w 53"/>
                  <a:gd name="T23" fmla="*/ 48 h 68"/>
                  <a:gd name="T24" fmla="*/ 39 w 53"/>
                  <a:gd name="T25" fmla="*/ 52 h 68"/>
                  <a:gd name="T26" fmla="*/ 41 w 53"/>
                  <a:gd name="T27" fmla="*/ 56 h 68"/>
                  <a:gd name="T28" fmla="*/ 43 w 53"/>
                  <a:gd name="T29" fmla="*/ 60 h 68"/>
                  <a:gd name="T30" fmla="*/ 45 w 53"/>
                  <a:gd name="T31" fmla="*/ 64 h 68"/>
                  <a:gd name="T32" fmla="*/ 52 w 53"/>
                  <a:gd name="T33" fmla="*/ 65 h 68"/>
                  <a:gd name="T34" fmla="*/ 50 w 53"/>
                  <a:gd name="T35" fmla="*/ 61 h 68"/>
                  <a:gd name="T36" fmla="*/ 49 w 53"/>
                  <a:gd name="T37" fmla="*/ 57 h 68"/>
                  <a:gd name="T38" fmla="*/ 46 w 53"/>
                  <a:gd name="T39" fmla="*/ 53 h 68"/>
                  <a:gd name="T40" fmla="*/ 44 w 53"/>
                  <a:gd name="T41" fmla="*/ 48 h 68"/>
                  <a:gd name="T42" fmla="*/ 41 w 53"/>
                  <a:gd name="T43" fmla="*/ 44 h 68"/>
                  <a:gd name="T44" fmla="*/ 39 w 53"/>
                  <a:gd name="T45" fmla="*/ 40 h 68"/>
                  <a:gd name="T46" fmla="*/ 36 w 53"/>
                  <a:gd name="T47" fmla="*/ 36 h 68"/>
                  <a:gd name="T48" fmla="*/ 33 w 53"/>
                  <a:gd name="T49" fmla="*/ 31 h 68"/>
                  <a:gd name="T50" fmla="*/ 30 w 53"/>
                  <a:gd name="T51" fmla="*/ 28 h 68"/>
                  <a:gd name="T52" fmla="*/ 26 w 53"/>
                  <a:gd name="T53" fmla="*/ 23 h 68"/>
                  <a:gd name="T54" fmla="*/ 23 w 53"/>
                  <a:gd name="T55" fmla="*/ 20 h 68"/>
                  <a:gd name="T56" fmla="*/ 20 w 53"/>
                  <a:gd name="T57" fmla="*/ 16 h 68"/>
                  <a:gd name="T58" fmla="*/ 16 w 53"/>
                  <a:gd name="T59" fmla="*/ 11 h 68"/>
                  <a:gd name="T60" fmla="*/ 12 w 53"/>
                  <a:gd name="T61" fmla="*/ 8 h 68"/>
                  <a:gd name="T62" fmla="*/ 9 w 53"/>
                  <a:gd name="T63" fmla="*/ 4 h 68"/>
                  <a:gd name="T64" fmla="*/ 5 w 53"/>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68"/>
                  <a:gd name="T101" fmla="*/ 53 w 53"/>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68">
                    <a:moveTo>
                      <a:pt x="0" y="2"/>
                    </a:moveTo>
                    <a:lnTo>
                      <a:pt x="2" y="4"/>
                    </a:lnTo>
                    <a:lnTo>
                      <a:pt x="3" y="6"/>
                    </a:lnTo>
                    <a:lnTo>
                      <a:pt x="6" y="8"/>
                    </a:lnTo>
                    <a:lnTo>
                      <a:pt x="7" y="10"/>
                    </a:lnTo>
                    <a:lnTo>
                      <a:pt x="10" y="12"/>
                    </a:lnTo>
                    <a:lnTo>
                      <a:pt x="11" y="14"/>
                    </a:lnTo>
                    <a:lnTo>
                      <a:pt x="13" y="16"/>
                    </a:lnTo>
                    <a:lnTo>
                      <a:pt x="14" y="18"/>
                    </a:lnTo>
                    <a:lnTo>
                      <a:pt x="16" y="20"/>
                    </a:lnTo>
                    <a:lnTo>
                      <a:pt x="18" y="22"/>
                    </a:lnTo>
                    <a:lnTo>
                      <a:pt x="20" y="23"/>
                    </a:lnTo>
                    <a:lnTo>
                      <a:pt x="22" y="26"/>
                    </a:lnTo>
                    <a:lnTo>
                      <a:pt x="23" y="28"/>
                    </a:lnTo>
                    <a:lnTo>
                      <a:pt x="25" y="30"/>
                    </a:lnTo>
                    <a:lnTo>
                      <a:pt x="26" y="31"/>
                    </a:lnTo>
                    <a:lnTo>
                      <a:pt x="27" y="33"/>
                    </a:lnTo>
                    <a:lnTo>
                      <a:pt x="29" y="36"/>
                    </a:lnTo>
                    <a:lnTo>
                      <a:pt x="31" y="38"/>
                    </a:lnTo>
                    <a:lnTo>
                      <a:pt x="32" y="40"/>
                    </a:lnTo>
                    <a:lnTo>
                      <a:pt x="33" y="42"/>
                    </a:lnTo>
                    <a:lnTo>
                      <a:pt x="35" y="44"/>
                    </a:lnTo>
                    <a:lnTo>
                      <a:pt x="36" y="46"/>
                    </a:lnTo>
                    <a:lnTo>
                      <a:pt x="37" y="48"/>
                    </a:lnTo>
                    <a:lnTo>
                      <a:pt x="39" y="50"/>
                    </a:lnTo>
                    <a:lnTo>
                      <a:pt x="39" y="52"/>
                    </a:lnTo>
                    <a:lnTo>
                      <a:pt x="40" y="54"/>
                    </a:lnTo>
                    <a:lnTo>
                      <a:pt x="41" y="56"/>
                    </a:lnTo>
                    <a:lnTo>
                      <a:pt x="42" y="58"/>
                    </a:lnTo>
                    <a:lnTo>
                      <a:pt x="43" y="60"/>
                    </a:lnTo>
                    <a:lnTo>
                      <a:pt x="44" y="62"/>
                    </a:lnTo>
                    <a:lnTo>
                      <a:pt x="45" y="64"/>
                    </a:lnTo>
                    <a:lnTo>
                      <a:pt x="46" y="67"/>
                    </a:lnTo>
                    <a:lnTo>
                      <a:pt x="52" y="65"/>
                    </a:lnTo>
                    <a:lnTo>
                      <a:pt x="51" y="63"/>
                    </a:lnTo>
                    <a:lnTo>
                      <a:pt x="50" y="61"/>
                    </a:lnTo>
                    <a:lnTo>
                      <a:pt x="49" y="59"/>
                    </a:lnTo>
                    <a:lnTo>
                      <a:pt x="49" y="57"/>
                    </a:lnTo>
                    <a:lnTo>
                      <a:pt x="47" y="55"/>
                    </a:lnTo>
                    <a:lnTo>
                      <a:pt x="46" y="53"/>
                    </a:lnTo>
                    <a:lnTo>
                      <a:pt x="45" y="50"/>
                    </a:lnTo>
                    <a:lnTo>
                      <a:pt x="44" y="48"/>
                    </a:lnTo>
                    <a:lnTo>
                      <a:pt x="43" y="46"/>
                    </a:lnTo>
                    <a:lnTo>
                      <a:pt x="41" y="44"/>
                    </a:lnTo>
                    <a:lnTo>
                      <a:pt x="40" y="42"/>
                    </a:lnTo>
                    <a:lnTo>
                      <a:pt x="39" y="40"/>
                    </a:lnTo>
                    <a:lnTo>
                      <a:pt x="38" y="38"/>
                    </a:lnTo>
                    <a:lnTo>
                      <a:pt x="36" y="36"/>
                    </a:lnTo>
                    <a:lnTo>
                      <a:pt x="35" y="33"/>
                    </a:lnTo>
                    <a:lnTo>
                      <a:pt x="33" y="31"/>
                    </a:lnTo>
                    <a:lnTo>
                      <a:pt x="31" y="30"/>
                    </a:lnTo>
                    <a:lnTo>
                      <a:pt x="30" y="28"/>
                    </a:lnTo>
                    <a:lnTo>
                      <a:pt x="28" y="25"/>
                    </a:lnTo>
                    <a:lnTo>
                      <a:pt x="26" y="23"/>
                    </a:lnTo>
                    <a:lnTo>
                      <a:pt x="25" y="22"/>
                    </a:lnTo>
                    <a:lnTo>
                      <a:pt x="23" y="20"/>
                    </a:lnTo>
                    <a:lnTo>
                      <a:pt x="22" y="17"/>
                    </a:lnTo>
                    <a:lnTo>
                      <a:pt x="20" y="16"/>
                    </a:lnTo>
                    <a:lnTo>
                      <a:pt x="18" y="14"/>
                    </a:lnTo>
                    <a:lnTo>
                      <a:pt x="16" y="11"/>
                    </a:lnTo>
                    <a:lnTo>
                      <a:pt x="14" y="9"/>
                    </a:lnTo>
                    <a:lnTo>
                      <a:pt x="12" y="8"/>
                    </a:lnTo>
                    <a:lnTo>
                      <a:pt x="10" y="6"/>
                    </a:lnTo>
                    <a:lnTo>
                      <a:pt x="9" y="4"/>
                    </a:lnTo>
                    <a:lnTo>
                      <a:pt x="6" y="1"/>
                    </a:lnTo>
                    <a:lnTo>
                      <a:pt x="5" y="0"/>
                    </a:lnTo>
                    <a:lnTo>
                      <a:pt x="0" y="2"/>
                    </a:lnTo>
                  </a:path>
                </a:pathLst>
              </a:custGeom>
              <a:solidFill>
                <a:srgbClr val="790015"/>
              </a:solidFill>
              <a:ln w="12700" cap="rnd">
                <a:solidFill>
                  <a:srgbClr val="FC0128"/>
                </a:solidFill>
                <a:round/>
                <a:headEnd type="none" w="sm" len="sm"/>
                <a:tailEnd type="none" w="sm" len="sm"/>
              </a:ln>
            </p:spPr>
            <p:txBody>
              <a:bodyPr/>
              <a:lstStyle/>
              <a:p>
                <a:pPr algn="ctr">
                  <a:defRPr/>
                </a:pPr>
                <a:endParaRPr lang="tr-TR" b="1"/>
              </a:p>
            </p:txBody>
          </p:sp>
        </p:grpSp>
      </p:grpSp>
      <p:sp>
        <p:nvSpPr>
          <p:cNvPr id="34822" name="Rectangle 24"/>
          <p:cNvSpPr>
            <a:spLocks noChangeArrowheads="1"/>
          </p:cNvSpPr>
          <p:nvPr/>
        </p:nvSpPr>
        <p:spPr bwMode="auto">
          <a:xfrm>
            <a:off x="7702550" y="4202114"/>
            <a:ext cx="579438" cy="307975"/>
          </a:xfrm>
          <a:prstGeom prst="rect">
            <a:avLst/>
          </a:prstGeom>
          <a:noFill/>
          <a:ln w="9525">
            <a:noFill/>
            <a:miter lim="800000"/>
            <a:headEnd/>
            <a:tailEnd/>
          </a:ln>
        </p:spPr>
        <p:txBody>
          <a:bodyPr wrap="none" lIns="92075" tIns="46038" rIns="92075" bIns="46038" anchor="ctr">
            <a:spAutoFit/>
          </a:bodyPr>
          <a:lstStyle/>
          <a:p>
            <a:pPr algn="ctr">
              <a:defRPr/>
            </a:pPr>
            <a:r>
              <a:rPr lang="tr-TR" altLang="en-US" sz="1400" b="1">
                <a:solidFill>
                  <a:srgbClr val="001848"/>
                </a:solidFill>
              </a:rPr>
              <a:t>Yağ </a:t>
            </a:r>
            <a:endParaRPr lang="en-US" altLang="en-US" sz="1400" b="1">
              <a:solidFill>
                <a:srgbClr val="001848"/>
              </a:solidFill>
            </a:endParaRPr>
          </a:p>
        </p:txBody>
      </p:sp>
      <p:sp>
        <p:nvSpPr>
          <p:cNvPr id="34823" name="Rectangle 26"/>
          <p:cNvSpPr>
            <a:spLocks noChangeArrowheads="1"/>
          </p:cNvSpPr>
          <p:nvPr/>
        </p:nvSpPr>
        <p:spPr bwMode="auto">
          <a:xfrm>
            <a:off x="5429250" y="3060700"/>
            <a:ext cx="1608138" cy="304800"/>
          </a:xfrm>
          <a:prstGeom prst="rect">
            <a:avLst/>
          </a:prstGeom>
          <a:noFill/>
          <a:ln w="9525">
            <a:noFill/>
            <a:miter lim="800000"/>
            <a:headEnd/>
            <a:tailEnd/>
          </a:ln>
        </p:spPr>
        <p:txBody>
          <a:bodyPr lIns="90488" tIns="44450" rIns="90488" bIns="44450">
            <a:spAutoFit/>
          </a:bodyPr>
          <a:lstStyle/>
          <a:p>
            <a:pPr algn="ctr">
              <a:defRPr/>
            </a:pPr>
            <a:r>
              <a:rPr lang="en-US" altLang="en-US" sz="1400" b="1">
                <a:solidFill>
                  <a:srgbClr val="001848"/>
                </a:solidFill>
              </a:rPr>
              <a:t>Kan glukozu</a:t>
            </a:r>
          </a:p>
        </p:txBody>
      </p:sp>
      <p:sp>
        <p:nvSpPr>
          <p:cNvPr id="34824" name="Rectangle 28"/>
          <p:cNvSpPr>
            <a:spLocks noChangeArrowheads="1"/>
          </p:cNvSpPr>
          <p:nvPr/>
        </p:nvSpPr>
        <p:spPr bwMode="auto">
          <a:xfrm>
            <a:off x="6972300" y="1960563"/>
            <a:ext cx="1176338" cy="520700"/>
          </a:xfrm>
          <a:prstGeom prst="rect">
            <a:avLst/>
          </a:prstGeom>
          <a:noFill/>
          <a:ln w="9525">
            <a:noFill/>
            <a:miter lim="800000"/>
            <a:headEnd/>
            <a:tailEnd/>
          </a:ln>
        </p:spPr>
        <p:txBody>
          <a:bodyPr lIns="90488" tIns="44450" rIns="90488" bIns="44450">
            <a:spAutoFit/>
          </a:bodyPr>
          <a:lstStyle/>
          <a:p>
            <a:pPr algn="ctr">
              <a:defRPr/>
            </a:pPr>
            <a:r>
              <a:rPr lang="en-US" altLang="en-US" sz="1400" b="1">
                <a:solidFill>
                  <a:srgbClr val="001848"/>
                </a:solidFill>
              </a:rPr>
              <a:t>Sindirim enzimleri</a:t>
            </a:r>
          </a:p>
        </p:txBody>
      </p:sp>
      <p:sp>
        <p:nvSpPr>
          <p:cNvPr id="34825" name="Rectangle 29"/>
          <p:cNvSpPr>
            <a:spLocks noChangeArrowheads="1"/>
          </p:cNvSpPr>
          <p:nvPr/>
        </p:nvSpPr>
        <p:spPr bwMode="auto">
          <a:xfrm>
            <a:off x="5462588" y="1798639"/>
            <a:ext cx="768350" cy="307975"/>
          </a:xfrm>
          <a:prstGeom prst="rect">
            <a:avLst/>
          </a:prstGeom>
          <a:noFill/>
          <a:ln w="9525">
            <a:noFill/>
            <a:miter lim="800000"/>
            <a:headEnd/>
            <a:tailEnd/>
          </a:ln>
        </p:spPr>
        <p:txBody>
          <a:bodyPr wrap="none" lIns="92075" tIns="46038" rIns="92075" bIns="46038" anchor="ctr">
            <a:spAutoFit/>
          </a:bodyPr>
          <a:lstStyle/>
          <a:p>
            <a:pPr algn="ctr">
              <a:defRPr/>
            </a:pPr>
            <a:r>
              <a:rPr lang="en-US" altLang="en-US" sz="1400" b="1">
                <a:solidFill>
                  <a:srgbClr val="001848"/>
                </a:solidFill>
              </a:rPr>
              <a:t>Barsak</a:t>
            </a:r>
          </a:p>
        </p:txBody>
      </p:sp>
      <p:sp>
        <p:nvSpPr>
          <p:cNvPr id="34826" name="Line 30"/>
          <p:cNvSpPr>
            <a:spLocks noChangeShapeType="1"/>
          </p:cNvSpPr>
          <p:nvPr/>
        </p:nvSpPr>
        <p:spPr bwMode="auto">
          <a:xfrm>
            <a:off x="6234114" y="2751138"/>
            <a:ext cx="1587" cy="347662"/>
          </a:xfrm>
          <a:prstGeom prst="line">
            <a:avLst/>
          </a:prstGeom>
          <a:noFill/>
          <a:ln w="38100">
            <a:solidFill>
              <a:srgbClr val="001848"/>
            </a:solidFill>
            <a:round/>
            <a:headEnd type="none" w="sm" len="sm"/>
            <a:tailEnd type="stealth" w="med" len="med"/>
          </a:ln>
        </p:spPr>
        <p:txBody>
          <a:bodyPr wrap="none" anchor="ctr"/>
          <a:lstStyle/>
          <a:p>
            <a:pPr algn="ctr">
              <a:defRPr/>
            </a:pPr>
            <a:endParaRPr lang="tr-TR" b="1"/>
          </a:p>
        </p:txBody>
      </p:sp>
      <p:sp>
        <p:nvSpPr>
          <p:cNvPr id="34827" name="Rectangle 31"/>
          <p:cNvSpPr>
            <a:spLocks noChangeArrowheads="1"/>
          </p:cNvSpPr>
          <p:nvPr/>
        </p:nvSpPr>
        <p:spPr bwMode="auto">
          <a:xfrm>
            <a:off x="2700339" y="3333751"/>
            <a:ext cx="987425" cy="307975"/>
          </a:xfrm>
          <a:prstGeom prst="rect">
            <a:avLst/>
          </a:prstGeom>
          <a:noFill/>
          <a:ln w="9525">
            <a:noFill/>
            <a:miter lim="800000"/>
            <a:headEnd/>
            <a:tailEnd/>
          </a:ln>
        </p:spPr>
        <p:txBody>
          <a:bodyPr wrap="none" lIns="92075" tIns="46038" rIns="92075" bIns="46038" anchor="ctr">
            <a:spAutoFit/>
          </a:bodyPr>
          <a:lstStyle/>
          <a:p>
            <a:pPr algn="ctr">
              <a:defRPr/>
            </a:pPr>
            <a:r>
              <a:rPr lang="en-US" altLang="en-US" sz="1400" b="1">
                <a:solidFill>
                  <a:srgbClr val="001848"/>
                </a:solidFill>
              </a:rPr>
              <a:t>Pankreas</a:t>
            </a:r>
          </a:p>
        </p:txBody>
      </p:sp>
      <p:sp>
        <p:nvSpPr>
          <p:cNvPr id="34828" name="Rectangle 32"/>
          <p:cNvSpPr>
            <a:spLocks noChangeArrowheads="1"/>
          </p:cNvSpPr>
          <p:nvPr/>
        </p:nvSpPr>
        <p:spPr bwMode="auto">
          <a:xfrm>
            <a:off x="6357938" y="5099051"/>
            <a:ext cx="493712" cy="307975"/>
          </a:xfrm>
          <a:prstGeom prst="rect">
            <a:avLst/>
          </a:prstGeom>
          <a:noFill/>
          <a:ln w="9525">
            <a:noFill/>
            <a:miter lim="800000"/>
            <a:headEnd/>
            <a:tailEnd/>
          </a:ln>
        </p:spPr>
        <p:txBody>
          <a:bodyPr wrap="none" lIns="92075" tIns="46038" rIns="92075" bIns="46038" anchor="ctr">
            <a:spAutoFit/>
          </a:bodyPr>
          <a:lstStyle/>
          <a:p>
            <a:pPr algn="ctr">
              <a:defRPr/>
            </a:pPr>
            <a:r>
              <a:rPr lang="en-US" altLang="en-US" sz="1400" b="1">
                <a:solidFill>
                  <a:srgbClr val="001848"/>
                </a:solidFill>
              </a:rPr>
              <a:t>Kas</a:t>
            </a:r>
          </a:p>
        </p:txBody>
      </p:sp>
      <p:sp>
        <p:nvSpPr>
          <p:cNvPr id="34829" name="Rectangle 33"/>
          <p:cNvSpPr>
            <a:spLocks noChangeArrowheads="1"/>
          </p:cNvSpPr>
          <p:nvPr/>
        </p:nvSpPr>
        <p:spPr bwMode="auto">
          <a:xfrm>
            <a:off x="3919538" y="5362576"/>
            <a:ext cx="1035050" cy="307975"/>
          </a:xfrm>
          <a:prstGeom prst="rect">
            <a:avLst/>
          </a:prstGeom>
          <a:noFill/>
          <a:ln w="9525">
            <a:noFill/>
            <a:miter lim="800000"/>
            <a:headEnd/>
            <a:tailEnd/>
          </a:ln>
        </p:spPr>
        <p:txBody>
          <a:bodyPr wrap="none" lIns="92075" tIns="46038" rIns="92075" bIns="46038" anchor="ctr">
            <a:spAutoFit/>
          </a:bodyPr>
          <a:lstStyle/>
          <a:p>
            <a:pPr algn="ctr">
              <a:defRPr/>
            </a:pPr>
            <a:r>
              <a:rPr lang="en-US" altLang="en-US" sz="1400" b="1">
                <a:solidFill>
                  <a:srgbClr val="001848"/>
                </a:solidFill>
              </a:rPr>
              <a:t>Karaciğer</a:t>
            </a:r>
          </a:p>
        </p:txBody>
      </p:sp>
      <p:sp>
        <p:nvSpPr>
          <p:cNvPr id="34830" name="Rectangle 34"/>
          <p:cNvSpPr>
            <a:spLocks noChangeArrowheads="1"/>
          </p:cNvSpPr>
          <p:nvPr/>
        </p:nvSpPr>
        <p:spPr bwMode="auto">
          <a:xfrm>
            <a:off x="3660775" y="4090989"/>
            <a:ext cx="958850" cy="307975"/>
          </a:xfrm>
          <a:prstGeom prst="rect">
            <a:avLst/>
          </a:prstGeom>
          <a:noFill/>
          <a:ln w="9525">
            <a:noFill/>
            <a:miter lim="800000"/>
            <a:headEnd/>
            <a:tailEnd/>
          </a:ln>
        </p:spPr>
        <p:txBody>
          <a:bodyPr lIns="92075" tIns="46038" rIns="92075" bIns="46038" anchor="ctr">
            <a:spAutoFit/>
          </a:bodyPr>
          <a:lstStyle/>
          <a:p>
            <a:pPr algn="ctr">
              <a:defRPr/>
            </a:pPr>
            <a:r>
              <a:rPr lang="en-US" altLang="en-US" sz="1400" b="1">
                <a:solidFill>
                  <a:srgbClr val="001848"/>
                </a:solidFill>
              </a:rPr>
              <a:t>İnsülin</a:t>
            </a:r>
          </a:p>
        </p:txBody>
      </p:sp>
      <p:sp>
        <p:nvSpPr>
          <p:cNvPr id="34831" name="Arc 35"/>
          <p:cNvSpPr>
            <a:spLocks/>
          </p:cNvSpPr>
          <p:nvPr/>
        </p:nvSpPr>
        <p:spPr bwMode="auto">
          <a:xfrm rot="-4020000">
            <a:off x="3713164" y="3789364"/>
            <a:ext cx="320675" cy="301625"/>
          </a:xfrm>
          <a:custGeom>
            <a:avLst/>
            <a:gdLst>
              <a:gd name="T0" fmla="*/ 0 w 21368"/>
              <a:gd name="T1" fmla="*/ 2147483647 h 21599"/>
              <a:gd name="T2" fmla="*/ 2147483647 w 21368"/>
              <a:gd name="T3" fmla="*/ 0 h 21599"/>
              <a:gd name="T4" fmla="*/ 2147483647 w 21368"/>
              <a:gd name="T5" fmla="*/ 2147483647 h 21599"/>
              <a:gd name="T6" fmla="*/ 0 60000 65536"/>
              <a:gd name="T7" fmla="*/ 0 60000 65536"/>
              <a:gd name="T8" fmla="*/ 0 60000 65536"/>
              <a:gd name="T9" fmla="*/ 0 w 21368"/>
              <a:gd name="T10" fmla="*/ 0 h 21599"/>
              <a:gd name="T11" fmla="*/ 21368 w 21368"/>
              <a:gd name="T12" fmla="*/ 21599 h 21599"/>
            </a:gdLst>
            <a:ahLst/>
            <a:cxnLst>
              <a:cxn ang="T6">
                <a:pos x="T0" y="T1"/>
              </a:cxn>
              <a:cxn ang="T7">
                <a:pos x="T2" y="T3"/>
              </a:cxn>
              <a:cxn ang="T8">
                <a:pos x="T4" y="T5"/>
              </a:cxn>
            </a:cxnLst>
            <a:rect l="T9" t="T10" r="T11" b="T12"/>
            <a:pathLst>
              <a:path w="21368" h="21599" fill="none" extrusionOk="0">
                <a:moveTo>
                  <a:pt x="0" y="18441"/>
                </a:moveTo>
                <a:cubicBezTo>
                  <a:pt x="1555" y="7916"/>
                  <a:pt x="10543" y="91"/>
                  <a:pt x="21181" y="-1"/>
                </a:cubicBezTo>
              </a:path>
              <a:path w="21368" h="21599" stroke="0" extrusionOk="0">
                <a:moveTo>
                  <a:pt x="0" y="18441"/>
                </a:moveTo>
                <a:cubicBezTo>
                  <a:pt x="1555" y="7916"/>
                  <a:pt x="10543" y="91"/>
                  <a:pt x="21181" y="-1"/>
                </a:cubicBezTo>
                <a:lnTo>
                  <a:pt x="21368" y="21599"/>
                </a:lnTo>
                <a:close/>
              </a:path>
            </a:pathLst>
          </a:custGeom>
          <a:noFill/>
          <a:ln w="12700" cap="rnd">
            <a:solidFill>
              <a:srgbClr val="001848"/>
            </a:solidFill>
            <a:round/>
            <a:headEnd type="stealth" w="med" len="med"/>
            <a:tailEnd type="none" w="sm" len="sm"/>
          </a:ln>
        </p:spPr>
        <p:txBody>
          <a:bodyPr wrap="none" anchor="ctr"/>
          <a:lstStyle/>
          <a:p>
            <a:pPr algn="ctr">
              <a:defRPr/>
            </a:pPr>
            <a:endParaRPr lang="tr-TR" b="1"/>
          </a:p>
        </p:txBody>
      </p:sp>
      <p:sp>
        <p:nvSpPr>
          <p:cNvPr id="34832" name="Line 36"/>
          <p:cNvSpPr>
            <a:spLocks noChangeShapeType="1"/>
          </p:cNvSpPr>
          <p:nvPr/>
        </p:nvSpPr>
        <p:spPr bwMode="auto">
          <a:xfrm flipH="1" flipV="1">
            <a:off x="4900614" y="3617914"/>
            <a:ext cx="458787" cy="103187"/>
          </a:xfrm>
          <a:prstGeom prst="line">
            <a:avLst/>
          </a:prstGeom>
          <a:noFill/>
          <a:ln w="38100">
            <a:solidFill>
              <a:srgbClr val="001848"/>
            </a:solidFill>
            <a:round/>
            <a:headEnd type="none" w="sm" len="sm"/>
            <a:tailEnd type="stealth" w="med" len="med"/>
          </a:ln>
        </p:spPr>
        <p:txBody>
          <a:bodyPr wrap="none" anchor="ctr"/>
          <a:lstStyle/>
          <a:p>
            <a:pPr algn="ctr">
              <a:defRPr/>
            </a:pPr>
            <a:endParaRPr lang="tr-TR" b="1"/>
          </a:p>
        </p:txBody>
      </p:sp>
      <p:sp>
        <p:nvSpPr>
          <p:cNvPr id="39" name="Rectangle 37"/>
          <p:cNvSpPr>
            <a:spLocks noChangeArrowheads="1"/>
          </p:cNvSpPr>
          <p:nvPr/>
        </p:nvSpPr>
        <p:spPr bwMode="auto">
          <a:xfrm>
            <a:off x="2219325" y="4648200"/>
            <a:ext cx="1500188" cy="1003300"/>
          </a:xfrm>
          <a:prstGeom prst="rect">
            <a:avLst/>
          </a:prstGeom>
          <a:solidFill>
            <a:schemeClr val="bg2">
              <a:lumMod val="40000"/>
              <a:lumOff val="60000"/>
            </a:schemeClr>
          </a:solidFill>
          <a:ln w="9525">
            <a:noFill/>
            <a:miter lim="800000"/>
            <a:headEnd/>
            <a:tailEnd/>
          </a:ln>
        </p:spPr>
        <p:txBody>
          <a:bodyPr lIns="90488" tIns="44450" rIns="90488" bIns="44450" anchor="ctr">
            <a:spAutoFit/>
          </a:bodyPr>
          <a:lstStyle/>
          <a:p>
            <a:pPr algn="ctr">
              <a:defRPr/>
            </a:pPr>
            <a:r>
              <a:rPr lang="en-US" altLang="en-US" sz="2000" b="1" dirty="0" err="1">
                <a:solidFill>
                  <a:schemeClr val="tx2"/>
                </a:solidFill>
              </a:rPr>
              <a:t>Aşırı</a:t>
            </a:r>
            <a:r>
              <a:rPr lang="en-US" altLang="en-US" sz="2000" b="1" dirty="0">
                <a:solidFill>
                  <a:schemeClr val="tx2"/>
                </a:solidFill>
              </a:rPr>
              <a:t> </a:t>
            </a:r>
          </a:p>
          <a:p>
            <a:pPr algn="ctr">
              <a:defRPr/>
            </a:pPr>
            <a:r>
              <a:rPr lang="en-US" altLang="en-US" sz="2000" b="1" dirty="0" err="1">
                <a:solidFill>
                  <a:schemeClr val="tx2"/>
                </a:solidFill>
              </a:rPr>
              <a:t>glukoz</a:t>
            </a:r>
            <a:r>
              <a:rPr lang="en-US" altLang="en-US" sz="2000" b="1" dirty="0">
                <a:solidFill>
                  <a:schemeClr val="tx2"/>
                </a:solidFill>
              </a:rPr>
              <a:t> </a:t>
            </a:r>
            <a:r>
              <a:rPr lang="en-US" altLang="en-US" sz="2000" b="1" dirty="0" err="1">
                <a:solidFill>
                  <a:schemeClr val="tx2"/>
                </a:solidFill>
              </a:rPr>
              <a:t>üretimi</a:t>
            </a:r>
            <a:endParaRPr lang="en-US" altLang="en-US" sz="2000" b="1" dirty="0">
              <a:solidFill>
                <a:schemeClr val="tx2"/>
              </a:solidFill>
            </a:endParaRPr>
          </a:p>
        </p:txBody>
      </p:sp>
      <p:sp>
        <p:nvSpPr>
          <p:cNvPr id="40" name="Rectangle 38"/>
          <p:cNvSpPr>
            <a:spLocks noChangeArrowheads="1"/>
          </p:cNvSpPr>
          <p:nvPr/>
        </p:nvSpPr>
        <p:spPr bwMode="auto">
          <a:xfrm>
            <a:off x="6604001" y="5743575"/>
            <a:ext cx="3408363" cy="704850"/>
          </a:xfrm>
          <a:prstGeom prst="rect">
            <a:avLst/>
          </a:prstGeom>
          <a:solidFill>
            <a:schemeClr val="bg2">
              <a:lumMod val="40000"/>
              <a:lumOff val="60000"/>
            </a:schemeClr>
          </a:solidFill>
          <a:ln w="9525">
            <a:noFill/>
            <a:miter lim="800000"/>
            <a:headEnd/>
            <a:tailEnd/>
          </a:ln>
        </p:spPr>
        <p:txBody>
          <a:bodyPr lIns="90488" tIns="44450" rIns="90488" bIns="44450" anchor="ctr">
            <a:spAutoFit/>
          </a:bodyPr>
          <a:lstStyle/>
          <a:p>
            <a:pPr algn="ctr">
              <a:defRPr/>
            </a:pPr>
            <a:r>
              <a:rPr lang="tr-TR" altLang="en-US" sz="2000" b="1" dirty="0" err="1">
                <a:solidFill>
                  <a:schemeClr val="tx2"/>
                </a:solidFill>
              </a:rPr>
              <a:t>İnsüline</a:t>
            </a:r>
            <a:r>
              <a:rPr lang="tr-TR" altLang="en-US" sz="2000" b="1" dirty="0">
                <a:solidFill>
                  <a:schemeClr val="tx2"/>
                </a:solidFill>
              </a:rPr>
              <a:t> bağımlı </a:t>
            </a:r>
            <a:r>
              <a:rPr lang="tr-TR" altLang="en-US" sz="2000" b="1" dirty="0" err="1">
                <a:solidFill>
                  <a:schemeClr val="tx2"/>
                </a:solidFill>
              </a:rPr>
              <a:t>glukoz</a:t>
            </a:r>
            <a:r>
              <a:rPr lang="tr-TR" altLang="en-US" sz="2000" b="1" dirty="0">
                <a:solidFill>
                  <a:schemeClr val="tx2"/>
                </a:solidFill>
              </a:rPr>
              <a:t> </a:t>
            </a:r>
          </a:p>
          <a:p>
            <a:pPr algn="ctr">
              <a:defRPr/>
            </a:pPr>
            <a:r>
              <a:rPr lang="tr-TR" altLang="en-US" sz="2000" b="1" dirty="0">
                <a:solidFill>
                  <a:schemeClr val="tx2"/>
                </a:solidFill>
              </a:rPr>
              <a:t>alımında azalma </a:t>
            </a:r>
            <a:endParaRPr lang="en-US" altLang="en-US" sz="2000" b="1" dirty="0">
              <a:solidFill>
                <a:schemeClr val="tx2"/>
              </a:solidFill>
            </a:endParaRPr>
          </a:p>
        </p:txBody>
      </p:sp>
      <p:sp>
        <p:nvSpPr>
          <p:cNvPr id="41" name="Rectangle 39"/>
          <p:cNvSpPr>
            <a:spLocks noChangeArrowheads="1"/>
          </p:cNvSpPr>
          <p:nvPr/>
        </p:nvSpPr>
        <p:spPr bwMode="auto">
          <a:xfrm>
            <a:off x="8621713" y="1928676"/>
            <a:ext cx="2443162" cy="1013098"/>
          </a:xfrm>
          <a:prstGeom prst="rect">
            <a:avLst/>
          </a:prstGeom>
          <a:solidFill>
            <a:schemeClr val="bg2">
              <a:lumMod val="40000"/>
              <a:lumOff val="60000"/>
            </a:schemeClr>
          </a:solidFill>
          <a:ln w="9525">
            <a:solidFill>
              <a:schemeClr val="accent1"/>
            </a:solidFill>
            <a:miter lim="800000"/>
            <a:headEnd/>
            <a:tailEnd/>
          </a:ln>
        </p:spPr>
        <p:txBody>
          <a:bodyPr lIns="90488" tIns="44450" rIns="90488" bIns="44450" anchor="ctr">
            <a:spAutoFit/>
          </a:bodyPr>
          <a:lstStyle/>
          <a:p>
            <a:pPr algn="ctr">
              <a:defRPr/>
            </a:pPr>
            <a:r>
              <a:rPr lang="en-US" altLang="en-US" sz="2000" b="1" dirty="0" err="1">
                <a:solidFill>
                  <a:schemeClr val="tx2"/>
                </a:solidFill>
              </a:rPr>
              <a:t>Serbest</a:t>
            </a:r>
            <a:r>
              <a:rPr lang="en-US" altLang="en-US" sz="2000" b="1" dirty="0">
                <a:solidFill>
                  <a:schemeClr val="tx2"/>
                </a:solidFill>
              </a:rPr>
              <a:t> </a:t>
            </a:r>
            <a:r>
              <a:rPr lang="en-US" altLang="en-US" sz="2000" b="1" dirty="0" err="1">
                <a:solidFill>
                  <a:schemeClr val="tx2"/>
                </a:solidFill>
              </a:rPr>
              <a:t>yağ</a:t>
            </a:r>
            <a:r>
              <a:rPr lang="en-US" altLang="en-US" sz="2000" b="1" dirty="0">
                <a:solidFill>
                  <a:schemeClr val="tx2"/>
                </a:solidFill>
              </a:rPr>
              <a:t> </a:t>
            </a:r>
            <a:r>
              <a:rPr lang="en-US" altLang="en-US" sz="2000" b="1" dirty="0" err="1">
                <a:solidFill>
                  <a:schemeClr val="tx2"/>
                </a:solidFill>
              </a:rPr>
              <a:t>asitlerinde</a:t>
            </a:r>
            <a:r>
              <a:rPr lang="en-US" altLang="en-US" sz="2000" b="1" dirty="0">
                <a:solidFill>
                  <a:schemeClr val="tx2"/>
                </a:solidFill>
              </a:rPr>
              <a:t> </a:t>
            </a:r>
            <a:r>
              <a:rPr lang="en-US" altLang="en-US" sz="2000" b="1" dirty="0" err="1">
                <a:solidFill>
                  <a:schemeClr val="tx2"/>
                </a:solidFill>
              </a:rPr>
              <a:t>artışa</a:t>
            </a:r>
            <a:r>
              <a:rPr lang="en-US" altLang="en-US" sz="2000" b="1" dirty="0">
                <a:solidFill>
                  <a:schemeClr val="tx2"/>
                </a:solidFill>
              </a:rPr>
              <a:t> </a:t>
            </a:r>
            <a:r>
              <a:rPr lang="en-US" altLang="en-US" sz="2000" b="1" dirty="0" err="1">
                <a:solidFill>
                  <a:schemeClr val="tx2"/>
                </a:solidFill>
              </a:rPr>
              <a:t>yol</a:t>
            </a:r>
            <a:r>
              <a:rPr lang="en-US" altLang="en-US" sz="2000" b="1" dirty="0">
                <a:solidFill>
                  <a:schemeClr val="tx2"/>
                </a:solidFill>
              </a:rPr>
              <a:t> </a:t>
            </a:r>
            <a:r>
              <a:rPr lang="en-US" altLang="en-US" sz="2000" b="1" dirty="0" err="1">
                <a:solidFill>
                  <a:schemeClr val="tx2"/>
                </a:solidFill>
              </a:rPr>
              <a:t>açan</a:t>
            </a:r>
            <a:r>
              <a:rPr lang="en-US" altLang="en-US" sz="2000" b="1" dirty="0">
                <a:solidFill>
                  <a:schemeClr val="tx2"/>
                </a:solidFill>
              </a:rPr>
              <a:t> </a:t>
            </a:r>
            <a:r>
              <a:rPr lang="en-US" altLang="en-US" sz="2000" b="1" dirty="0" err="1">
                <a:solidFill>
                  <a:schemeClr val="tx2"/>
                </a:solidFill>
              </a:rPr>
              <a:t>aşırı</a:t>
            </a:r>
            <a:r>
              <a:rPr lang="en-US" altLang="en-US" sz="2000" b="1" dirty="0">
                <a:solidFill>
                  <a:schemeClr val="tx2"/>
                </a:solidFill>
              </a:rPr>
              <a:t> </a:t>
            </a:r>
            <a:r>
              <a:rPr lang="en-US" altLang="en-US" sz="2000" b="1" dirty="0" err="1">
                <a:solidFill>
                  <a:schemeClr val="tx2"/>
                </a:solidFill>
              </a:rPr>
              <a:t>yağ</a:t>
            </a:r>
            <a:r>
              <a:rPr lang="en-US" altLang="en-US" sz="2000" b="1" dirty="0">
                <a:solidFill>
                  <a:schemeClr val="tx2"/>
                </a:solidFill>
              </a:rPr>
              <a:t> </a:t>
            </a:r>
            <a:r>
              <a:rPr lang="en-US" altLang="en-US" sz="2000" b="1" dirty="0" err="1">
                <a:solidFill>
                  <a:schemeClr val="tx2"/>
                </a:solidFill>
              </a:rPr>
              <a:t>yıkımı</a:t>
            </a:r>
            <a:endParaRPr lang="en-US" altLang="en-US" sz="2000" b="1" dirty="0">
              <a:solidFill>
                <a:schemeClr val="tx2"/>
              </a:solidFill>
            </a:endParaRPr>
          </a:p>
        </p:txBody>
      </p:sp>
      <p:sp>
        <p:nvSpPr>
          <p:cNvPr id="42" name="Rectangle 40"/>
          <p:cNvSpPr>
            <a:spLocks noChangeArrowheads="1"/>
          </p:cNvSpPr>
          <p:nvPr/>
        </p:nvSpPr>
        <p:spPr bwMode="auto">
          <a:xfrm>
            <a:off x="2149476" y="1781175"/>
            <a:ext cx="2284413" cy="1320800"/>
          </a:xfrm>
          <a:prstGeom prst="rect">
            <a:avLst/>
          </a:prstGeom>
          <a:solidFill>
            <a:schemeClr val="bg2">
              <a:lumMod val="40000"/>
              <a:lumOff val="60000"/>
            </a:schemeClr>
          </a:solidFill>
          <a:ln w="9525">
            <a:noFill/>
            <a:miter lim="800000"/>
            <a:headEnd/>
            <a:tailEnd/>
          </a:ln>
        </p:spPr>
        <p:txBody>
          <a:bodyPr lIns="90488" tIns="44450" rIns="90488" bIns="44450" anchor="ctr">
            <a:spAutoFit/>
          </a:bodyPr>
          <a:lstStyle/>
          <a:p>
            <a:pPr algn="ctr">
              <a:defRPr/>
            </a:pPr>
            <a:r>
              <a:rPr lang="en-US" altLang="en-US" sz="2000" b="1" dirty="0" err="1">
                <a:solidFill>
                  <a:schemeClr val="tx2"/>
                </a:solidFill>
              </a:rPr>
              <a:t>İnsülin</a:t>
            </a:r>
            <a:r>
              <a:rPr lang="en-US" altLang="en-US" sz="2000" b="1" dirty="0">
                <a:solidFill>
                  <a:schemeClr val="tx2"/>
                </a:solidFill>
              </a:rPr>
              <a:t> </a:t>
            </a:r>
            <a:r>
              <a:rPr lang="en-US" altLang="en-US" sz="2000" b="1" dirty="0" err="1">
                <a:solidFill>
                  <a:schemeClr val="tx2"/>
                </a:solidFill>
              </a:rPr>
              <a:t>sekresyonunda</a:t>
            </a:r>
            <a:endParaRPr lang="en-US" altLang="en-US" sz="2000" b="1" dirty="0">
              <a:solidFill>
                <a:schemeClr val="tx2"/>
              </a:solidFill>
            </a:endParaRPr>
          </a:p>
          <a:p>
            <a:pPr algn="ctr">
              <a:defRPr/>
            </a:pPr>
            <a:r>
              <a:rPr lang="en-US" altLang="en-US" sz="2000" b="1" dirty="0" err="1">
                <a:solidFill>
                  <a:schemeClr val="tx2"/>
                </a:solidFill>
              </a:rPr>
              <a:t>kompensatu</a:t>
            </a:r>
            <a:r>
              <a:rPr lang="tr-TR" altLang="en-US" sz="2000" b="1" dirty="0">
                <a:solidFill>
                  <a:schemeClr val="tx2"/>
                </a:solidFill>
              </a:rPr>
              <a:t>v</a:t>
            </a:r>
            <a:r>
              <a:rPr lang="en-US" altLang="en-US" sz="2000" b="1" dirty="0" err="1">
                <a:solidFill>
                  <a:schemeClr val="tx2"/>
                </a:solidFill>
              </a:rPr>
              <a:t>ar</a:t>
            </a:r>
            <a:endParaRPr lang="en-US" altLang="en-US" sz="2000" b="1" dirty="0">
              <a:solidFill>
                <a:schemeClr val="tx2"/>
              </a:solidFill>
            </a:endParaRPr>
          </a:p>
          <a:p>
            <a:pPr algn="ctr">
              <a:defRPr/>
            </a:pPr>
            <a:r>
              <a:rPr lang="en-US" altLang="en-US" sz="2000" b="1" dirty="0" err="1">
                <a:solidFill>
                  <a:schemeClr val="tx2"/>
                </a:solidFill>
              </a:rPr>
              <a:t>artış</a:t>
            </a:r>
            <a:endParaRPr lang="en-US" altLang="en-US" sz="2000" b="1" dirty="0">
              <a:solidFill>
                <a:schemeClr val="tx2"/>
              </a:solidFill>
            </a:endParaRPr>
          </a:p>
        </p:txBody>
      </p:sp>
      <p:sp>
        <p:nvSpPr>
          <p:cNvPr id="34837" name="AutoShape 41"/>
          <p:cNvSpPr>
            <a:spLocks noChangeArrowheads="1"/>
          </p:cNvSpPr>
          <p:nvPr/>
        </p:nvSpPr>
        <p:spPr bwMode="auto">
          <a:xfrm>
            <a:off x="3578225" y="4749800"/>
            <a:ext cx="642938" cy="177800"/>
          </a:xfrm>
          <a:prstGeom prst="rightArrow">
            <a:avLst>
              <a:gd name="adj1" fmla="val 75009"/>
              <a:gd name="adj2" fmla="val 212026"/>
            </a:avLst>
          </a:prstGeom>
          <a:solidFill>
            <a:srgbClr val="701000"/>
          </a:solidFill>
          <a:ln w="12700">
            <a:solidFill>
              <a:srgbClr val="FFFFFF"/>
            </a:solidFill>
            <a:miter lim="800000"/>
            <a:headEnd/>
            <a:tailEnd/>
          </a:ln>
        </p:spPr>
        <p:txBody>
          <a:bodyPr wrap="none" anchor="ctr"/>
          <a:lstStyle/>
          <a:p>
            <a:pPr algn="ctr">
              <a:defRPr/>
            </a:pPr>
            <a:endParaRPr lang="tr-TR" b="1"/>
          </a:p>
        </p:txBody>
      </p:sp>
      <p:sp>
        <p:nvSpPr>
          <p:cNvPr id="34838" name="AutoShape 42"/>
          <p:cNvSpPr>
            <a:spLocks noChangeArrowheads="1"/>
          </p:cNvSpPr>
          <p:nvPr/>
        </p:nvSpPr>
        <p:spPr bwMode="auto">
          <a:xfrm rot="8580000">
            <a:off x="7705725" y="3316289"/>
            <a:ext cx="1049338" cy="212725"/>
          </a:xfrm>
          <a:prstGeom prst="rightArrow">
            <a:avLst>
              <a:gd name="adj1" fmla="val 75009"/>
              <a:gd name="adj2" fmla="val 233077"/>
            </a:avLst>
          </a:prstGeom>
          <a:solidFill>
            <a:srgbClr val="701000"/>
          </a:solidFill>
          <a:ln w="12700">
            <a:solidFill>
              <a:srgbClr val="FFFFFF"/>
            </a:solidFill>
            <a:miter lim="800000"/>
            <a:headEnd/>
            <a:tailEnd/>
          </a:ln>
        </p:spPr>
        <p:txBody>
          <a:bodyPr rot="10800000" wrap="none" anchor="ctr"/>
          <a:lstStyle/>
          <a:p>
            <a:pPr algn="ctr">
              <a:defRPr/>
            </a:pPr>
            <a:endParaRPr lang="tr-TR" b="1">
              <a:solidFill>
                <a:srgbClr val="FFFFFF"/>
              </a:solidFill>
            </a:endParaRPr>
          </a:p>
        </p:txBody>
      </p:sp>
      <p:sp>
        <p:nvSpPr>
          <p:cNvPr id="34839" name="AutoShape 43"/>
          <p:cNvSpPr>
            <a:spLocks noChangeArrowheads="1"/>
          </p:cNvSpPr>
          <p:nvPr/>
        </p:nvSpPr>
        <p:spPr bwMode="auto">
          <a:xfrm rot="2340000">
            <a:off x="3233739" y="3190876"/>
            <a:ext cx="712787" cy="207963"/>
          </a:xfrm>
          <a:prstGeom prst="rightArrow">
            <a:avLst>
              <a:gd name="adj1" fmla="val 75009"/>
              <a:gd name="adj2" fmla="val 190225"/>
            </a:avLst>
          </a:prstGeom>
          <a:solidFill>
            <a:srgbClr val="701000"/>
          </a:solidFill>
          <a:ln w="12700">
            <a:solidFill>
              <a:srgbClr val="FFFFFF"/>
            </a:solidFill>
            <a:miter lim="800000"/>
            <a:headEnd/>
            <a:tailEnd/>
          </a:ln>
        </p:spPr>
        <p:txBody>
          <a:bodyPr wrap="none" anchor="ctr"/>
          <a:lstStyle/>
          <a:p>
            <a:pPr algn="ctr">
              <a:defRPr/>
            </a:pPr>
            <a:endParaRPr lang="tr-TR" b="1"/>
          </a:p>
        </p:txBody>
      </p:sp>
      <p:sp>
        <p:nvSpPr>
          <p:cNvPr id="34840" name="AutoShape 44"/>
          <p:cNvSpPr>
            <a:spLocks noChangeArrowheads="1"/>
          </p:cNvSpPr>
          <p:nvPr/>
        </p:nvSpPr>
        <p:spPr bwMode="auto">
          <a:xfrm rot="-5395712">
            <a:off x="6821488" y="5005388"/>
            <a:ext cx="1371600" cy="200025"/>
          </a:xfrm>
          <a:prstGeom prst="rightArrow">
            <a:avLst>
              <a:gd name="adj1" fmla="val 75009"/>
              <a:gd name="adj2" fmla="val 267968"/>
            </a:avLst>
          </a:prstGeom>
          <a:solidFill>
            <a:srgbClr val="701000"/>
          </a:solidFill>
          <a:ln w="12700">
            <a:solidFill>
              <a:srgbClr val="FFFFFF"/>
            </a:solidFill>
            <a:miter lim="800000"/>
            <a:headEnd/>
            <a:tailEnd/>
          </a:ln>
        </p:spPr>
        <p:txBody>
          <a:bodyPr wrap="none" anchor="ctr"/>
          <a:lstStyle/>
          <a:p>
            <a:pPr algn="ctr">
              <a:defRPr/>
            </a:pPr>
            <a:endParaRPr lang="tr-TR" b="1"/>
          </a:p>
        </p:txBody>
      </p:sp>
      <p:sp>
        <p:nvSpPr>
          <p:cNvPr id="34841" name="AutoShape 45"/>
          <p:cNvSpPr>
            <a:spLocks noChangeArrowheads="1"/>
          </p:cNvSpPr>
          <p:nvPr/>
        </p:nvSpPr>
        <p:spPr bwMode="auto">
          <a:xfrm>
            <a:off x="6794500" y="5029200"/>
            <a:ext cx="217488" cy="762000"/>
          </a:xfrm>
          <a:prstGeom prst="upArrow">
            <a:avLst>
              <a:gd name="adj1" fmla="val 75009"/>
              <a:gd name="adj2" fmla="val 174809"/>
            </a:avLst>
          </a:prstGeom>
          <a:solidFill>
            <a:srgbClr val="701000"/>
          </a:solidFill>
          <a:ln w="12700">
            <a:solidFill>
              <a:srgbClr val="FFFFFF"/>
            </a:solidFill>
            <a:miter lim="800000"/>
            <a:headEnd/>
            <a:tailEnd/>
          </a:ln>
        </p:spPr>
        <p:txBody>
          <a:bodyPr wrap="none" anchor="ctr"/>
          <a:lstStyle/>
          <a:p>
            <a:pPr algn="ctr">
              <a:defRPr/>
            </a:pPr>
            <a:endParaRPr lang="tr-TR" b="1"/>
          </a:p>
        </p:txBody>
      </p:sp>
      <p:sp>
        <p:nvSpPr>
          <p:cNvPr id="34842" name="AutoShape 46"/>
          <p:cNvSpPr>
            <a:spLocks noChangeArrowheads="1"/>
          </p:cNvSpPr>
          <p:nvPr/>
        </p:nvSpPr>
        <p:spPr bwMode="auto">
          <a:xfrm rot="-8520000">
            <a:off x="5127626" y="5256213"/>
            <a:ext cx="1628775" cy="188912"/>
          </a:xfrm>
          <a:prstGeom prst="rightArrow">
            <a:avLst>
              <a:gd name="adj1" fmla="val 75009"/>
              <a:gd name="adj2" fmla="val 393732"/>
            </a:avLst>
          </a:prstGeom>
          <a:solidFill>
            <a:srgbClr val="701000"/>
          </a:solidFill>
          <a:ln w="12700">
            <a:solidFill>
              <a:srgbClr val="FFFFFF"/>
            </a:solidFill>
            <a:miter lim="800000"/>
            <a:headEnd/>
            <a:tailEnd/>
          </a:ln>
        </p:spPr>
        <p:txBody>
          <a:bodyPr wrap="none" anchor="ctr"/>
          <a:lstStyle/>
          <a:p>
            <a:pPr algn="ctr">
              <a:defRPr/>
            </a:pPr>
            <a:endParaRPr lang="tr-TR" b="1"/>
          </a:p>
        </p:txBody>
      </p:sp>
      <p:grpSp>
        <p:nvGrpSpPr>
          <p:cNvPr id="93210" name="Group 47"/>
          <p:cNvGrpSpPr>
            <a:grpSpLocks/>
          </p:cNvGrpSpPr>
          <p:nvPr/>
        </p:nvGrpSpPr>
        <p:grpSpPr bwMode="auto">
          <a:xfrm>
            <a:off x="4249738" y="1833563"/>
            <a:ext cx="2901950" cy="3448050"/>
            <a:chOff x="1761" y="1203"/>
            <a:chExt cx="1625" cy="2172"/>
          </a:xfrm>
        </p:grpSpPr>
        <p:sp>
          <p:nvSpPr>
            <p:cNvPr id="34845" name="Freeform 48"/>
            <p:cNvSpPr>
              <a:spLocks/>
            </p:cNvSpPr>
            <p:nvPr/>
          </p:nvSpPr>
          <p:spPr bwMode="auto">
            <a:xfrm>
              <a:off x="2336" y="1203"/>
              <a:ext cx="901" cy="574"/>
            </a:xfrm>
            <a:custGeom>
              <a:avLst/>
              <a:gdLst>
                <a:gd name="T0" fmla="*/ 485 w 901"/>
                <a:gd name="T1" fmla="*/ 292 h 574"/>
                <a:gd name="T2" fmla="*/ 574 w 901"/>
                <a:gd name="T3" fmla="*/ 259 h 574"/>
                <a:gd name="T4" fmla="*/ 644 w 901"/>
                <a:gd name="T5" fmla="*/ 198 h 574"/>
                <a:gd name="T6" fmla="*/ 666 w 901"/>
                <a:gd name="T7" fmla="*/ 111 h 574"/>
                <a:gd name="T8" fmla="*/ 761 w 901"/>
                <a:gd name="T9" fmla="*/ 5 h 574"/>
                <a:gd name="T10" fmla="*/ 755 w 901"/>
                <a:gd name="T11" fmla="*/ 38 h 574"/>
                <a:gd name="T12" fmla="*/ 766 w 901"/>
                <a:gd name="T13" fmla="*/ 51 h 574"/>
                <a:gd name="T14" fmla="*/ 796 w 901"/>
                <a:gd name="T15" fmla="*/ 47 h 574"/>
                <a:gd name="T16" fmla="*/ 801 w 901"/>
                <a:gd name="T17" fmla="*/ 60 h 574"/>
                <a:gd name="T18" fmla="*/ 740 w 901"/>
                <a:gd name="T19" fmla="*/ 198 h 574"/>
                <a:gd name="T20" fmla="*/ 816 w 901"/>
                <a:gd name="T21" fmla="*/ 217 h 574"/>
                <a:gd name="T22" fmla="*/ 859 w 901"/>
                <a:gd name="T23" fmla="*/ 234 h 574"/>
                <a:gd name="T24" fmla="*/ 898 w 901"/>
                <a:gd name="T25" fmla="*/ 286 h 574"/>
                <a:gd name="T26" fmla="*/ 893 w 901"/>
                <a:gd name="T27" fmla="*/ 341 h 574"/>
                <a:gd name="T28" fmla="*/ 829 w 901"/>
                <a:gd name="T29" fmla="*/ 413 h 574"/>
                <a:gd name="T30" fmla="*/ 795 w 901"/>
                <a:gd name="T31" fmla="*/ 441 h 574"/>
                <a:gd name="T32" fmla="*/ 747 w 901"/>
                <a:gd name="T33" fmla="*/ 465 h 574"/>
                <a:gd name="T34" fmla="*/ 647 w 901"/>
                <a:gd name="T35" fmla="*/ 502 h 574"/>
                <a:gd name="T36" fmla="*/ 574 w 901"/>
                <a:gd name="T37" fmla="*/ 530 h 574"/>
                <a:gd name="T38" fmla="*/ 530 w 901"/>
                <a:gd name="T39" fmla="*/ 535 h 574"/>
                <a:gd name="T40" fmla="*/ 418 w 901"/>
                <a:gd name="T41" fmla="*/ 537 h 574"/>
                <a:gd name="T42" fmla="*/ 337 w 901"/>
                <a:gd name="T43" fmla="*/ 500 h 574"/>
                <a:gd name="T44" fmla="*/ 283 w 901"/>
                <a:gd name="T45" fmla="*/ 430 h 574"/>
                <a:gd name="T46" fmla="*/ 276 w 901"/>
                <a:gd name="T47" fmla="*/ 330 h 574"/>
                <a:gd name="T48" fmla="*/ 263 w 901"/>
                <a:gd name="T49" fmla="*/ 296 h 574"/>
                <a:gd name="T50" fmla="*/ 229 w 901"/>
                <a:gd name="T51" fmla="*/ 306 h 574"/>
                <a:gd name="T52" fmla="*/ 204 w 901"/>
                <a:gd name="T53" fmla="*/ 290 h 574"/>
                <a:gd name="T54" fmla="*/ 194 w 901"/>
                <a:gd name="T55" fmla="*/ 259 h 574"/>
                <a:gd name="T56" fmla="*/ 154 w 901"/>
                <a:gd name="T57" fmla="*/ 262 h 574"/>
                <a:gd name="T58" fmla="*/ 126 w 901"/>
                <a:gd name="T59" fmla="*/ 274 h 574"/>
                <a:gd name="T60" fmla="*/ 107 w 901"/>
                <a:gd name="T61" fmla="*/ 297 h 574"/>
                <a:gd name="T62" fmla="*/ 89 w 901"/>
                <a:gd name="T63" fmla="*/ 314 h 574"/>
                <a:gd name="T64" fmla="*/ 83 w 901"/>
                <a:gd name="T65" fmla="*/ 340 h 574"/>
                <a:gd name="T66" fmla="*/ 78 w 901"/>
                <a:gd name="T67" fmla="*/ 364 h 574"/>
                <a:gd name="T68" fmla="*/ 84 w 901"/>
                <a:gd name="T69" fmla="*/ 393 h 574"/>
                <a:gd name="T70" fmla="*/ 92 w 901"/>
                <a:gd name="T71" fmla="*/ 411 h 574"/>
                <a:gd name="T72" fmla="*/ 123 w 901"/>
                <a:gd name="T73" fmla="*/ 448 h 574"/>
                <a:gd name="T74" fmla="*/ 153 w 901"/>
                <a:gd name="T75" fmla="*/ 469 h 574"/>
                <a:gd name="T76" fmla="*/ 178 w 901"/>
                <a:gd name="T77" fmla="*/ 479 h 574"/>
                <a:gd name="T78" fmla="*/ 212 w 901"/>
                <a:gd name="T79" fmla="*/ 541 h 574"/>
                <a:gd name="T80" fmla="*/ 159 w 901"/>
                <a:gd name="T81" fmla="*/ 571 h 574"/>
                <a:gd name="T82" fmla="*/ 141 w 901"/>
                <a:gd name="T83" fmla="*/ 569 h 574"/>
                <a:gd name="T84" fmla="*/ 116 w 901"/>
                <a:gd name="T85" fmla="*/ 551 h 574"/>
                <a:gd name="T86" fmla="*/ 91 w 901"/>
                <a:gd name="T87" fmla="*/ 536 h 574"/>
                <a:gd name="T88" fmla="*/ 56 w 901"/>
                <a:gd name="T89" fmla="*/ 496 h 574"/>
                <a:gd name="T90" fmla="*/ 33 w 901"/>
                <a:gd name="T91" fmla="*/ 471 h 574"/>
                <a:gd name="T92" fmla="*/ 15 w 901"/>
                <a:gd name="T93" fmla="*/ 430 h 574"/>
                <a:gd name="T94" fmla="*/ 8 w 901"/>
                <a:gd name="T95" fmla="*/ 402 h 574"/>
                <a:gd name="T96" fmla="*/ 9 w 901"/>
                <a:gd name="T97" fmla="*/ 370 h 574"/>
                <a:gd name="T98" fmla="*/ 2 w 901"/>
                <a:gd name="T99" fmla="*/ 336 h 574"/>
                <a:gd name="T100" fmla="*/ 8 w 901"/>
                <a:gd name="T101" fmla="*/ 309 h 574"/>
                <a:gd name="T102" fmla="*/ 25 w 901"/>
                <a:gd name="T103" fmla="*/ 281 h 574"/>
                <a:gd name="T104" fmla="*/ 27 w 901"/>
                <a:gd name="T105" fmla="*/ 259 h 574"/>
                <a:gd name="T106" fmla="*/ 55 w 901"/>
                <a:gd name="T107" fmla="*/ 238 h 574"/>
                <a:gd name="T108" fmla="*/ 100 w 901"/>
                <a:gd name="T109" fmla="*/ 201 h 574"/>
                <a:gd name="T110" fmla="*/ 129 w 901"/>
                <a:gd name="T111" fmla="*/ 179 h 574"/>
                <a:gd name="T112" fmla="*/ 164 w 901"/>
                <a:gd name="T113" fmla="*/ 176 h 574"/>
                <a:gd name="T114" fmla="*/ 198 w 901"/>
                <a:gd name="T115" fmla="*/ 173 h 574"/>
                <a:gd name="T116" fmla="*/ 217 w 901"/>
                <a:gd name="T117" fmla="*/ 180 h 574"/>
                <a:gd name="T118" fmla="*/ 249 w 901"/>
                <a:gd name="T119" fmla="*/ 186 h 574"/>
                <a:gd name="T120" fmla="*/ 302 w 901"/>
                <a:gd name="T121" fmla="*/ 218 h 574"/>
                <a:gd name="T122" fmla="*/ 311 w 901"/>
                <a:gd name="T123" fmla="*/ 251 h 574"/>
                <a:gd name="T124" fmla="*/ 392 w 901"/>
                <a:gd name="T125" fmla="*/ 291 h 5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1"/>
                <a:gd name="T190" fmla="*/ 0 h 574"/>
                <a:gd name="T191" fmla="*/ 901 w 901"/>
                <a:gd name="T192" fmla="*/ 574 h 5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1" h="574">
                  <a:moveTo>
                    <a:pt x="445" y="302"/>
                  </a:moveTo>
                  <a:lnTo>
                    <a:pt x="449" y="301"/>
                  </a:lnTo>
                  <a:lnTo>
                    <a:pt x="452" y="300"/>
                  </a:lnTo>
                  <a:lnTo>
                    <a:pt x="455" y="299"/>
                  </a:lnTo>
                  <a:lnTo>
                    <a:pt x="458" y="298"/>
                  </a:lnTo>
                  <a:lnTo>
                    <a:pt x="461" y="297"/>
                  </a:lnTo>
                  <a:lnTo>
                    <a:pt x="465" y="296"/>
                  </a:lnTo>
                  <a:lnTo>
                    <a:pt x="468" y="295"/>
                  </a:lnTo>
                  <a:lnTo>
                    <a:pt x="472" y="294"/>
                  </a:lnTo>
                  <a:lnTo>
                    <a:pt x="473" y="294"/>
                  </a:lnTo>
                  <a:lnTo>
                    <a:pt x="476" y="293"/>
                  </a:lnTo>
                  <a:lnTo>
                    <a:pt x="477" y="293"/>
                  </a:lnTo>
                  <a:lnTo>
                    <a:pt x="480" y="293"/>
                  </a:lnTo>
                  <a:lnTo>
                    <a:pt x="481" y="293"/>
                  </a:lnTo>
                  <a:lnTo>
                    <a:pt x="483" y="292"/>
                  </a:lnTo>
                  <a:lnTo>
                    <a:pt x="485" y="292"/>
                  </a:lnTo>
                  <a:lnTo>
                    <a:pt x="487" y="291"/>
                  </a:lnTo>
                  <a:lnTo>
                    <a:pt x="494" y="289"/>
                  </a:lnTo>
                  <a:lnTo>
                    <a:pt x="501" y="286"/>
                  </a:lnTo>
                  <a:lnTo>
                    <a:pt x="508" y="284"/>
                  </a:lnTo>
                  <a:lnTo>
                    <a:pt x="516" y="282"/>
                  </a:lnTo>
                  <a:lnTo>
                    <a:pt x="523" y="280"/>
                  </a:lnTo>
                  <a:lnTo>
                    <a:pt x="530" y="278"/>
                  </a:lnTo>
                  <a:lnTo>
                    <a:pt x="538" y="277"/>
                  </a:lnTo>
                  <a:lnTo>
                    <a:pt x="545" y="275"/>
                  </a:lnTo>
                  <a:lnTo>
                    <a:pt x="551" y="274"/>
                  </a:lnTo>
                  <a:lnTo>
                    <a:pt x="555" y="272"/>
                  </a:lnTo>
                  <a:lnTo>
                    <a:pt x="559" y="270"/>
                  </a:lnTo>
                  <a:lnTo>
                    <a:pt x="563" y="268"/>
                  </a:lnTo>
                  <a:lnTo>
                    <a:pt x="566" y="265"/>
                  </a:lnTo>
                  <a:lnTo>
                    <a:pt x="570" y="262"/>
                  </a:lnTo>
                  <a:lnTo>
                    <a:pt x="574" y="259"/>
                  </a:lnTo>
                  <a:lnTo>
                    <a:pt x="578" y="256"/>
                  </a:lnTo>
                  <a:lnTo>
                    <a:pt x="585" y="250"/>
                  </a:lnTo>
                  <a:lnTo>
                    <a:pt x="591" y="244"/>
                  </a:lnTo>
                  <a:lnTo>
                    <a:pt x="598" y="239"/>
                  </a:lnTo>
                  <a:lnTo>
                    <a:pt x="606" y="234"/>
                  </a:lnTo>
                  <a:lnTo>
                    <a:pt x="613" y="228"/>
                  </a:lnTo>
                  <a:lnTo>
                    <a:pt x="620" y="223"/>
                  </a:lnTo>
                  <a:lnTo>
                    <a:pt x="628" y="217"/>
                  </a:lnTo>
                  <a:lnTo>
                    <a:pt x="635" y="212"/>
                  </a:lnTo>
                  <a:lnTo>
                    <a:pt x="636" y="210"/>
                  </a:lnTo>
                  <a:lnTo>
                    <a:pt x="638" y="208"/>
                  </a:lnTo>
                  <a:lnTo>
                    <a:pt x="640" y="207"/>
                  </a:lnTo>
                  <a:lnTo>
                    <a:pt x="641" y="204"/>
                  </a:lnTo>
                  <a:lnTo>
                    <a:pt x="643" y="202"/>
                  </a:lnTo>
                  <a:lnTo>
                    <a:pt x="644" y="200"/>
                  </a:lnTo>
                  <a:lnTo>
                    <a:pt x="644" y="198"/>
                  </a:lnTo>
                  <a:lnTo>
                    <a:pt x="645" y="195"/>
                  </a:lnTo>
                  <a:lnTo>
                    <a:pt x="645" y="187"/>
                  </a:lnTo>
                  <a:lnTo>
                    <a:pt x="645" y="179"/>
                  </a:lnTo>
                  <a:lnTo>
                    <a:pt x="646" y="171"/>
                  </a:lnTo>
                  <a:lnTo>
                    <a:pt x="647" y="163"/>
                  </a:lnTo>
                  <a:lnTo>
                    <a:pt x="648" y="155"/>
                  </a:lnTo>
                  <a:lnTo>
                    <a:pt x="650" y="146"/>
                  </a:lnTo>
                  <a:lnTo>
                    <a:pt x="653" y="138"/>
                  </a:lnTo>
                  <a:lnTo>
                    <a:pt x="656" y="129"/>
                  </a:lnTo>
                  <a:lnTo>
                    <a:pt x="658" y="126"/>
                  </a:lnTo>
                  <a:lnTo>
                    <a:pt x="659" y="124"/>
                  </a:lnTo>
                  <a:lnTo>
                    <a:pt x="661" y="121"/>
                  </a:lnTo>
                  <a:lnTo>
                    <a:pt x="662" y="118"/>
                  </a:lnTo>
                  <a:lnTo>
                    <a:pt x="663" y="116"/>
                  </a:lnTo>
                  <a:lnTo>
                    <a:pt x="665" y="114"/>
                  </a:lnTo>
                  <a:lnTo>
                    <a:pt x="666" y="111"/>
                  </a:lnTo>
                  <a:lnTo>
                    <a:pt x="668" y="108"/>
                  </a:lnTo>
                  <a:lnTo>
                    <a:pt x="672" y="100"/>
                  </a:lnTo>
                  <a:lnTo>
                    <a:pt x="678" y="92"/>
                  </a:lnTo>
                  <a:lnTo>
                    <a:pt x="684" y="84"/>
                  </a:lnTo>
                  <a:lnTo>
                    <a:pt x="690" y="75"/>
                  </a:lnTo>
                  <a:lnTo>
                    <a:pt x="705" y="58"/>
                  </a:lnTo>
                  <a:lnTo>
                    <a:pt x="719" y="42"/>
                  </a:lnTo>
                  <a:lnTo>
                    <a:pt x="733" y="28"/>
                  </a:lnTo>
                  <a:lnTo>
                    <a:pt x="745" y="15"/>
                  </a:lnTo>
                  <a:lnTo>
                    <a:pt x="754" y="6"/>
                  </a:lnTo>
                  <a:lnTo>
                    <a:pt x="760" y="0"/>
                  </a:lnTo>
                  <a:lnTo>
                    <a:pt x="760" y="1"/>
                  </a:lnTo>
                  <a:lnTo>
                    <a:pt x="760" y="2"/>
                  </a:lnTo>
                  <a:lnTo>
                    <a:pt x="760" y="4"/>
                  </a:lnTo>
                  <a:lnTo>
                    <a:pt x="761" y="4"/>
                  </a:lnTo>
                  <a:lnTo>
                    <a:pt x="761" y="5"/>
                  </a:lnTo>
                  <a:lnTo>
                    <a:pt x="761" y="6"/>
                  </a:lnTo>
                  <a:lnTo>
                    <a:pt x="761" y="8"/>
                  </a:lnTo>
                  <a:lnTo>
                    <a:pt x="760" y="10"/>
                  </a:lnTo>
                  <a:lnTo>
                    <a:pt x="759" y="14"/>
                  </a:lnTo>
                  <a:lnTo>
                    <a:pt x="758" y="17"/>
                  </a:lnTo>
                  <a:lnTo>
                    <a:pt x="758" y="20"/>
                  </a:lnTo>
                  <a:lnTo>
                    <a:pt x="756" y="23"/>
                  </a:lnTo>
                  <a:lnTo>
                    <a:pt x="755" y="26"/>
                  </a:lnTo>
                  <a:lnTo>
                    <a:pt x="755" y="28"/>
                  </a:lnTo>
                  <a:lnTo>
                    <a:pt x="755" y="30"/>
                  </a:lnTo>
                  <a:lnTo>
                    <a:pt x="755" y="32"/>
                  </a:lnTo>
                  <a:lnTo>
                    <a:pt x="755" y="33"/>
                  </a:lnTo>
                  <a:lnTo>
                    <a:pt x="755" y="35"/>
                  </a:lnTo>
                  <a:lnTo>
                    <a:pt x="755" y="36"/>
                  </a:lnTo>
                  <a:lnTo>
                    <a:pt x="755" y="37"/>
                  </a:lnTo>
                  <a:lnTo>
                    <a:pt x="755" y="38"/>
                  </a:lnTo>
                  <a:lnTo>
                    <a:pt x="755" y="40"/>
                  </a:lnTo>
                  <a:lnTo>
                    <a:pt x="756" y="41"/>
                  </a:lnTo>
                  <a:lnTo>
                    <a:pt x="756" y="42"/>
                  </a:lnTo>
                  <a:lnTo>
                    <a:pt x="757" y="43"/>
                  </a:lnTo>
                  <a:lnTo>
                    <a:pt x="757" y="44"/>
                  </a:lnTo>
                  <a:lnTo>
                    <a:pt x="758" y="45"/>
                  </a:lnTo>
                  <a:lnTo>
                    <a:pt x="758" y="46"/>
                  </a:lnTo>
                  <a:lnTo>
                    <a:pt x="760" y="47"/>
                  </a:lnTo>
                  <a:lnTo>
                    <a:pt x="761" y="47"/>
                  </a:lnTo>
                  <a:lnTo>
                    <a:pt x="762" y="48"/>
                  </a:lnTo>
                  <a:lnTo>
                    <a:pt x="762" y="49"/>
                  </a:lnTo>
                  <a:lnTo>
                    <a:pt x="763" y="49"/>
                  </a:lnTo>
                  <a:lnTo>
                    <a:pt x="764" y="50"/>
                  </a:lnTo>
                  <a:lnTo>
                    <a:pt x="765" y="50"/>
                  </a:lnTo>
                  <a:lnTo>
                    <a:pt x="765" y="51"/>
                  </a:lnTo>
                  <a:lnTo>
                    <a:pt x="766" y="51"/>
                  </a:lnTo>
                  <a:lnTo>
                    <a:pt x="767" y="51"/>
                  </a:lnTo>
                  <a:lnTo>
                    <a:pt x="768" y="51"/>
                  </a:lnTo>
                  <a:lnTo>
                    <a:pt x="768" y="52"/>
                  </a:lnTo>
                  <a:lnTo>
                    <a:pt x="769" y="52"/>
                  </a:lnTo>
                  <a:lnTo>
                    <a:pt x="771" y="52"/>
                  </a:lnTo>
                  <a:lnTo>
                    <a:pt x="772" y="52"/>
                  </a:lnTo>
                  <a:lnTo>
                    <a:pt x="774" y="52"/>
                  </a:lnTo>
                  <a:lnTo>
                    <a:pt x="775" y="52"/>
                  </a:lnTo>
                  <a:lnTo>
                    <a:pt x="777" y="52"/>
                  </a:lnTo>
                  <a:lnTo>
                    <a:pt x="779" y="52"/>
                  </a:lnTo>
                  <a:lnTo>
                    <a:pt x="781" y="51"/>
                  </a:lnTo>
                  <a:lnTo>
                    <a:pt x="783" y="51"/>
                  </a:lnTo>
                  <a:lnTo>
                    <a:pt x="785" y="50"/>
                  </a:lnTo>
                  <a:lnTo>
                    <a:pt x="788" y="50"/>
                  </a:lnTo>
                  <a:lnTo>
                    <a:pt x="792" y="48"/>
                  </a:lnTo>
                  <a:lnTo>
                    <a:pt x="796" y="47"/>
                  </a:lnTo>
                  <a:lnTo>
                    <a:pt x="801" y="45"/>
                  </a:lnTo>
                  <a:lnTo>
                    <a:pt x="805" y="44"/>
                  </a:lnTo>
                  <a:lnTo>
                    <a:pt x="809" y="43"/>
                  </a:lnTo>
                  <a:lnTo>
                    <a:pt x="812" y="42"/>
                  </a:lnTo>
                  <a:lnTo>
                    <a:pt x="814" y="42"/>
                  </a:lnTo>
                  <a:lnTo>
                    <a:pt x="815" y="42"/>
                  </a:lnTo>
                  <a:lnTo>
                    <a:pt x="815" y="43"/>
                  </a:lnTo>
                  <a:lnTo>
                    <a:pt x="814" y="44"/>
                  </a:lnTo>
                  <a:lnTo>
                    <a:pt x="812" y="47"/>
                  </a:lnTo>
                  <a:lnTo>
                    <a:pt x="810" y="50"/>
                  </a:lnTo>
                  <a:lnTo>
                    <a:pt x="806" y="53"/>
                  </a:lnTo>
                  <a:lnTo>
                    <a:pt x="806" y="54"/>
                  </a:lnTo>
                  <a:lnTo>
                    <a:pt x="805" y="55"/>
                  </a:lnTo>
                  <a:lnTo>
                    <a:pt x="804" y="56"/>
                  </a:lnTo>
                  <a:lnTo>
                    <a:pt x="802" y="59"/>
                  </a:lnTo>
                  <a:lnTo>
                    <a:pt x="801" y="60"/>
                  </a:lnTo>
                  <a:lnTo>
                    <a:pt x="800" y="62"/>
                  </a:lnTo>
                  <a:lnTo>
                    <a:pt x="799" y="63"/>
                  </a:lnTo>
                  <a:lnTo>
                    <a:pt x="792" y="71"/>
                  </a:lnTo>
                  <a:lnTo>
                    <a:pt x="782" y="84"/>
                  </a:lnTo>
                  <a:lnTo>
                    <a:pt x="771" y="99"/>
                  </a:lnTo>
                  <a:lnTo>
                    <a:pt x="759" y="116"/>
                  </a:lnTo>
                  <a:lnTo>
                    <a:pt x="748" y="133"/>
                  </a:lnTo>
                  <a:lnTo>
                    <a:pt x="739" y="149"/>
                  </a:lnTo>
                  <a:lnTo>
                    <a:pt x="735" y="157"/>
                  </a:lnTo>
                  <a:lnTo>
                    <a:pt x="733" y="163"/>
                  </a:lnTo>
                  <a:lnTo>
                    <a:pt x="731" y="169"/>
                  </a:lnTo>
                  <a:lnTo>
                    <a:pt x="731" y="173"/>
                  </a:lnTo>
                  <a:lnTo>
                    <a:pt x="731" y="179"/>
                  </a:lnTo>
                  <a:lnTo>
                    <a:pt x="734" y="186"/>
                  </a:lnTo>
                  <a:lnTo>
                    <a:pt x="736" y="192"/>
                  </a:lnTo>
                  <a:lnTo>
                    <a:pt x="740" y="198"/>
                  </a:lnTo>
                  <a:lnTo>
                    <a:pt x="744" y="202"/>
                  </a:lnTo>
                  <a:lnTo>
                    <a:pt x="749" y="206"/>
                  </a:lnTo>
                  <a:lnTo>
                    <a:pt x="752" y="207"/>
                  </a:lnTo>
                  <a:lnTo>
                    <a:pt x="755" y="208"/>
                  </a:lnTo>
                  <a:lnTo>
                    <a:pt x="758" y="209"/>
                  </a:lnTo>
                  <a:lnTo>
                    <a:pt x="762" y="209"/>
                  </a:lnTo>
                  <a:lnTo>
                    <a:pt x="768" y="210"/>
                  </a:lnTo>
                  <a:lnTo>
                    <a:pt x="774" y="210"/>
                  </a:lnTo>
                  <a:lnTo>
                    <a:pt x="781" y="210"/>
                  </a:lnTo>
                  <a:lnTo>
                    <a:pt x="787" y="211"/>
                  </a:lnTo>
                  <a:lnTo>
                    <a:pt x="793" y="212"/>
                  </a:lnTo>
                  <a:lnTo>
                    <a:pt x="800" y="213"/>
                  </a:lnTo>
                  <a:lnTo>
                    <a:pt x="806" y="215"/>
                  </a:lnTo>
                  <a:lnTo>
                    <a:pt x="813" y="216"/>
                  </a:lnTo>
                  <a:lnTo>
                    <a:pt x="814" y="216"/>
                  </a:lnTo>
                  <a:lnTo>
                    <a:pt x="816" y="217"/>
                  </a:lnTo>
                  <a:lnTo>
                    <a:pt x="817" y="217"/>
                  </a:lnTo>
                  <a:lnTo>
                    <a:pt x="819" y="218"/>
                  </a:lnTo>
                  <a:lnTo>
                    <a:pt x="820" y="218"/>
                  </a:lnTo>
                  <a:lnTo>
                    <a:pt x="822" y="219"/>
                  </a:lnTo>
                  <a:lnTo>
                    <a:pt x="824" y="219"/>
                  </a:lnTo>
                  <a:lnTo>
                    <a:pt x="825" y="219"/>
                  </a:lnTo>
                  <a:lnTo>
                    <a:pt x="829" y="220"/>
                  </a:lnTo>
                  <a:lnTo>
                    <a:pt x="833" y="222"/>
                  </a:lnTo>
                  <a:lnTo>
                    <a:pt x="836" y="222"/>
                  </a:lnTo>
                  <a:lnTo>
                    <a:pt x="839" y="224"/>
                  </a:lnTo>
                  <a:lnTo>
                    <a:pt x="843" y="225"/>
                  </a:lnTo>
                  <a:lnTo>
                    <a:pt x="847" y="227"/>
                  </a:lnTo>
                  <a:lnTo>
                    <a:pt x="851" y="229"/>
                  </a:lnTo>
                  <a:lnTo>
                    <a:pt x="854" y="231"/>
                  </a:lnTo>
                  <a:lnTo>
                    <a:pt x="857" y="232"/>
                  </a:lnTo>
                  <a:lnTo>
                    <a:pt x="859" y="234"/>
                  </a:lnTo>
                  <a:lnTo>
                    <a:pt x="861" y="236"/>
                  </a:lnTo>
                  <a:lnTo>
                    <a:pt x="864" y="238"/>
                  </a:lnTo>
                  <a:lnTo>
                    <a:pt x="867" y="239"/>
                  </a:lnTo>
                  <a:lnTo>
                    <a:pt x="869" y="241"/>
                  </a:lnTo>
                  <a:lnTo>
                    <a:pt x="870" y="243"/>
                  </a:lnTo>
                  <a:lnTo>
                    <a:pt x="873" y="245"/>
                  </a:lnTo>
                  <a:lnTo>
                    <a:pt x="876" y="249"/>
                  </a:lnTo>
                  <a:lnTo>
                    <a:pt x="880" y="253"/>
                  </a:lnTo>
                  <a:lnTo>
                    <a:pt x="884" y="256"/>
                  </a:lnTo>
                  <a:lnTo>
                    <a:pt x="887" y="260"/>
                  </a:lnTo>
                  <a:lnTo>
                    <a:pt x="890" y="265"/>
                  </a:lnTo>
                  <a:lnTo>
                    <a:pt x="892" y="269"/>
                  </a:lnTo>
                  <a:lnTo>
                    <a:pt x="895" y="274"/>
                  </a:lnTo>
                  <a:lnTo>
                    <a:pt x="896" y="280"/>
                  </a:lnTo>
                  <a:lnTo>
                    <a:pt x="897" y="283"/>
                  </a:lnTo>
                  <a:lnTo>
                    <a:pt x="898" y="286"/>
                  </a:lnTo>
                  <a:lnTo>
                    <a:pt x="898" y="289"/>
                  </a:lnTo>
                  <a:lnTo>
                    <a:pt x="898" y="291"/>
                  </a:lnTo>
                  <a:lnTo>
                    <a:pt x="899" y="294"/>
                  </a:lnTo>
                  <a:lnTo>
                    <a:pt x="900" y="297"/>
                  </a:lnTo>
                  <a:lnTo>
                    <a:pt x="900" y="299"/>
                  </a:lnTo>
                  <a:lnTo>
                    <a:pt x="900" y="302"/>
                  </a:lnTo>
                  <a:lnTo>
                    <a:pt x="900" y="305"/>
                  </a:lnTo>
                  <a:lnTo>
                    <a:pt x="900" y="308"/>
                  </a:lnTo>
                  <a:lnTo>
                    <a:pt x="899" y="311"/>
                  </a:lnTo>
                  <a:lnTo>
                    <a:pt x="899" y="314"/>
                  </a:lnTo>
                  <a:lnTo>
                    <a:pt x="899" y="318"/>
                  </a:lnTo>
                  <a:lnTo>
                    <a:pt x="898" y="321"/>
                  </a:lnTo>
                  <a:lnTo>
                    <a:pt x="898" y="324"/>
                  </a:lnTo>
                  <a:lnTo>
                    <a:pt x="898" y="327"/>
                  </a:lnTo>
                  <a:lnTo>
                    <a:pt x="895" y="334"/>
                  </a:lnTo>
                  <a:lnTo>
                    <a:pt x="893" y="341"/>
                  </a:lnTo>
                  <a:lnTo>
                    <a:pt x="891" y="347"/>
                  </a:lnTo>
                  <a:lnTo>
                    <a:pt x="889" y="353"/>
                  </a:lnTo>
                  <a:lnTo>
                    <a:pt x="886" y="359"/>
                  </a:lnTo>
                  <a:lnTo>
                    <a:pt x="882" y="364"/>
                  </a:lnTo>
                  <a:lnTo>
                    <a:pt x="878" y="370"/>
                  </a:lnTo>
                  <a:lnTo>
                    <a:pt x="874" y="376"/>
                  </a:lnTo>
                  <a:lnTo>
                    <a:pt x="870" y="380"/>
                  </a:lnTo>
                  <a:lnTo>
                    <a:pt x="864" y="385"/>
                  </a:lnTo>
                  <a:lnTo>
                    <a:pt x="858" y="389"/>
                  </a:lnTo>
                  <a:lnTo>
                    <a:pt x="852" y="394"/>
                  </a:lnTo>
                  <a:lnTo>
                    <a:pt x="846" y="398"/>
                  </a:lnTo>
                  <a:lnTo>
                    <a:pt x="841" y="401"/>
                  </a:lnTo>
                  <a:lnTo>
                    <a:pt x="837" y="405"/>
                  </a:lnTo>
                  <a:lnTo>
                    <a:pt x="834" y="407"/>
                  </a:lnTo>
                  <a:lnTo>
                    <a:pt x="832" y="410"/>
                  </a:lnTo>
                  <a:lnTo>
                    <a:pt x="829" y="413"/>
                  </a:lnTo>
                  <a:lnTo>
                    <a:pt x="826" y="415"/>
                  </a:lnTo>
                  <a:lnTo>
                    <a:pt x="824" y="417"/>
                  </a:lnTo>
                  <a:lnTo>
                    <a:pt x="820" y="419"/>
                  </a:lnTo>
                  <a:lnTo>
                    <a:pt x="817" y="422"/>
                  </a:lnTo>
                  <a:lnTo>
                    <a:pt x="815" y="425"/>
                  </a:lnTo>
                  <a:lnTo>
                    <a:pt x="814" y="428"/>
                  </a:lnTo>
                  <a:lnTo>
                    <a:pt x="813" y="428"/>
                  </a:lnTo>
                  <a:lnTo>
                    <a:pt x="812" y="430"/>
                  </a:lnTo>
                  <a:lnTo>
                    <a:pt x="811" y="431"/>
                  </a:lnTo>
                  <a:lnTo>
                    <a:pt x="810" y="431"/>
                  </a:lnTo>
                  <a:lnTo>
                    <a:pt x="808" y="432"/>
                  </a:lnTo>
                  <a:lnTo>
                    <a:pt x="807" y="433"/>
                  </a:lnTo>
                  <a:lnTo>
                    <a:pt x="806" y="434"/>
                  </a:lnTo>
                  <a:lnTo>
                    <a:pt x="805" y="434"/>
                  </a:lnTo>
                  <a:lnTo>
                    <a:pt x="799" y="437"/>
                  </a:lnTo>
                  <a:lnTo>
                    <a:pt x="795" y="441"/>
                  </a:lnTo>
                  <a:lnTo>
                    <a:pt x="789" y="444"/>
                  </a:lnTo>
                  <a:lnTo>
                    <a:pt x="784" y="447"/>
                  </a:lnTo>
                  <a:lnTo>
                    <a:pt x="780" y="449"/>
                  </a:lnTo>
                  <a:lnTo>
                    <a:pt x="775" y="451"/>
                  </a:lnTo>
                  <a:lnTo>
                    <a:pt x="772" y="453"/>
                  </a:lnTo>
                  <a:lnTo>
                    <a:pt x="770" y="453"/>
                  </a:lnTo>
                  <a:lnTo>
                    <a:pt x="768" y="454"/>
                  </a:lnTo>
                  <a:lnTo>
                    <a:pt x="767" y="455"/>
                  </a:lnTo>
                  <a:lnTo>
                    <a:pt x="765" y="456"/>
                  </a:lnTo>
                  <a:lnTo>
                    <a:pt x="764" y="457"/>
                  </a:lnTo>
                  <a:lnTo>
                    <a:pt x="762" y="458"/>
                  </a:lnTo>
                  <a:lnTo>
                    <a:pt x="761" y="459"/>
                  </a:lnTo>
                  <a:lnTo>
                    <a:pt x="759" y="460"/>
                  </a:lnTo>
                  <a:lnTo>
                    <a:pt x="758" y="460"/>
                  </a:lnTo>
                  <a:lnTo>
                    <a:pt x="752" y="462"/>
                  </a:lnTo>
                  <a:lnTo>
                    <a:pt x="747" y="465"/>
                  </a:lnTo>
                  <a:lnTo>
                    <a:pt x="742" y="468"/>
                  </a:lnTo>
                  <a:lnTo>
                    <a:pt x="736" y="471"/>
                  </a:lnTo>
                  <a:lnTo>
                    <a:pt x="731" y="473"/>
                  </a:lnTo>
                  <a:lnTo>
                    <a:pt x="725" y="476"/>
                  </a:lnTo>
                  <a:lnTo>
                    <a:pt x="720" y="478"/>
                  </a:lnTo>
                  <a:lnTo>
                    <a:pt x="715" y="481"/>
                  </a:lnTo>
                  <a:lnTo>
                    <a:pt x="707" y="483"/>
                  </a:lnTo>
                  <a:lnTo>
                    <a:pt x="699" y="486"/>
                  </a:lnTo>
                  <a:lnTo>
                    <a:pt x="691" y="488"/>
                  </a:lnTo>
                  <a:lnTo>
                    <a:pt x="684" y="490"/>
                  </a:lnTo>
                  <a:lnTo>
                    <a:pt x="676" y="493"/>
                  </a:lnTo>
                  <a:lnTo>
                    <a:pt x="668" y="496"/>
                  </a:lnTo>
                  <a:lnTo>
                    <a:pt x="660" y="498"/>
                  </a:lnTo>
                  <a:lnTo>
                    <a:pt x="653" y="501"/>
                  </a:lnTo>
                  <a:lnTo>
                    <a:pt x="650" y="502"/>
                  </a:lnTo>
                  <a:lnTo>
                    <a:pt x="647" y="502"/>
                  </a:lnTo>
                  <a:lnTo>
                    <a:pt x="644" y="504"/>
                  </a:lnTo>
                  <a:lnTo>
                    <a:pt x="642" y="505"/>
                  </a:lnTo>
                  <a:lnTo>
                    <a:pt x="639" y="505"/>
                  </a:lnTo>
                  <a:lnTo>
                    <a:pt x="636" y="507"/>
                  </a:lnTo>
                  <a:lnTo>
                    <a:pt x="634" y="508"/>
                  </a:lnTo>
                  <a:lnTo>
                    <a:pt x="631" y="508"/>
                  </a:lnTo>
                  <a:lnTo>
                    <a:pt x="625" y="511"/>
                  </a:lnTo>
                  <a:lnTo>
                    <a:pt x="619" y="514"/>
                  </a:lnTo>
                  <a:lnTo>
                    <a:pt x="613" y="516"/>
                  </a:lnTo>
                  <a:lnTo>
                    <a:pt x="607" y="519"/>
                  </a:lnTo>
                  <a:lnTo>
                    <a:pt x="601" y="522"/>
                  </a:lnTo>
                  <a:lnTo>
                    <a:pt x="595" y="524"/>
                  </a:lnTo>
                  <a:lnTo>
                    <a:pt x="589" y="527"/>
                  </a:lnTo>
                  <a:lnTo>
                    <a:pt x="582" y="528"/>
                  </a:lnTo>
                  <a:lnTo>
                    <a:pt x="579" y="529"/>
                  </a:lnTo>
                  <a:lnTo>
                    <a:pt x="574" y="530"/>
                  </a:lnTo>
                  <a:lnTo>
                    <a:pt x="570" y="530"/>
                  </a:lnTo>
                  <a:lnTo>
                    <a:pt x="566" y="531"/>
                  </a:lnTo>
                  <a:lnTo>
                    <a:pt x="561" y="533"/>
                  </a:lnTo>
                  <a:lnTo>
                    <a:pt x="557" y="533"/>
                  </a:lnTo>
                  <a:lnTo>
                    <a:pt x="553" y="534"/>
                  </a:lnTo>
                  <a:lnTo>
                    <a:pt x="549" y="535"/>
                  </a:lnTo>
                  <a:lnTo>
                    <a:pt x="548" y="535"/>
                  </a:lnTo>
                  <a:lnTo>
                    <a:pt x="549" y="535"/>
                  </a:lnTo>
                  <a:lnTo>
                    <a:pt x="550" y="535"/>
                  </a:lnTo>
                  <a:lnTo>
                    <a:pt x="549" y="535"/>
                  </a:lnTo>
                  <a:lnTo>
                    <a:pt x="546" y="535"/>
                  </a:lnTo>
                  <a:lnTo>
                    <a:pt x="543" y="536"/>
                  </a:lnTo>
                  <a:lnTo>
                    <a:pt x="540" y="536"/>
                  </a:lnTo>
                  <a:lnTo>
                    <a:pt x="537" y="535"/>
                  </a:lnTo>
                  <a:lnTo>
                    <a:pt x="533" y="535"/>
                  </a:lnTo>
                  <a:lnTo>
                    <a:pt x="530" y="535"/>
                  </a:lnTo>
                  <a:lnTo>
                    <a:pt x="528" y="535"/>
                  </a:lnTo>
                  <a:lnTo>
                    <a:pt x="525" y="536"/>
                  </a:lnTo>
                  <a:lnTo>
                    <a:pt x="513" y="537"/>
                  </a:lnTo>
                  <a:lnTo>
                    <a:pt x="501" y="539"/>
                  </a:lnTo>
                  <a:lnTo>
                    <a:pt x="491" y="539"/>
                  </a:lnTo>
                  <a:lnTo>
                    <a:pt x="482" y="539"/>
                  </a:lnTo>
                  <a:lnTo>
                    <a:pt x="473" y="539"/>
                  </a:lnTo>
                  <a:lnTo>
                    <a:pt x="464" y="539"/>
                  </a:lnTo>
                  <a:lnTo>
                    <a:pt x="455" y="539"/>
                  </a:lnTo>
                  <a:lnTo>
                    <a:pt x="446" y="539"/>
                  </a:lnTo>
                  <a:lnTo>
                    <a:pt x="440" y="539"/>
                  </a:lnTo>
                  <a:lnTo>
                    <a:pt x="436" y="539"/>
                  </a:lnTo>
                  <a:lnTo>
                    <a:pt x="431" y="539"/>
                  </a:lnTo>
                  <a:lnTo>
                    <a:pt x="427" y="538"/>
                  </a:lnTo>
                  <a:lnTo>
                    <a:pt x="423" y="538"/>
                  </a:lnTo>
                  <a:lnTo>
                    <a:pt x="418" y="537"/>
                  </a:lnTo>
                  <a:lnTo>
                    <a:pt x="414" y="536"/>
                  </a:lnTo>
                  <a:lnTo>
                    <a:pt x="409" y="536"/>
                  </a:lnTo>
                  <a:lnTo>
                    <a:pt x="401" y="535"/>
                  </a:lnTo>
                  <a:lnTo>
                    <a:pt x="393" y="532"/>
                  </a:lnTo>
                  <a:lnTo>
                    <a:pt x="386" y="529"/>
                  </a:lnTo>
                  <a:lnTo>
                    <a:pt x="379" y="525"/>
                  </a:lnTo>
                  <a:lnTo>
                    <a:pt x="372" y="521"/>
                  </a:lnTo>
                  <a:lnTo>
                    <a:pt x="365" y="516"/>
                  </a:lnTo>
                  <a:lnTo>
                    <a:pt x="358" y="511"/>
                  </a:lnTo>
                  <a:lnTo>
                    <a:pt x="350" y="507"/>
                  </a:lnTo>
                  <a:lnTo>
                    <a:pt x="348" y="506"/>
                  </a:lnTo>
                  <a:lnTo>
                    <a:pt x="346" y="505"/>
                  </a:lnTo>
                  <a:lnTo>
                    <a:pt x="343" y="504"/>
                  </a:lnTo>
                  <a:lnTo>
                    <a:pt x="341" y="502"/>
                  </a:lnTo>
                  <a:lnTo>
                    <a:pt x="340" y="502"/>
                  </a:lnTo>
                  <a:lnTo>
                    <a:pt x="337" y="500"/>
                  </a:lnTo>
                  <a:lnTo>
                    <a:pt x="335" y="499"/>
                  </a:lnTo>
                  <a:lnTo>
                    <a:pt x="334" y="497"/>
                  </a:lnTo>
                  <a:lnTo>
                    <a:pt x="329" y="493"/>
                  </a:lnTo>
                  <a:lnTo>
                    <a:pt x="324" y="488"/>
                  </a:lnTo>
                  <a:lnTo>
                    <a:pt x="319" y="484"/>
                  </a:lnTo>
                  <a:lnTo>
                    <a:pt x="315" y="480"/>
                  </a:lnTo>
                  <a:lnTo>
                    <a:pt x="310" y="475"/>
                  </a:lnTo>
                  <a:lnTo>
                    <a:pt x="305" y="470"/>
                  </a:lnTo>
                  <a:lnTo>
                    <a:pt x="300" y="463"/>
                  </a:lnTo>
                  <a:lnTo>
                    <a:pt x="296" y="456"/>
                  </a:lnTo>
                  <a:lnTo>
                    <a:pt x="294" y="451"/>
                  </a:lnTo>
                  <a:lnTo>
                    <a:pt x="291" y="447"/>
                  </a:lnTo>
                  <a:lnTo>
                    <a:pt x="289" y="443"/>
                  </a:lnTo>
                  <a:lnTo>
                    <a:pt x="287" y="438"/>
                  </a:lnTo>
                  <a:lnTo>
                    <a:pt x="285" y="434"/>
                  </a:lnTo>
                  <a:lnTo>
                    <a:pt x="283" y="430"/>
                  </a:lnTo>
                  <a:lnTo>
                    <a:pt x="281" y="425"/>
                  </a:lnTo>
                  <a:lnTo>
                    <a:pt x="280" y="421"/>
                  </a:lnTo>
                  <a:lnTo>
                    <a:pt x="278" y="416"/>
                  </a:lnTo>
                  <a:lnTo>
                    <a:pt x="276" y="410"/>
                  </a:lnTo>
                  <a:lnTo>
                    <a:pt x="274" y="405"/>
                  </a:lnTo>
                  <a:lnTo>
                    <a:pt x="272" y="400"/>
                  </a:lnTo>
                  <a:lnTo>
                    <a:pt x="272" y="394"/>
                  </a:lnTo>
                  <a:lnTo>
                    <a:pt x="271" y="387"/>
                  </a:lnTo>
                  <a:lnTo>
                    <a:pt x="272" y="379"/>
                  </a:lnTo>
                  <a:lnTo>
                    <a:pt x="272" y="371"/>
                  </a:lnTo>
                  <a:lnTo>
                    <a:pt x="273" y="364"/>
                  </a:lnTo>
                  <a:lnTo>
                    <a:pt x="274" y="357"/>
                  </a:lnTo>
                  <a:lnTo>
                    <a:pt x="275" y="350"/>
                  </a:lnTo>
                  <a:lnTo>
                    <a:pt x="275" y="343"/>
                  </a:lnTo>
                  <a:lnTo>
                    <a:pt x="275" y="336"/>
                  </a:lnTo>
                  <a:lnTo>
                    <a:pt x="276" y="330"/>
                  </a:lnTo>
                  <a:lnTo>
                    <a:pt x="276" y="322"/>
                  </a:lnTo>
                  <a:lnTo>
                    <a:pt x="277" y="314"/>
                  </a:lnTo>
                  <a:lnTo>
                    <a:pt x="278" y="311"/>
                  </a:lnTo>
                  <a:lnTo>
                    <a:pt x="278" y="309"/>
                  </a:lnTo>
                  <a:lnTo>
                    <a:pt x="278" y="307"/>
                  </a:lnTo>
                  <a:lnTo>
                    <a:pt x="277" y="305"/>
                  </a:lnTo>
                  <a:lnTo>
                    <a:pt x="276" y="302"/>
                  </a:lnTo>
                  <a:lnTo>
                    <a:pt x="275" y="300"/>
                  </a:lnTo>
                  <a:lnTo>
                    <a:pt x="274" y="299"/>
                  </a:lnTo>
                  <a:lnTo>
                    <a:pt x="272" y="297"/>
                  </a:lnTo>
                  <a:lnTo>
                    <a:pt x="271" y="296"/>
                  </a:lnTo>
                  <a:lnTo>
                    <a:pt x="269" y="296"/>
                  </a:lnTo>
                  <a:lnTo>
                    <a:pt x="267" y="296"/>
                  </a:lnTo>
                  <a:lnTo>
                    <a:pt x="266" y="296"/>
                  </a:lnTo>
                  <a:lnTo>
                    <a:pt x="265" y="296"/>
                  </a:lnTo>
                  <a:lnTo>
                    <a:pt x="263" y="296"/>
                  </a:lnTo>
                  <a:lnTo>
                    <a:pt x="263" y="297"/>
                  </a:lnTo>
                  <a:lnTo>
                    <a:pt x="259" y="298"/>
                  </a:lnTo>
                  <a:lnTo>
                    <a:pt x="255" y="299"/>
                  </a:lnTo>
                  <a:lnTo>
                    <a:pt x="252" y="301"/>
                  </a:lnTo>
                  <a:lnTo>
                    <a:pt x="248" y="302"/>
                  </a:lnTo>
                  <a:lnTo>
                    <a:pt x="245" y="304"/>
                  </a:lnTo>
                  <a:lnTo>
                    <a:pt x="241" y="305"/>
                  </a:lnTo>
                  <a:lnTo>
                    <a:pt x="238" y="307"/>
                  </a:lnTo>
                  <a:lnTo>
                    <a:pt x="235" y="308"/>
                  </a:lnTo>
                  <a:lnTo>
                    <a:pt x="234" y="308"/>
                  </a:lnTo>
                  <a:lnTo>
                    <a:pt x="233" y="308"/>
                  </a:lnTo>
                  <a:lnTo>
                    <a:pt x="232" y="308"/>
                  </a:lnTo>
                  <a:lnTo>
                    <a:pt x="231" y="308"/>
                  </a:lnTo>
                  <a:lnTo>
                    <a:pt x="230" y="308"/>
                  </a:lnTo>
                  <a:lnTo>
                    <a:pt x="230" y="307"/>
                  </a:lnTo>
                  <a:lnTo>
                    <a:pt x="229" y="306"/>
                  </a:lnTo>
                  <a:lnTo>
                    <a:pt x="229" y="305"/>
                  </a:lnTo>
                  <a:lnTo>
                    <a:pt x="228" y="305"/>
                  </a:lnTo>
                  <a:lnTo>
                    <a:pt x="227" y="305"/>
                  </a:lnTo>
                  <a:lnTo>
                    <a:pt x="226" y="305"/>
                  </a:lnTo>
                  <a:lnTo>
                    <a:pt x="226" y="304"/>
                  </a:lnTo>
                  <a:lnTo>
                    <a:pt x="225" y="304"/>
                  </a:lnTo>
                  <a:lnTo>
                    <a:pt x="222" y="302"/>
                  </a:lnTo>
                  <a:lnTo>
                    <a:pt x="220" y="302"/>
                  </a:lnTo>
                  <a:lnTo>
                    <a:pt x="218" y="301"/>
                  </a:lnTo>
                  <a:lnTo>
                    <a:pt x="216" y="300"/>
                  </a:lnTo>
                  <a:lnTo>
                    <a:pt x="214" y="299"/>
                  </a:lnTo>
                  <a:lnTo>
                    <a:pt x="212" y="298"/>
                  </a:lnTo>
                  <a:lnTo>
                    <a:pt x="210" y="296"/>
                  </a:lnTo>
                  <a:lnTo>
                    <a:pt x="209" y="295"/>
                  </a:lnTo>
                  <a:lnTo>
                    <a:pt x="207" y="292"/>
                  </a:lnTo>
                  <a:lnTo>
                    <a:pt x="204" y="290"/>
                  </a:lnTo>
                  <a:lnTo>
                    <a:pt x="203" y="287"/>
                  </a:lnTo>
                  <a:lnTo>
                    <a:pt x="201" y="284"/>
                  </a:lnTo>
                  <a:lnTo>
                    <a:pt x="200" y="281"/>
                  </a:lnTo>
                  <a:lnTo>
                    <a:pt x="198" y="278"/>
                  </a:lnTo>
                  <a:lnTo>
                    <a:pt x="197" y="274"/>
                  </a:lnTo>
                  <a:lnTo>
                    <a:pt x="196" y="271"/>
                  </a:lnTo>
                  <a:lnTo>
                    <a:pt x="196" y="270"/>
                  </a:lnTo>
                  <a:lnTo>
                    <a:pt x="195" y="269"/>
                  </a:lnTo>
                  <a:lnTo>
                    <a:pt x="195" y="268"/>
                  </a:lnTo>
                  <a:lnTo>
                    <a:pt x="195" y="267"/>
                  </a:lnTo>
                  <a:lnTo>
                    <a:pt x="194" y="265"/>
                  </a:lnTo>
                  <a:lnTo>
                    <a:pt x="194" y="264"/>
                  </a:lnTo>
                  <a:lnTo>
                    <a:pt x="194" y="263"/>
                  </a:lnTo>
                  <a:lnTo>
                    <a:pt x="194" y="262"/>
                  </a:lnTo>
                  <a:lnTo>
                    <a:pt x="194" y="260"/>
                  </a:lnTo>
                  <a:lnTo>
                    <a:pt x="194" y="259"/>
                  </a:lnTo>
                  <a:lnTo>
                    <a:pt x="194" y="257"/>
                  </a:lnTo>
                  <a:lnTo>
                    <a:pt x="194" y="256"/>
                  </a:lnTo>
                  <a:lnTo>
                    <a:pt x="194" y="254"/>
                  </a:lnTo>
                  <a:lnTo>
                    <a:pt x="194" y="253"/>
                  </a:lnTo>
                  <a:lnTo>
                    <a:pt x="193" y="253"/>
                  </a:lnTo>
                  <a:lnTo>
                    <a:pt x="188" y="253"/>
                  </a:lnTo>
                  <a:lnTo>
                    <a:pt x="184" y="254"/>
                  </a:lnTo>
                  <a:lnTo>
                    <a:pt x="180" y="256"/>
                  </a:lnTo>
                  <a:lnTo>
                    <a:pt x="176" y="257"/>
                  </a:lnTo>
                  <a:lnTo>
                    <a:pt x="173" y="259"/>
                  </a:lnTo>
                  <a:lnTo>
                    <a:pt x="169" y="260"/>
                  </a:lnTo>
                  <a:lnTo>
                    <a:pt x="164" y="261"/>
                  </a:lnTo>
                  <a:lnTo>
                    <a:pt x="159" y="261"/>
                  </a:lnTo>
                  <a:lnTo>
                    <a:pt x="157" y="261"/>
                  </a:lnTo>
                  <a:lnTo>
                    <a:pt x="156" y="262"/>
                  </a:lnTo>
                  <a:lnTo>
                    <a:pt x="154" y="262"/>
                  </a:lnTo>
                  <a:lnTo>
                    <a:pt x="151" y="264"/>
                  </a:lnTo>
                  <a:lnTo>
                    <a:pt x="148" y="265"/>
                  </a:lnTo>
                  <a:lnTo>
                    <a:pt x="146" y="266"/>
                  </a:lnTo>
                  <a:lnTo>
                    <a:pt x="144" y="267"/>
                  </a:lnTo>
                  <a:lnTo>
                    <a:pt x="142" y="268"/>
                  </a:lnTo>
                  <a:lnTo>
                    <a:pt x="140" y="268"/>
                  </a:lnTo>
                  <a:lnTo>
                    <a:pt x="139" y="268"/>
                  </a:lnTo>
                  <a:lnTo>
                    <a:pt x="137" y="268"/>
                  </a:lnTo>
                  <a:lnTo>
                    <a:pt x="136" y="268"/>
                  </a:lnTo>
                  <a:lnTo>
                    <a:pt x="134" y="268"/>
                  </a:lnTo>
                  <a:lnTo>
                    <a:pt x="133" y="268"/>
                  </a:lnTo>
                  <a:lnTo>
                    <a:pt x="132" y="268"/>
                  </a:lnTo>
                  <a:lnTo>
                    <a:pt x="130" y="269"/>
                  </a:lnTo>
                  <a:lnTo>
                    <a:pt x="128" y="271"/>
                  </a:lnTo>
                  <a:lnTo>
                    <a:pt x="126" y="272"/>
                  </a:lnTo>
                  <a:lnTo>
                    <a:pt x="126" y="274"/>
                  </a:lnTo>
                  <a:lnTo>
                    <a:pt x="124" y="277"/>
                  </a:lnTo>
                  <a:lnTo>
                    <a:pt x="123" y="278"/>
                  </a:lnTo>
                  <a:lnTo>
                    <a:pt x="122" y="281"/>
                  </a:lnTo>
                  <a:lnTo>
                    <a:pt x="121" y="283"/>
                  </a:lnTo>
                  <a:lnTo>
                    <a:pt x="120" y="285"/>
                  </a:lnTo>
                  <a:lnTo>
                    <a:pt x="119" y="285"/>
                  </a:lnTo>
                  <a:lnTo>
                    <a:pt x="117" y="286"/>
                  </a:lnTo>
                  <a:lnTo>
                    <a:pt x="115" y="286"/>
                  </a:lnTo>
                  <a:lnTo>
                    <a:pt x="114" y="287"/>
                  </a:lnTo>
                  <a:lnTo>
                    <a:pt x="113" y="287"/>
                  </a:lnTo>
                  <a:lnTo>
                    <a:pt x="112" y="287"/>
                  </a:lnTo>
                  <a:lnTo>
                    <a:pt x="111" y="290"/>
                  </a:lnTo>
                  <a:lnTo>
                    <a:pt x="111" y="292"/>
                  </a:lnTo>
                  <a:lnTo>
                    <a:pt x="110" y="294"/>
                  </a:lnTo>
                  <a:lnTo>
                    <a:pt x="108" y="296"/>
                  </a:lnTo>
                  <a:lnTo>
                    <a:pt x="107" y="297"/>
                  </a:lnTo>
                  <a:lnTo>
                    <a:pt x="105" y="299"/>
                  </a:lnTo>
                  <a:lnTo>
                    <a:pt x="103" y="300"/>
                  </a:lnTo>
                  <a:lnTo>
                    <a:pt x="101" y="301"/>
                  </a:lnTo>
                  <a:lnTo>
                    <a:pt x="100" y="302"/>
                  </a:lnTo>
                  <a:lnTo>
                    <a:pt x="99" y="302"/>
                  </a:lnTo>
                  <a:lnTo>
                    <a:pt x="99" y="304"/>
                  </a:lnTo>
                  <a:lnTo>
                    <a:pt x="98" y="305"/>
                  </a:lnTo>
                  <a:lnTo>
                    <a:pt x="98" y="307"/>
                  </a:lnTo>
                  <a:lnTo>
                    <a:pt x="98" y="308"/>
                  </a:lnTo>
                  <a:lnTo>
                    <a:pt x="98" y="311"/>
                  </a:lnTo>
                  <a:lnTo>
                    <a:pt x="98" y="312"/>
                  </a:lnTo>
                  <a:lnTo>
                    <a:pt x="96" y="313"/>
                  </a:lnTo>
                  <a:lnTo>
                    <a:pt x="95" y="314"/>
                  </a:lnTo>
                  <a:lnTo>
                    <a:pt x="93" y="314"/>
                  </a:lnTo>
                  <a:lnTo>
                    <a:pt x="92" y="314"/>
                  </a:lnTo>
                  <a:lnTo>
                    <a:pt x="89" y="314"/>
                  </a:lnTo>
                  <a:lnTo>
                    <a:pt x="88" y="315"/>
                  </a:lnTo>
                  <a:lnTo>
                    <a:pt x="86" y="316"/>
                  </a:lnTo>
                  <a:lnTo>
                    <a:pt x="86" y="318"/>
                  </a:lnTo>
                  <a:lnTo>
                    <a:pt x="85" y="319"/>
                  </a:lnTo>
                  <a:lnTo>
                    <a:pt x="86" y="321"/>
                  </a:lnTo>
                  <a:lnTo>
                    <a:pt x="86" y="324"/>
                  </a:lnTo>
                  <a:lnTo>
                    <a:pt x="87" y="326"/>
                  </a:lnTo>
                  <a:lnTo>
                    <a:pt x="88" y="328"/>
                  </a:lnTo>
                  <a:lnTo>
                    <a:pt x="89" y="330"/>
                  </a:lnTo>
                  <a:lnTo>
                    <a:pt x="89" y="333"/>
                  </a:lnTo>
                  <a:lnTo>
                    <a:pt x="89" y="335"/>
                  </a:lnTo>
                  <a:lnTo>
                    <a:pt x="88" y="336"/>
                  </a:lnTo>
                  <a:lnTo>
                    <a:pt x="87" y="337"/>
                  </a:lnTo>
                  <a:lnTo>
                    <a:pt x="86" y="338"/>
                  </a:lnTo>
                  <a:lnTo>
                    <a:pt x="84" y="339"/>
                  </a:lnTo>
                  <a:lnTo>
                    <a:pt x="83" y="340"/>
                  </a:lnTo>
                  <a:lnTo>
                    <a:pt x="82" y="341"/>
                  </a:lnTo>
                  <a:lnTo>
                    <a:pt x="81" y="342"/>
                  </a:lnTo>
                  <a:lnTo>
                    <a:pt x="80" y="343"/>
                  </a:lnTo>
                  <a:lnTo>
                    <a:pt x="80" y="345"/>
                  </a:lnTo>
                  <a:lnTo>
                    <a:pt x="81" y="347"/>
                  </a:lnTo>
                  <a:lnTo>
                    <a:pt x="82" y="348"/>
                  </a:lnTo>
                  <a:lnTo>
                    <a:pt x="83" y="351"/>
                  </a:lnTo>
                  <a:lnTo>
                    <a:pt x="83" y="353"/>
                  </a:lnTo>
                  <a:lnTo>
                    <a:pt x="83" y="355"/>
                  </a:lnTo>
                  <a:lnTo>
                    <a:pt x="83" y="358"/>
                  </a:lnTo>
                  <a:lnTo>
                    <a:pt x="82" y="360"/>
                  </a:lnTo>
                  <a:lnTo>
                    <a:pt x="82" y="361"/>
                  </a:lnTo>
                  <a:lnTo>
                    <a:pt x="81" y="361"/>
                  </a:lnTo>
                  <a:lnTo>
                    <a:pt x="80" y="362"/>
                  </a:lnTo>
                  <a:lnTo>
                    <a:pt x="79" y="363"/>
                  </a:lnTo>
                  <a:lnTo>
                    <a:pt x="78" y="364"/>
                  </a:lnTo>
                  <a:lnTo>
                    <a:pt x="78" y="367"/>
                  </a:lnTo>
                  <a:lnTo>
                    <a:pt x="79" y="370"/>
                  </a:lnTo>
                  <a:lnTo>
                    <a:pt x="80" y="371"/>
                  </a:lnTo>
                  <a:lnTo>
                    <a:pt x="81" y="373"/>
                  </a:lnTo>
                  <a:lnTo>
                    <a:pt x="83" y="376"/>
                  </a:lnTo>
                  <a:lnTo>
                    <a:pt x="83" y="378"/>
                  </a:lnTo>
                  <a:lnTo>
                    <a:pt x="84" y="380"/>
                  </a:lnTo>
                  <a:lnTo>
                    <a:pt x="84" y="383"/>
                  </a:lnTo>
                  <a:lnTo>
                    <a:pt x="84" y="384"/>
                  </a:lnTo>
                  <a:lnTo>
                    <a:pt x="84" y="385"/>
                  </a:lnTo>
                  <a:lnTo>
                    <a:pt x="84" y="386"/>
                  </a:lnTo>
                  <a:lnTo>
                    <a:pt x="84" y="388"/>
                  </a:lnTo>
                  <a:lnTo>
                    <a:pt x="84" y="389"/>
                  </a:lnTo>
                  <a:lnTo>
                    <a:pt x="84" y="390"/>
                  </a:lnTo>
                  <a:lnTo>
                    <a:pt x="84" y="391"/>
                  </a:lnTo>
                  <a:lnTo>
                    <a:pt x="84" y="393"/>
                  </a:lnTo>
                  <a:lnTo>
                    <a:pt x="85" y="394"/>
                  </a:lnTo>
                  <a:lnTo>
                    <a:pt x="86" y="395"/>
                  </a:lnTo>
                  <a:lnTo>
                    <a:pt x="86" y="396"/>
                  </a:lnTo>
                  <a:lnTo>
                    <a:pt x="88" y="397"/>
                  </a:lnTo>
                  <a:lnTo>
                    <a:pt x="89" y="398"/>
                  </a:lnTo>
                  <a:lnTo>
                    <a:pt x="90" y="399"/>
                  </a:lnTo>
                  <a:lnTo>
                    <a:pt x="91" y="400"/>
                  </a:lnTo>
                  <a:lnTo>
                    <a:pt x="92" y="401"/>
                  </a:lnTo>
                  <a:lnTo>
                    <a:pt x="92" y="402"/>
                  </a:lnTo>
                  <a:lnTo>
                    <a:pt x="93" y="404"/>
                  </a:lnTo>
                  <a:lnTo>
                    <a:pt x="94" y="405"/>
                  </a:lnTo>
                  <a:lnTo>
                    <a:pt x="94" y="407"/>
                  </a:lnTo>
                  <a:lnTo>
                    <a:pt x="93" y="407"/>
                  </a:lnTo>
                  <a:lnTo>
                    <a:pt x="93" y="409"/>
                  </a:lnTo>
                  <a:lnTo>
                    <a:pt x="92" y="410"/>
                  </a:lnTo>
                  <a:lnTo>
                    <a:pt x="92" y="411"/>
                  </a:lnTo>
                  <a:lnTo>
                    <a:pt x="93" y="413"/>
                  </a:lnTo>
                  <a:lnTo>
                    <a:pt x="93" y="414"/>
                  </a:lnTo>
                  <a:lnTo>
                    <a:pt x="94" y="415"/>
                  </a:lnTo>
                  <a:lnTo>
                    <a:pt x="95" y="416"/>
                  </a:lnTo>
                  <a:lnTo>
                    <a:pt x="95" y="417"/>
                  </a:lnTo>
                  <a:lnTo>
                    <a:pt x="97" y="418"/>
                  </a:lnTo>
                  <a:lnTo>
                    <a:pt x="102" y="420"/>
                  </a:lnTo>
                  <a:lnTo>
                    <a:pt x="105" y="423"/>
                  </a:lnTo>
                  <a:lnTo>
                    <a:pt x="108" y="426"/>
                  </a:lnTo>
                  <a:lnTo>
                    <a:pt x="111" y="429"/>
                  </a:lnTo>
                  <a:lnTo>
                    <a:pt x="114" y="433"/>
                  </a:lnTo>
                  <a:lnTo>
                    <a:pt x="116" y="437"/>
                  </a:lnTo>
                  <a:lnTo>
                    <a:pt x="117" y="442"/>
                  </a:lnTo>
                  <a:lnTo>
                    <a:pt x="118" y="447"/>
                  </a:lnTo>
                  <a:lnTo>
                    <a:pt x="121" y="447"/>
                  </a:lnTo>
                  <a:lnTo>
                    <a:pt x="123" y="448"/>
                  </a:lnTo>
                  <a:lnTo>
                    <a:pt x="126" y="448"/>
                  </a:lnTo>
                  <a:lnTo>
                    <a:pt x="128" y="449"/>
                  </a:lnTo>
                  <a:lnTo>
                    <a:pt x="131" y="450"/>
                  </a:lnTo>
                  <a:lnTo>
                    <a:pt x="133" y="451"/>
                  </a:lnTo>
                  <a:lnTo>
                    <a:pt x="136" y="452"/>
                  </a:lnTo>
                  <a:lnTo>
                    <a:pt x="138" y="453"/>
                  </a:lnTo>
                  <a:lnTo>
                    <a:pt x="140" y="455"/>
                  </a:lnTo>
                  <a:lnTo>
                    <a:pt x="142" y="456"/>
                  </a:lnTo>
                  <a:lnTo>
                    <a:pt x="143" y="458"/>
                  </a:lnTo>
                  <a:lnTo>
                    <a:pt x="145" y="459"/>
                  </a:lnTo>
                  <a:lnTo>
                    <a:pt x="145" y="462"/>
                  </a:lnTo>
                  <a:lnTo>
                    <a:pt x="147" y="463"/>
                  </a:lnTo>
                  <a:lnTo>
                    <a:pt x="148" y="465"/>
                  </a:lnTo>
                  <a:lnTo>
                    <a:pt x="150" y="467"/>
                  </a:lnTo>
                  <a:lnTo>
                    <a:pt x="151" y="468"/>
                  </a:lnTo>
                  <a:lnTo>
                    <a:pt x="153" y="469"/>
                  </a:lnTo>
                  <a:lnTo>
                    <a:pt x="154" y="469"/>
                  </a:lnTo>
                  <a:lnTo>
                    <a:pt x="155" y="470"/>
                  </a:lnTo>
                  <a:lnTo>
                    <a:pt x="157" y="470"/>
                  </a:lnTo>
                  <a:lnTo>
                    <a:pt x="159" y="470"/>
                  </a:lnTo>
                  <a:lnTo>
                    <a:pt x="160" y="471"/>
                  </a:lnTo>
                  <a:lnTo>
                    <a:pt x="162" y="471"/>
                  </a:lnTo>
                  <a:lnTo>
                    <a:pt x="164" y="472"/>
                  </a:lnTo>
                  <a:lnTo>
                    <a:pt x="165" y="474"/>
                  </a:lnTo>
                  <a:lnTo>
                    <a:pt x="166" y="475"/>
                  </a:lnTo>
                  <a:lnTo>
                    <a:pt x="167" y="477"/>
                  </a:lnTo>
                  <a:lnTo>
                    <a:pt x="168" y="478"/>
                  </a:lnTo>
                  <a:lnTo>
                    <a:pt x="170" y="479"/>
                  </a:lnTo>
                  <a:lnTo>
                    <a:pt x="172" y="480"/>
                  </a:lnTo>
                  <a:lnTo>
                    <a:pt x="173" y="480"/>
                  </a:lnTo>
                  <a:lnTo>
                    <a:pt x="176" y="479"/>
                  </a:lnTo>
                  <a:lnTo>
                    <a:pt x="178" y="479"/>
                  </a:lnTo>
                  <a:lnTo>
                    <a:pt x="179" y="478"/>
                  </a:lnTo>
                  <a:lnTo>
                    <a:pt x="182" y="477"/>
                  </a:lnTo>
                  <a:lnTo>
                    <a:pt x="183" y="477"/>
                  </a:lnTo>
                  <a:lnTo>
                    <a:pt x="185" y="477"/>
                  </a:lnTo>
                  <a:lnTo>
                    <a:pt x="186" y="477"/>
                  </a:lnTo>
                  <a:lnTo>
                    <a:pt x="193" y="482"/>
                  </a:lnTo>
                  <a:lnTo>
                    <a:pt x="198" y="487"/>
                  </a:lnTo>
                  <a:lnTo>
                    <a:pt x="203" y="493"/>
                  </a:lnTo>
                  <a:lnTo>
                    <a:pt x="207" y="499"/>
                  </a:lnTo>
                  <a:lnTo>
                    <a:pt x="210" y="506"/>
                  </a:lnTo>
                  <a:lnTo>
                    <a:pt x="212" y="513"/>
                  </a:lnTo>
                  <a:lnTo>
                    <a:pt x="213" y="521"/>
                  </a:lnTo>
                  <a:lnTo>
                    <a:pt x="214" y="528"/>
                  </a:lnTo>
                  <a:lnTo>
                    <a:pt x="213" y="533"/>
                  </a:lnTo>
                  <a:lnTo>
                    <a:pt x="213" y="537"/>
                  </a:lnTo>
                  <a:lnTo>
                    <a:pt x="212" y="541"/>
                  </a:lnTo>
                  <a:lnTo>
                    <a:pt x="210" y="545"/>
                  </a:lnTo>
                  <a:lnTo>
                    <a:pt x="208" y="548"/>
                  </a:lnTo>
                  <a:lnTo>
                    <a:pt x="205" y="552"/>
                  </a:lnTo>
                  <a:lnTo>
                    <a:pt x="202" y="555"/>
                  </a:lnTo>
                  <a:lnTo>
                    <a:pt x="199" y="558"/>
                  </a:lnTo>
                  <a:lnTo>
                    <a:pt x="191" y="564"/>
                  </a:lnTo>
                  <a:lnTo>
                    <a:pt x="183" y="568"/>
                  </a:lnTo>
                  <a:lnTo>
                    <a:pt x="175" y="571"/>
                  </a:lnTo>
                  <a:lnTo>
                    <a:pt x="166" y="573"/>
                  </a:lnTo>
                  <a:lnTo>
                    <a:pt x="165" y="573"/>
                  </a:lnTo>
                  <a:lnTo>
                    <a:pt x="164" y="573"/>
                  </a:lnTo>
                  <a:lnTo>
                    <a:pt x="163" y="573"/>
                  </a:lnTo>
                  <a:lnTo>
                    <a:pt x="162" y="573"/>
                  </a:lnTo>
                  <a:lnTo>
                    <a:pt x="161" y="573"/>
                  </a:lnTo>
                  <a:lnTo>
                    <a:pt x="160" y="572"/>
                  </a:lnTo>
                  <a:lnTo>
                    <a:pt x="159" y="571"/>
                  </a:lnTo>
                  <a:lnTo>
                    <a:pt x="158" y="570"/>
                  </a:lnTo>
                  <a:lnTo>
                    <a:pt x="158" y="569"/>
                  </a:lnTo>
                  <a:lnTo>
                    <a:pt x="157" y="568"/>
                  </a:lnTo>
                  <a:lnTo>
                    <a:pt x="157" y="567"/>
                  </a:lnTo>
                  <a:lnTo>
                    <a:pt x="156" y="566"/>
                  </a:lnTo>
                  <a:lnTo>
                    <a:pt x="155" y="565"/>
                  </a:lnTo>
                  <a:lnTo>
                    <a:pt x="154" y="565"/>
                  </a:lnTo>
                  <a:lnTo>
                    <a:pt x="152" y="565"/>
                  </a:lnTo>
                  <a:lnTo>
                    <a:pt x="151" y="566"/>
                  </a:lnTo>
                  <a:lnTo>
                    <a:pt x="151" y="567"/>
                  </a:lnTo>
                  <a:lnTo>
                    <a:pt x="150" y="567"/>
                  </a:lnTo>
                  <a:lnTo>
                    <a:pt x="149" y="567"/>
                  </a:lnTo>
                  <a:lnTo>
                    <a:pt x="148" y="567"/>
                  </a:lnTo>
                  <a:lnTo>
                    <a:pt x="146" y="568"/>
                  </a:lnTo>
                  <a:lnTo>
                    <a:pt x="143" y="568"/>
                  </a:lnTo>
                  <a:lnTo>
                    <a:pt x="141" y="569"/>
                  </a:lnTo>
                  <a:lnTo>
                    <a:pt x="139" y="569"/>
                  </a:lnTo>
                  <a:lnTo>
                    <a:pt x="136" y="569"/>
                  </a:lnTo>
                  <a:lnTo>
                    <a:pt x="134" y="568"/>
                  </a:lnTo>
                  <a:lnTo>
                    <a:pt x="132" y="567"/>
                  </a:lnTo>
                  <a:lnTo>
                    <a:pt x="129" y="567"/>
                  </a:lnTo>
                  <a:lnTo>
                    <a:pt x="128" y="565"/>
                  </a:lnTo>
                  <a:lnTo>
                    <a:pt x="126" y="563"/>
                  </a:lnTo>
                  <a:lnTo>
                    <a:pt x="126" y="561"/>
                  </a:lnTo>
                  <a:lnTo>
                    <a:pt x="125" y="557"/>
                  </a:lnTo>
                  <a:lnTo>
                    <a:pt x="124" y="555"/>
                  </a:lnTo>
                  <a:lnTo>
                    <a:pt x="123" y="553"/>
                  </a:lnTo>
                  <a:lnTo>
                    <a:pt x="122" y="551"/>
                  </a:lnTo>
                  <a:lnTo>
                    <a:pt x="120" y="551"/>
                  </a:lnTo>
                  <a:lnTo>
                    <a:pt x="119" y="551"/>
                  </a:lnTo>
                  <a:lnTo>
                    <a:pt x="117" y="551"/>
                  </a:lnTo>
                  <a:lnTo>
                    <a:pt x="116" y="551"/>
                  </a:lnTo>
                  <a:lnTo>
                    <a:pt x="114" y="552"/>
                  </a:lnTo>
                  <a:lnTo>
                    <a:pt x="113" y="552"/>
                  </a:lnTo>
                  <a:lnTo>
                    <a:pt x="111" y="553"/>
                  </a:lnTo>
                  <a:lnTo>
                    <a:pt x="109" y="552"/>
                  </a:lnTo>
                  <a:lnTo>
                    <a:pt x="108" y="552"/>
                  </a:lnTo>
                  <a:lnTo>
                    <a:pt x="105" y="550"/>
                  </a:lnTo>
                  <a:lnTo>
                    <a:pt x="104" y="548"/>
                  </a:lnTo>
                  <a:lnTo>
                    <a:pt x="102" y="546"/>
                  </a:lnTo>
                  <a:lnTo>
                    <a:pt x="101" y="545"/>
                  </a:lnTo>
                  <a:lnTo>
                    <a:pt x="99" y="542"/>
                  </a:lnTo>
                  <a:lnTo>
                    <a:pt x="98" y="540"/>
                  </a:lnTo>
                  <a:lnTo>
                    <a:pt x="96" y="539"/>
                  </a:lnTo>
                  <a:lnTo>
                    <a:pt x="95" y="537"/>
                  </a:lnTo>
                  <a:lnTo>
                    <a:pt x="94" y="536"/>
                  </a:lnTo>
                  <a:lnTo>
                    <a:pt x="92" y="536"/>
                  </a:lnTo>
                  <a:lnTo>
                    <a:pt x="91" y="536"/>
                  </a:lnTo>
                  <a:lnTo>
                    <a:pt x="89" y="536"/>
                  </a:lnTo>
                  <a:lnTo>
                    <a:pt x="88" y="536"/>
                  </a:lnTo>
                  <a:lnTo>
                    <a:pt x="86" y="536"/>
                  </a:lnTo>
                  <a:lnTo>
                    <a:pt x="84" y="536"/>
                  </a:lnTo>
                  <a:lnTo>
                    <a:pt x="83" y="536"/>
                  </a:lnTo>
                  <a:lnTo>
                    <a:pt x="78" y="533"/>
                  </a:lnTo>
                  <a:lnTo>
                    <a:pt x="73" y="530"/>
                  </a:lnTo>
                  <a:lnTo>
                    <a:pt x="68" y="526"/>
                  </a:lnTo>
                  <a:lnTo>
                    <a:pt x="64" y="521"/>
                  </a:lnTo>
                  <a:lnTo>
                    <a:pt x="61" y="516"/>
                  </a:lnTo>
                  <a:lnTo>
                    <a:pt x="59" y="511"/>
                  </a:lnTo>
                  <a:lnTo>
                    <a:pt x="58" y="505"/>
                  </a:lnTo>
                  <a:lnTo>
                    <a:pt x="57" y="499"/>
                  </a:lnTo>
                  <a:lnTo>
                    <a:pt x="56" y="498"/>
                  </a:lnTo>
                  <a:lnTo>
                    <a:pt x="56" y="497"/>
                  </a:lnTo>
                  <a:lnTo>
                    <a:pt x="56" y="496"/>
                  </a:lnTo>
                  <a:lnTo>
                    <a:pt x="55" y="495"/>
                  </a:lnTo>
                  <a:lnTo>
                    <a:pt x="55" y="494"/>
                  </a:lnTo>
                  <a:lnTo>
                    <a:pt x="55" y="493"/>
                  </a:lnTo>
                  <a:lnTo>
                    <a:pt x="53" y="493"/>
                  </a:lnTo>
                  <a:lnTo>
                    <a:pt x="51" y="492"/>
                  </a:lnTo>
                  <a:lnTo>
                    <a:pt x="49" y="491"/>
                  </a:lnTo>
                  <a:lnTo>
                    <a:pt x="47" y="490"/>
                  </a:lnTo>
                  <a:lnTo>
                    <a:pt x="45" y="489"/>
                  </a:lnTo>
                  <a:lnTo>
                    <a:pt x="43" y="487"/>
                  </a:lnTo>
                  <a:lnTo>
                    <a:pt x="41" y="486"/>
                  </a:lnTo>
                  <a:lnTo>
                    <a:pt x="39" y="484"/>
                  </a:lnTo>
                  <a:lnTo>
                    <a:pt x="38" y="482"/>
                  </a:lnTo>
                  <a:lnTo>
                    <a:pt x="36" y="480"/>
                  </a:lnTo>
                  <a:lnTo>
                    <a:pt x="35" y="477"/>
                  </a:lnTo>
                  <a:lnTo>
                    <a:pt x="34" y="474"/>
                  </a:lnTo>
                  <a:lnTo>
                    <a:pt x="33" y="471"/>
                  </a:lnTo>
                  <a:lnTo>
                    <a:pt x="33" y="468"/>
                  </a:lnTo>
                  <a:lnTo>
                    <a:pt x="32" y="465"/>
                  </a:lnTo>
                  <a:lnTo>
                    <a:pt x="32" y="462"/>
                  </a:lnTo>
                  <a:lnTo>
                    <a:pt x="32" y="458"/>
                  </a:lnTo>
                  <a:lnTo>
                    <a:pt x="31" y="456"/>
                  </a:lnTo>
                  <a:lnTo>
                    <a:pt x="31" y="454"/>
                  </a:lnTo>
                  <a:lnTo>
                    <a:pt x="30" y="452"/>
                  </a:lnTo>
                  <a:lnTo>
                    <a:pt x="30" y="450"/>
                  </a:lnTo>
                  <a:lnTo>
                    <a:pt x="29" y="448"/>
                  </a:lnTo>
                  <a:lnTo>
                    <a:pt x="28" y="447"/>
                  </a:lnTo>
                  <a:lnTo>
                    <a:pt x="27" y="445"/>
                  </a:lnTo>
                  <a:lnTo>
                    <a:pt x="26" y="444"/>
                  </a:lnTo>
                  <a:lnTo>
                    <a:pt x="22" y="441"/>
                  </a:lnTo>
                  <a:lnTo>
                    <a:pt x="20" y="437"/>
                  </a:lnTo>
                  <a:lnTo>
                    <a:pt x="18" y="434"/>
                  </a:lnTo>
                  <a:lnTo>
                    <a:pt x="15" y="430"/>
                  </a:lnTo>
                  <a:lnTo>
                    <a:pt x="15" y="426"/>
                  </a:lnTo>
                  <a:lnTo>
                    <a:pt x="14" y="422"/>
                  </a:lnTo>
                  <a:lnTo>
                    <a:pt x="14" y="417"/>
                  </a:lnTo>
                  <a:lnTo>
                    <a:pt x="15" y="413"/>
                  </a:lnTo>
                  <a:lnTo>
                    <a:pt x="15" y="412"/>
                  </a:lnTo>
                  <a:lnTo>
                    <a:pt x="15" y="411"/>
                  </a:lnTo>
                  <a:lnTo>
                    <a:pt x="15" y="410"/>
                  </a:lnTo>
                  <a:lnTo>
                    <a:pt x="14" y="410"/>
                  </a:lnTo>
                  <a:lnTo>
                    <a:pt x="14" y="409"/>
                  </a:lnTo>
                  <a:lnTo>
                    <a:pt x="14" y="408"/>
                  </a:lnTo>
                  <a:lnTo>
                    <a:pt x="13" y="407"/>
                  </a:lnTo>
                  <a:lnTo>
                    <a:pt x="12" y="407"/>
                  </a:lnTo>
                  <a:lnTo>
                    <a:pt x="12" y="405"/>
                  </a:lnTo>
                  <a:lnTo>
                    <a:pt x="11" y="404"/>
                  </a:lnTo>
                  <a:lnTo>
                    <a:pt x="9" y="403"/>
                  </a:lnTo>
                  <a:lnTo>
                    <a:pt x="8" y="402"/>
                  </a:lnTo>
                  <a:lnTo>
                    <a:pt x="6" y="401"/>
                  </a:lnTo>
                  <a:lnTo>
                    <a:pt x="6" y="400"/>
                  </a:lnTo>
                  <a:lnTo>
                    <a:pt x="5" y="398"/>
                  </a:lnTo>
                  <a:lnTo>
                    <a:pt x="4" y="396"/>
                  </a:lnTo>
                  <a:lnTo>
                    <a:pt x="3" y="394"/>
                  </a:lnTo>
                  <a:lnTo>
                    <a:pt x="3" y="392"/>
                  </a:lnTo>
                  <a:lnTo>
                    <a:pt x="3" y="391"/>
                  </a:lnTo>
                  <a:lnTo>
                    <a:pt x="3" y="388"/>
                  </a:lnTo>
                  <a:lnTo>
                    <a:pt x="3" y="387"/>
                  </a:lnTo>
                  <a:lnTo>
                    <a:pt x="4" y="385"/>
                  </a:lnTo>
                  <a:lnTo>
                    <a:pt x="4" y="383"/>
                  </a:lnTo>
                  <a:lnTo>
                    <a:pt x="5" y="380"/>
                  </a:lnTo>
                  <a:lnTo>
                    <a:pt x="6" y="378"/>
                  </a:lnTo>
                  <a:lnTo>
                    <a:pt x="7" y="375"/>
                  </a:lnTo>
                  <a:lnTo>
                    <a:pt x="9" y="373"/>
                  </a:lnTo>
                  <a:lnTo>
                    <a:pt x="9" y="370"/>
                  </a:lnTo>
                  <a:lnTo>
                    <a:pt x="11" y="368"/>
                  </a:lnTo>
                  <a:lnTo>
                    <a:pt x="12" y="365"/>
                  </a:lnTo>
                  <a:lnTo>
                    <a:pt x="12" y="363"/>
                  </a:lnTo>
                  <a:lnTo>
                    <a:pt x="11" y="361"/>
                  </a:lnTo>
                  <a:lnTo>
                    <a:pt x="9" y="359"/>
                  </a:lnTo>
                  <a:lnTo>
                    <a:pt x="8" y="358"/>
                  </a:lnTo>
                  <a:lnTo>
                    <a:pt x="6" y="355"/>
                  </a:lnTo>
                  <a:lnTo>
                    <a:pt x="5" y="354"/>
                  </a:lnTo>
                  <a:lnTo>
                    <a:pt x="2" y="352"/>
                  </a:lnTo>
                  <a:lnTo>
                    <a:pt x="2" y="351"/>
                  </a:lnTo>
                  <a:lnTo>
                    <a:pt x="0" y="349"/>
                  </a:lnTo>
                  <a:lnTo>
                    <a:pt x="0" y="347"/>
                  </a:lnTo>
                  <a:lnTo>
                    <a:pt x="0" y="344"/>
                  </a:lnTo>
                  <a:lnTo>
                    <a:pt x="0" y="342"/>
                  </a:lnTo>
                  <a:lnTo>
                    <a:pt x="2" y="339"/>
                  </a:lnTo>
                  <a:lnTo>
                    <a:pt x="2" y="336"/>
                  </a:lnTo>
                  <a:lnTo>
                    <a:pt x="5" y="334"/>
                  </a:lnTo>
                  <a:lnTo>
                    <a:pt x="6" y="332"/>
                  </a:lnTo>
                  <a:lnTo>
                    <a:pt x="8" y="330"/>
                  </a:lnTo>
                  <a:lnTo>
                    <a:pt x="9" y="330"/>
                  </a:lnTo>
                  <a:lnTo>
                    <a:pt x="9" y="329"/>
                  </a:lnTo>
                  <a:lnTo>
                    <a:pt x="9" y="328"/>
                  </a:lnTo>
                  <a:lnTo>
                    <a:pt x="9" y="327"/>
                  </a:lnTo>
                  <a:lnTo>
                    <a:pt x="9" y="326"/>
                  </a:lnTo>
                  <a:lnTo>
                    <a:pt x="10" y="324"/>
                  </a:lnTo>
                  <a:lnTo>
                    <a:pt x="12" y="322"/>
                  </a:lnTo>
                  <a:lnTo>
                    <a:pt x="12" y="320"/>
                  </a:lnTo>
                  <a:lnTo>
                    <a:pt x="12" y="318"/>
                  </a:lnTo>
                  <a:lnTo>
                    <a:pt x="12" y="315"/>
                  </a:lnTo>
                  <a:lnTo>
                    <a:pt x="11" y="313"/>
                  </a:lnTo>
                  <a:lnTo>
                    <a:pt x="9" y="311"/>
                  </a:lnTo>
                  <a:lnTo>
                    <a:pt x="8" y="309"/>
                  </a:lnTo>
                  <a:lnTo>
                    <a:pt x="7" y="308"/>
                  </a:lnTo>
                  <a:lnTo>
                    <a:pt x="7" y="307"/>
                  </a:lnTo>
                  <a:lnTo>
                    <a:pt x="6" y="306"/>
                  </a:lnTo>
                  <a:lnTo>
                    <a:pt x="6" y="305"/>
                  </a:lnTo>
                  <a:lnTo>
                    <a:pt x="6" y="303"/>
                  </a:lnTo>
                  <a:lnTo>
                    <a:pt x="7" y="302"/>
                  </a:lnTo>
                  <a:lnTo>
                    <a:pt x="7" y="300"/>
                  </a:lnTo>
                  <a:lnTo>
                    <a:pt x="8" y="299"/>
                  </a:lnTo>
                  <a:lnTo>
                    <a:pt x="9" y="296"/>
                  </a:lnTo>
                  <a:lnTo>
                    <a:pt x="12" y="294"/>
                  </a:lnTo>
                  <a:lnTo>
                    <a:pt x="13" y="291"/>
                  </a:lnTo>
                  <a:lnTo>
                    <a:pt x="15" y="289"/>
                  </a:lnTo>
                  <a:lnTo>
                    <a:pt x="18" y="287"/>
                  </a:lnTo>
                  <a:lnTo>
                    <a:pt x="20" y="285"/>
                  </a:lnTo>
                  <a:lnTo>
                    <a:pt x="22" y="283"/>
                  </a:lnTo>
                  <a:lnTo>
                    <a:pt x="25" y="281"/>
                  </a:lnTo>
                  <a:lnTo>
                    <a:pt x="26" y="281"/>
                  </a:lnTo>
                  <a:lnTo>
                    <a:pt x="26" y="280"/>
                  </a:lnTo>
                  <a:lnTo>
                    <a:pt x="26" y="279"/>
                  </a:lnTo>
                  <a:lnTo>
                    <a:pt x="27" y="278"/>
                  </a:lnTo>
                  <a:lnTo>
                    <a:pt x="27" y="277"/>
                  </a:lnTo>
                  <a:lnTo>
                    <a:pt x="27" y="276"/>
                  </a:lnTo>
                  <a:lnTo>
                    <a:pt x="27" y="274"/>
                  </a:lnTo>
                  <a:lnTo>
                    <a:pt x="27" y="273"/>
                  </a:lnTo>
                  <a:lnTo>
                    <a:pt x="27" y="271"/>
                  </a:lnTo>
                  <a:lnTo>
                    <a:pt x="27" y="270"/>
                  </a:lnTo>
                  <a:lnTo>
                    <a:pt x="26" y="268"/>
                  </a:lnTo>
                  <a:lnTo>
                    <a:pt x="26" y="267"/>
                  </a:lnTo>
                  <a:lnTo>
                    <a:pt x="26" y="265"/>
                  </a:lnTo>
                  <a:lnTo>
                    <a:pt x="25" y="264"/>
                  </a:lnTo>
                  <a:lnTo>
                    <a:pt x="26" y="262"/>
                  </a:lnTo>
                  <a:lnTo>
                    <a:pt x="27" y="259"/>
                  </a:lnTo>
                  <a:lnTo>
                    <a:pt x="28" y="256"/>
                  </a:lnTo>
                  <a:lnTo>
                    <a:pt x="30" y="254"/>
                  </a:lnTo>
                  <a:lnTo>
                    <a:pt x="31" y="253"/>
                  </a:lnTo>
                  <a:lnTo>
                    <a:pt x="33" y="251"/>
                  </a:lnTo>
                  <a:lnTo>
                    <a:pt x="36" y="250"/>
                  </a:lnTo>
                  <a:lnTo>
                    <a:pt x="39" y="251"/>
                  </a:lnTo>
                  <a:lnTo>
                    <a:pt x="40" y="251"/>
                  </a:lnTo>
                  <a:lnTo>
                    <a:pt x="43" y="251"/>
                  </a:lnTo>
                  <a:lnTo>
                    <a:pt x="45" y="250"/>
                  </a:lnTo>
                  <a:lnTo>
                    <a:pt x="46" y="250"/>
                  </a:lnTo>
                  <a:lnTo>
                    <a:pt x="48" y="249"/>
                  </a:lnTo>
                  <a:lnTo>
                    <a:pt x="49" y="248"/>
                  </a:lnTo>
                  <a:lnTo>
                    <a:pt x="50" y="247"/>
                  </a:lnTo>
                  <a:lnTo>
                    <a:pt x="52" y="246"/>
                  </a:lnTo>
                  <a:lnTo>
                    <a:pt x="54" y="242"/>
                  </a:lnTo>
                  <a:lnTo>
                    <a:pt x="55" y="238"/>
                  </a:lnTo>
                  <a:lnTo>
                    <a:pt x="58" y="232"/>
                  </a:lnTo>
                  <a:lnTo>
                    <a:pt x="59" y="228"/>
                  </a:lnTo>
                  <a:lnTo>
                    <a:pt x="61" y="223"/>
                  </a:lnTo>
                  <a:lnTo>
                    <a:pt x="63" y="219"/>
                  </a:lnTo>
                  <a:lnTo>
                    <a:pt x="66" y="215"/>
                  </a:lnTo>
                  <a:lnTo>
                    <a:pt x="70" y="212"/>
                  </a:lnTo>
                  <a:lnTo>
                    <a:pt x="73" y="210"/>
                  </a:lnTo>
                  <a:lnTo>
                    <a:pt x="76" y="207"/>
                  </a:lnTo>
                  <a:lnTo>
                    <a:pt x="80" y="206"/>
                  </a:lnTo>
                  <a:lnTo>
                    <a:pt x="83" y="204"/>
                  </a:lnTo>
                  <a:lnTo>
                    <a:pt x="86" y="203"/>
                  </a:lnTo>
                  <a:lnTo>
                    <a:pt x="90" y="201"/>
                  </a:lnTo>
                  <a:lnTo>
                    <a:pt x="94" y="201"/>
                  </a:lnTo>
                  <a:lnTo>
                    <a:pt x="98" y="200"/>
                  </a:lnTo>
                  <a:lnTo>
                    <a:pt x="99" y="200"/>
                  </a:lnTo>
                  <a:lnTo>
                    <a:pt x="100" y="201"/>
                  </a:lnTo>
                  <a:lnTo>
                    <a:pt x="101" y="201"/>
                  </a:lnTo>
                  <a:lnTo>
                    <a:pt x="102" y="201"/>
                  </a:lnTo>
                  <a:lnTo>
                    <a:pt x="103" y="202"/>
                  </a:lnTo>
                  <a:lnTo>
                    <a:pt x="104" y="202"/>
                  </a:lnTo>
                  <a:lnTo>
                    <a:pt x="105" y="202"/>
                  </a:lnTo>
                  <a:lnTo>
                    <a:pt x="108" y="201"/>
                  </a:lnTo>
                  <a:lnTo>
                    <a:pt x="110" y="198"/>
                  </a:lnTo>
                  <a:lnTo>
                    <a:pt x="111" y="196"/>
                  </a:lnTo>
                  <a:lnTo>
                    <a:pt x="113" y="194"/>
                  </a:lnTo>
                  <a:lnTo>
                    <a:pt x="115" y="191"/>
                  </a:lnTo>
                  <a:lnTo>
                    <a:pt x="117" y="188"/>
                  </a:lnTo>
                  <a:lnTo>
                    <a:pt x="119" y="186"/>
                  </a:lnTo>
                  <a:lnTo>
                    <a:pt x="121" y="184"/>
                  </a:lnTo>
                  <a:lnTo>
                    <a:pt x="123" y="182"/>
                  </a:lnTo>
                  <a:lnTo>
                    <a:pt x="126" y="181"/>
                  </a:lnTo>
                  <a:lnTo>
                    <a:pt x="129" y="179"/>
                  </a:lnTo>
                  <a:lnTo>
                    <a:pt x="132" y="178"/>
                  </a:lnTo>
                  <a:lnTo>
                    <a:pt x="135" y="177"/>
                  </a:lnTo>
                  <a:lnTo>
                    <a:pt x="138" y="176"/>
                  </a:lnTo>
                  <a:lnTo>
                    <a:pt x="141" y="176"/>
                  </a:lnTo>
                  <a:lnTo>
                    <a:pt x="144" y="176"/>
                  </a:lnTo>
                  <a:lnTo>
                    <a:pt x="145" y="177"/>
                  </a:lnTo>
                  <a:lnTo>
                    <a:pt x="147" y="177"/>
                  </a:lnTo>
                  <a:lnTo>
                    <a:pt x="148" y="178"/>
                  </a:lnTo>
                  <a:lnTo>
                    <a:pt x="149" y="179"/>
                  </a:lnTo>
                  <a:lnTo>
                    <a:pt x="150" y="179"/>
                  </a:lnTo>
                  <a:lnTo>
                    <a:pt x="151" y="179"/>
                  </a:lnTo>
                  <a:lnTo>
                    <a:pt x="152" y="180"/>
                  </a:lnTo>
                  <a:lnTo>
                    <a:pt x="153" y="180"/>
                  </a:lnTo>
                  <a:lnTo>
                    <a:pt x="157" y="179"/>
                  </a:lnTo>
                  <a:lnTo>
                    <a:pt x="160" y="178"/>
                  </a:lnTo>
                  <a:lnTo>
                    <a:pt x="164" y="176"/>
                  </a:lnTo>
                  <a:lnTo>
                    <a:pt x="167" y="173"/>
                  </a:lnTo>
                  <a:lnTo>
                    <a:pt x="171" y="172"/>
                  </a:lnTo>
                  <a:lnTo>
                    <a:pt x="175" y="170"/>
                  </a:lnTo>
                  <a:lnTo>
                    <a:pt x="179" y="170"/>
                  </a:lnTo>
                  <a:lnTo>
                    <a:pt x="182" y="172"/>
                  </a:lnTo>
                  <a:lnTo>
                    <a:pt x="183" y="173"/>
                  </a:lnTo>
                  <a:lnTo>
                    <a:pt x="184" y="173"/>
                  </a:lnTo>
                  <a:lnTo>
                    <a:pt x="185" y="173"/>
                  </a:lnTo>
                  <a:lnTo>
                    <a:pt x="185" y="174"/>
                  </a:lnTo>
                  <a:lnTo>
                    <a:pt x="186" y="175"/>
                  </a:lnTo>
                  <a:lnTo>
                    <a:pt x="187" y="176"/>
                  </a:lnTo>
                  <a:lnTo>
                    <a:pt x="188" y="176"/>
                  </a:lnTo>
                  <a:lnTo>
                    <a:pt x="191" y="176"/>
                  </a:lnTo>
                  <a:lnTo>
                    <a:pt x="193" y="175"/>
                  </a:lnTo>
                  <a:lnTo>
                    <a:pt x="195" y="174"/>
                  </a:lnTo>
                  <a:lnTo>
                    <a:pt x="198" y="173"/>
                  </a:lnTo>
                  <a:lnTo>
                    <a:pt x="200" y="171"/>
                  </a:lnTo>
                  <a:lnTo>
                    <a:pt x="202" y="170"/>
                  </a:lnTo>
                  <a:lnTo>
                    <a:pt x="204" y="170"/>
                  </a:lnTo>
                  <a:lnTo>
                    <a:pt x="207" y="169"/>
                  </a:lnTo>
                  <a:lnTo>
                    <a:pt x="208" y="169"/>
                  </a:lnTo>
                  <a:lnTo>
                    <a:pt x="209" y="169"/>
                  </a:lnTo>
                  <a:lnTo>
                    <a:pt x="210" y="170"/>
                  </a:lnTo>
                  <a:lnTo>
                    <a:pt x="211" y="170"/>
                  </a:lnTo>
                  <a:lnTo>
                    <a:pt x="212" y="170"/>
                  </a:lnTo>
                  <a:lnTo>
                    <a:pt x="213" y="171"/>
                  </a:lnTo>
                  <a:lnTo>
                    <a:pt x="214" y="173"/>
                  </a:lnTo>
                  <a:lnTo>
                    <a:pt x="214" y="174"/>
                  </a:lnTo>
                  <a:lnTo>
                    <a:pt x="215" y="176"/>
                  </a:lnTo>
                  <a:lnTo>
                    <a:pt x="216" y="177"/>
                  </a:lnTo>
                  <a:lnTo>
                    <a:pt x="216" y="179"/>
                  </a:lnTo>
                  <a:lnTo>
                    <a:pt x="217" y="180"/>
                  </a:lnTo>
                  <a:lnTo>
                    <a:pt x="218" y="181"/>
                  </a:lnTo>
                  <a:lnTo>
                    <a:pt x="220" y="182"/>
                  </a:lnTo>
                  <a:lnTo>
                    <a:pt x="223" y="182"/>
                  </a:lnTo>
                  <a:lnTo>
                    <a:pt x="226" y="182"/>
                  </a:lnTo>
                  <a:lnTo>
                    <a:pt x="229" y="181"/>
                  </a:lnTo>
                  <a:lnTo>
                    <a:pt x="232" y="180"/>
                  </a:lnTo>
                  <a:lnTo>
                    <a:pt x="235" y="180"/>
                  </a:lnTo>
                  <a:lnTo>
                    <a:pt x="238" y="179"/>
                  </a:lnTo>
                  <a:lnTo>
                    <a:pt x="240" y="180"/>
                  </a:lnTo>
                  <a:lnTo>
                    <a:pt x="241" y="181"/>
                  </a:lnTo>
                  <a:lnTo>
                    <a:pt x="243" y="182"/>
                  </a:lnTo>
                  <a:lnTo>
                    <a:pt x="244" y="182"/>
                  </a:lnTo>
                  <a:lnTo>
                    <a:pt x="245" y="184"/>
                  </a:lnTo>
                  <a:lnTo>
                    <a:pt x="246" y="185"/>
                  </a:lnTo>
                  <a:lnTo>
                    <a:pt x="247" y="185"/>
                  </a:lnTo>
                  <a:lnTo>
                    <a:pt x="249" y="186"/>
                  </a:lnTo>
                  <a:lnTo>
                    <a:pt x="250" y="187"/>
                  </a:lnTo>
                  <a:lnTo>
                    <a:pt x="256" y="190"/>
                  </a:lnTo>
                  <a:lnTo>
                    <a:pt x="262" y="192"/>
                  </a:lnTo>
                  <a:lnTo>
                    <a:pt x="268" y="195"/>
                  </a:lnTo>
                  <a:lnTo>
                    <a:pt x="274" y="198"/>
                  </a:lnTo>
                  <a:lnTo>
                    <a:pt x="279" y="202"/>
                  </a:lnTo>
                  <a:lnTo>
                    <a:pt x="284" y="206"/>
                  </a:lnTo>
                  <a:lnTo>
                    <a:pt x="290" y="210"/>
                  </a:lnTo>
                  <a:lnTo>
                    <a:pt x="294" y="214"/>
                  </a:lnTo>
                  <a:lnTo>
                    <a:pt x="295" y="215"/>
                  </a:lnTo>
                  <a:lnTo>
                    <a:pt x="296" y="216"/>
                  </a:lnTo>
                  <a:lnTo>
                    <a:pt x="297" y="216"/>
                  </a:lnTo>
                  <a:lnTo>
                    <a:pt x="298" y="216"/>
                  </a:lnTo>
                  <a:lnTo>
                    <a:pt x="299" y="216"/>
                  </a:lnTo>
                  <a:lnTo>
                    <a:pt x="300" y="216"/>
                  </a:lnTo>
                  <a:lnTo>
                    <a:pt x="302" y="218"/>
                  </a:lnTo>
                  <a:lnTo>
                    <a:pt x="303" y="219"/>
                  </a:lnTo>
                  <a:lnTo>
                    <a:pt x="304" y="221"/>
                  </a:lnTo>
                  <a:lnTo>
                    <a:pt x="305" y="223"/>
                  </a:lnTo>
                  <a:lnTo>
                    <a:pt x="305" y="225"/>
                  </a:lnTo>
                  <a:lnTo>
                    <a:pt x="305" y="227"/>
                  </a:lnTo>
                  <a:lnTo>
                    <a:pt x="305" y="229"/>
                  </a:lnTo>
                  <a:lnTo>
                    <a:pt x="305" y="231"/>
                  </a:lnTo>
                  <a:lnTo>
                    <a:pt x="304" y="234"/>
                  </a:lnTo>
                  <a:lnTo>
                    <a:pt x="303" y="236"/>
                  </a:lnTo>
                  <a:lnTo>
                    <a:pt x="303" y="238"/>
                  </a:lnTo>
                  <a:lnTo>
                    <a:pt x="301" y="241"/>
                  </a:lnTo>
                  <a:lnTo>
                    <a:pt x="300" y="244"/>
                  </a:lnTo>
                  <a:lnTo>
                    <a:pt x="300" y="245"/>
                  </a:lnTo>
                  <a:lnTo>
                    <a:pt x="302" y="247"/>
                  </a:lnTo>
                  <a:lnTo>
                    <a:pt x="304" y="249"/>
                  </a:lnTo>
                  <a:lnTo>
                    <a:pt x="311" y="251"/>
                  </a:lnTo>
                  <a:lnTo>
                    <a:pt x="318" y="253"/>
                  </a:lnTo>
                  <a:lnTo>
                    <a:pt x="325" y="253"/>
                  </a:lnTo>
                  <a:lnTo>
                    <a:pt x="332" y="255"/>
                  </a:lnTo>
                  <a:lnTo>
                    <a:pt x="339" y="256"/>
                  </a:lnTo>
                  <a:lnTo>
                    <a:pt x="346" y="258"/>
                  </a:lnTo>
                  <a:lnTo>
                    <a:pt x="352" y="260"/>
                  </a:lnTo>
                  <a:lnTo>
                    <a:pt x="358" y="264"/>
                  </a:lnTo>
                  <a:lnTo>
                    <a:pt x="362" y="267"/>
                  </a:lnTo>
                  <a:lnTo>
                    <a:pt x="366" y="270"/>
                  </a:lnTo>
                  <a:lnTo>
                    <a:pt x="370" y="274"/>
                  </a:lnTo>
                  <a:lnTo>
                    <a:pt x="374" y="277"/>
                  </a:lnTo>
                  <a:lnTo>
                    <a:pt x="377" y="281"/>
                  </a:lnTo>
                  <a:lnTo>
                    <a:pt x="381" y="284"/>
                  </a:lnTo>
                  <a:lnTo>
                    <a:pt x="386" y="287"/>
                  </a:lnTo>
                  <a:lnTo>
                    <a:pt x="390" y="290"/>
                  </a:lnTo>
                  <a:lnTo>
                    <a:pt x="392" y="291"/>
                  </a:lnTo>
                  <a:lnTo>
                    <a:pt x="393" y="292"/>
                  </a:lnTo>
                  <a:lnTo>
                    <a:pt x="394" y="292"/>
                  </a:lnTo>
                  <a:lnTo>
                    <a:pt x="395" y="293"/>
                  </a:lnTo>
                  <a:lnTo>
                    <a:pt x="396" y="293"/>
                  </a:lnTo>
                  <a:lnTo>
                    <a:pt x="396" y="294"/>
                  </a:lnTo>
                  <a:lnTo>
                    <a:pt x="398" y="294"/>
                  </a:lnTo>
                  <a:lnTo>
                    <a:pt x="403" y="299"/>
                  </a:lnTo>
                  <a:lnTo>
                    <a:pt x="408" y="302"/>
                  </a:lnTo>
                  <a:lnTo>
                    <a:pt x="414" y="305"/>
                  </a:lnTo>
                  <a:lnTo>
                    <a:pt x="420" y="305"/>
                  </a:lnTo>
                  <a:lnTo>
                    <a:pt x="426" y="305"/>
                  </a:lnTo>
                  <a:lnTo>
                    <a:pt x="432" y="305"/>
                  </a:lnTo>
                  <a:lnTo>
                    <a:pt x="439" y="304"/>
                  </a:lnTo>
                  <a:lnTo>
                    <a:pt x="445" y="302"/>
                  </a:lnTo>
                </a:path>
              </a:pathLst>
            </a:custGeom>
            <a:solidFill>
              <a:srgbClr val="FF6666"/>
            </a:solidFill>
            <a:ln w="12700" cap="rnd">
              <a:solidFill>
                <a:srgbClr val="CC3300"/>
              </a:solidFill>
              <a:round/>
              <a:headEnd type="none" w="sm" len="sm"/>
              <a:tailEnd type="none" w="sm" len="sm"/>
            </a:ln>
          </p:spPr>
          <p:txBody>
            <a:bodyPr/>
            <a:lstStyle/>
            <a:p>
              <a:pPr algn="ctr">
                <a:defRPr/>
              </a:pPr>
              <a:endParaRPr lang="tr-TR" b="1"/>
            </a:p>
          </p:txBody>
        </p:sp>
        <p:grpSp>
          <p:nvGrpSpPr>
            <p:cNvPr id="93214" name="Group 49"/>
            <p:cNvGrpSpPr>
              <a:grpSpLocks/>
            </p:cNvGrpSpPr>
            <p:nvPr/>
          </p:nvGrpSpPr>
          <p:grpSpPr bwMode="auto">
            <a:xfrm>
              <a:off x="2654" y="2891"/>
              <a:ext cx="732" cy="377"/>
              <a:chOff x="2654" y="2891"/>
              <a:chExt cx="732" cy="377"/>
            </a:xfrm>
          </p:grpSpPr>
          <p:sp>
            <p:nvSpPr>
              <p:cNvPr id="34848" name="Freeform 50"/>
              <p:cNvSpPr>
                <a:spLocks/>
              </p:cNvSpPr>
              <p:nvPr/>
            </p:nvSpPr>
            <p:spPr bwMode="auto">
              <a:xfrm>
                <a:off x="3243" y="2892"/>
                <a:ext cx="143" cy="261"/>
              </a:xfrm>
              <a:custGeom>
                <a:avLst/>
                <a:gdLst>
                  <a:gd name="T0" fmla="*/ 76 w 143"/>
                  <a:gd name="T1" fmla="*/ 0 h 261"/>
                  <a:gd name="T2" fmla="*/ 78 w 143"/>
                  <a:gd name="T3" fmla="*/ 0 h 261"/>
                  <a:gd name="T4" fmla="*/ 81 w 143"/>
                  <a:gd name="T5" fmla="*/ 0 h 261"/>
                  <a:gd name="T6" fmla="*/ 86 w 143"/>
                  <a:gd name="T7" fmla="*/ 0 h 261"/>
                  <a:gd name="T8" fmla="*/ 92 w 143"/>
                  <a:gd name="T9" fmla="*/ 2 h 261"/>
                  <a:gd name="T10" fmla="*/ 95 w 143"/>
                  <a:gd name="T11" fmla="*/ 2 h 261"/>
                  <a:gd name="T12" fmla="*/ 98 w 143"/>
                  <a:gd name="T13" fmla="*/ 4 h 261"/>
                  <a:gd name="T14" fmla="*/ 101 w 143"/>
                  <a:gd name="T15" fmla="*/ 7 h 261"/>
                  <a:gd name="T16" fmla="*/ 103 w 143"/>
                  <a:gd name="T17" fmla="*/ 10 h 261"/>
                  <a:gd name="T18" fmla="*/ 106 w 143"/>
                  <a:gd name="T19" fmla="*/ 13 h 261"/>
                  <a:gd name="T20" fmla="*/ 107 w 143"/>
                  <a:gd name="T21" fmla="*/ 17 h 261"/>
                  <a:gd name="T22" fmla="*/ 108 w 143"/>
                  <a:gd name="T23" fmla="*/ 22 h 261"/>
                  <a:gd name="T24" fmla="*/ 109 w 143"/>
                  <a:gd name="T25" fmla="*/ 28 h 261"/>
                  <a:gd name="T26" fmla="*/ 110 w 143"/>
                  <a:gd name="T27" fmla="*/ 42 h 261"/>
                  <a:gd name="T28" fmla="*/ 110 w 143"/>
                  <a:gd name="T29" fmla="*/ 59 h 261"/>
                  <a:gd name="T30" fmla="*/ 111 w 143"/>
                  <a:gd name="T31" fmla="*/ 76 h 261"/>
                  <a:gd name="T32" fmla="*/ 112 w 143"/>
                  <a:gd name="T33" fmla="*/ 95 h 261"/>
                  <a:gd name="T34" fmla="*/ 114 w 143"/>
                  <a:gd name="T35" fmla="*/ 114 h 261"/>
                  <a:gd name="T36" fmla="*/ 117 w 143"/>
                  <a:gd name="T37" fmla="*/ 133 h 261"/>
                  <a:gd name="T38" fmla="*/ 119 w 143"/>
                  <a:gd name="T39" fmla="*/ 142 h 261"/>
                  <a:gd name="T40" fmla="*/ 120 w 143"/>
                  <a:gd name="T41" fmla="*/ 149 h 261"/>
                  <a:gd name="T42" fmla="*/ 123 w 143"/>
                  <a:gd name="T43" fmla="*/ 157 h 261"/>
                  <a:gd name="T44" fmla="*/ 125 w 143"/>
                  <a:gd name="T45" fmla="*/ 165 h 261"/>
                  <a:gd name="T46" fmla="*/ 131 w 143"/>
                  <a:gd name="T47" fmla="*/ 179 h 261"/>
                  <a:gd name="T48" fmla="*/ 136 w 143"/>
                  <a:gd name="T49" fmla="*/ 195 h 261"/>
                  <a:gd name="T50" fmla="*/ 140 w 143"/>
                  <a:gd name="T51" fmla="*/ 211 h 261"/>
                  <a:gd name="T52" fmla="*/ 142 w 143"/>
                  <a:gd name="T53" fmla="*/ 227 h 261"/>
                  <a:gd name="T54" fmla="*/ 142 w 143"/>
                  <a:gd name="T55" fmla="*/ 234 h 261"/>
                  <a:gd name="T56" fmla="*/ 142 w 143"/>
                  <a:gd name="T57" fmla="*/ 241 h 261"/>
                  <a:gd name="T58" fmla="*/ 141 w 143"/>
                  <a:gd name="T59" fmla="*/ 247 h 261"/>
                  <a:gd name="T60" fmla="*/ 140 w 143"/>
                  <a:gd name="T61" fmla="*/ 251 h 261"/>
                  <a:gd name="T62" fmla="*/ 138 w 143"/>
                  <a:gd name="T63" fmla="*/ 256 h 261"/>
                  <a:gd name="T64" fmla="*/ 135 w 143"/>
                  <a:gd name="T65" fmla="*/ 258 h 261"/>
                  <a:gd name="T66" fmla="*/ 132 w 143"/>
                  <a:gd name="T67" fmla="*/ 260 h 261"/>
                  <a:gd name="T68" fmla="*/ 127 w 143"/>
                  <a:gd name="T69" fmla="*/ 260 h 261"/>
                  <a:gd name="T70" fmla="*/ 121 w 143"/>
                  <a:gd name="T71" fmla="*/ 259 h 261"/>
                  <a:gd name="T72" fmla="*/ 114 w 143"/>
                  <a:gd name="T73" fmla="*/ 254 h 261"/>
                  <a:gd name="T74" fmla="*/ 106 w 143"/>
                  <a:gd name="T75" fmla="*/ 250 h 261"/>
                  <a:gd name="T76" fmla="*/ 96 w 143"/>
                  <a:gd name="T77" fmla="*/ 243 h 261"/>
                  <a:gd name="T78" fmla="*/ 75 w 143"/>
                  <a:gd name="T79" fmla="*/ 227 h 261"/>
                  <a:gd name="T80" fmla="*/ 54 w 143"/>
                  <a:gd name="T81" fmla="*/ 209 h 261"/>
                  <a:gd name="T82" fmla="*/ 33 w 143"/>
                  <a:gd name="T83" fmla="*/ 191 h 261"/>
                  <a:gd name="T84" fmla="*/ 16 w 143"/>
                  <a:gd name="T85" fmla="*/ 175 h 261"/>
                  <a:gd name="T86" fmla="*/ 4 w 143"/>
                  <a:gd name="T87" fmla="*/ 163 h 261"/>
                  <a:gd name="T88" fmla="*/ 0 w 143"/>
                  <a:gd name="T89" fmla="*/ 158 h 261"/>
                  <a:gd name="T90" fmla="*/ 26 w 143"/>
                  <a:gd name="T91" fmla="*/ 20 h 261"/>
                  <a:gd name="T92" fmla="*/ 76 w 143"/>
                  <a:gd name="T93" fmla="*/ 0 h 2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3"/>
                  <a:gd name="T142" fmla="*/ 0 h 261"/>
                  <a:gd name="T143" fmla="*/ 143 w 143"/>
                  <a:gd name="T144" fmla="*/ 261 h 2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3" h="261">
                    <a:moveTo>
                      <a:pt x="76" y="0"/>
                    </a:moveTo>
                    <a:lnTo>
                      <a:pt x="78" y="0"/>
                    </a:lnTo>
                    <a:lnTo>
                      <a:pt x="81" y="0"/>
                    </a:lnTo>
                    <a:lnTo>
                      <a:pt x="86" y="0"/>
                    </a:lnTo>
                    <a:lnTo>
                      <a:pt x="92" y="2"/>
                    </a:lnTo>
                    <a:lnTo>
                      <a:pt x="95" y="2"/>
                    </a:lnTo>
                    <a:lnTo>
                      <a:pt x="98" y="4"/>
                    </a:lnTo>
                    <a:lnTo>
                      <a:pt x="101" y="7"/>
                    </a:lnTo>
                    <a:lnTo>
                      <a:pt x="103" y="10"/>
                    </a:lnTo>
                    <a:lnTo>
                      <a:pt x="106" y="13"/>
                    </a:lnTo>
                    <a:lnTo>
                      <a:pt x="107" y="17"/>
                    </a:lnTo>
                    <a:lnTo>
                      <a:pt x="108" y="22"/>
                    </a:lnTo>
                    <a:lnTo>
                      <a:pt x="109" y="28"/>
                    </a:lnTo>
                    <a:lnTo>
                      <a:pt x="110" y="42"/>
                    </a:lnTo>
                    <a:lnTo>
                      <a:pt x="110" y="59"/>
                    </a:lnTo>
                    <a:lnTo>
                      <a:pt x="111" y="76"/>
                    </a:lnTo>
                    <a:lnTo>
                      <a:pt x="112" y="95"/>
                    </a:lnTo>
                    <a:lnTo>
                      <a:pt x="114" y="114"/>
                    </a:lnTo>
                    <a:lnTo>
                      <a:pt x="117" y="133"/>
                    </a:lnTo>
                    <a:lnTo>
                      <a:pt x="119" y="142"/>
                    </a:lnTo>
                    <a:lnTo>
                      <a:pt x="120" y="149"/>
                    </a:lnTo>
                    <a:lnTo>
                      <a:pt x="123" y="157"/>
                    </a:lnTo>
                    <a:lnTo>
                      <a:pt x="125" y="165"/>
                    </a:lnTo>
                    <a:lnTo>
                      <a:pt x="131" y="179"/>
                    </a:lnTo>
                    <a:lnTo>
                      <a:pt x="136" y="195"/>
                    </a:lnTo>
                    <a:lnTo>
                      <a:pt x="140" y="211"/>
                    </a:lnTo>
                    <a:lnTo>
                      <a:pt x="142" y="227"/>
                    </a:lnTo>
                    <a:lnTo>
                      <a:pt x="142" y="234"/>
                    </a:lnTo>
                    <a:lnTo>
                      <a:pt x="142" y="241"/>
                    </a:lnTo>
                    <a:lnTo>
                      <a:pt x="141" y="247"/>
                    </a:lnTo>
                    <a:lnTo>
                      <a:pt x="140" y="251"/>
                    </a:lnTo>
                    <a:lnTo>
                      <a:pt x="138" y="256"/>
                    </a:lnTo>
                    <a:lnTo>
                      <a:pt x="135" y="258"/>
                    </a:lnTo>
                    <a:lnTo>
                      <a:pt x="132" y="260"/>
                    </a:lnTo>
                    <a:lnTo>
                      <a:pt x="127" y="260"/>
                    </a:lnTo>
                    <a:lnTo>
                      <a:pt x="121" y="259"/>
                    </a:lnTo>
                    <a:lnTo>
                      <a:pt x="114" y="254"/>
                    </a:lnTo>
                    <a:lnTo>
                      <a:pt x="106" y="250"/>
                    </a:lnTo>
                    <a:lnTo>
                      <a:pt x="96" y="243"/>
                    </a:lnTo>
                    <a:lnTo>
                      <a:pt x="75" y="227"/>
                    </a:lnTo>
                    <a:lnTo>
                      <a:pt x="54" y="209"/>
                    </a:lnTo>
                    <a:lnTo>
                      <a:pt x="33" y="191"/>
                    </a:lnTo>
                    <a:lnTo>
                      <a:pt x="16" y="175"/>
                    </a:lnTo>
                    <a:lnTo>
                      <a:pt x="4" y="163"/>
                    </a:lnTo>
                    <a:lnTo>
                      <a:pt x="0" y="158"/>
                    </a:lnTo>
                    <a:lnTo>
                      <a:pt x="26" y="20"/>
                    </a:lnTo>
                    <a:lnTo>
                      <a:pt x="76" y="0"/>
                    </a:lnTo>
                  </a:path>
                </a:pathLst>
              </a:custGeom>
              <a:solidFill>
                <a:srgbClr val="D16013"/>
              </a:solidFill>
              <a:ln w="9525" cap="rnd">
                <a:noFill/>
                <a:round/>
                <a:headEnd type="none" w="sm" len="sm"/>
                <a:tailEnd type="none" w="sm" len="sm"/>
              </a:ln>
            </p:spPr>
            <p:txBody>
              <a:bodyPr/>
              <a:lstStyle/>
              <a:p>
                <a:pPr algn="ctr">
                  <a:defRPr/>
                </a:pPr>
                <a:endParaRPr lang="tr-TR" b="1"/>
              </a:p>
            </p:txBody>
          </p:sp>
          <p:sp>
            <p:nvSpPr>
              <p:cNvPr id="34849" name="Freeform 51"/>
              <p:cNvSpPr>
                <a:spLocks/>
              </p:cNvSpPr>
              <p:nvPr/>
            </p:nvSpPr>
            <p:spPr bwMode="auto">
              <a:xfrm>
                <a:off x="2654" y="3056"/>
                <a:ext cx="340" cy="212"/>
              </a:xfrm>
              <a:custGeom>
                <a:avLst/>
                <a:gdLst>
                  <a:gd name="T0" fmla="*/ 238 w 340"/>
                  <a:gd name="T1" fmla="*/ 0 h 212"/>
                  <a:gd name="T2" fmla="*/ 72 w 340"/>
                  <a:gd name="T3" fmla="*/ 64 h 212"/>
                  <a:gd name="T4" fmla="*/ 69 w 340"/>
                  <a:gd name="T5" fmla="*/ 66 h 212"/>
                  <a:gd name="T6" fmla="*/ 61 w 340"/>
                  <a:gd name="T7" fmla="*/ 71 h 212"/>
                  <a:gd name="T8" fmla="*/ 49 w 340"/>
                  <a:gd name="T9" fmla="*/ 77 h 212"/>
                  <a:gd name="T10" fmla="*/ 36 w 340"/>
                  <a:gd name="T11" fmla="*/ 85 h 212"/>
                  <a:gd name="T12" fmla="*/ 23 w 340"/>
                  <a:gd name="T13" fmla="*/ 93 h 212"/>
                  <a:gd name="T14" fmla="*/ 11 w 340"/>
                  <a:gd name="T15" fmla="*/ 101 h 212"/>
                  <a:gd name="T16" fmla="*/ 6 w 340"/>
                  <a:gd name="T17" fmla="*/ 105 h 212"/>
                  <a:gd name="T18" fmla="*/ 3 w 340"/>
                  <a:gd name="T19" fmla="*/ 109 h 212"/>
                  <a:gd name="T20" fmla="*/ 1 w 340"/>
                  <a:gd name="T21" fmla="*/ 111 h 212"/>
                  <a:gd name="T22" fmla="*/ 0 w 340"/>
                  <a:gd name="T23" fmla="*/ 114 h 212"/>
                  <a:gd name="T24" fmla="*/ 1 w 340"/>
                  <a:gd name="T25" fmla="*/ 119 h 212"/>
                  <a:gd name="T26" fmla="*/ 4 w 340"/>
                  <a:gd name="T27" fmla="*/ 126 h 212"/>
                  <a:gd name="T28" fmla="*/ 6 w 340"/>
                  <a:gd name="T29" fmla="*/ 134 h 212"/>
                  <a:gd name="T30" fmla="*/ 11 w 340"/>
                  <a:gd name="T31" fmla="*/ 142 h 212"/>
                  <a:gd name="T32" fmla="*/ 15 w 340"/>
                  <a:gd name="T33" fmla="*/ 151 h 212"/>
                  <a:gd name="T34" fmla="*/ 20 w 340"/>
                  <a:gd name="T35" fmla="*/ 158 h 212"/>
                  <a:gd name="T36" fmla="*/ 26 w 340"/>
                  <a:gd name="T37" fmla="*/ 165 h 212"/>
                  <a:gd name="T38" fmla="*/ 32 w 340"/>
                  <a:gd name="T39" fmla="*/ 170 h 212"/>
                  <a:gd name="T40" fmla="*/ 38 w 340"/>
                  <a:gd name="T41" fmla="*/ 172 h 212"/>
                  <a:gd name="T42" fmla="*/ 45 w 340"/>
                  <a:gd name="T43" fmla="*/ 173 h 212"/>
                  <a:gd name="T44" fmla="*/ 51 w 340"/>
                  <a:gd name="T45" fmla="*/ 173 h 212"/>
                  <a:gd name="T46" fmla="*/ 58 w 340"/>
                  <a:gd name="T47" fmla="*/ 173 h 212"/>
                  <a:gd name="T48" fmla="*/ 64 w 340"/>
                  <a:gd name="T49" fmla="*/ 173 h 212"/>
                  <a:gd name="T50" fmla="*/ 69 w 340"/>
                  <a:gd name="T51" fmla="*/ 173 h 212"/>
                  <a:gd name="T52" fmla="*/ 74 w 340"/>
                  <a:gd name="T53" fmla="*/ 173 h 212"/>
                  <a:gd name="T54" fmla="*/ 77 w 340"/>
                  <a:gd name="T55" fmla="*/ 175 h 212"/>
                  <a:gd name="T56" fmla="*/ 77 w 340"/>
                  <a:gd name="T57" fmla="*/ 178 h 212"/>
                  <a:gd name="T58" fmla="*/ 78 w 340"/>
                  <a:gd name="T59" fmla="*/ 182 h 212"/>
                  <a:gd name="T60" fmla="*/ 78 w 340"/>
                  <a:gd name="T61" fmla="*/ 187 h 212"/>
                  <a:gd name="T62" fmla="*/ 78 w 340"/>
                  <a:gd name="T63" fmla="*/ 195 h 212"/>
                  <a:gd name="T64" fmla="*/ 78 w 340"/>
                  <a:gd name="T65" fmla="*/ 200 h 212"/>
                  <a:gd name="T66" fmla="*/ 79 w 340"/>
                  <a:gd name="T67" fmla="*/ 206 h 212"/>
                  <a:gd name="T68" fmla="*/ 80 w 340"/>
                  <a:gd name="T69" fmla="*/ 207 h 212"/>
                  <a:gd name="T70" fmla="*/ 81 w 340"/>
                  <a:gd name="T71" fmla="*/ 209 h 212"/>
                  <a:gd name="T72" fmla="*/ 82 w 340"/>
                  <a:gd name="T73" fmla="*/ 210 h 212"/>
                  <a:gd name="T74" fmla="*/ 84 w 340"/>
                  <a:gd name="T75" fmla="*/ 211 h 212"/>
                  <a:gd name="T76" fmla="*/ 123 w 340"/>
                  <a:gd name="T77" fmla="*/ 210 h 212"/>
                  <a:gd name="T78" fmla="*/ 128 w 340"/>
                  <a:gd name="T79" fmla="*/ 209 h 212"/>
                  <a:gd name="T80" fmla="*/ 141 w 340"/>
                  <a:gd name="T81" fmla="*/ 207 h 212"/>
                  <a:gd name="T82" fmla="*/ 160 w 340"/>
                  <a:gd name="T83" fmla="*/ 202 h 212"/>
                  <a:gd name="T84" fmla="*/ 184 w 340"/>
                  <a:gd name="T85" fmla="*/ 196 h 212"/>
                  <a:gd name="T86" fmla="*/ 209 w 340"/>
                  <a:gd name="T87" fmla="*/ 189 h 212"/>
                  <a:gd name="T88" fmla="*/ 234 w 340"/>
                  <a:gd name="T89" fmla="*/ 183 h 212"/>
                  <a:gd name="T90" fmla="*/ 257 w 340"/>
                  <a:gd name="T91" fmla="*/ 175 h 212"/>
                  <a:gd name="T92" fmla="*/ 274 w 340"/>
                  <a:gd name="T93" fmla="*/ 168 h 212"/>
                  <a:gd name="T94" fmla="*/ 281 w 340"/>
                  <a:gd name="T95" fmla="*/ 164 h 212"/>
                  <a:gd name="T96" fmla="*/ 288 w 340"/>
                  <a:gd name="T97" fmla="*/ 157 h 212"/>
                  <a:gd name="T98" fmla="*/ 294 w 340"/>
                  <a:gd name="T99" fmla="*/ 150 h 212"/>
                  <a:gd name="T100" fmla="*/ 301 w 340"/>
                  <a:gd name="T101" fmla="*/ 140 h 212"/>
                  <a:gd name="T102" fmla="*/ 306 w 340"/>
                  <a:gd name="T103" fmla="*/ 131 h 212"/>
                  <a:gd name="T104" fmla="*/ 311 w 340"/>
                  <a:gd name="T105" fmla="*/ 121 h 212"/>
                  <a:gd name="T106" fmla="*/ 316 w 340"/>
                  <a:gd name="T107" fmla="*/ 110 h 212"/>
                  <a:gd name="T108" fmla="*/ 320 w 340"/>
                  <a:gd name="T109" fmla="*/ 99 h 212"/>
                  <a:gd name="T110" fmla="*/ 328 w 340"/>
                  <a:gd name="T111" fmla="*/ 79 h 212"/>
                  <a:gd name="T112" fmla="*/ 335 w 340"/>
                  <a:gd name="T113" fmla="*/ 61 h 212"/>
                  <a:gd name="T114" fmla="*/ 338 w 340"/>
                  <a:gd name="T115" fmla="*/ 48 h 212"/>
                  <a:gd name="T116" fmla="*/ 339 w 340"/>
                  <a:gd name="T117" fmla="*/ 44 h 212"/>
                  <a:gd name="T118" fmla="*/ 238 w 340"/>
                  <a:gd name="T119" fmla="*/ 0 h 2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0"/>
                  <a:gd name="T181" fmla="*/ 0 h 212"/>
                  <a:gd name="T182" fmla="*/ 340 w 340"/>
                  <a:gd name="T183" fmla="*/ 212 h 2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0" h="212">
                    <a:moveTo>
                      <a:pt x="238" y="0"/>
                    </a:moveTo>
                    <a:lnTo>
                      <a:pt x="72" y="64"/>
                    </a:lnTo>
                    <a:lnTo>
                      <a:pt x="69" y="66"/>
                    </a:lnTo>
                    <a:lnTo>
                      <a:pt x="61" y="71"/>
                    </a:lnTo>
                    <a:lnTo>
                      <a:pt x="49" y="77"/>
                    </a:lnTo>
                    <a:lnTo>
                      <a:pt x="36" y="85"/>
                    </a:lnTo>
                    <a:lnTo>
                      <a:pt x="23" y="93"/>
                    </a:lnTo>
                    <a:lnTo>
                      <a:pt x="11" y="101"/>
                    </a:lnTo>
                    <a:lnTo>
                      <a:pt x="6" y="105"/>
                    </a:lnTo>
                    <a:lnTo>
                      <a:pt x="3" y="109"/>
                    </a:lnTo>
                    <a:lnTo>
                      <a:pt x="1" y="111"/>
                    </a:lnTo>
                    <a:lnTo>
                      <a:pt x="0" y="114"/>
                    </a:lnTo>
                    <a:lnTo>
                      <a:pt x="1" y="119"/>
                    </a:lnTo>
                    <a:lnTo>
                      <a:pt x="4" y="126"/>
                    </a:lnTo>
                    <a:lnTo>
                      <a:pt x="6" y="134"/>
                    </a:lnTo>
                    <a:lnTo>
                      <a:pt x="11" y="142"/>
                    </a:lnTo>
                    <a:lnTo>
                      <a:pt x="15" y="151"/>
                    </a:lnTo>
                    <a:lnTo>
                      <a:pt x="20" y="158"/>
                    </a:lnTo>
                    <a:lnTo>
                      <a:pt x="26" y="165"/>
                    </a:lnTo>
                    <a:lnTo>
                      <a:pt x="32" y="170"/>
                    </a:lnTo>
                    <a:lnTo>
                      <a:pt x="38" y="172"/>
                    </a:lnTo>
                    <a:lnTo>
                      <a:pt x="45" y="173"/>
                    </a:lnTo>
                    <a:lnTo>
                      <a:pt x="51" y="173"/>
                    </a:lnTo>
                    <a:lnTo>
                      <a:pt x="58" y="173"/>
                    </a:lnTo>
                    <a:lnTo>
                      <a:pt x="64" y="173"/>
                    </a:lnTo>
                    <a:lnTo>
                      <a:pt x="69" y="173"/>
                    </a:lnTo>
                    <a:lnTo>
                      <a:pt x="74" y="173"/>
                    </a:lnTo>
                    <a:lnTo>
                      <a:pt x="77" y="175"/>
                    </a:lnTo>
                    <a:lnTo>
                      <a:pt x="77" y="178"/>
                    </a:lnTo>
                    <a:lnTo>
                      <a:pt x="78" y="182"/>
                    </a:lnTo>
                    <a:lnTo>
                      <a:pt x="78" y="187"/>
                    </a:lnTo>
                    <a:lnTo>
                      <a:pt x="78" y="195"/>
                    </a:lnTo>
                    <a:lnTo>
                      <a:pt x="78" y="200"/>
                    </a:lnTo>
                    <a:lnTo>
                      <a:pt x="79" y="206"/>
                    </a:lnTo>
                    <a:lnTo>
                      <a:pt x="80" y="207"/>
                    </a:lnTo>
                    <a:lnTo>
                      <a:pt x="81" y="209"/>
                    </a:lnTo>
                    <a:lnTo>
                      <a:pt x="82" y="210"/>
                    </a:lnTo>
                    <a:lnTo>
                      <a:pt x="84" y="211"/>
                    </a:lnTo>
                    <a:lnTo>
                      <a:pt x="123" y="210"/>
                    </a:lnTo>
                    <a:lnTo>
                      <a:pt x="128" y="209"/>
                    </a:lnTo>
                    <a:lnTo>
                      <a:pt x="141" y="207"/>
                    </a:lnTo>
                    <a:lnTo>
                      <a:pt x="160" y="202"/>
                    </a:lnTo>
                    <a:lnTo>
                      <a:pt x="184" y="196"/>
                    </a:lnTo>
                    <a:lnTo>
                      <a:pt x="209" y="189"/>
                    </a:lnTo>
                    <a:lnTo>
                      <a:pt x="234" y="183"/>
                    </a:lnTo>
                    <a:lnTo>
                      <a:pt x="257" y="175"/>
                    </a:lnTo>
                    <a:lnTo>
                      <a:pt x="274" y="168"/>
                    </a:lnTo>
                    <a:lnTo>
                      <a:pt x="281" y="164"/>
                    </a:lnTo>
                    <a:lnTo>
                      <a:pt x="288" y="157"/>
                    </a:lnTo>
                    <a:lnTo>
                      <a:pt x="294" y="150"/>
                    </a:lnTo>
                    <a:lnTo>
                      <a:pt x="301" y="140"/>
                    </a:lnTo>
                    <a:lnTo>
                      <a:pt x="306" y="131"/>
                    </a:lnTo>
                    <a:lnTo>
                      <a:pt x="311" y="121"/>
                    </a:lnTo>
                    <a:lnTo>
                      <a:pt x="316" y="110"/>
                    </a:lnTo>
                    <a:lnTo>
                      <a:pt x="320" y="99"/>
                    </a:lnTo>
                    <a:lnTo>
                      <a:pt x="328" y="79"/>
                    </a:lnTo>
                    <a:lnTo>
                      <a:pt x="335" y="61"/>
                    </a:lnTo>
                    <a:lnTo>
                      <a:pt x="338" y="48"/>
                    </a:lnTo>
                    <a:lnTo>
                      <a:pt x="339" y="44"/>
                    </a:lnTo>
                    <a:lnTo>
                      <a:pt x="238" y="0"/>
                    </a:lnTo>
                  </a:path>
                </a:pathLst>
              </a:custGeom>
              <a:solidFill>
                <a:srgbClr val="FF9966"/>
              </a:solidFill>
              <a:ln w="9525" cap="rnd">
                <a:noFill/>
                <a:round/>
                <a:headEnd type="none" w="sm" len="sm"/>
                <a:tailEnd type="none" w="sm" len="sm"/>
              </a:ln>
            </p:spPr>
            <p:txBody>
              <a:bodyPr/>
              <a:lstStyle/>
              <a:p>
                <a:pPr algn="ctr">
                  <a:defRPr/>
                </a:pPr>
                <a:endParaRPr lang="tr-TR" b="1"/>
              </a:p>
            </p:txBody>
          </p:sp>
          <p:sp>
            <p:nvSpPr>
              <p:cNvPr id="34850" name="Freeform 52"/>
              <p:cNvSpPr>
                <a:spLocks/>
              </p:cNvSpPr>
              <p:nvPr/>
            </p:nvSpPr>
            <p:spPr bwMode="auto">
              <a:xfrm>
                <a:off x="2880" y="3089"/>
                <a:ext cx="492" cy="154"/>
              </a:xfrm>
              <a:custGeom>
                <a:avLst/>
                <a:gdLst>
                  <a:gd name="T0" fmla="*/ 491 w 492"/>
                  <a:gd name="T1" fmla="*/ 64 h 154"/>
                  <a:gd name="T2" fmla="*/ 465 w 492"/>
                  <a:gd name="T3" fmla="*/ 31 h 154"/>
                  <a:gd name="T4" fmla="*/ 352 w 492"/>
                  <a:gd name="T5" fmla="*/ 0 h 154"/>
                  <a:gd name="T6" fmla="*/ 346 w 492"/>
                  <a:gd name="T7" fmla="*/ 4 h 154"/>
                  <a:gd name="T8" fmla="*/ 328 w 492"/>
                  <a:gd name="T9" fmla="*/ 15 h 154"/>
                  <a:gd name="T10" fmla="*/ 302 w 492"/>
                  <a:gd name="T11" fmla="*/ 31 h 154"/>
                  <a:gd name="T12" fmla="*/ 270 w 492"/>
                  <a:gd name="T13" fmla="*/ 49 h 154"/>
                  <a:gd name="T14" fmla="*/ 234 w 492"/>
                  <a:gd name="T15" fmla="*/ 68 h 154"/>
                  <a:gd name="T16" fmla="*/ 199 w 492"/>
                  <a:gd name="T17" fmla="*/ 87 h 154"/>
                  <a:gd name="T18" fmla="*/ 182 w 492"/>
                  <a:gd name="T19" fmla="*/ 96 h 154"/>
                  <a:gd name="T20" fmla="*/ 166 w 492"/>
                  <a:gd name="T21" fmla="*/ 103 h 154"/>
                  <a:gd name="T22" fmla="*/ 151 w 492"/>
                  <a:gd name="T23" fmla="*/ 109 h 154"/>
                  <a:gd name="T24" fmla="*/ 137 w 492"/>
                  <a:gd name="T25" fmla="*/ 114 h 154"/>
                  <a:gd name="T26" fmla="*/ 113 w 492"/>
                  <a:gd name="T27" fmla="*/ 123 h 154"/>
                  <a:gd name="T28" fmla="*/ 88 w 492"/>
                  <a:gd name="T29" fmla="*/ 130 h 154"/>
                  <a:gd name="T30" fmla="*/ 65 w 492"/>
                  <a:gd name="T31" fmla="*/ 136 h 154"/>
                  <a:gd name="T32" fmla="*/ 44 w 492"/>
                  <a:gd name="T33" fmla="*/ 142 h 154"/>
                  <a:gd name="T34" fmla="*/ 26 w 492"/>
                  <a:gd name="T35" fmla="*/ 147 h 154"/>
                  <a:gd name="T36" fmla="*/ 12 w 492"/>
                  <a:gd name="T37" fmla="*/ 151 h 154"/>
                  <a:gd name="T38" fmla="*/ 3 w 492"/>
                  <a:gd name="T39" fmla="*/ 152 h 154"/>
                  <a:gd name="T40" fmla="*/ 0 w 492"/>
                  <a:gd name="T41" fmla="*/ 153 h 154"/>
                  <a:gd name="T42" fmla="*/ 7 w 492"/>
                  <a:gd name="T43" fmla="*/ 153 h 154"/>
                  <a:gd name="T44" fmla="*/ 25 w 492"/>
                  <a:gd name="T45" fmla="*/ 153 h 154"/>
                  <a:gd name="T46" fmla="*/ 51 w 492"/>
                  <a:gd name="T47" fmla="*/ 152 h 154"/>
                  <a:gd name="T48" fmla="*/ 83 w 492"/>
                  <a:gd name="T49" fmla="*/ 151 h 154"/>
                  <a:gd name="T50" fmla="*/ 118 w 492"/>
                  <a:gd name="T51" fmla="*/ 149 h 154"/>
                  <a:gd name="T52" fmla="*/ 154 w 492"/>
                  <a:gd name="T53" fmla="*/ 147 h 154"/>
                  <a:gd name="T54" fmla="*/ 171 w 492"/>
                  <a:gd name="T55" fmla="*/ 145 h 154"/>
                  <a:gd name="T56" fmla="*/ 187 w 492"/>
                  <a:gd name="T57" fmla="*/ 143 h 154"/>
                  <a:gd name="T58" fmla="*/ 202 w 492"/>
                  <a:gd name="T59" fmla="*/ 141 h 154"/>
                  <a:gd name="T60" fmla="*/ 215 w 492"/>
                  <a:gd name="T61" fmla="*/ 138 h 154"/>
                  <a:gd name="T62" fmla="*/ 245 w 492"/>
                  <a:gd name="T63" fmla="*/ 130 h 154"/>
                  <a:gd name="T64" fmla="*/ 285 w 492"/>
                  <a:gd name="T65" fmla="*/ 119 h 154"/>
                  <a:gd name="T66" fmla="*/ 330 w 492"/>
                  <a:gd name="T67" fmla="*/ 107 h 154"/>
                  <a:gd name="T68" fmla="*/ 377 w 492"/>
                  <a:gd name="T69" fmla="*/ 95 h 154"/>
                  <a:gd name="T70" fmla="*/ 421 w 492"/>
                  <a:gd name="T71" fmla="*/ 83 h 154"/>
                  <a:gd name="T72" fmla="*/ 458 w 492"/>
                  <a:gd name="T73" fmla="*/ 73 h 154"/>
                  <a:gd name="T74" fmla="*/ 482 w 492"/>
                  <a:gd name="T75" fmla="*/ 66 h 154"/>
                  <a:gd name="T76" fmla="*/ 491 w 492"/>
                  <a:gd name="T77" fmla="*/ 64 h 1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2"/>
                  <a:gd name="T118" fmla="*/ 0 h 154"/>
                  <a:gd name="T119" fmla="*/ 492 w 492"/>
                  <a:gd name="T120" fmla="*/ 154 h 1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2" h="154">
                    <a:moveTo>
                      <a:pt x="491" y="64"/>
                    </a:moveTo>
                    <a:lnTo>
                      <a:pt x="465" y="31"/>
                    </a:lnTo>
                    <a:lnTo>
                      <a:pt x="352" y="0"/>
                    </a:lnTo>
                    <a:lnTo>
                      <a:pt x="346" y="4"/>
                    </a:lnTo>
                    <a:lnTo>
                      <a:pt x="328" y="15"/>
                    </a:lnTo>
                    <a:lnTo>
                      <a:pt x="302" y="31"/>
                    </a:lnTo>
                    <a:lnTo>
                      <a:pt x="270" y="49"/>
                    </a:lnTo>
                    <a:lnTo>
                      <a:pt x="234" y="68"/>
                    </a:lnTo>
                    <a:lnTo>
                      <a:pt x="199" y="87"/>
                    </a:lnTo>
                    <a:lnTo>
                      <a:pt x="182" y="96"/>
                    </a:lnTo>
                    <a:lnTo>
                      <a:pt x="166" y="103"/>
                    </a:lnTo>
                    <a:lnTo>
                      <a:pt x="151" y="109"/>
                    </a:lnTo>
                    <a:lnTo>
                      <a:pt x="137" y="114"/>
                    </a:lnTo>
                    <a:lnTo>
                      <a:pt x="113" y="123"/>
                    </a:lnTo>
                    <a:lnTo>
                      <a:pt x="88" y="130"/>
                    </a:lnTo>
                    <a:lnTo>
                      <a:pt x="65" y="136"/>
                    </a:lnTo>
                    <a:lnTo>
                      <a:pt x="44" y="142"/>
                    </a:lnTo>
                    <a:lnTo>
                      <a:pt x="26" y="147"/>
                    </a:lnTo>
                    <a:lnTo>
                      <a:pt x="12" y="151"/>
                    </a:lnTo>
                    <a:lnTo>
                      <a:pt x="3" y="152"/>
                    </a:lnTo>
                    <a:lnTo>
                      <a:pt x="0" y="153"/>
                    </a:lnTo>
                    <a:lnTo>
                      <a:pt x="7" y="153"/>
                    </a:lnTo>
                    <a:lnTo>
                      <a:pt x="25" y="153"/>
                    </a:lnTo>
                    <a:lnTo>
                      <a:pt x="51" y="152"/>
                    </a:lnTo>
                    <a:lnTo>
                      <a:pt x="83" y="151"/>
                    </a:lnTo>
                    <a:lnTo>
                      <a:pt x="118" y="149"/>
                    </a:lnTo>
                    <a:lnTo>
                      <a:pt x="154" y="147"/>
                    </a:lnTo>
                    <a:lnTo>
                      <a:pt x="171" y="145"/>
                    </a:lnTo>
                    <a:lnTo>
                      <a:pt x="187" y="143"/>
                    </a:lnTo>
                    <a:lnTo>
                      <a:pt x="202" y="141"/>
                    </a:lnTo>
                    <a:lnTo>
                      <a:pt x="215" y="138"/>
                    </a:lnTo>
                    <a:lnTo>
                      <a:pt x="245" y="130"/>
                    </a:lnTo>
                    <a:lnTo>
                      <a:pt x="285" y="119"/>
                    </a:lnTo>
                    <a:lnTo>
                      <a:pt x="330" y="107"/>
                    </a:lnTo>
                    <a:lnTo>
                      <a:pt x="377" y="95"/>
                    </a:lnTo>
                    <a:lnTo>
                      <a:pt x="421" y="83"/>
                    </a:lnTo>
                    <a:lnTo>
                      <a:pt x="458" y="73"/>
                    </a:lnTo>
                    <a:lnTo>
                      <a:pt x="482" y="66"/>
                    </a:lnTo>
                    <a:lnTo>
                      <a:pt x="491" y="64"/>
                    </a:lnTo>
                  </a:path>
                </a:pathLst>
              </a:custGeom>
              <a:solidFill>
                <a:srgbClr val="CC6633"/>
              </a:solidFill>
              <a:ln w="9525" cap="rnd">
                <a:noFill/>
                <a:round/>
                <a:headEnd type="none" w="sm" len="sm"/>
                <a:tailEnd type="none" w="sm" len="sm"/>
              </a:ln>
            </p:spPr>
            <p:txBody>
              <a:bodyPr/>
              <a:lstStyle/>
              <a:p>
                <a:pPr algn="ctr">
                  <a:defRPr/>
                </a:pPr>
                <a:endParaRPr lang="tr-TR" b="1"/>
              </a:p>
            </p:txBody>
          </p:sp>
          <p:sp>
            <p:nvSpPr>
              <p:cNvPr id="34851" name="Freeform 53"/>
              <p:cNvSpPr>
                <a:spLocks/>
              </p:cNvSpPr>
              <p:nvPr/>
            </p:nvSpPr>
            <p:spPr bwMode="auto">
              <a:xfrm>
                <a:off x="2664" y="3144"/>
                <a:ext cx="189" cy="23"/>
              </a:xfrm>
              <a:custGeom>
                <a:avLst/>
                <a:gdLst>
                  <a:gd name="T0" fmla="*/ 188 w 189"/>
                  <a:gd name="T1" fmla="*/ 0 h 23"/>
                  <a:gd name="T2" fmla="*/ 173 w 189"/>
                  <a:gd name="T3" fmla="*/ 0 h 23"/>
                  <a:gd name="T4" fmla="*/ 156 w 189"/>
                  <a:gd name="T5" fmla="*/ 1 h 23"/>
                  <a:gd name="T6" fmla="*/ 141 w 189"/>
                  <a:gd name="T7" fmla="*/ 2 h 23"/>
                  <a:gd name="T8" fmla="*/ 125 w 189"/>
                  <a:gd name="T9" fmla="*/ 2 h 23"/>
                  <a:gd name="T10" fmla="*/ 108 w 189"/>
                  <a:gd name="T11" fmla="*/ 2 h 23"/>
                  <a:gd name="T12" fmla="*/ 93 w 189"/>
                  <a:gd name="T13" fmla="*/ 2 h 23"/>
                  <a:gd name="T14" fmla="*/ 78 w 189"/>
                  <a:gd name="T15" fmla="*/ 2 h 23"/>
                  <a:gd name="T16" fmla="*/ 61 w 189"/>
                  <a:gd name="T17" fmla="*/ 2 h 23"/>
                  <a:gd name="T18" fmla="*/ 52 w 189"/>
                  <a:gd name="T19" fmla="*/ 4 h 23"/>
                  <a:gd name="T20" fmla="*/ 45 w 189"/>
                  <a:gd name="T21" fmla="*/ 5 h 23"/>
                  <a:gd name="T22" fmla="*/ 37 w 189"/>
                  <a:gd name="T23" fmla="*/ 7 h 23"/>
                  <a:gd name="T24" fmla="*/ 30 w 189"/>
                  <a:gd name="T25" fmla="*/ 9 h 23"/>
                  <a:gd name="T26" fmla="*/ 22 w 189"/>
                  <a:gd name="T27" fmla="*/ 12 h 23"/>
                  <a:gd name="T28" fmla="*/ 15 w 189"/>
                  <a:gd name="T29" fmla="*/ 15 h 23"/>
                  <a:gd name="T30" fmla="*/ 7 w 189"/>
                  <a:gd name="T31" fmla="*/ 18 h 23"/>
                  <a:gd name="T32" fmla="*/ 0 w 189"/>
                  <a:gd name="T33" fmla="*/ 22 h 23"/>
                  <a:gd name="T34" fmla="*/ 2 w 189"/>
                  <a:gd name="T35" fmla="*/ 21 h 23"/>
                  <a:gd name="T36" fmla="*/ 5 w 189"/>
                  <a:gd name="T37" fmla="*/ 21 h 23"/>
                  <a:gd name="T38" fmla="*/ 10 w 189"/>
                  <a:gd name="T39" fmla="*/ 19 h 23"/>
                  <a:gd name="T40" fmla="*/ 17 w 189"/>
                  <a:gd name="T41" fmla="*/ 17 h 23"/>
                  <a:gd name="T42" fmla="*/ 24 w 189"/>
                  <a:gd name="T43" fmla="*/ 15 h 23"/>
                  <a:gd name="T44" fmla="*/ 33 w 189"/>
                  <a:gd name="T45" fmla="*/ 13 h 23"/>
                  <a:gd name="T46" fmla="*/ 41 w 189"/>
                  <a:gd name="T47" fmla="*/ 11 h 23"/>
                  <a:gd name="T48" fmla="*/ 48 w 189"/>
                  <a:gd name="T49" fmla="*/ 9 h 23"/>
                  <a:gd name="T50" fmla="*/ 59 w 189"/>
                  <a:gd name="T51" fmla="*/ 9 h 23"/>
                  <a:gd name="T52" fmla="*/ 72 w 189"/>
                  <a:gd name="T53" fmla="*/ 9 h 23"/>
                  <a:gd name="T54" fmla="*/ 86 w 189"/>
                  <a:gd name="T55" fmla="*/ 9 h 23"/>
                  <a:gd name="T56" fmla="*/ 102 w 189"/>
                  <a:gd name="T57" fmla="*/ 9 h 23"/>
                  <a:gd name="T58" fmla="*/ 117 w 189"/>
                  <a:gd name="T59" fmla="*/ 9 h 23"/>
                  <a:gd name="T60" fmla="*/ 129 w 189"/>
                  <a:gd name="T61" fmla="*/ 9 h 23"/>
                  <a:gd name="T62" fmla="*/ 138 w 189"/>
                  <a:gd name="T63" fmla="*/ 10 h 23"/>
                  <a:gd name="T64" fmla="*/ 141 w 189"/>
                  <a:gd name="T65" fmla="*/ 10 h 23"/>
                  <a:gd name="T66" fmla="*/ 147 w 189"/>
                  <a:gd name="T67" fmla="*/ 10 h 23"/>
                  <a:gd name="T68" fmla="*/ 152 w 189"/>
                  <a:gd name="T69" fmla="*/ 10 h 23"/>
                  <a:gd name="T70" fmla="*/ 157 w 189"/>
                  <a:gd name="T71" fmla="*/ 10 h 23"/>
                  <a:gd name="T72" fmla="*/ 162 w 189"/>
                  <a:gd name="T73" fmla="*/ 11 h 23"/>
                  <a:gd name="T74" fmla="*/ 167 w 189"/>
                  <a:gd name="T75" fmla="*/ 11 h 23"/>
                  <a:gd name="T76" fmla="*/ 173 w 189"/>
                  <a:gd name="T77" fmla="*/ 11 h 23"/>
                  <a:gd name="T78" fmla="*/ 178 w 189"/>
                  <a:gd name="T79" fmla="*/ 11 h 23"/>
                  <a:gd name="T80" fmla="*/ 182 w 189"/>
                  <a:gd name="T81" fmla="*/ 11 h 23"/>
                  <a:gd name="T82" fmla="*/ 184 w 189"/>
                  <a:gd name="T83" fmla="*/ 9 h 23"/>
                  <a:gd name="T84" fmla="*/ 184 w 189"/>
                  <a:gd name="T85" fmla="*/ 7 h 23"/>
                  <a:gd name="T86" fmla="*/ 186 w 189"/>
                  <a:gd name="T87" fmla="*/ 5 h 23"/>
                  <a:gd name="T88" fmla="*/ 186 w 189"/>
                  <a:gd name="T89" fmla="*/ 4 h 23"/>
                  <a:gd name="T90" fmla="*/ 186 w 189"/>
                  <a:gd name="T91" fmla="*/ 2 h 23"/>
                  <a:gd name="T92" fmla="*/ 187 w 189"/>
                  <a:gd name="T93" fmla="*/ 1 h 23"/>
                  <a:gd name="T94" fmla="*/ 188 w 189"/>
                  <a:gd name="T95" fmla="*/ 0 h 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3"/>
                  <a:gd name="T146" fmla="*/ 189 w 189"/>
                  <a:gd name="T147" fmla="*/ 23 h 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3">
                    <a:moveTo>
                      <a:pt x="188" y="0"/>
                    </a:moveTo>
                    <a:lnTo>
                      <a:pt x="173" y="0"/>
                    </a:lnTo>
                    <a:lnTo>
                      <a:pt x="156" y="1"/>
                    </a:lnTo>
                    <a:lnTo>
                      <a:pt x="141" y="2"/>
                    </a:lnTo>
                    <a:lnTo>
                      <a:pt x="125" y="2"/>
                    </a:lnTo>
                    <a:lnTo>
                      <a:pt x="108" y="2"/>
                    </a:lnTo>
                    <a:lnTo>
                      <a:pt x="93" y="2"/>
                    </a:lnTo>
                    <a:lnTo>
                      <a:pt x="78" y="2"/>
                    </a:lnTo>
                    <a:lnTo>
                      <a:pt x="61" y="2"/>
                    </a:lnTo>
                    <a:lnTo>
                      <a:pt x="52" y="4"/>
                    </a:lnTo>
                    <a:lnTo>
                      <a:pt x="45" y="5"/>
                    </a:lnTo>
                    <a:lnTo>
                      <a:pt x="37" y="7"/>
                    </a:lnTo>
                    <a:lnTo>
                      <a:pt x="30" y="9"/>
                    </a:lnTo>
                    <a:lnTo>
                      <a:pt x="22" y="12"/>
                    </a:lnTo>
                    <a:lnTo>
                      <a:pt x="15" y="15"/>
                    </a:lnTo>
                    <a:lnTo>
                      <a:pt x="7" y="18"/>
                    </a:lnTo>
                    <a:lnTo>
                      <a:pt x="0" y="22"/>
                    </a:lnTo>
                    <a:lnTo>
                      <a:pt x="2" y="21"/>
                    </a:lnTo>
                    <a:lnTo>
                      <a:pt x="5" y="21"/>
                    </a:lnTo>
                    <a:lnTo>
                      <a:pt x="10" y="19"/>
                    </a:lnTo>
                    <a:lnTo>
                      <a:pt x="17" y="17"/>
                    </a:lnTo>
                    <a:lnTo>
                      <a:pt x="24" y="15"/>
                    </a:lnTo>
                    <a:lnTo>
                      <a:pt x="33" y="13"/>
                    </a:lnTo>
                    <a:lnTo>
                      <a:pt x="41" y="11"/>
                    </a:lnTo>
                    <a:lnTo>
                      <a:pt x="48" y="9"/>
                    </a:lnTo>
                    <a:lnTo>
                      <a:pt x="59" y="9"/>
                    </a:lnTo>
                    <a:lnTo>
                      <a:pt x="72" y="9"/>
                    </a:lnTo>
                    <a:lnTo>
                      <a:pt x="86" y="9"/>
                    </a:lnTo>
                    <a:lnTo>
                      <a:pt x="102" y="9"/>
                    </a:lnTo>
                    <a:lnTo>
                      <a:pt x="117" y="9"/>
                    </a:lnTo>
                    <a:lnTo>
                      <a:pt x="129" y="9"/>
                    </a:lnTo>
                    <a:lnTo>
                      <a:pt x="138" y="10"/>
                    </a:lnTo>
                    <a:lnTo>
                      <a:pt x="141" y="10"/>
                    </a:lnTo>
                    <a:lnTo>
                      <a:pt x="147" y="10"/>
                    </a:lnTo>
                    <a:lnTo>
                      <a:pt x="152" y="10"/>
                    </a:lnTo>
                    <a:lnTo>
                      <a:pt x="157" y="10"/>
                    </a:lnTo>
                    <a:lnTo>
                      <a:pt x="162" y="11"/>
                    </a:lnTo>
                    <a:lnTo>
                      <a:pt x="167" y="11"/>
                    </a:lnTo>
                    <a:lnTo>
                      <a:pt x="173" y="11"/>
                    </a:lnTo>
                    <a:lnTo>
                      <a:pt x="178" y="11"/>
                    </a:lnTo>
                    <a:lnTo>
                      <a:pt x="182" y="11"/>
                    </a:lnTo>
                    <a:lnTo>
                      <a:pt x="184" y="9"/>
                    </a:lnTo>
                    <a:lnTo>
                      <a:pt x="184" y="7"/>
                    </a:lnTo>
                    <a:lnTo>
                      <a:pt x="186" y="5"/>
                    </a:lnTo>
                    <a:lnTo>
                      <a:pt x="186" y="4"/>
                    </a:lnTo>
                    <a:lnTo>
                      <a:pt x="186" y="2"/>
                    </a:lnTo>
                    <a:lnTo>
                      <a:pt x="187" y="1"/>
                    </a:lnTo>
                    <a:lnTo>
                      <a:pt x="188" y="0"/>
                    </a:lnTo>
                  </a:path>
                </a:pathLst>
              </a:custGeom>
              <a:solidFill>
                <a:srgbClr val="CC6633"/>
              </a:solidFill>
              <a:ln w="9525" cap="rnd">
                <a:noFill/>
                <a:round/>
                <a:headEnd type="none" w="sm" len="sm"/>
                <a:tailEnd type="none" w="sm" len="sm"/>
              </a:ln>
            </p:spPr>
            <p:txBody>
              <a:bodyPr/>
              <a:lstStyle/>
              <a:p>
                <a:pPr algn="ctr">
                  <a:defRPr/>
                </a:pPr>
                <a:endParaRPr lang="tr-TR" b="1"/>
              </a:p>
            </p:txBody>
          </p:sp>
          <p:sp>
            <p:nvSpPr>
              <p:cNvPr id="34852" name="Freeform 54"/>
              <p:cNvSpPr>
                <a:spLocks/>
              </p:cNvSpPr>
              <p:nvPr/>
            </p:nvSpPr>
            <p:spPr bwMode="auto">
              <a:xfrm>
                <a:off x="3138" y="2891"/>
                <a:ext cx="186" cy="271"/>
              </a:xfrm>
              <a:custGeom>
                <a:avLst/>
                <a:gdLst>
                  <a:gd name="T0" fmla="*/ 183 w 186"/>
                  <a:gd name="T1" fmla="*/ 0 h 271"/>
                  <a:gd name="T2" fmla="*/ 169 w 186"/>
                  <a:gd name="T3" fmla="*/ 0 h 271"/>
                  <a:gd name="T4" fmla="*/ 150 w 186"/>
                  <a:gd name="T5" fmla="*/ 2 h 271"/>
                  <a:gd name="T6" fmla="*/ 130 w 186"/>
                  <a:gd name="T7" fmla="*/ 4 h 271"/>
                  <a:gd name="T8" fmla="*/ 117 w 186"/>
                  <a:gd name="T9" fmla="*/ 9 h 271"/>
                  <a:gd name="T10" fmla="*/ 102 w 186"/>
                  <a:gd name="T11" fmla="*/ 20 h 271"/>
                  <a:gd name="T12" fmla="*/ 87 w 186"/>
                  <a:gd name="T13" fmla="*/ 33 h 271"/>
                  <a:gd name="T14" fmla="*/ 72 w 186"/>
                  <a:gd name="T15" fmla="*/ 47 h 271"/>
                  <a:gd name="T16" fmla="*/ 63 w 186"/>
                  <a:gd name="T17" fmla="*/ 55 h 271"/>
                  <a:gd name="T18" fmla="*/ 57 w 186"/>
                  <a:gd name="T19" fmla="*/ 64 h 271"/>
                  <a:gd name="T20" fmla="*/ 48 w 186"/>
                  <a:gd name="T21" fmla="*/ 83 h 271"/>
                  <a:gd name="T22" fmla="*/ 38 w 186"/>
                  <a:gd name="T23" fmla="*/ 110 h 271"/>
                  <a:gd name="T24" fmla="*/ 32 w 186"/>
                  <a:gd name="T25" fmla="*/ 130 h 271"/>
                  <a:gd name="T26" fmla="*/ 31 w 186"/>
                  <a:gd name="T27" fmla="*/ 137 h 271"/>
                  <a:gd name="T28" fmla="*/ 27 w 186"/>
                  <a:gd name="T29" fmla="*/ 165 h 271"/>
                  <a:gd name="T30" fmla="*/ 21 w 186"/>
                  <a:gd name="T31" fmla="*/ 203 h 271"/>
                  <a:gd name="T32" fmla="*/ 14 w 186"/>
                  <a:gd name="T33" fmla="*/ 235 h 271"/>
                  <a:gd name="T34" fmla="*/ 8 w 186"/>
                  <a:gd name="T35" fmla="*/ 250 h 271"/>
                  <a:gd name="T36" fmla="*/ 4 w 186"/>
                  <a:gd name="T37" fmla="*/ 259 h 271"/>
                  <a:gd name="T38" fmla="*/ 2 w 186"/>
                  <a:gd name="T39" fmla="*/ 266 h 271"/>
                  <a:gd name="T40" fmla="*/ 0 w 186"/>
                  <a:gd name="T41" fmla="*/ 269 h 271"/>
                  <a:gd name="T42" fmla="*/ 34 w 186"/>
                  <a:gd name="T43" fmla="*/ 255 h 271"/>
                  <a:gd name="T44" fmla="*/ 65 w 186"/>
                  <a:gd name="T45" fmla="*/ 246 h 271"/>
                  <a:gd name="T46" fmla="*/ 89 w 186"/>
                  <a:gd name="T47" fmla="*/ 237 h 271"/>
                  <a:gd name="T48" fmla="*/ 115 w 186"/>
                  <a:gd name="T49" fmla="*/ 228 h 271"/>
                  <a:gd name="T50" fmla="*/ 176 w 186"/>
                  <a:gd name="T51" fmla="*/ 189 h 271"/>
                  <a:gd name="T52" fmla="*/ 146 w 186"/>
                  <a:gd name="T53" fmla="*/ 195 h 271"/>
                  <a:gd name="T54" fmla="*/ 168 w 186"/>
                  <a:gd name="T55" fmla="*/ 150 h 271"/>
                  <a:gd name="T56" fmla="*/ 164 w 186"/>
                  <a:gd name="T57" fmla="*/ 141 h 271"/>
                  <a:gd name="T58" fmla="*/ 141 w 186"/>
                  <a:gd name="T59" fmla="*/ 162 h 271"/>
                  <a:gd name="T60" fmla="*/ 121 w 186"/>
                  <a:gd name="T61" fmla="*/ 174 h 271"/>
                  <a:gd name="T62" fmla="*/ 146 w 186"/>
                  <a:gd name="T63" fmla="*/ 123 h 271"/>
                  <a:gd name="T64" fmla="*/ 126 w 186"/>
                  <a:gd name="T65" fmla="*/ 138 h 271"/>
                  <a:gd name="T66" fmla="*/ 124 w 186"/>
                  <a:gd name="T67" fmla="*/ 123 h 271"/>
                  <a:gd name="T68" fmla="*/ 127 w 186"/>
                  <a:gd name="T69" fmla="*/ 102 h 271"/>
                  <a:gd name="T70" fmla="*/ 115 w 186"/>
                  <a:gd name="T71" fmla="*/ 101 h 271"/>
                  <a:gd name="T72" fmla="*/ 165 w 186"/>
                  <a:gd name="T73" fmla="*/ 23 h 271"/>
                  <a:gd name="T74" fmla="*/ 130 w 186"/>
                  <a:gd name="T75" fmla="*/ 52 h 271"/>
                  <a:gd name="T76" fmla="*/ 157 w 186"/>
                  <a:gd name="T77" fmla="*/ 13 h 271"/>
                  <a:gd name="T78" fmla="*/ 163 w 186"/>
                  <a:gd name="T79" fmla="*/ 18 h 271"/>
                  <a:gd name="T80" fmla="*/ 185 w 186"/>
                  <a:gd name="T81" fmla="*/ 0 h 2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6"/>
                  <a:gd name="T124" fmla="*/ 0 h 271"/>
                  <a:gd name="T125" fmla="*/ 186 w 186"/>
                  <a:gd name="T126" fmla="*/ 271 h 2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6" h="271">
                    <a:moveTo>
                      <a:pt x="185" y="0"/>
                    </a:moveTo>
                    <a:lnTo>
                      <a:pt x="183" y="0"/>
                    </a:lnTo>
                    <a:lnTo>
                      <a:pt x="177" y="0"/>
                    </a:lnTo>
                    <a:lnTo>
                      <a:pt x="169" y="0"/>
                    </a:lnTo>
                    <a:lnTo>
                      <a:pt x="160" y="1"/>
                    </a:lnTo>
                    <a:lnTo>
                      <a:pt x="150" y="2"/>
                    </a:lnTo>
                    <a:lnTo>
                      <a:pt x="140" y="2"/>
                    </a:lnTo>
                    <a:lnTo>
                      <a:pt x="130" y="4"/>
                    </a:lnTo>
                    <a:lnTo>
                      <a:pt x="124" y="6"/>
                    </a:lnTo>
                    <a:lnTo>
                      <a:pt x="117" y="9"/>
                    </a:lnTo>
                    <a:lnTo>
                      <a:pt x="111" y="15"/>
                    </a:lnTo>
                    <a:lnTo>
                      <a:pt x="102" y="20"/>
                    </a:lnTo>
                    <a:lnTo>
                      <a:pt x="95" y="27"/>
                    </a:lnTo>
                    <a:lnTo>
                      <a:pt x="87" y="33"/>
                    </a:lnTo>
                    <a:lnTo>
                      <a:pt x="80" y="40"/>
                    </a:lnTo>
                    <a:lnTo>
                      <a:pt x="72" y="47"/>
                    </a:lnTo>
                    <a:lnTo>
                      <a:pt x="66" y="52"/>
                    </a:lnTo>
                    <a:lnTo>
                      <a:pt x="63" y="55"/>
                    </a:lnTo>
                    <a:lnTo>
                      <a:pt x="60" y="59"/>
                    </a:lnTo>
                    <a:lnTo>
                      <a:pt x="57" y="64"/>
                    </a:lnTo>
                    <a:lnTo>
                      <a:pt x="54" y="70"/>
                    </a:lnTo>
                    <a:lnTo>
                      <a:pt x="48" y="83"/>
                    </a:lnTo>
                    <a:lnTo>
                      <a:pt x="43" y="97"/>
                    </a:lnTo>
                    <a:lnTo>
                      <a:pt x="38" y="110"/>
                    </a:lnTo>
                    <a:lnTo>
                      <a:pt x="35" y="121"/>
                    </a:lnTo>
                    <a:lnTo>
                      <a:pt x="32" y="130"/>
                    </a:lnTo>
                    <a:lnTo>
                      <a:pt x="31" y="133"/>
                    </a:lnTo>
                    <a:lnTo>
                      <a:pt x="31" y="137"/>
                    </a:lnTo>
                    <a:lnTo>
                      <a:pt x="30" y="149"/>
                    </a:lnTo>
                    <a:lnTo>
                      <a:pt x="27" y="165"/>
                    </a:lnTo>
                    <a:lnTo>
                      <a:pt x="24" y="184"/>
                    </a:lnTo>
                    <a:lnTo>
                      <a:pt x="21" y="203"/>
                    </a:lnTo>
                    <a:lnTo>
                      <a:pt x="17" y="221"/>
                    </a:lnTo>
                    <a:lnTo>
                      <a:pt x="14" y="235"/>
                    </a:lnTo>
                    <a:lnTo>
                      <a:pt x="11" y="244"/>
                    </a:lnTo>
                    <a:lnTo>
                      <a:pt x="8" y="250"/>
                    </a:lnTo>
                    <a:lnTo>
                      <a:pt x="6" y="255"/>
                    </a:lnTo>
                    <a:lnTo>
                      <a:pt x="4" y="259"/>
                    </a:lnTo>
                    <a:lnTo>
                      <a:pt x="2" y="262"/>
                    </a:lnTo>
                    <a:lnTo>
                      <a:pt x="2" y="266"/>
                    </a:lnTo>
                    <a:lnTo>
                      <a:pt x="1" y="268"/>
                    </a:lnTo>
                    <a:lnTo>
                      <a:pt x="0" y="269"/>
                    </a:lnTo>
                    <a:lnTo>
                      <a:pt x="0" y="270"/>
                    </a:lnTo>
                    <a:lnTo>
                      <a:pt x="34" y="255"/>
                    </a:lnTo>
                    <a:lnTo>
                      <a:pt x="26" y="268"/>
                    </a:lnTo>
                    <a:lnTo>
                      <a:pt x="65" y="246"/>
                    </a:lnTo>
                    <a:lnTo>
                      <a:pt x="55" y="265"/>
                    </a:lnTo>
                    <a:lnTo>
                      <a:pt x="89" y="237"/>
                    </a:lnTo>
                    <a:lnTo>
                      <a:pt x="82" y="253"/>
                    </a:lnTo>
                    <a:lnTo>
                      <a:pt x="115" y="228"/>
                    </a:lnTo>
                    <a:lnTo>
                      <a:pt x="131" y="235"/>
                    </a:lnTo>
                    <a:lnTo>
                      <a:pt x="176" y="189"/>
                    </a:lnTo>
                    <a:lnTo>
                      <a:pt x="178" y="158"/>
                    </a:lnTo>
                    <a:lnTo>
                      <a:pt x="146" y="195"/>
                    </a:lnTo>
                    <a:lnTo>
                      <a:pt x="170" y="157"/>
                    </a:lnTo>
                    <a:lnTo>
                      <a:pt x="168" y="150"/>
                    </a:lnTo>
                    <a:lnTo>
                      <a:pt x="139" y="184"/>
                    </a:lnTo>
                    <a:lnTo>
                      <a:pt x="164" y="141"/>
                    </a:lnTo>
                    <a:lnTo>
                      <a:pt x="163" y="129"/>
                    </a:lnTo>
                    <a:lnTo>
                      <a:pt x="141" y="162"/>
                    </a:lnTo>
                    <a:lnTo>
                      <a:pt x="155" y="121"/>
                    </a:lnTo>
                    <a:lnTo>
                      <a:pt x="121" y="174"/>
                    </a:lnTo>
                    <a:lnTo>
                      <a:pt x="133" y="144"/>
                    </a:lnTo>
                    <a:lnTo>
                      <a:pt x="146" y="123"/>
                    </a:lnTo>
                    <a:lnTo>
                      <a:pt x="150" y="105"/>
                    </a:lnTo>
                    <a:lnTo>
                      <a:pt x="126" y="138"/>
                    </a:lnTo>
                    <a:lnTo>
                      <a:pt x="114" y="160"/>
                    </a:lnTo>
                    <a:lnTo>
                      <a:pt x="124" y="123"/>
                    </a:lnTo>
                    <a:lnTo>
                      <a:pt x="145" y="88"/>
                    </a:lnTo>
                    <a:lnTo>
                      <a:pt x="127" y="102"/>
                    </a:lnTo>
                    <a:lnTo>
                      <a:pt x="139" y="77"/>
                    </a:lnTo>
                    <a:lnTo>
                      <a:pt x="115" y="101"/>
                    </a:lnTo>
                    <a:lnTo>
                      <a:pt x="148" y="44"/>
                    </a:lnTo>
                    <a:lnTo>
                      <a:pt x="165" y="23"/>
                    </a:lnTo>
                    <a:lnTo>
                      <a:pt x="148" y="33"/>
                    </a:lnTo>
                    <a:lnTo>
                      <a:pt x="130" y="52"/>
                    </a:lnTo>
                    <a:lnTo>
                      <a:pt x="134" y="39"/>
                    </a:lnTo>
                    <a:lnTo>
                      <a:pt x="157" y="13"/>
                    </a:lnTo>
                    <a:lnTo>
                      <a:pt x="174" y="7"/>
                    </a:lnTo>
                    <a:lnTo>
                      <a:pt x="163" y="18"/>
                    </a:lnTo>
                    <a:lnTo>
                      <a:pt x="180" y="11"/>
                    </a:lnTo>
                    <a:lnTo>
                      <a:pt x="185" y="0"/>
                    </a:lnTo>
                  </a:path>
                </a:pathLst>
              </a:custGeom>
              <a:solidFill>
                <a:srgbClr val="FF8F66"/>
              </a:solidFill>
              <a:ln w="9525" cap="rnd">
                <a:noFill/>
                <a:round/>
                <a:headEnd type="none" w="sm" len="sm"/>
                <a:tailEnd type="none" w="sm" len="sm"/>
              </a:ln>
            </p:spPr>
            <p:txBody>
              <a:bodyPr/>
              <a:lstStyle/>
              <a:p>
                <a:pPr algn="ctr">
                  <a:defRPr/>
                </a:pPr>
                <a:endParaRPr lang="tr-TR" b="1"/>
              </a:p>
            </p:txBody>
          </p:sp>
          <p:sp>
            <p:nvSpPr>
              <p:cNvPr id="34853" name="Freeform 55"/>
              <p:cNvSpPr>
                <a:spLocks/>
              </p:cNvSpPr>
              <p:nvPr/>
            </p:nvSpPr>
            <p:spPr bwMode="auto">
              <a:xfrm>
                <a:off x="2686" y="2948"/>
                <a:ext cx="500" cy="319"/>
              </a:xfrm>
              <a:custGeom>
                <a:avLst/>
                <a:gdLst>
                  <a:gd name="T0" fmla="*/ 431 w 500"/>
                  <a:gd name="T1" fmla="*/ 21 h 319"/>
                  <a:gd name="T2" fmla="*/ 320 w 500"/>
                  <a:gd name="T3" fmla="*/ 60 h 319"/>
                  <a:gd name="T4" fmla="*/ 231 w 500"/>
                  <a:gd name="T5" fmla="*/ 92 h 319"/>
                  <a:gd name="T6" fmla="*/ 142 w 500"/>
                  <a:gd name="T7" fmla="*/ 134 h 319"/>
                  <a:gd name="T8" fmla="*/ 75 w 500"/>
                  <a:gd name="T9" fmla="*/ 159 h 319"/>
                  <a:gd name="T10" fmla="*/ 51 w 500"/>
                  <a:gd name="T11" fmla="*/ 172 h 319"/>
                  <a:gd name="T12" fmla="*/ 99 w 500"/>
                  <a:gd name="T13" fmla="*/ 161 h 319"/>
                  <a:gd name="T14" fmla="*/ 160 w 500"/>
                  <a:gd name="T15" fmla="*/ 142 h 319"/>
                  <a:gd name="T16" fmla="*/ 189 w 500"/>
                  <a:gd name="T17" fmla="*/ 138 h 319"/>
                  <a:gd name="T18" fmla="*/ 203 w 500"/>
                  <a:gd name="T19" fmla="*/ 138 h 319"/>
                  <a:gd name="T20" fmla="*/ 188 w 500"/>
                  <a:gd name="T21" fmla="*/ 147 h 319"/>
                  <a:gd name="T22" fmla="*/ 141 w 500"/>
                  <a:gd name="T23" fmla="*/ 163 h 319"/>
                  <a:gd name="T24" fmla="*/ 140 w 500"/>
                  <a:gd name="T25" fmla="*/ 170 h 319"/>
                  <a:gd name="T26" fmla="*/ 132 w 500"/>
                  <a:gd name="T27" fmla="*/ 169 h 319"/>
                  <a:gd name="T28" fmla="*/ 113 w 500"/>
                  <a:gd name="T29" fmla="*/ 176 h 319"/>
                  <a:gd name="T30" fmla="*/ 110 w 500"/>
                  <a:gd name="T31" fmla="*/ 182 h 319"/>
                  <a:gd name="T32" fmla="*/ 147 w 500"/>
                  <a:gd name="T33" fmla="*/ 181 h 319"/>
                  <a:gd name="T34" fmla="*/ 176 w 500"/>
                  <a:gd name="T35" fmla="*/ 173 h 319"/>
                  <a:gd name="T36" fmla="*/ 168 w 500"/>
                  <a:gd name="T37" fmla="*/ 178 h 319"/>
                  <a:gd name="T38" fmla="*/ 154 w 500"/>
                  <a:gd name="T39" fmla="*/ 185 h 319"/>
                  <a:gd name="T40" fmla="*/ 162 w 500"/>
                  <a:gd name="T41" fmla="*/ 187 h 319"/>
                  <a:gd name="T42" fmla="*/ 163 w 500"/>
                  <a:gd name="T43" fmla="*/ 204 h 319"/>
                  <a:gd name="T44" fmla="*/ 122 w 500"/>
                  <a:gd name="T45" fmla="*/ 205 h 319"/>
                  <a:gd name="T46" fmla="*/ 67 w 500"/>
                  <a:gd name="T47" fmla="*/ 204 h 319"/>
                  <a:gd name="T48" fmla="*/ 28 w 500"/>
                  <a:gd name="T49" fmla="*/ 207 h 319"/>
                  <a:gd name="T50" fmla="*/ 8 w 500"/>
                  <a:gd name="T51" fmla="*/ 214 h 319"/>
                  <a:gd name="T52" fmla="*/ 28 w 500"/>
                  <a:gd name="T53" fmla="*/ 226 h 319"/>
                  <a:gd name="T54" fmla="*/ 70 w 500"/>
                  <a:gd name="T55" fmla="*/ 239 h 319"/>
                  <a:gd name="T56" fmla="*/ 114 w 500"/>
                  <a:gd name="T57" fmla="*/ 250 h 319"/>
                  <a:gd name="T58" fmla="*/ 74 w 500"/>
                  <a:gd name="T59" fmla="*/ 282 h 319"/>
                  <a:gd name="T60" fmla="*/ 54 w 500"/>
                  <a:gd name="T61" fmla="*/ 305 h 319"/>
                  <a:gd name="T62" fmla="*/ 69 w 500"/>
                  <a:gd name="T63" fmla="*/ 305 h 319"/>
                  <a:gd name="T64" fmla="*/ 136 w 500"/>
                  <a:gd name="T65" fmla="*/ 266 h 319"/>
                  <a:gd name="T66" fmla="*/ 143 w 500"/>
                  <a:gd name="T67" fmla="*/ 252 h 319"/>
                  <a:gd name="T68" fmla="*/ 145 w 500"/>
                  <a:gd name="T69" fmla="*/ 253 h 319"/>
                  <a:gd name="T70" fmla="*/ 147 w 500"/>
                  <a:gd name="T71" fmla="*/ 258 h 319"/>
                  <a:gd name="T72" fmla="*/ 156 w 500"/>
                  <a:gd name="T73" fmla="*/ 253 h 319"/>
                  <a:gd name="T74" fmla="*/ 163 w 500"/>
                  <a:gd name="T75" fmla="*/ 243 h 319"/>
                  <a:gd name="T76" fmla="*/ 165 w 500"/>
                  <a:gd name="T77" fmla="*/ 244 h 319"/>
                  <a:gd name="T78" fmla="*/ 175 w 500"/>
                  <a:gd name="T79" fmla="*/ 244 h 319"/>
                  <a:gd name="T80" fmla="*/ 205 w 500"/>
                  <a:gd name="T81" fmla="*/ 230 h 319"/>
                  <a:gd name="T82" fmla="*/ 249 w 500"/>
                  <a:gd name="T83" fmla="*/ 217 h 319"/>
                  <a:gd name="T84" fmla="*/ 268 w 500"/>
                  <a:gd name="T85" fmla="*/ 218 h 319"/>
                  <a:gd name="T86" fmla="*/ 262 w 500"/>
                  <a:gd name="T87" fmla="*/ 232 h 319"/>
                  <a:gd name="T88" fmla="*/ 228 w 500"/>
                  <a:gd name="T89" fmla="*/ 255 h 319"/>
                  <a:gd name="T90" fmla="*/ 162 w 500"/>
                  <a:gd name="T91" fmla="*/ 283 h 319"/>
                  <a:gd name="T92" fmla="*/ 123 w 500"/>
                  <a:gd name="T93" fmla="*/ 303 h 319"/>
                  <a:gd name="T94" fmla="*/ 167 w 500"/>
                  <a:gd name="T95" fmla="*/ 299 h 319"/>
                  <a:gd name="T96" fmla="*/ 344 w 500"/>
                  <a:gd name="T97" fmla="*/ 261 h 319"/>
                  <a:gd name="T98" fmla="*/ 393 w 500"/>
                  <a:gd name="T99" fmla="*/ 244 h 319"/>
                  <a:gd name="T100" fmla="*/ 432 w 500"/>
                  <a:gd name="T101" fmla="*/ 226 h 319"/>
                  <a:gd name="T102" fmla="*/ 463 w 500"/>
                  <a:gd name="T103" fmla="*/ 202 h 319"/>
                  <a:gd name="T104" fmla="*/ 491 w 500"/>
                  <a:gd name="T105" fmla="*/ 165 h 319"/>
                  <a:gd name="T106" fmla="*/ 497 w 500"/>
                  <a:gd name="T107" fmla="*/ 126 h 319"/>
                  <a:gd name="T108" fmla="*/ 499 w 500"/>
                  <a:gd name="T109" fmla="*/ 56 h 3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0"/>
                  <a:gd name="T166" fmla="*/ 0 h 319"/>
                  <a:gd name="T167" fmla="*/ 500 w 500"/>
                  <a:gd name="T168" fmla="*/ 319 h 3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0" h="319">
                    <a:moveTo>
                      <a:pt x="499" y="0"/>
                    </a:moveTo>
                    <a:lnTo>
                      <a:pt x="495" y="1"/>
                    </a:lnTo>
                    <a:lnTo>
                      <a:pt x="485" y="4"/>
                    </a:lnTo>
                    <a:lnTo>
                      <a:pt x="471" y="9"/>
                    </a:lnTo>
                    <a:lnTo>
                      <a:pt x="452" y="15"/>
                    </a:lnTo>
                    <a:lnTo>
                      <a:pt x="431" y="21"/>
                    </a:lnTo>
                    <a:lnTo>
                      <a:pt x="410" y="28"/>
                    </a:lnTo>
                    <a:lnTo>
                      <a:pt x="390" y="34"/>
                    </a:lnTo>
                    <a:lnTo>
                      <a:pt x="373" y="40"/>
                    </a:lnTo>
                    <a:lnTo>
                      <a:pt x="357" y="46"/>
                    </a:lnTo>
                    <a:lnTo>
                      <a:pt x="339" y="53"/>
                    </a:lnTo>
                    <a:lnTo>
                      <a:pt x="320" y="60"/>
                    </a:lnTo>
                    <a:lnTo>
                      <a:pt x="300" y="67"/>
                    </a:lnTo>
                    <a:lnTo>
                      <a:pt x="281" y="75"/>
                    </a:lnTo>
                    <a:lnTo>
                      <a:pt x="265" y="80"/>
                    </a:lnTo>
                    <a:lnTo>
                      <a:pt x="251" y="86"/>
                    </a:lnTo>
                    <a:lnTo>
                      <a:pt x="241" y="89"/>
                    </a:lnTo>
                    <a:lnTo>
                      <a:pt x="231" y="92"/>
                    </a:lnTo>
                    <a:lnTo>
                      <a:pt x="216" y="99"/>
                    </a:lnTo>
                    <a:lnTo>
                      <a:pt x="199" y="106"/>
                    </a:lnTo>
                    <a:lnTo>
                      <a:pt x="182" y="115"/>
                    </a:lnTo>
                    <a:lnTo>
                      <a:pt x="166" y="123"/>
                    </a:lnTo>
                    <a:lnTo>
                      <a:pt x="152" y="128"/>
                    </a:lnTo>
                    <a:lnTo>
                      <a:pt x="142" y="134"/>
                    </a:lnTo>
                    <a:lnTo>
                      <a:pt x="139" y="135"/>
                    </a:lnTo>
                    <a:lnTo>
                      <a:pt x="126" y="139"/>
                    </a:lnTo>
                    <a:lnTo>
                      <a:pt x="114" y="145"/>
                    </a:lnTo>
                    <a:lnTo>
                      <a:pt x="101" y="150"/>
                    </a:lnTo>
                    <a:lnTo>
                      <a:pt x="88" y="154"/>
                    </a:lnTo>
                    <a:lnTo>
                      <a:pt x="75" y="159"/>
                    </a:lnTo>
                    <a:lnTo>
                      <a:pt x="63" y="163"/>
                    </a:lnTo>
                    <a:lnTo>
                      <a:pt x="50" y="169"/>
                    </a:lnTo>
                    <a:lnTo>
                      <a:pt x="37" y="174"/>
                    </a:lnTo>
                    <a:lnTo>
                      <a:pt x="39" y="174"/>
                    </a:lnTo>
                    <a:lnTo>
                      <a:pt x="44" y="173"/>
                    </a:lnTo>
                    <a:lnTo>
                      <a:pt x="51" y="172"/>
                    </a:lnTo>
                    <a:lnTo>
                      <a:pt x="60" y="170"/>
                    </a:lnTo>
                    <a:lnTo>
                      <a:pt x="69" y="169"/>
                    </a:lnTo>
                    <a:lnTo>
                      <a:pt x="78" y="168"/>
                    </a:lnTo>
                    <a:lnTo>
                      <a:pt x="86" y="166"/>
                    </a:lnTo>
                    <a:lnTo>
                      <a:pt x="93" y="163"/>
                    </a:lnTo>
                    <a:lnTo>
                      <a:pt x="99" y="161"/>
                    </a:lnTo>
                    <a:lnTo>
                      <a:pt x="110" y="158"/>
                    </a:lnTo>
                    <a:lnTo>
                      <a:pt x="121" y="154"/>
                    </a:lnTo>
                    <a:lnTo>
                      <a:pt x="133" y="150"/>
                    </a:lnTo>
                    <a:lnTo>
                      <a:pt x="144" y="147"/>
                    </a:lnTo>
                    <a:lnTo>
                      <a:pt x="154" y="144"/>
                    </a:lnTo>
                    <a:lnTo>
                      <a:pt x="160" y="142"/>
                    </a:lnTo>
                    <a:lnTo>
                      <a:pt x="162" y="141"/>
                    </a:lnTo>
                    <a:lnTo>
                      <a:pt x="167" y="141"/>
                    </a:lnTo>
                    <a:lnTo>
                      <a:pt x="173" y="139"/>
                    </a:lnTo>
                    <a:lnTo>
                      <a:pt x="178" y="139"/>
                    </a:lnTo>
                    <a:lnTo>
                      <a:pt x="184" y="139"/>
                    </a:lnTo>
                    <a:lnTo>
                      <a:pt x="189" y="138"/>
                    </a:lnTo>
                    <a:lnTo>
                      <a:pt x="194" y="137"/>
                    </a:lnTo>
                    <a:lnTo>
                      <a:pt x="199" y="136"/>
                    </a:lnTo>
                    <a:lnTo>
                      <a:pt x="205" y="135"/>
                    </a:lnTo>
                    <a:lnTo>
                      <a:pt x="205" y="136"/>
                    </a:lnTo>
                    <a:lnTo>
                      <a:pt x="204" y="137"/>
                    </a:lnTo>
                    <a:lnTo>
                      <a:pt x="203" y="138"/>
                    </a:lnTo>
                    <a:lnTo>
                      <a:pt x="201" y="139"/>
                    </a:lnTo>
                    <a:lnTo>
                      <a:pt x="199" y="141"/>
                    </a:lnTo>
                    <a:lnTo>
                      <a:pt x="197" y="142"/>
                    </a:lnTo>
                    <a:lnTo>
                      <a:pt x="195" y="143"/>
                    </a:lnTo>
                    <a:lnTo>
                      <a:pt x="192" y="145"/>
                    </a:lnTo>
                    <a:lnTo>
                      <a:pt x="188" y="147"/>
                    </a:lnTo>
                    <a:lnTo>
                      <a:pt x="179" y="149"/>
                    </a:lnTo>
                    <a:lnTo>
                      <a:pt x="171" y="152"/>
                    </a:lnTo>
                    <a:lnTo>
                      <a:pt x="162" y="156"/>
                    </a:lnTo>
                    <a:lnTo>
                      <a:pt x="154" y="159"/>
                    </a:lnTo>
                    <a:lnTo>
                      <a:pt x="147" y="162"/>
                    </a:lnTo>
                    <a:lnTo>
                      <a:pt x="141" y="163"/>
                    </a:lnTo>
                    <a:lnTo>
                      <a:pt x="140" y="165"/>
                    </a:lnTo>
                    <a:lnTo>
                      <a:pt x="140" y="166"/>
                    </a:lnTo>
                    <a:lnTo>
                      <a:pt x="140" y="167"/>
                    </a:lnTo>
                    <a:lnTo>
                      <a:pt x="140" y="168"/>
                    </a:lnTo>
                    <a:lnTo>
                      <a:pt x="140" y="169"/>
                    </a:lnTo>
                    <a:lnTo>
                      <a:pt x="140" y="170"/>
                    </a:lnTo>
                    <a:lnTo>
                      <a:pt x="138" y="169"/>
                    </a:lnTo>
                    <a:lnTo>
                      <a:pt x="137" y="169"/>
                    </a:lnTo>
                    <a:lnTo>
                      <a:pt x="136" y="169"/>
                    </a:lnTo>
                    <a:lnTo>
                      <a:pt x="134" y="169"/>
                    </a:lnTo>
                    <a:lnTo>
                      <a:pt x="133" y="169"/>
                    </a:lnTo>
                    <a:lnTo>
                      <a:pt x="132" y="169"/>
                    </a:lnTo>
                    <a:lnTo>
                      <a:pt x="130" y="169"/>
                    </a:lnTo>
                    <a:lnTo>
                      <a:pt x="128" y="169"/>
                    </a:lnTo>
                    <a:lnTo>
                      <a:pt x="125" y="170"/>
                    </a:lnTo>
                    <a:lnTo>
                      <a:pt x="121" y="172"/>
                    </a:lnTo>
                    <a:lnTo>
                      <a:pt x="117" y="174"/>
                    </a:lnTo>
                    <a:lnTo>
                      <a:pt x="113" y="176"/>
                    </a:lnTo>
                    <a:lnTo>
                      <a:pt x="109" y="177"/>
                    </a:lnTo>
                    <a:lnTo>
                      <a:pt x="104" y="179"/>
                    </a:lnTo>
                    <a:lnTo>
                      <a:pt x="100" y="181"/>
                    </a:lnTo>
                    <a:lnTo>
                      <a:pt x="97" y="182"/>
                    </a:lnTo>
                    <a:lnTo>
                      <a:pt x="102" y="182"/>
                    </a:lnTo>
                    <a:lnTo>
                      <a:pt x="110" y="182"/>
                    </a:lnTo>
                    <a:lnTo>
                      <a:pt x="115" y="182"/>
                    </a:lnTo>
                    <a:lnTo>
                      <a:pt x="122" y="182"/>
                    </a:lnTo>
                    <a:lnTo>
                      <a:pt x="128" y="182"/>
                    </a:lnTo>
                    <a:lnTo>
                      <a:pt x="134" y="182"/>
                    </a:lnTo>
                    <a:lnTo>
                      <a:pt x="141" y="182"/>
                    </a:lnTo>
                    <a:lnTo>
                      <a:pt x="147" y="181"/>
                    </a:lnTo>
                    <a:lnTo>
                      <a:pt x="152" y="180"/>
                    </a:lnTo>
                    <a:lnTo>
                      <a:pt x="157" y="178"/>
                    </a:lnTo>
                    <a:lnTo>
                      <a:pt x="162" y="177"/>
                    </a:lnTo>
                    <a:lnTo>
                      <a:pt x="167" y="176"/>
                    </a:lnTo>
                    <a:lnTo>
                      <a:pt x="171" y="174"/>
                    </a:lnTo>
                    <a:lnTo>
                      <a:pt x="176" y="173"/>
                    </a:lnTo>
                    <a:lnTo>
                      <a:pt x="180" y="171"/>
                    </a:lnTo>
                    <a:lnTo>
                      <a:pt x="186" y="170"/>
                    </a:lnTo>
                    <a:lnTo>
                      <a:pt x="181" y="172"/>
                    </a:lnTo>
                    <a:lnTo>
                      <a:pt x="177" y="174"/>
                    </a:lnTo>
                    <a:lnTo>
                      <a:pt x="173" y="176"/>
                    </a:lnTo>
                    <a:lnTo>
                      <a:pt x="168" y="178"/>
                    </a:lnTo>
                    <a:lnTo>
                      <a:pt x="164" y="180"/>
                    </a:lnTo>
                    <a:lnTo>
                      <a:pt x="160" y="182"/>
                    </a:lnTo>
                    <a:lnTo>
                      <a:pt x="155" y="183"/>
                    </a:lnTo>
                    <a:lnTo>
                      <a:pt x="150" y="185"/>
                    </a:lnTo>
                    <a:lnTo>
                      <a:pt x="152" y="185"/>
                    </a:lnTo>
                    <a:lnTo>
                      <a:pt x="154" y="185"/>
                    </a:lnTo>
                    <a:lnTo>
                      <a:pt x="154" y="187"/>
                    </a:lnTo>
                    <a:lnTo>
                      <a:pt x="156" y="187"/>
                    </a:lnTo>
                    <a:lnTo>
                      <a:pt x="157" y="187"/>
                    </a:lnTo>
                    <a:lnTo>
                      <a:pt x="159" y="187"/>
                    </a:lnTo>
                    <a:lnTo>
                      <a:pt x="160" y="187"/>
                    </a:lnTo>
                    <a:lnTo>
                      <a:pt x="162" y="187"/>
                    </a:lnTo>
                    <a:lnTo>
                      <a:pt x="162" y="190"/>
                    </a:lnTo>
                    <a:lnTo>
                      <a:pt x="162" y="193"/>
                    </a:lnTo>
                    <a:lnTo>
                      <a:pt x="162" y="195"/>
                    </a:lnTo>
                    <a:lnTo>
                      <a:pt x="163" y="198"/>
                    </a:lnTo>
                    <a:lnTo>
                      <a:pt x="163" y="202"/>
                    </a:lnTo>
                    <a:lnTo>
                      <a:pt x="163" y="204"/>
                    </a:lnTo>
                    <a:lnTo>
                      <a:pt x="164" y="206"/>
                    </a:lnTo>
                    <a:lnTo>
                      <a:pt x="164" y="209"/>
                    </a:lnTo>
                    <a:lnTo>
                      <a:pt x="154" y="208"/>
                    </a:lnTo>
                    <a:lnTo>
                      <a:pt x="143" y="207"/>
                    </a:lnTo>
                    <a:lnTo>
                      <a:pt x="132" y="206"/>
                    </a:lnTo>
                    <a:lnTo>
                      <a:pt x="122" y="205"/>
                    </a:lnTo>
                    <a:lnTo>
                      <a:pt x="111" y="205"/>
                    </a:lnTo>
                    <a:lnTo>
                      <a:pt x="100" y="204"/>
                    </a:lnTo>
                    <a:lnTo>
                      <a:pt x="90" y="203"/>
                    </a:lnTo>
                    <a:lnTo>
                      <a:pt x="80" y="202"/>
                    </a:lnTo>
                    <a:lnTo>
                      <a:pt x="73" y="203"/>
                    </a:lnTo>
                    <a:lnTo>
                      <a:pt x="67" y="204"/>
                    </a:lnTo>
                    <a:lnTo>
                      <a:pt x="60" y="204"/>
                    </a:lnTo>
                    <a:lnTo>
                      <a:pt x="54" y="205"/>
                    </a:lnTo>
                    <a:lnTo>
                      <a:pt x="47" y="205"/>
                    </a:lnTo>
                    <a:lnTo>
                      <a:pt x="41" y="206"/>
                    </a:lnTo>
                    <a:lnTo>
                      <a:pt x="35" y="207"/>
                    </a:lnTo>
                    <a:lnTo>
                      <a:pt x="28" y="207"/>
                    </a:lnTo>
                    <a:lnTo>
                      <a:pt x="25" y="209"/>
                    </a:lnTo>
                    <a:lnTo>
                      <a:pt x="22" y="210"/>
                    </a:lnTo>
                    <a:lnTo>
                      <a:pt x="18" y="211"/>
                    </a:lnTo>
                    <a:lnTo>
                      <a:pt x="15" y="213"/>
                    </a:lnTo>
                    <a:lnTo>
                      <a:pt x="11" y="213"/>
                    </a:lnTo>
                    <a:lnTo>
                      <a:pt x="8" y="214"/>
                    </a:lnTo>
                    <a:lnTo>
                      <a:pt x="4" y="216"/>
                    </a:lnTo>
                    <a:lnTo>
                      <a:pt x="0" y="217"/>
                    </a:lnTo>
                    <a:lnTo>
                      <a:pt x="7" y="219"/>
                    </a:lnTo>
                    <a:lnTo>
                      <a:pt x="14" y="221"/>
                    </a:lnTo>
                    <a:lnTo>
                      <a:pt x="21" y="224"/>
                    </a:lnTo>
                    <a:lnTo>
                      <a:pt x="28" y="226"/>
                    </a:lnTo>
                    <a:lnTo>
                      <a:pt x="35" y="228"/>
                    </a:lnTo>
                    <a:lnTo>
                      <a:pt x="43" y="230"/>
                    </a:lnTo>
                    <a:lnTo>
                      <a:pt x="48" y="233"/>
                    </a:lnTo>
                    <a:lnTo>
                      <a:pt x="56" y="235"/>
                    </a:lnTo>
                    <a:lnTo>
                      <a:pt x="63" y="237"/>
                    </a:lnTo>
                    <a:lnTo>
                      <a:pt x="70" y="239"/>
                    </a:lnTo>
                    <a:lnTo>
                      <a:pt x="78" y="240"/>
                    </a:lnTo>
                    <a:lnTo>
                      <a:pt x="85" y="242"/>
                    </a:lnTo>
                    <a:lnTo>
                      <a:pt x="93" y="244"/>
                    </a:lnTo>
                    <a:lnTo>
                      <a:pt x="99" y="246"/>
                    </a:lnTo>
                    <a:lnTo>
                      <a:pt x="106" y="248"/>
                    </a:lnTo>
                    <a:lnTo>
                      <a:pt x="114" y="250"/>
                    </a:lnTo>
                    <a:lnTo>
                      <a:pt x="107" y="255"/>
                    </a:lnTo>
                    <a:lnTo>
                      <a:pt x="101" y="260"/>
                    </a:lnTo>
                    <a:lnTo>
                      <a:pt x="94" y="266"/>
                    </a:lnTo>
                    <a:lnTo>
                      <a:pt x="87" y="272"/>
                    </a:lnTo>
                    <a:lnTo>
                      <a:pt x="81" y="277"/>
                    </a:lnTo>
                    <a:lnTo>
                      <a:pt x="74" y="282"/>
                    </a:lnTo>
                    <a:lnTo>
                      <a:pt x="67" y="287"/>
                    </a:lnTo>
                    <a:lnTo>
                      <a:pt x="61" y="292"/>
                    </a:lnTo>
                    <a:lnTo>
                      <a:pt x="60" y="295"/>
                    </a:lnTo>
                    <a:lnTo>
                      <a:pt x="58" y="299"/>
                    </a:lnTo>
                    <a:lnTo>
                      <a:pt x="56" y="301"/>
                    </a:lnTo>
                    <a:lnTo>
                      <a:pt x="54" y="305"/>
                    </a:lnTo>
                    <a:lnTo>
                      <a:pt x="52" y="308"/>
                    </a:lnTo>
                    <a:lnTo>
                      <a:pt x="51" y="311"/>
                    </a:lnTo>
                    <a:lnTo>
                      <a:pt x="49" y="314"/>
                    </a:lnTo>
                    <a:lnTo>
                      <a:pt x="47" y="318"/>
                    </a:lnTo>
                    <a:lnTo>
                      <a:pt x="59" y="311"/>
                    </a:lnTo>
                    <a:lnTo>
                      <a:pt x="69" y="305"/>
                    </a:lnTo>
                    <a:lnTo>
                      <a:pt x="80" y="298"/>
                    </a:lnTo>
                    <a:lnTo>
                      <a:pt x="91" y="292"/>
                    </a:lnTo>
                    <a:lnTo>
                      <a:pt x="102" y="285"/>
                    </a:lnTo>
                    <a:lnTo>
                      <a:pt x="114" y="279"/>
                    </a:lnTo>
                    <a:lnTo>
                      <a:pt x="125" y="272"/>
                    </a:lnTo>
                    <a:lnTo>
                      <a:pt x="136" y="266"/>
                    </a:lnTo>
                    <a:lnTo>
                      <a:pt x="137" y="264"/>
                    </a:lnTo>
                    <a:lnTo>
                      <a:pt x="138" y="261"/>
                    </a:lnTo>
                    <a:lnTo>
                      <a:pt x="140" y="259"/>
                    </a:lnTo>
                    <a:lnTo>
                      <a:pt x="141" y="256"/>
                    </a:lnTo>
                    <a:lnTo>
                      <a:pt x="142" y="255"/>
                    </a:lnTo>
                    <a:lnTo>
                      <a:pt x="143" y="252"/>
                    </a:lnTo>
                    <a:lnTo>
                      <a:pt x="145" y="249"/>
                    </a:lnTo>
                    <a:lnTo>
                      <a:pt x="146" y="247"/>
                    </a:lnTo>
                    <a:lnTo>
                      <a:pt x="146" y="248"/>
                    </a:lnTo>
                    <a:lnTo>
                      <a:pt x="145" y="250"/>
                    </a:lnTo>
                    <a:lnTo>
                      <a:pt x="145" y="252"/>
                    </a:lnTo>
                    <a:lnTo>
                      <a:pt x="145" y="253"/>
                    </a:lnTo>
                    <a:lnTo>
                      <a:pt x="144" y="255"/>
                    </a:lnTo>
                    <a:lnTo>
                      <a:pt x="144" y="256"/>
                    </a:lnTo>
                    <a:lnTo>
                      <a:pt x="144" y="258"/>
                    </a:lnTo>
                    <a:lnTo>
                      <a:pt x="143" y="259"/>
                    </a:lnTo>
                    <a:lnTo>
                      <a:pt x="145" y="259"/>
                    </a:lnTo>
                    <a:lnTo>
                      <a:pt x="147" y="258"/>
                    </a:lnTo>
                    <a:lnTo>
                      <a:pt x="149" y="257"/>
                    </a:lnTo>
                    <a:lnTo>
                      <a:pt x="149" y="256"/>
                    </a:lnTo>
                    <a:lnTo>
                      <a:pt x="151" y="255"/>
                    </a:lnTo>
                    <a:lnTo>
                      <a:pt x="153" y="255"/>
                    </a:lnTo>
                    <a:lnTo>
                      <a:pt x="154" y="253"/>
                    </a:lnTo>
                    <a:lnTo>
                      <a:pt x="156" y="253"/>
                    </a:lnTo>
                    <a:lnTo>
                      <a:pt x="157" y="251"/>
                    </a:lnTo>
                    <a:lnTo>
                      <a:pt x="158" y="249"/>
                    </a:lnTo>
                    <a:lnTo>
                      <a:pt x="160" y="248"/>
                    </a:lnTo>
                    <a:lnTo>
                      <a:pt x="160" y="246"/>
                    </a:lnTo>
                    <a:lnTo>
                      <a:pt x="162" y="244"/>
                    </a:lnTo>
                    <a:lnTo>
                      <a:pt x="163" y="243"/>
                    </a:lnTo>
                    <a:lnTo>
                      <a:pt x="164" y="242"/>
                    </a:lnTo>
                    <a:lnTo>
                      <a:pt x="166" y="240"/>
                    </a:lnTo>
                    <a:lnTo>
                      <a:pt x="165" y="240"/>
                    </a:lnTo>
                    <a:lnTo>
                      <a:pt x="165" y="242"/>
                    </a:lnTo>
                    <a:lnTo>
                      <a:pt x="165" y="243"/>
                    </a:lnTo>
                    <a:lnTo>
                      <a:pt x="165" y="244"/>
                    </a:lnTo>
                    <a:lnTo>
                      <a:pt x="164" y="246"/>
                    </a:lnTo>
                    <a:lnTo>
                      <a:pt x="164" y="247"/>
                    </a:lnTo>
                    <a:lnTo>
                      <a:pt x="164" y="248"/>
                    </a:lnTo>
                    <a:lnTo>
                      <a:pt x="163" y="249"/>
                    </a:lnTo>
                    <a:lnTo>
                      <a:pt x="169" y="247"/>
                    </a:lnTo>
                    <a:lnTo>
                      <a:pt x="175" y="244"/>
                    </a:lnTo>
                    <a:lnTo>
                      <a:pt x="179" y="242"/>
                    </a:lnTo>
                    <a:lnTo>
                      <a:pt x="184" y="240"/>
                    </a:lnTo>
                    <a:lnTo>
                      <a:pt x="190" y="237"/>
                    </a:lnTo>
                    <a:lnTo>
                      <a:pt x="195" y="235"/>
                    </a:lnTo>
                    <a:lnTo>
                      <a:pt x="200" y="233"/>
                    </a:lnTo>
                    <a:lnTo>
                      <a:pt x="205" y="230"/>
                    </a:lnTo>
                    <a:lnTo>
                      <a:pt x="213" y="228"/>
                    </a:lnTo>
                    <a:lnTo>
                      <a:pt x="220" y="226"/>
                    </a:lnTo>
                    <a:lnTo>
                      <a:pt x="228" y="224"/>
                    </a:lnTo>
                    <a:lnTo>
                      <a:pt x="235" y="222"/>
                    </a:lnTo>
                    <a:lnTo>
                      <a:pt x="242" y="219"/>
                    </a:lnTo>
                    <a:lnTo>
                      <a:pt x="249" y="217"/>
                    </a:lnTo>
                    <a:lnTo>
                      <a:pt x="257" y="215"/>
                    </a:lnTo>
                    <a:lnTo>
                      <a:pt x="263" y="213"/>
                    </a:lnTo>
                    <a:lnTo>
                      <a:pt x="265" y="214"/>
                    </a:lnTo>
                    <a:lnTo>
                      <a:pt x="266" y="216"/>
                    </a:lnTo>
                    <a:lnTo>
                      <a:pt x="266" y="218"/>
                    </a:lnTo>
                    <a:lnTo>
                      <a:pt x="268" y="218"/>
                    </a:lnTo>
                    <a:lnTo>
                      <a:pt x="270" y="220"/>
                    </a:lnTo>
                    <a:lnTo>
                      <a:pt x="270" y="222"/>
                    </a:lnTo>
                    <a:lnTo>
                      <a:pt x="271" y="224"/>
                    </a:lnTo>
                    <a:lnTo>
                      <a:pt x="273" y="225"/>
                    </a:lnTo>
                    <a:lnTo>
                      <a:pt x="266" y="229"/>
                    </a:lnTo>
                    <a:lnTo>
                      <a:pt x="262" y="232"/>
                    </a:lnTo>
                    <a:lnTo>
                      <a:pt x="255" y="237"/>
                    </a:lnTo>
                    <a:lnTo>
                      <a:pt x="250" y="240"/>
                    </a:lnTo>
                    <a:lnTo>
                      <a:pt x="244" y="243"/>
                    </a:lnTo>
                    <a:lnTo>
                      <a:pt x="239" y="248"/>
                    </a:lnTo>
                    <a:lnTo>
                      <a:pt x="233" y="251"/>
                    </a:lnTo>
                    <a:lnTo>
                      <a:pt x="228" y="255"/>
                    </a:lnTo>
                    <a:lnTo>
                      <a:pt x="217" y="259"/>
                    </a:lnTo>
                    <a:lnTo>
                      <a:pt x="205" y="264"/>
                    </a:lnTo>
                    <a:lnTo>
                      <a:pt x="194" y="269"/>
                    </a:lnTo>
                    <a:lnTo>
                      <a:pt x="184" y="273"/>
                    </a:lnTo>
                    <a:lnTo>
                      <a:pt x="173" y="279"/>
                    </a:lnTo>
                    <a:lnTo>
                      <a:pt x="162" y="283"/>
                    </a:lnTo>
                    <a:lnTo>
                      <a:pt x="150" y="288"/>
                    </a:lnTo>
                    <a:lnTo>
                      <a:pt x="139" y="292"/>
                    </a:lnTo>
                    <a:lnTo>
                      <a:pt x="136" y="295"/>
                    </a:lnTo>
                    <a:lnTo>
                      <a:pt x="131" y="297"/>
                    </a:lnTo>
                    <a:lnTo>
                      <a:pt x="128" y="300"/>
                    </a:lnTo>
                    <a:lnTo>
                      <a:pt x="123" y="303"/>
                    </a:lnTo>
                    <a:lnTo>
                      <a:pt x="120" y="305"/>
                    </a:lnTo>
                    <a:lnTo>
                      <a:pt x="115" y="308"/>
                    </a:lnTo>
                    <a:lnTo>
                      <a:pt x="112" y="310"/>
                    </a:lnTo>
                    <a:lnTo>
                      <a:pt x="108" y="312"/>
                    </a:lnTo>
                    <a:lnTo>
                      <a:pt x="137" y="306"/>
                    </a:lnTo>
                    <a:lnTo>
                      <a:pt x="167" y="299"/>
                    </a:lnTo>
                    <a:lnTo>
                      <a:pt x="197" y="292"/>
                    </a:lnTo>
                    <a:lnTo>
                      <a:pt x="226" y="286"/>
                    </a:lnTo>
                    <a:lnTo>
                      <a:pt x="255" y="279"/>
                    </a:lnTo>
                    <a:lnTo>
                      <a:pt x="286" y="273"/>
                    </a:lnTo>
                    <a:lnTo>
                      <a:pt x="315" y="267"/>
                    </a:lnTo>
                    <a:lnTo>
                      <a:pt x="344" y="261"/>
                    </a:lnTo>
                    <a:lnTo>
                      <a:pt x="353" y="258"/>
                    </a:lnTo>
                    <a:lnTo>
                      <a:pt x="361" y="255"/>
                    </a:lnTo>
                    <a:lnTo>
                      <a:pt x="368" y="253"/>
                    </a:lnTo>
                    <a:lnTo>
                      <a:pt x="377" y="249"/>
                    </a:lnTo>
                    <a:lnTo>
                      <a:pt x="385" y="247"/>
                    </a:lnTo>
                    <a:lnTo>
                      <a:pt x="393" y="244"/>
                    </a:lnTo>
                    <a:lnTo>
                      <a:pt x="402" y="240"/>
                    </a:lnTo>
                    <a:lnTo>
                      <a:pt x="409" y="238"/>
                    </a:lnTo>
                    <a:lnTo>
                      <a:pt x="415" y="235"/>
                    </a:lnTo>
                    <a:lnTo>
                      <a:pt x="420" y="232"/>
                    </a:lnTo>
                    <a:lnTo>
                      <a:pt x="426" y="229"/>
                    </a:lnTo>
                    <a:lnTo>
                      <a:pt x="432" y="226"/>
                    </a:lnTo>
                    <a:lnTo>
                      <a:pt x="437" y="222"/>
                    </a:lnTo>
                    <a:lnTo>
                      <a:pt x="443" y="219"/>
                    </a:lnTo>
                    <a:lnTo>
                      <a:pt x="449" y="216"/>
                    </a:lnTo>
                    <a:lnTo>
                      <a:pt x="455" y="213"/>
                    </a:lnTo>
                    <a:lnTo>
                      <a:pt x="459" y="207"/>
                    </a:lnTo>
                    <a:lnTo>
                      <a:pt x="463" y="202"/>
                    </a:lnTo>
                    <a:lnTo>
                      <a:pt x="469" y="194"/>
                    </a:lnTo>
                    <a:lnTo>
                      <a:pt x="473" y="189"/>
                    </a:lnTo>
                    <a:lnTo>
                      <a:pt x="477" y="182"/>
                    </a:lnTo>
                    <a:lnTo>
                      <a:pt x="482" y="176"/>
                    </a:lnTo>
                    <a:lnTo>
                      <a:pt x="487" y="170"/>
                    </a:lnTo>
                    <a:lnTo>
                      <a:pt x="491" y="165"/>
                    </a:lnTo>
                    <a:lnTo>
                      <a:pt x="492" y="158"/>
                    </a:lnTo>
                    <a:lnTo>
                      <a:pt x="493" y="152"/>
                    </a:lnTo>
                    <a:lnTo>
                      <a:pt x="493" y="145"/>
                    </a:lnTo>
                    <a:lnTo>
                      <a:pt x="495" y="139"/>
                    </a:lnTo>
                    <a:lnTo>
                      <a:pt x="497" y="132"/>
                    </a:lnTo>
                    <a:lnTo>
                      <a:pt x="497" y="126"/>
                    </a:lnTo>
                    <a:lnTo>
                      <a:pt x="498" y="119"/>
                    </a:lnTo>
                    <a:lnTo>
                      <a:pt x="499" y="113"/>
                    </a:lnTo>
                    <a:lnTo>
                      <a:pt x="499" y="99"/>
                    </a:lnTo>
                    <a:lnTo>
                      <a:pt x="499" y="84"/>
                    </a:lnTo>
                    <a:lnTo>
                      <a:pt x="499" y="70"/>
                    </a:lnTo>
                    <a:lnTo>
                      <a:pt x="499" y="56"/>
                    </a:lnTo>
                    <a:lnTo>
                      <a:pt x="499" y="43"/>
                    </a:lnTo>
                    <a:lnTo>
                      <a:pt x="499" y="28"/>
                    </a:lnTo>
                    <a:lnTo>
                      <a:pt x="499" y="14"/>
                    </a:lnTo>
                    <a:lnTo>
                      <a:pt x="499" y="0"/>
                    </a:lnTo>
                  </a:path>
                </a:pathLst>
              </a:custGeom>
              <a:solidFill>
                <a:srgbClr val="FF8F66"/>
              </a:solidFill>
              <a:ln w="9525" cap="rnd">
                <a:noFill/>
                <a:round/>
                <a:headEnd type="none" w="sm" len="sm"/>
                <a:tailEnd type="none" w="sm" len="sm"/>
              </a:ln>
            </p:spPr>
            <p:txBody>
              <a:bodyPr/>
              <a:lstStyle/>
              <a:p>
                <a:pPr algn="ctr">
                  <a:defRPr/>
                </a:pPr>
                <a:endParaRPr lang="tr-TR" b="1"/>
              </a:p>
            </p:txBody>
          </p:sp>
          <p:sp>
            <p:nvSpPr>
              <p:cNvPr id="34854" name="Freeform 56"/>
              <p:cNvSpPr>
                <a:spLocks/>
              </p:cNvSpPr>
              <p:nvPr/>
            </p:nvSpPr>
            <p:spPr bwMode="auto">
              <a:xfrm>
                <a:off x="2883" y="2941"/>
                <a:ext cx="316" cy="116"/>
              </a:xfrm>
              <a:custGeom>
                <a:avLst/>
                <a:gdLst>
                  <a:gd name="T0" fmla="*/ 313 w 314"/>
                  <a:gd name="T1" fmla="*/ 0 h 116"/>
                  <a:gd name="T2" fmla="*/ 311 w 314"/>
                  <a:gd name="T3" fmla="*/ 1 h 116"/>
                  <a:gd name="T4" fmla="*/ 303 w 314"/>
                  <a:gd name="T5" fmla="*/ 1 h 116"/>
                  <a:gd name="T6" fmla="*/ 292 w 314"/>
                  <a:gd name="T7" fmla="*/ 4 h 116"/>
                  <a:gd name="T8" fmla="*/ 279 w 314"/>
                  <a:gd name="T9" fmla="*/ 7 h 116"/>
                  <a:gd name="T10" fmla="*/ 264 w 314"/>
                  <a:gd name="T11" fmla="*/ 11 h 116"/>
                  <a:gd name="T12" fmla="*/ 250 w 314"/>
                  <a:gd name="T13" fmla="*/ 15 h 116"/>
                  <a:gd name="T14" fmla="*/ 236 w 314"/>
                  <a:gd name="T15" fmla="*/ 18 h 116"/>
                  <a:gd name="T16" fmla="*/ 224 w 314"/>
                  <a:gd name="T17" fmla="*/ 23 h 116"/>
                  <a:gd name="T18" fmla="*/ 210 w 314"/>
                  <a:gd name="T19" fmla="*/ 29 h 116"/>
                  <a:gd name="T20" fmla="*/ 190 w 314"/>
                  <a:gd name="T21" fmla="*/ 36 h 116"/>
                  <a:gd name="T22" fmla="*/ 166 w 314"/>
                  <a:gd name="T23" fmla="*/ 46 h 116"/>
                  <a:gd name="T24" fmla="*/ 142 w 314"/>
                  <a:gd name="T25" fmla="*/ 55 h 116"/>
                  <a:gd name="T26" fmla="*/ 119 w 314"/>
                  <a:gd name="T27" fmla="*/ 65 h 116"/>
                  <a:gd name="T28" fmla="*/ 99 w 314"/>
                  <a:gd name="T29" fmla="*/ 73 h 116"/>
                  <a:gd name="T30" fmla="*/ 86 w 314"/>
                  <a:gd name="T31" fmla="*/ 79 h 116"/>
                  <a:gd name="T32" fmla="*/ 81 w 314"/>
                  <a:gd name="T33" fmla="*/ 80 h 116"/>
                  <a:gd name="T34" fmla="*/ 0 w 314"/>
                  <a:gd name="T35" fmla="*/ 115 h 116"/>
                  <a:gd name="T36" fmla="*/ 78 w 314"/>
                  <a:gd name="T37" fmla="*/ 90 h 116"/>
                  <a:gd name="T38" fmla="*/ 79 w 314"/>
                  <a:gd name="T39" fmla="*/ 90 h 116"/>
                  <a:gd name="T40" fmla="*/ 84 w 314"/>
                  <a:gd name="T41" fmla="*/ 88 h 116"/>
                  <a:gd name="T42" fmla="*/ 90 w 314"/>
                  <a:gd name="T43" fmla="*/ 86 h 116"/>
                  <a:gd name="T44" fmla="*/ 99 w 314"/>
                  <a:gd name="T45" fmla="*/ 84 h 116"/>
                  <a:gd name="T46" fmla="*/ 108 w 314"/>
                  <a:gd name="T47" fmla="*/ 81 h 116"/>
                  <a:gd name="T48" fmla="*/ 119 w 314"/>
                  <a:gd name="T49" fmla="*/ 77 h 116"/>
                  <a:gd name="T50" fmla="*/ 129 w 314"/>
                  <a:gd name="T51" fmla="*/ 73 h 116"/>
                  <a:gd name="T52" fmla="*/ 138 w 314"/>
                  <a:gd name="T53" fmla="*/ 68 h 116"/>
                  <a:gd name="T54" fmla="*/ 149 w 314"/>
                  <a:gd name="T55" fmla="*/ 63 h 116"/>
                  <a:gd name="T56" fmla="*/ 162 w 314"/>
                  <a:gd name="T57" fmla="*/ 58 h 116"/>
                  <a:gd name="T58" fmla="*/ 175 w 314"/>
                  <a:gd name="T59" fmla="*/ 53 h 116"/>
                  <a:gd name="T60" fmla="*/ 188 w 314"/>
                  <a:gd name="T61" fmla="*/ 47 h 116"/>
                  <a:gd name="T62" fmla="*/ 202 w 314"/>
                  <a:gd name="T63" fmla="*/ 42 h 116"/>
                  <a:gd name="T64" fmla="*/ 215 w 314"/>
                  <a:gd name="T65" fmla="*/ 38 h 116"/>
                  <a:gd name="T66" fmla="*/ 227 w 314"/>
                  <a:gd name="T67" fmla="*/ 34 h 116"/>
                  <a:gd name="T68" fmla="*/ 235 w 314"/>
                  <a:gd name="T69" fmla="*/ 31 h 116"/>
                  <a:gd name="T70" fmla="*/ 244 w 314"/>
                  <a:gd name="T71" fmla="*/ 29 h 116"/>
                  <a:gd name="T72" fmla="*/ 254 w 314"/>
                  <a:gd name="T73" fmla="*/ 26 h 116"/>
                  <a:gd name="T74" fmla="*/ 264 w 314"/>
                  <a:gd name="T75" fmla="*/ 25 h 116"/>
                  <a:gd name="T76" fmla="*/ 274 w 314"/>
                  <a:gd name="T77" fmla="*/ 23 h 116"/>
                  <a:gd name="T78" fmla="*/ 283 w 314"/>
                  <a:gd name="T79" fmla="*/ 22 h 116"/>
                  <a:gd name="T80" fmla="*/ 290 w 314"/>
                  <a:gd name="T81" fmla="*/ 20 h 116"/>
                  <a:gd name="T82" fmla="*/ 296 w 314"/>
                  <a:gd name="T83" fmla="*/ 20 h 116"/>
                  <a:gd name="T84" fmla="*/ 298 w 314"/>
                  <a:gd name="T85" fmla="*/ 20 h 116"/>
                  <a:gd name="T86" fmla="*/ 313 w 314"/>
                  <a:gd name="T87" fmla="*/ 0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4"/>
                  <a:gd name="T133" fmla="*/ 0 h 116"/>
                  <a:gd name="T134" fmla="*/ 314 w 314"/>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4" h="116">
                    <a:moveTo>
                      <a:pt x="313" y="0"/>
                    </a:moveTo>
                    <a:lnTo>
                      <a:pt x="311" y="1"/>
                    </a:lnTo>
                    <a:lnTo>
                      <a:pt x="303" y="1"/>
                    </a:lnTo>
                    <a:lnTo>
                      <a:pt x="292" y="4"/>
                    </a:lnTo>
                    <a:lnTo>
                      <a:pt x="279" y="7"/>
                    </a:lnTo>
                    <a:lnTo>
                      <a:pt x="264" y="11"/>
                    </a:lnTo>
                    <a:lnTo>
                      <a:pt x="250" y="15"/>
                    </a:lnTo>
                    <a:lnTo>
                      <a:pt x="236" y="18"/>
                    </a:lnTo>
                    <a:lnTo>
                      <a:pt x="224" y="23"/>
                    </a:lnTo>
                    <a:lnTo>
                      <a:pt x="210" y="29"/>
                    </a:lnTo>
                    <a:lnTo>
                      <a:pt x="190" y="36"/>
                    </a:lnTo>
                    <a:lnTo>
                      <a:pt x="166" y="46"/>
                    </a:lnTo>
                    <a:lnTo>
                      <a:pt x="142" y="55"/>
                    </a:lnTo>
                    <a:lnTo>
                      <a:pt x="119" y="65"/>
                    </a:lnTo>
                    <a:lnTo>
                      <a:pt x="99" y="73"/>
                    </a:lnTo>
                    <a:lnTo>
                      <a:pt x="86" y="79"/>
                    </a:lnTo>
                    <a:lnTo>
                      <a:pt x="81" y="80"/>
                    </a:lnTo>
                    <a:lnTo>
                      <a:pt x="0" y="115"/>
                    </a:lnTo>
                    <a:lnTo>
                      <a:pt x="78" y="90"/>
                    </a:lnTo>
                    <a:lnTo>
                      <a:pt x="79" y="90"/>
                    </a:lnTo>
                    <a:lnTo>
                      <a:pt x="84" y="88"/>
                    </a:lnTo>
                    <a:lnTo>
                      <a:pt x="90" y="86"/>
                    </a:lnTo>
                    <a:lnTo>
                      <a:pt x="99" y="84"/>
                    </a:lnTo>
                    <a:lnTo>
                      <a:pt x="108" y="81"/>
                    </a:lnTo>
                    <a:lnTo>
                      <a:pt x="119" y="77"/>
                    </a:lnTo>
                    <a:lnTo>
                      <a:pt x="129" y="73"/>
                    </a:lnTo>
                    <a:lnTo>
                      <a:pt x="138" y="68"/>
                    </a:lnTo>
                    <a:lnTo>
                      <a:pt x="149" y="63"/>
                    </a:lnTo>
                    <a:lnTo>
                      <a:pt x="162" y="58"/>
                    </a:lnTo>
                    <a:lnTo>
                      <a:pt x="175" y="53"/>
                    </a:lnTo>
                    <a:lnTo>
                      <a:pt x="188" y="47"/>
                    </a:lnTo>
                    <a:lnTo>
                      <a:pt x="202" y="42"/>
                    </a:lnTo>
                    <a:lnTo>
                      <a:pt x="215" y="38"/>
                    </a:lnTo>
                    <a:lnTo>
                      <a:pt x="227" y="34"/>
                    </a:lnTo>
                    <a:lnTo>
                      <a:pt x="235" y="31"/>
                    </a:lnTo>
                    <a:lnTo>
                      <a:pt x="244" y="29"/>
                    </a:lnTo>
                    <a:lnTo>
                      <a:pt x="254" y="26"/>
                    </a:lnTo>
                    <a:lnTo>
                      <a:pt x="264" y="25"/>
                    </a:lnTo>
                    <a:lnTo>
                      <a:pt x="274" y="23"/>
                    </a:lnTo>
                    <a:lnTo>
                      <a:pt x="283" y="22"/>
                    </a:lnTo>
                    <a:lnTo>
                      <a:pt x="290" y="20"/>
                    </a:lnTo>
                    <a:lnTo>
                      <a:pt x="296" y="20"/>
                    </a:lnTo>
                    <a:lnTo>
                      <a:pt x="298" y="20"/>
                    </a:lnTo>
                    <a:lnTo>
                      <a:pt x="313" y="0"/>
                    </a:lnTo>
                  </a:path>
                </a:pathLst>
              </a:custGeom>
              <a:solidFill>
                <a:srgbClr val="BF5926"/>
              </a:solidFill>
              <a:ln w="9525" cap="rnd">
                <a:noFill/>
                <a:round/>
                <a:headEnd type="none" w="sm" len="sm"/>
                <a:tailEnd type="none" w="sm" len="sm"/>
              </a:ln>
            </p:spPr>
            <p:txBody>
              <a:bodyPr/>
              <a:lstStyle/>
              <a:p>
                <a:pPr algn="ctr">
                  <a:defRPr/>
                </a:pPr>
                <a:endParaRPr lang="tr-TR" b="1"/>
              </a:p>
            </p:txBody>
          </p:sp>
          <p:sp>
            <p:nvSpPr>
              <p:cNvPr id="34855" name="Freeform 57"/>
              <p:cNvSpPr>
                <a:spLocks/>
              </p:cNvSpPr>
              <p:nvPr/>
            </p:nvSpPr>
            <p:spPr bwMode="auto">
              <a:xfrm>
                <a:off x="3036" y="2964"/>
                <a:ext cx="152" cy="51"/>
              </a:xfrm>
              <a:custGeom>
                <a:avLst/>
                <a:gdLst>
                  <a:gd name="T0" fmla="*/ 150 w 152"/>
                  <a:gd name="T1" fmla="*/ 0 h 51"/>
                  <a:gd name="T2" fmla="*/ 139 w 152"/>
                  <a:gd name="T3" fmla="*/ 2 h 51"/>
                  <a:gd name="T4" fmla="*/ 124 w 152"/>
                  <a:gd name="T5" fmla="*/ 5 h 51"/>
                  <a:gd name="T6" fmla="*/ 107 w 152"/>
                  <a:gd name="T7" fmla="*/ 9 h 51"/>
                  <a:gd name="T8" fmla="*/ 90 w 152"/>
                  <a:gd name="T9" fmla="*/ 15 h 51"/>
                  <a:gd name="T10" fmla="*/ 60 w 152"/>
                  <a:gd name="T11" fmla="*/ 26 h 51"/>
                  <a:gd name="T12" fmla="*/ 27 w 152"/>
                  <a:gd name="T13" fmla="*/ 39 h 51"/>
                  <a:gd name="T14" fmla="*/ 3 w 152"/>
                  <a:gd name="T15" fmla="*/ 48 h 51"/>
                  <a:gd name="T16" fmla="*/ 7 w 152"/>
                  <a:gd name="T17" fmla="*/ 49 h 51"/>
                  <a:gd name="T18" fmla="*/ 24 w 152"/>
                  <a:gd name="T19" fmla="*/ 49 h 51"/>
                  <a:gd name="T20" fmla="*/ 41 w 152"/>
                  <a:gd name="T21" fmla="*/ 50 h 51"/>
                  <a:gd name="T22" fmla="*/ 58 w 152"/>
                  <a:gd name="T23" fmla="*/ 50 h 51"/>
                  <a:gd name="T24" fmla="*/ 63 w 152"/>
                  <a:gd name="T25" fmla="*/ 49 h 51"/>
                  <a:gd name="T26" fmla="*/ 57 w 152"/>
                  <a:gd name="T27" fmla="*/ 48 h 51"/>
                  <a:gd name="T28" fmla="*/ 51 w 152"/>
                  <a:gd name="T29" fmla="*/ 46 h 51"/>
                  <a:gd name="T30" fmla="*/ 46 w 152"/>
                  <a:gd name="T31" fmla="*/ 44 h 51"/>
                  <a:gd name="T32" fmla="*/ 50 w 152"/>
                  <a:gd name="T33" fmla="*/ 44 h 51"/>
                  <a:gd name="T34" fmla="*/ 62 w 152"/>
                  <a:gd name="T35" fmla="*/ 43 h 51"/>
                  <a:gd name="T36" fmla="*/ 75 w 152"/>
                  <a:gd name="T37" fmla="*/ 43 h 51"/>
                  <a:gd name="T38" fmla="*/ 88 w 152"/>
                  <a:gd name="T39" fmla="*/ 42 h 51"/>
                  <a:gd name="T40" fmla="*/ 89 w 152"/>
                  <a:gd name="T41" fmla="*/ 41 h 51"/>
                  <a:gd name="T42" fmla="*/ 79 w 152"/>
                  <a:gd name="T43" fmla="*/ 40 h 51"/>
                  <a:gd name="T44" fmla="*/ 70 w 152"/>
                  <a:gd name="T45" fmla="*/ 38 h 51"/>
                  <a:gd name="T46" fmla="*/ 59 w 152"/>
                  <a:gd name="T47" fmla="*/ 36 h 51"/>
                  <a:gd name="T48" fmla="*/ 61 w 152"/>
                  <a:gd name="T49" fmla="*/ 35 h 51"/>
                  <a:gd name="T50" fmla="*/ 74 w 152"/>
                  <a:gd name="T51" fmla="*/ 35 h 51"/>
                  <a:gd name="T52" fmla="*/ 87 w 152"/>
                  <a:gd name="T53" fmla="*/ 35 h 51"/>
                  <a:gd name="T54" fmla="*/ 100 w 152"/>
                  <a:gd name="T55" fmla="*/ 35 h 51"/>
                  <a:gd name="T56" fmla="*/ 102 w 152"/>
                  <a:gd name="T57" fmla="*/ 35 h 51"/>
                  <a:gd name="T58" fmla="*/ 92 w 152"/>
                  <a:gd name="T59" fmla="*/ 33 h 51"/>
                  <a:gd name="T60" fmla="*/ 83 w 152"/>
                  <a:gd name="T61" fmla="*/ 32 h 51"/>
                  <a:gd name="T62" fmla="*/ 73 w 152"/>
                  <a:gd name="T63" fmla="*/ 31 h 51"/>
                  <a:gd name="T64" fmla="*/ 74 w 152"/>
                  <a:gd name="T65" fmla="*/ 30 h 51"/>
                  <a:gd name="T66" fmla="*/ 86 w 152"/>
                  <a:gd name="T67" fmla="*/ 29 h 51"/>
                  <a:gd name="T68" fmla="*/ 98 w 152"/>
                  <a:gd name="T69" fmla="*/ 29 h 51"/>
                  <a:gd name="T70" fmla="*/ 109 w 152"/>
                  <a:gd name="T71" fmla="*/ 29 h 51"/>
                  <a:gd name="T72" fmla="*/ 111 w 152"/>
                  <a:gd name="T73" fmla="*/ 28 h 51"/>
                  <a:gd name="T74" fmla="*/ 103 w 152"/>
                  <a:gd name="T75" fmla="*/ 28 h 51"/>
                  <a:gd name="T76" fmla="*/ 96 w 152"/>
                  <a:gd name="T77" fmla="*/ 27 h 51"/>
                  <a:gd name="T78" fmla="*/ 88 w 152"/>
                  <a:gd name="T79" fmla="*/ 25 h 51"/>
                  <a:gd name="T80" fmla="*/ 89 w 152"/>
                  <a:gd name="T81" fmla="*/ 25 h 51"/>
                  <a:gd name="T82" fmla="*/ 101 w 152"/>
                  <a:gd name="T83" fmla="*/ 24 h 51"/>
                  <a:gd name="T84" fmla="*/ 112 w 152"/>
                  <a:gd name="T85" fmla="*/ 24 h 51"/>
                  <a:gd name="T86" fmla="*/ 124 w 152"/>
                  <a:gd name="T87" fmla="*/ 23 h 51"/>
                  <a:gd name="T88" fmla="*/ 126 w 152"/>
                  <a:gd name="T89" fmla="*/ 22 h 51"/>
                  <a:gd name="T90" fmla="*/ 122 w 152"/>
                  <a:gd name="T91" fmla="*/ 20 h 51"/>
                  <a:gd name="T92" fmla="*/ 116 w 152"/>
                  <a:gd name="T93" fmla="*/ 18 h 51"/>
                  <a:gd name="T94" fmla="*/ 111 w 152"/>
                  <a:gd name="T95" fmla="*/ 17 h 51"/>
                  <a:gd name="T96" fmla="*/ 113 w 152"/>
                  <a:gd name="T97" fmla="*/ 15 h 51"/>
                  <a:gd name="T98" fmla="*/ 120 w 152"/>
                  <a:gd name="T99" fmla="*/ 15 h 51"/>
                  <a:gd name="T100" fmla="*/ 128 w 152"/>
                  <a:gd name="T101" fmla="*/ 17 h 51"/>
                  <a:gd name="T102" fmla="*/ 135 w 152"/>
                  <a:gd name="T103" fmla="*/ 17 h 51"/>
                  <a:gd name="T104" fmla="*/ 141 w 152"/>
                  <a:gd name="T105" fmla="*/ 15 h 51"/>
                  <a:gd name="T106" fmla="*/ 144 w 152"/>
                  <a:gd name="T107" fmla="*/ 10 h 51"/>
                  <a:gd name="T108" fmla="*/ 147 w 152"/>
                  <a:gd name="T109" fmla="*/ 6 h 51"/>
                  <a:gd name="T110" fmla="*/ 150 w 152"/>
                  <a:gd name="T111" fmla="*/ 2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2"/>
                  <a:gd name="T169" fmla="*/ 0 h 51"/>
                  <a:gd name="T170" fmla="*/ 152 w 152"/>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2" h="51">
                    <a:moveTo>
                      <a:pt x="151" y="0"/>
                    </a:moveTo>
                    <a:lnTo>
                      <a:pt x="150" y="0"/>
                    </a:lnTo>
                    <a:lnTo>
                      <a:pt x="145" y="1"/>
                    </a:lnTo>
                    <a:lnTo>
                      <a:pt x="139" y="2"/>
                    </a:lnTo>
                    <a:lnTo>
                      <a:pt x="132" y="4"/>
                    </a:lnTo>
                    <a:lnTo>
                      <a:pt x="124" y="5"/>
                    </a:lnTo>
                    <a:lnTo>
                      <a:pt x="115" y="8"/>
                    </a:lnTo>
                    <a:lnTo>
                      <a:pt x="107" y="9"/>
                    </a:lnTo>
                    <a:lnTo>
                      <a:pt x="99" y="11"/>
                    </a:lnTo>
                    <a:lnTo>
                      <a:pt x="90" y="15"/>
                    </a:lnTo>
                    <a:lnTo>
                      <a:pt x="76" y="20"/>
                    </a:lnTo>
                    <a:lnTo>
                      <a:pt x="60" y="26"/>
                    </a:lnTo>
                    <a:lnTo>
                      <a:pt x="42" y="33"/>
                    </a:lnTo>
                    <a:lnTo>
                      <a:pt x="27" y="39"/>
                    </a:lnTo>
                    <a:lnTo>
                      <a:pt x="13" y="44"/>
                    </a:lnTo>
                    <a:lnTo>
                      <a:pt x="3" y="48"/>
                    </a:lnTo>
                    <a:lnTo>
                      <a:pt x="0" y="49"/>
                    </a:lnTo>
                    <a:lnTo>
                      <a:pt x="7" y="49"/>
                    </a:lnTo>
                    <a:lnTo>
                      <a:pt x="16" y="49"/>
                    </a:lnTo>
                    <a:lnTo>
                      <a:pt x="24" y="49"/>
                    </a:lnTo>
                    <a:lnTo>
                      <a:pt x="33" y="49"/>
                    </a:lnTo>
                    <a:lnTo>
                      <a:pt x="41" y="50"/>
                    </a:lnTo>
                    <a:lnTo>
                      <a:pt x="50" y="50"/>
                    </a:lnTo>
                    <a:lnTo>
                      <a:pt x="58" y="50"/>
                    </a:lnTo>
                    <a:lnTo>
                      <a:pt x="66" y="50"/>
                    </a:lnTo>
                    <a:lnTo>
                      <a:pt x="63" y="49"/>
                    </a:lnTo>
                    <a:lnTo>
                      <a:pt x="60" y="48"/>
                    </a:lnTo>
                    <a:lnTo>
                      <a:pt x="57" y="48"/>
                    </a:lnTo>
                    <a:lnTo>
                      <a:pt x="55" y="46"/>
                    </a:lnTo>
                    <a:lnTo>
                      <a:pt x="51" y="46"/>
                    </a:lnTo>
                    <a:lnTo>
                      <a:pt x="48" y="46"/>
                    </a:lnTo>
                    <a:lnTo>
                      <a:pt x="46" y="44"/>
                    </a:lnTo>
                    <a:lnTo>
                      <a:pt x="42" y="44"/>
                    </a:lnTo>
                    <a:lnTo>
                      <a:pt x="50" y="44"/>
                    </a:lnTo>
                    <a:lnTo>
                      <a:pt x="55" y="43"/>
                    </a:lnTo>
                    <a:lnTo>
                      <a:pt x="62" y="43"/>
                    </a:lnTo>
                    <a:lnTo>
                      <a:pt x="68" y="43"/>
                    </a:lnTo>
                    <a:lnTo>
                      <a:pt x="75" y="43"/>
                    </a:lnTo>
                    <a:lnTo>
                      <a:pt x="81" y="42"/>
                    </a:lnTo>
                    <a:lnTo>
                      <a:pt x="88" y="42"/>
                    </a:lnTo>
                    <a:lnTo>
                      <a:pt x="94" y="42"/>
                    </a:lnTo>
                    <a:lnTo>
                      <a:pt x="89" y="41"/>
                    </a:lnTo>
                    <a:lnTo>
                      <a:pt x="85" y="40"/>
                    </a:lnTo>
                    <a:lnTo>
                      <a:pt x="79" y="40"/>
                    </a:lnTo>
                    <a:lnTo>
                      <a:pt x="74" y="39"/>
                    </a:lnTo>
                    <a:lnTo>
                      <a:pt x="70" y="38"/>
                    </a:lnTo>
                    <a:lnTo>
                      <a:pt x="64" y="37"/>
                    </a:lnTo>
                    <a:lnTo>
                      <a:pt x="59" y="36"/>
                    </a:lnTo>
                    <a:lnTo>
                      <a:pt x="55" y="35"/>
                    </a:lnTo>
                    <a:lnTo>
                      <a:pt x="61" y="35"/>
                    </a:lnTo>
                    <a:lnTo>
                      <a:pt x="68" y="35"/>
                    </a:lnTo>
                    <a:lnTo>
                      <a:pt x="74" y="35"/>
                    </a:lnTo>
                    <a:lnTo>
                      <a:pt x="80" y="35"/>
                    </a:lnTo>
                    <a:lnTo>
                      <a:pt x="87" y="35"/>
                    </a:lnTo>
                    <a:lnTo>
                      <a:pt x="93" y="35"/>
                    </a:lnTo>
                    <a:lnTo>
                      <a:pt x="100" y="35"/>
                    </a:lnTo>
                    <a:lnTo>
                      <a:pt x="106" y="35"/>
                    </a:lnTo>
                    <a:lnTo>
                      <a:pt x="102" y="35"/>
                    </a:lnTo>
                    <a:lnTo>
                      <a:pt x="96" y="33"/>
                    </a:lnTo>
                    <a:lnTo>
                      <a:pt x="92" y="33"/>
                    </a:lnTo>
                    <a:lnTo>
                      <a:pt x="87" y="33"/>
                    </a:lnTo>
                    <a:lnTo>
                      <a:pt x="83" y="32"/>
                    </a:lnTo>
                    <a:lnTo>
                      <a:pt x="77" y="31"/>
                    </a:lnTo>
                    <a:lnTo>
                      <a:pt x="73" y="31"/>
                    </a:lnTo>
                    <a:lnTo>
                      <a:pt x="68" y="30"/>
                    </a:lnTo>
                    <a:lnTo>
                      <a:pt x="74" y="30"/>
                    </a:lnTo>
                    <a:lnTo>
                      <a:pt x="80" y="30"/>
                    </a:lnTo>
                    <a:lnTo>
                      <a:pt x="86" y="29"/>
                    </a:lnTo>
                    <a:lnTo>
                      <a:pt x="92" y="29"/>
                    </a:lnTo>
                    <a:lnTo>
                      <a:pt x="98" y="29"/>
                    </a:lnTo>
                    <a:lnTo>
                      <a:pt x="103" y="29"/>
                    </a:lnTo>
                    <a:lnTo>
                      <a:pt x="109" y="29"/>
                    </a:lnTo>
                    <a:lnTo>
                      <a:pt x="115" y="28"/>
                    </a:lnTo>
                    <a:lnTo>
                      <a:pt x="111" y="28"/>
                    </a:lnTo>
                    <a:lnTo>
                      <a:pt x="107" y="28"/>
                    </a:lnTo>
                    <a:lnTo>
                      <a:pt x="103" y="28"/>
                    </a:lnTo>
                    <a:lnTo>
                      <a:pt x="99" y="27"/>
                    </a:lnTo>
                    <a:lnTo>
                      <a:pt x="96" y="27"/>
                    </a:lnTo>
                    <a:lnTo>
                      <a:pt x="91" y="26"/>
                    </a:lnTo>
                    <a:lnTo>
                      <a:pt x="88" y="25"/>
                    </a:lnTo>
                    <a:lnTo>
                      <a:pt x="83" y="25"/>
                    </a:lnTo>
                    <a:lnTo>
                      <a:pt x="89" y="25"/>
                    </a:lnTo>
                    <a:lnTo>
                      <a:pt x="94" y="24"/>
                    </a:lnTo>
                    <a:lnTo>
                      <a:pt x="101" y="24"/>
                    </a:lnTo>
                    <a:lnTo>
                      <a:pt x="106" y="24"/>
                    </a:lnTo>
                    <a:lnTo>
                      <a:pt x="112" y="24"/>
                    </a:lnTo>
                    <a:lnTo>
                      <a:pt x="117" y="23"/>
                    </a:lnTo>
                    <a:lnTo>
                      <a:pt x="124" y="23"/>
                    </a:lnTo>
                    <a:lnTo>
                      <a:pt x="129" y="23"/>
                    </a:lnTo>
                    <a:lnTo>
                      <a:pt x="126" y="22"/>
                    </a:lnTo>
                    <a:lnTo>
                      <a:pt x="124" y="22"/>
                    </a:lnTo>
                    <a:lnTo>
                      <a:pt x="122" y="20"/>
                    </a:lnTo>
                    <a:lnTo>
                      <a:pt x="119" y="19"/>
                    </a:lnTo>
                    <a:lnTo>
                      <a:pt x="116" y="18"/>
                    </a:lnTo>
                    <a:lnTo>
                      <a:pt x="114" y="17"/>
                    </a:lnTo>
                    <a:lnTo>
                      <a:pt x="111" y="17"/>
                    </a:lnTo>
                    <a:lnTo>
                      <a:pt x="109" y="15"/>
                    </a:lnTo>
                    <a:lnTo>
                      <a:pt x="113" y="15"/>
                    </a:lnTo>
                    <a:lnTo>
                      <a:pt x="116" y="15"/>
                    </a:lnTo>
                    <a:lnTo>
                      <a:pt x="120" y="15"/>
                    </a:lnTo>
                    <a:lnTo>
                      <a:pt x="124" y="17"/>
                    </a:lnTo>
                    <a:lnTo>
                      <a:pt x="128" y="17"/>
                    </a:lnTo>
                    <a:lnTo>
                      <a:pt x="131" y="17"/>
                    </a:lnTo>
                    <a:lnTo>
                      <a:pt x="135" y="17"/>
                    </a:lnTo>
                    <a:lnTo>
                      <a:pt x="139" y="17"/>
                    </a:lnTo>
                    <a:lnTo>
                      <a:pt x="141" y="15"/>
                    </a:lnTo>
                    <a:lnTo>
                      <a:pt x="142" y="12"/>
                    </a:lnTo>
                    <a:lnTo>
                      <a:pt x="144" y="10"/>
                    </a:lnTo>
                    <a:lnTo>
                      <a:pt x="145" y="8"/>
                    </a:lnTo>
                    <a:lnTo>
                      <a:pt x="147" y="6"/>
                    </a:lnTo>
                    <a:lnTo>
                      <a:pt x="148" y="4"/>
                    </a:lnTo>
                    <a:lnTo>
                      <a:pt x="150" y="2"/>
                    </a:lnTo>
                    <a:lnTo>
                      <a:pt x="151" y="0"/>
                    </a:lnTo>
                  </a:path>
                </a:pathLst>
              </a:custGeom>
              <a:solidFill>
                <a:srgbClr val="BF5926"/>
              </a:solidFill>
              <a:ln w="9525" cap="rnd">
                <a:noFill/>
                <a:round/>
                <a:headEnd type="none" w="sm" len="sm"/>
                <a:tailEnd type="none" w="sm" len="sm"/>
              </a:ln>
            </p:spPr>
            <p:txBody>
              <a:bodyPr/>
              <a:lstStyle/>
              <a:p>
                <a:pPr algn="ctr">
                  <a:defRPr/>
                </a:pPr>
                <a:endParaRPr lang="tr-TR" b="1"/>
              </a:p>
            </p:txBody>
          </p:sp>
          <p:sp>
            <p:nvSpPr>
              <p:cNvPr id="34856" name="Freeform 58"/>
              <p:cNvSpPr>
                <a:spLocks/>
              </p:cNvSpPr>
              <p:nvPr/>
            </p:nvSpPr>
            <p:spPr bwMode="auto">
              <a:xfrm>
                <a:off x="3054" y="3060"/>
                <a:ext cx="32" cy="8"/>
              </a:xfrm>
              <a:custGeom>
                <a:avLst/>
                <a:gdLst>
                  <a:gd name="T0" fmla="*/ 31 w 32"/>
                  <a:gd name="T1" fmla="*/ 0 h 8"/>
                  <a:gd name="T2" fmla="*/ 30 w 32"/>
                  <a:gd name="T3" fmla="*/ 0 h 8"/>
                  <a:gd name="T4" fmla="*/ 29 w 32"/>
                  <a:gd name="T5" fmla="*/ 1 h 8"/>
                  <a:gd name="T6" fmla="*/ 25 w 32"/>
                  <a:gd name="T7" fmla="*/ 3 h 8"/>
                  <a:gd name="T8" fmla="*/ 22 w 32"/>
                  <a:gd name="T9" fmla="*/ 3 h 8"/>
                  <a:gd name="T10" fmla="*/ 17 w 32"/>
                  <a:gd name="T11" fmla="*/ 4 h 8"/>
                  <a:gd name="T12" fmla="*/ 14 w 32"/>
                  <a:gd name="T13" fmla="*/ 6 h 8"/>
                  <a:gd name="T14" fmla="*/ 11 w 32"/>
                  <a:gd name="T15" fmla="*/ 6 h 8"/>
                  <a:gd name="T16" fmla="*/ 7 w 32"/>
                  <a:gd name="T17" fmla="*/ 7 h 8"/>
                  <a:gd name="T18" fmla="*/ 6 w 32"/>
                  <a:gd name="T19" fmla="*/ 7 h 8"/>
                  <a:gd name="T20" fmla="*/ 4 w 32"/>
                  <a:gd name="T21" fmla="*/ 6 h 8"/>
                  <a:gd name="T22" fmla="*/ 3 w 32"/>
                  <a:gd name="T23" fmla="*/ 5 h 8"/>
                  <a:gd name="T24" fmla="*/ 2 w 32"/>
                  <a:gd name="T25" fmla="*/ 4 h 8"/>
                  <a:gd name="T26" fmla="*/ 1 w 32"/>
                  <a:gd name="T27" fmla="*/ 3 h 8"/>
                  <a:gd name="T28" fmla="*/ 0 w 32"/>
                  <a:gd name="T29" fmla="*/ 3 h 8"/>
                  <a:gd name="T30" fmla="*/ 0 w 32"/>
                  <a:gd name="T31" fmla="*/ 2 h 8"/>
                  <a:gd name="T32" fmla="*/ 31 w 32"/>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8"/>
                  <a:gd name="T53" fmla="*/ 32 w 32"/>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8">
                    <a:moveTo>
                      <a:pt x="31" y="0"/>
                    </a:moveTo>
                    <a:lnTo>
                      <a:pt x="30" y="0"/>
                    </a:lnTo>
                    <a:lnTo>
                      <a:pt x="29" y="1"/>
                    </a:lnTo>
                    <a:lnTo>
                      <a:pt x="25" y="3"/>
                    </a:lnTo>
                    <a:lnTo>
                      <a:pt x="22" y="3"/>
                    </a:lnTo>
                    <a:lnTo>
                      <a:pt x="17" y="4"/>
                    </a:lnTo>
                    <a:lnTo>
                      <a:pt x="14" y="6"/>
                    </a:lnTo>
                    <a:lnTo>
                      <a:pt x="11" y="6"/>
                    </a:lnTo>
                    <a:lnTo>
                      <a:pt x="7" y="7"/>
                    </a:lnTo>
                    <a:lnTo>
                      <a:pt x="6" y="7"/>
                    </a:lnTo>
                    <a:lnTo>
                      <a:pt x="4" y="6"/>
                    </a:lnTo>
                    <a:lnTo>
                      <a:pt x="3" y="5"/>
                    </a:lnTo>
                    <a:lnTo>
                      <a:pt x="2" y="4"/>
                    </a:lnTo>
                    <a:lnTo>
                      <a:pt x="1" y="3"/>
                    </a:lnTo>
                    <a:lnTo>
                      <a:pt x="0" y="3"/>
                    </a:lnTo>
                    <a:lnTo>
                      <a:pt x="0" y="2"/>
                    </a:lnTo>
                    <a:lnTo>
                      <a:pt x="31" y="0"/>
                    </a:lnTo>
                  </a:path>
                </a:pathLst>
              </a:custGeom>
              <a:solidFill>
                <a:srgbClr val="BF5926"/>
              </a:solidFill>
              <a:ln w="9525" cap="rnd">
                <a:noFill/>
                <a:round/>
                <a:headEnd type="none" w="sm" len="sm"/>
                <a:tailEnd type="none" w="sm" len="sm"/>
              </a:ln>
            </p:spPr>
            <p:txBody>
              <a:bodyPr/>
              <a:lstStyle/>
              <a:p>
                <a:pPr algn="ctr">
                  <a:defRPr/>
                </a:pPr>
                <a:endParaRPr lang="tr-TR" b="1"/>
              </a:p>
            </p:txBody>
          </p:sp>
          <p:sp>
            <p:nvSpPr>
              <p:cNvPr id="34857" name="Freeform 59"/>
              <p:cNvSpPr>
                <a:spLocks/>
              </p:cNvSpPr>
              <p:nvPr/>
            </p:nvSpPr>
            <p:spPr bwMode="auto">
              <a:xfrm>
                <a:off x="2873" y="3042"/>
                <a:ext cx="186" cy="63"/>
              </a:xfrm>
              <a:custGeom>
                <a:avLst/>
                <a:gdLst>
                  <a:gd name="T0" fmla="*/ 185 w 186"/>
                  <a:gd name="T1" fmla="*/ 5 h 63"/>
                  <a:gd name="T2" fmla="*/ 185 w 186"/>
                  <a:gd name="T3" fmla="*/ 5 h 63"/>
                  <a:gd name="T4" fmla="*/ 184 w 186"/>
                  <a:gd name="T5" fmla="*/ 4 h 63"/>
                  <a:gd name="T6" fmla="*/ 183 w 186"/>
                  <a:gd name="T7" fmla="*/ 3 h 63"/>
                  <a:gd name="T8" fmla="*/ 181 w 186"/>
                  <a:gd name="T9" fmla="*/ 1 h 63"/>
                  <a:gd name="T10" fmla="*/ 179 w 186"/>
                  <a:gd name="T11" fmla="*/ 1 h 63"/>
                  <a:gd name="T12" fmla="*/ 177 w 186"/>
                  <a:gd name="T13" fmla="*/ 0 h 63"/>
                  <a:gd name="T14" fmla="*/ 175 w 186"/>
                  <a:gd name="T15" fmla="*/ 0 h 63"/>
                  <a:gd name="T16" fmla="*/ 172 w 186"/>
                  <a:gd name="T17" fmla="*/ 1 h 63"/>
                  <a:gd name="T18" fmla="*/ 166 w 186"/>
                  <a:gd name="T19" fmla="*/ 2 h 63"/>
                  <a:gd name="T20" fmla="*/ 158 w 186"/>
                  <a:gd name="T21" fmla="*/ 5 h 63"/>
                  <a:gd name="T22" fmla="*/ 146 w 186"/>
                  <a:gd name="T23" fmla="*/ 9 h 63"/>
                  <a:gd name="T24" fmla="*/ 131 w 186"/>
                  <a:gd name="T25" fmla="*/ 13 h 63"/>
                  <a:gd name="T26" fmla="*/ 118 w 186"/>
                  <a:gd name="T27" fmla="*/ 17 h 63"/>
                  <a:gd name="T28" fmla="*/ 105 w 186"/>
                  <a:gd name="T29" fmla="*/ 21 h 63"/>
                  <a:gd name="T30" fmla="*/ 94 w 186"/>
                  <a:gd name="T31" fmla="*/ 25 h 63"/>
                  <a:gd name="T32" fmla="*/ 86 w 186"/>
                  <a:gd name="T33" fmla="*/ 27 h 63"/>
                  <a:gd name="T34" fmla="*/ 79 w 186"/>
                  <a:gd name="T35" fmla="*/ 30 h 63"/>
                  <a:gd name="T36" fmla="*/ 67 w 186"/>
                  <a:gd name="T37" fmla="*/ 35 h 63"/>
                  <a:gd name="T38" fmla="*/ 53 w 186"/>
                  <a:gd name="T39" fmla="*/ 40 h 63"/>
                  <a:gd name="T40" fmla="*/ 38 w 186"/>
                  <a:gd name="T41" fmla="*/ 46 h 63"/>
                  <a:gd name="T42" fmla="*/ 23 w 186"/>
                  <a:gd name="T43" fmla="*/ 53 h 63"/>
                  <a:gd name="T44" fmla="*/ 12 w 186"/>
                  <a:gd name="T45" fmla="*/ 58 h 63"/>
                  <a:gd name="T46" fmla="*/ 3 w 186"/>
                  <a:gd name="T47" fmla="*/ 61 h 63"/>
                  <a:gd name="T48" fmla="*/ 0 w 186"/>
                  <a:gd name="T49" fmla="*/ 62 h 63"/>
                  <a:gd name="T50" fmla="*/ 66 w 186"/>
                  <a:gd name="T51" fmla="*/ 48 h 63"/>
                  <a:gd name="T52" fmla="*/ 110 w 186"/>
                  <a:gd name="T53" fmla="*/ 36 h 63"/>
                  <a:gd name="T54" fmla="*/ 73 w 186"/>
                  <a:gd name="T55" fmla="*/ 41 h 63"/>
                  <a:gd name="T56" fmla="*/ 75 w 186"/>
                  <a:gd name="T57" fmla="*/ 40 h 63"/>
                  <a:gd name="T58" fmla="*/ 78 w 186"/>
                  <a:gd name="T59" fmla="*/ 40 h 63"/>
                  <a:gd name="T60" fmla="*/ 81 w 186"/>
                  <a:gd name="T61" fmla="*/ 37 h 63"/>
                  <a:gd name="T62" fmla="*/ 86 w 186"/>
                  <a:gd name="T63" fmla="*/ 35 h 63"/>
                  <a:gd name="T64" fmla="*/ 92 w 186"/>
                  <a:gd name="T65" fmla="*/ 33 h 63"/>
                  <a:gd name="T66" fmla="*/ 99 w 186"/>
                  <a:gd name="T67" fmla="*/ 30 h 63"/>
                  <a:gd name="T68" fmla="*/ 107 w 186"/>
                  <a:gd name="T69" fmla="*/ 29 h 63"/>
                  <a:gd name="T70" fmla="*/ 114 w 186"/>
                  <a:gd name="T71" fmla="*/ 25 h 63"/>
                  <a:gd name="T72" fmla="*/ 121 w 186"/>
                  <a:gd name="T73" fmla="*/ 25 h 63"/>
                  <a:gd name="T74" fmla="*/ 128 w 186"/>
                  <a:gd name="T75" fmla="*/ 23 h 63"/>
                  <a:gd name="T76" fmla="*/ 134 w 186"/>
                  <a:gd name="T77" fmla="*/ 22 h 63"/>
                  <a:gd name="T78" fmla="*/ 139 w 186"/>
                  <a:gd name="T79" fmla="*/ 22 h 63"/>
                  <a:gd name="T80" fmla="*/ 144 w 186"/>
                  <a:gd name="T81" fmla="*/ 21 h 63"/>
                  <a:gd name="T82" fmla="*/ 146 w 186"/>
                  <a:gd name="T83" fmla="*/ 21 h 63"/>
                  <a:gd name="T84" fmla="*/ 149 w 186"/>
                  <a:gd name="T85" fmla="*/ 21 h 63"/>
                  <a:gd name="T86" fmla="*/ 150 w 186"/>
                  <a:gd name="T87" fmla="*/ 21 h 63"/>
                  <a:gd name="T88" fmla="*/ 133 w 186"/>
                  <a:gd name="T89" fmla="*/ 18 h 63"/>
                  <a:gd name="T90" fmla="*/ 159 w 186"/>
                  <a:gd name="T91" fmla="*/ 17 h 63"/>
                  <a:gd name="T92" fmla="*/ 151 w 186"/>
                  <a:gd name="T93" fmla="*/ 10 h 63"/>
                  <a:gd name="T94" fmla="*/ 168 w 186"/>
                  <a:gd name="T95" fmla="*/ 14 h 63"/>
                  <a:gd name="T96" fmla="*/ 179 w 186"/>
                  <a:gd name="T97" fmla="*/ 14 h 63"/>
                  <a:gd name="T98" fmla="*/ 168 w 186"/>
                  <a:gd name="T99" fmla="*/ 7 h 63"/>
                  <a:gd name="T100" fmla="*/ 185 w 186"/>
                  <a:gd name="T101" fmla="*/ 5 h 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6"/>
                  <a:gd name="T154" fmla="*/ 0 h 63"/>
                  <a:gd name="T155" fmla="*/ 186 w 186"/>
                  <a:gd name="T156" fmla="*/ 63 h 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6" h="63">
                    <a:moveTo>
                      <a:pt x="185" y="5"/>
                    </a:moveTo>
                    <a:lnTo>
                      <a:pt x="185" y="5"/>
                    </a:lnTo>
                    <a:lnTo>
                      <a:pt x="184" y="4"/>
                    </a:lnTo>
                    <a:lnTo>
                      <a:pt x="183" y="3"/>
                    </a:lnTo>
                    <a:lnTo>
                      <a:pt x="181" y="1"/>
                    </a:lnTo>
                    <a:lnTo>
                      <a:pt x="179" y="1"/>
                    </a:lnTo>
                    <a:lnTo>
                      <a:pt x="177" y="0"/>
                    </a:lnTo>
                    <a:lnTo>
                      <a:pt x="175" y="0"/>
                    </a:lnTo>
                    <a:lnTo>
                      <a:pt x="172" y="1"/>
                    </a:lnTo>
                    <a:lnTo>
                      <a:pt x="166" y="2"/>
                    </a:lnTo>
                    <a:lnTo>
                      <a:pt x="158" y="5"/>
                    </a:lnTo>
                    <a:lnTo>
                      <a:pt x="146" y="9"/>
                    </a:lnTo>
                    <a:lnTo>
                      <a:pt x="131" y="13"/>
                    </a:lnTo>
                    <a:lnTo>
                      <a:pt x="118" y="17"/>
                    </a:lnTo>
                    <a:lnTo>
                      <a:pt x="105" y="21"/>
                    </a:lnTo>
                    <a:lnTo>
                      <a:pt x="94" y="25"/>
                    </a:lnTo>
                    <a:lnTo>
                      <a:pt x="86" y="27"/>
                    </a:lnTo>
                    <a:lnTo>
                      <a:pt x="79" y="30"/>
                    </a:lnTo>
                    <a:lnTo>
                      <a:pt x="67" y="35"/>
                    </a:lnTo>
                    <a:lnTo>
                      <a:pt x="53" y="40"/>
                    </a:lnTo>
                    <a:lnTo>
                      <a:pt x="38" y="46"/>
                    </a:lnTo>
                    <a:lnTo>
                      <a:pt x="23" y="53"/>
                    </a:lnTo>
                    <a:lnTo>
                      <a:pt x="12" y="58"/>
                    </a:lnTo>
                    <a:lnTo>
                      <a:pt x="3" y="61"/>
                    </a:lnTo>
                    <a:lnTo>
                      <a:pt x="0" y="62"/>
                    </a:lnTo>
                    <a:lnTo>
                      <a:pt x="66" y="48"/>
                    </a:lnTo>
                    <a:lnTo>
                      <a:pt x="110" y="36"/>
                    </a:lnTo>
                    <a:lnTo>
                      <a:pt x="73" y="41"/>
                    </a:lnTo>
                    <a:lnTo>
                      <a:pt x="75" y="40"/>
                    </a:lnTo>
                    <a:lnTo>
                      <a:pt x="78" y="40"/>
                    </a:lnTo>
                    <a:lnTo>
                      <a:pt x="81" y="37"/>
                    </a:lnTo>
                    <a:lnTo>
                      <a:pt x="86" y="35"/>
                    </a:lnTo>
                    <a:lnTo>
                      <a:pt x="92" y="33"/>
                    </a:lnTo>
                    <a:lnTo>
                      <a:pt x="99" y="30"/>
                    </a:lnTo>
                    <a:lnTo>
                      <a:pt x="107" y="29"/>
                    </a:lnTo>
                    <a:lnTo>
                      <a:pt x="114" y="25"/>
                    </a:lnTo>
                    <a:lnTo>
                      <a:pt x="121" y="25"/>
                    </a:lnTo>
                    <a:lnTo>
                      <a:pt x="128" y="23"/>
                    </a:lnTo>
                    <a:lnTo>
                      <a:pt x="134" y="22"/>
                    </a:lnTo>
                    <a:lnTo>
                      <a:pt x="139" y="22"/>
                    </a:lnTo>
                    <a:lnTo>
                      <a:pt x="144" y="21"/>
                    </a:lnTo>
                    <a:lnTo>
                      <a:pt x="146" y="21"/>
                    </a:lnTo>
                    <a:lnTo>
                      <a:pt x="149" y="21"/>
                    </a:lnTo>
                    <a:lnTo>
                      <a:pt x="150" y="21"/>
                    </a:lnTo>
                    <a:lnTo>
                      <a:pt x="133" y="18"/>
                    </a:lnTo>
                    <a:lnTo>
                      <a:pt x="159" y="17"/>
                    </a:lnTo>
                    <a:lnTo>
                      <a:pt x="151" y="10"/>
                    </a:lnTo>
                    <a:lnTo>
                      <a:pt x="168" y="14"/>
                    </a:lnTo>
                    <a:lnTo>
                      <a:pt x="179" y="14"/>
                    </a:lnTo>
                    <a:lnTo>
                      <a:pt x="168" y="7"/>
                    </a:lnTo>
                    <a:lnTo>
                      <a:pt x="185" y="5"/>
                    </a:lnTo>
                  </a:path>
                </a:pathLst>
              </a:custGeom>
              <a:solidFill>
                <a:srgbClr val="BF5926"/>
              </a:solidFill>
              <a:ln w="9525" cap="rnd">
                <a:noFill/>
                <a:round/>
                <a:headEnd type="none" w="sm" len="sm"/>
                <a:tailEnd type="none" w="sm" len="sm"/>
              </a:ln>
            </p:spPr>
            <p:txBody>
              <a:bodyPr/>
              <a:lstStyle/>
              <a:p>
                <a:pPr algn="ctr">
                  <a:defRPr/>
                </a:pPr>
                <a:endParaRPr lang="tr-TR" b="1"/>
              </a:p>
            </p:txBody>
          </p:sp>
          <p:sp>
            <p:nvSpPr>
              <p:cNvPr id="34858" name="Freeform 60"/>
              <p:cNvSpPr>
                <a:spLocks/>
              </p:cNvSpPr>
              <p:nvPr/>
            </p:nvSpPr>
            <p:spPr bwMode="auto">
              <a:xfrm>
                <a:off x="2833" y="3059"/>
                <a:ext cx="216" cy="99"/>
              </a:xfrm>
              <a:custGeom>
                <a:avLst/>
                <a:gdLst>
                  <a:gd name="T0" fmla="*/ 209 w 216"/>
                  <a:gd name="T1" fmla="*/ 2 h 99"/>
                  <a:gd name="T2" fmla="*/ 203 w 216"/>
                  <a:gd name="T3" fmla="*/ 0 h 99"/>
                  <a:gd name="T4" fmla="*/ 204 w 216"/>
                  <a:gd name="T5" fmla="*/ 3 h 99"/>
                  <a:gd name="T6" fmla="*/ 189 w 216"/>
                  <a:gd name="T7" fmla="*/ 7 h 99"/>
                  <a:gd name="T8" fmla="*/ 167 w 216"/>
                  <a:gd name="T9" fmla="*/ 10 h 99"/>
                  <a:gd name="T10" fmla="*/ 173 w 216"/>
                  <a:gd name="T11" fmla="*/ 12 h 99"/>
                  <a:gd name="T12" fmla="*/ 188 w 216"/>
                  <a:gd name="T13" fmla="*/ 12 h 99"/>
                  <a:gd name="T14" fmla="*/ 173 w 216"/>
                  <a:gd name="T15" fmla="*/ 21 h 99"/>
                  <a:gd name="T16" fmla="*/ 146 w 216"/>
                  <a:gd name="T17" fmla="*/ 28 h 99"/>
                  <a:gd name="T18" fmla="*/ 152 w 216"/>
                  <a:gd name="T19" fmla="*/ 28 h 99"/>
                  <a:gd name="T20" fmla="*/ 172 w 216"/>
                  <a:gd name="T21" fmla="*/ 28 h 99"/>
                  <a:gd name="T22" fmla="*/ 161 w 216"/>
                  <a:gd name="T23" fmla="*/ 31 h 99"/>
                  <a:gd name="T24" fmla="*/ 143 w 216"/>
                  <a:gd name="T25" fmla="*/ 36 h 99"/>
                  <a:gd name="T26" fmla="*/ 152 w 216"/>
                  <a:gd name="T27" fmla="*/ 36 h 99"/>
                  <a:gd name="T28" fmla="*/ 171 w 216"/>
                  <a:gd name="T29" fmla="*/ 35 h 99"/>
                  <a:gd name="T30" fmla="*/ 154 w 216"/>
                  <a:gd name="T31" fmla="*/ 43 h 99"/>
                  <a:gd name="T32" fmla="*/ 125 w 216"/>
                  <a:gd name="T33" fmla="*/ 52 h 99"/>
                  <a:gd name="T34" fmla="*/ 126 w 216"/>
                  <a:gd name="T35" fmla="*/ 55 h 99"/>
                  <a:gd name="T36" fmla="*/ 139 w 216"/>
                  <a:gd name="T37" fmla="*/ 55 h 99"/>
                  <a:gd name="T38" fmla="*/ 102 w 216"/>
                  <a:gd name="T39" fmla="*/ 67 h 99"/>
                  <a:gd name="T40" fmla="*/ 48 w 216"/>
                  <a:gd name="T41" fmla="*/ 78 h 99"/>
                  <a:gd name="T42" fmla="*/ 50 w 216"/>
                  <a:gd name="T43" fmla="*/ 75 h 99"/>
                  <a:gd name="T44" fmla="*/ 70 w 216"/>
                  <a:gd name="T45" fmla="*/ 67 h 99"/>
                  <a:gd name="T46" fmla="*/ 56 w 216"/>
                  <a:gd name="T47" fmla="*/ 69 h 99"/>
                  <a:gd name="T48" fmla="*/ 30 w 216"/>
                  <a:gd name="T49" fmla="*/ 74 h 99"/>
                  <a:gd name="T50" fmla="*/ 32 w 216"/>
                  <a:gd name="T51" fmla="*/ 71 h 99"/>
                  <a:gd name="T52" fmla="*/ 44 w 216"/>
                  <a:gd name="T53" fmla="*/ 65 h 99"/>
                  <a:gd name="T54" fmla="*/ 30 w 216"/>
                  <a:gd name="T55" fmla="*/ 67 h 99"/>
                  <a:gd name="T56" fmla="*/ 6 w 216"/>
                  <a:gd name="T57" fmla="*/ 72 h 99"/>
                  <a:gd name="T58" fmla="*/ 2 w 216"/>
                  <a:gd name="T59" fmla="*/ 75 h 99"/>
                  <a:gd name="T60" fmla="*/ 7 w 216"/>
                  <a:gd name="T61" fmla="*/ 76 h 99"/>
                  <a:gd name="T62" fmla="*/ 6 w 216"/>
                  <a:gd name="T63" fmla="*/ 78 h 99"/>
                  <a:gd name="T64" fmla="*/ 4 w 216"/>
                  <a:gd name="T65" fmla="*/ 82 h 99"/>
                  <a:gd name="T66" fmla="*/ 7 w 216"/>
                  <a:gd name="T67" fmla="*/ 84 h 99"/>
                  <a:gd name="T68" fmla="*/ 13 w 216"/>
                  <a:gd name="T69" fmla="*/ 87 h 99"/>
                  <a:gd name="T70" fmla="*/ 6 w 216"/>
                  <a:gd name="T71" fmla="*/ 88 h 99"/>
                  <a:gd name="T72" fmla="*/ 2 w 216"/>
                  <a:gd name="T73" fmla="*/ 91 h 99"/>
                  <a:gd name="T74" fmla="*/ 1 w 216"/>
                  <a:gd name="T75" fmla="*/ 96 h 99"/>
                  <a:gd name="T76" fmla="*/ 18 w 216"/>
                  <a:gd name="T77" fmla="*/ 97 h 99"/>
                  <a:gd name="T78" fmla="*/ 43 w 216"/>
                  <a:gd name="T79" fmla="*/ 97 h 99"/>
                  <a:gd name="T80" fmla="*/ 98 w 216"/>
                  <a:gd name="T81" fmla="*/ 79 h 99"/>
                  <a:gd name="T82" fmla="*/ 165 w 216"/>
                  <a:gd name="T83" fmla="*/ 54 h 99"/>
                  <a:gd name="T84" fmla="*/ 182 w 216"/>
                  <a:gd name="T85" fmla="*/ 45 h 99"/>
                  <a:gd name="T86" fmla="*/ 178 w 216"/>
                  <a:gd name="T87" fmla="*/ 44 h 99"/>
                  <a:gd name="T88" fmla="*/ 167 w 216"/>
                  <a:gd name="T89" fmla="*/ 46 h 99"/>
                  <a:gd name="T90" fmla="*/ 169 w 216"/>
                  <a:gd name="T91" fmla="*/ 43 h 99"/>
                  <a:gd name="T92" fmla="*/ 182 w 216"/>
                  <a:gd name="T93" fmla="*/ 36 h 99"/>
                  <a:gd name="T94" fmla="*/ 189 w 216"/>
                  <a:gd name="T95" fmla="*/ 32 h 99"/>
                  <a:gd name="T96" fmla="*/ 189 w 216"/>
                  <a:gd name="T97" fmla="*/ 27 h 99"/>
                  <a:gd name="T98" fmla="*/ 185 w 216"/>
                  <a:gd name="T99" fmla="*/ 25 h 99"/>
                  <a:gd name="T100" fmla="*/ 184 w 216"/>
                  <a:gd name="T101" fmla="*/ 23 h 99"/>
                  <a:gd name="T102" fmla="*/ 191 w 216"/>
                  <a:gd name="T103" fmla="*/ 22 h 99"/>
                  <a:gd name="T104" fmla="*/ 195 w 216"/>
                  <a:gd name="T105" fmla="*/ 20 h 99"/>
                  <a:gd name="T106" fmla="*/ 191 w 216"/>
                  <a:gd name="T107" fmla="*/ 18 h 99"/>
                  <a:gd name="T108" fmla="*/ 196 w 216"/>
                  <a:gd name="T109" fmla="*/ 15 h 99"/>
                  <a:gd name="T110" fmla="*/ 209 w 216"/>
                  <a:gd name="T111" fmla="*/ 8 h 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6"/>
                  <a:gd name="T169" fmla="*/ 0 h 99"/>
                  <a:gd name="T170" fmla="*/ 216 w 216"/>
                  <a:gd name="T171" fmla="*/ 99 h 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6" h="99">
                    <a:moveTo>
                      <a:pt x="215" y="4"/>
                    </a:moveTo>
                    <a:lnTo>
                      <a:pt x="213" y="4"/>
                    </a:lnTo>
                    <a:lnTo>
                      <a:pt x="211" y="3"/>
                    </a:lnTo>
                    <a:lnTo>
                      <a:pt x="209" y="2"/>
                    </a:lnTo>
                    <a:lnTo>
                      <a:pt x="208" y="2"/>
                    </a:lnTo>
                    <a:lnTo>
                      <a:pt x="206" y="1"/>
                    </a:lnTo>
                    <a:lnTo>
                      <a:pt x="204" y="0"/>
                    </a:lnTo>
                    <a:lnTo>
                      <a:pt x="203" y="0"/>
                    </a:lnTo>
                    <a:lnTo>
                      <a:pt x="204" y="0"/>
                    </a:lnTo>
                    <a:lnTo>
                      <a:pt x="204" y="1"/>
                    </a:lnTo>
                    <a:lnTo>
                      <a:pt x="204" y="2"/>
                    </a:lnTo>
                    <a:lnTo>
                      <a:pt x="204" y="3"/>
                    </a:lnTo>
                    <a:lnTo>
                      <a:pt x="204" y="4"/>
                    </a:lnTo>
                    <a:lnTo>
                      <a:pt x="200" y="6"/>
                    </a:lnTo>
                    <a:lnTo>
                      <a:pt x="194" y="6"/>
                    </a:lnTo>
                    <a:lnTo>
                      <a:pt x="189" y="7"/>
                    </a:lnTo>
                    <a:lnTo>
                      <a:pt x="184" y="8"/>
                    </a:lnTo>
                    <a:lnTo>
                      <a:pt x="178" y="9"/>
                    </a:lnTo>
                    <a:lnTo>
                      <a:pt x="173" y="10"/>
                    </a:lnTo>
                    <a:lnTo>
                      <a:pt x="167" y="10"/>
                    </a:lnTo>
                    <a:lnTo>
                      <a:pt x="162" y="12"/>
                    </a:lnTo>
                    <a:lnTo>
                      <a:pt x="165" y="12"/>
                    </a:lnTo>
                    <a:lnTo>
                      <a:pt x="170" y="12"/>
                    </a:lnTo>
                    <a:lnTo>
                      <a:pt x="173" y="12"/>
                    </a:lnTo>
                    <a:lnTo>
                      <a:pt x="177" y="12"/>
                    </a:lnTo>
                    <a:lnTo>
                      <a:pt x="180" y="12"/>
                    </a:lnTo>
                    <a:lnTo>
                      <a:pt x="185" y="12"/>
                    </a:lnTo>
                    <a:lnTo>
                      <a:pt x="188" y="12"/>
                    </a:lnTo>
                    <a:lnTo>
                      <a:pt x="191" y="12"/>
                    </a:lnTo>
                    <a:lnTo>
                      <a:pt x="186" y="16"/>
                    </a:lnTo>
                    <a:lnTo>
                      <a:pt x="180" y="18"/>
                    </a:lnTo>
                    <a:lnTo>
                      <a:pt x="173" y="21"/>
                    </a:lnTo>
                    <a:lnTo>
                      <a:pt x="167" y="23"/>
                    </a:lnTo>
                    <a:lnTo>
                      <a:pt x="160" y="24"/>
                    </a:lnTo>
                    <a:lnTo>
                      <a:pt x="152" y="26"/>
                    </a:lnTo>
                    <a:lnTo>
                      <a:pt x="146" y="28"/>
                    </a:lnTo>
                    <a:lnTo>
                      <a:pt x="139" y="28"/>
                    </a:lnTo>
                    <a:lnTo>
                      <a:pt x="144" y="28"/>
                    </a:lnTo>
                    <a:lnTo>
                      <a:pt x="148" y="28"/>
                    </a:lnTo>
                    <a:lnTo>
                      <a:pt x="152" y="28"/>
                    </a:lnTo>
                    <a:lnTo>
                      <a:pt x="158" y="28"/>
                    </a:lnTo>
                    <a:lnTo>
                      <a:pt x="162" y="28"/>
                    </a:lnTo>
                    <a:lnTo>
                      <a:pt x="167" y="28"/>
                    </a:lnTo>
                    <a:lnTo>
                      <a:pt x="172" y="28"/>
                    </a:lnTo>
                    <a:lnTo>
                      <a:pt x="176" y="27"/>
                    </a:lnTo>
                    <a:lnTo>
                      <a:pt x="171" y="28"/>
                    </a:lnTo>
                    <a:lnTo>
                      <a:pt x="167" y="30"/>
                    </a:lnTo>
                    <a:lnTo>
                      <a:pt x="161" y="31"/>
                    </a:lnTo>
                    <a:lnTo>
                      <a:pt x="157" y="32"/>
                    </a:lnTo>
                    <a:lnTo>
                      <a:pt x="152" y="33"/>
                    </a:lnTo>
                    <a:lnTo>
                      <a:pt x="147" y="35"/>
                    </a:lnTo>
                    <a:lnTo>
                      <a:pt x="143" y="36"/>
                    </a:lnTo>
                    <a:lnTo>
                      <a:pt x="137" y="36"/>
                    </a:lnTo>
                    <a:lnTo>
                      <a:pt x="143" y="36"/>
                    </a:lnTo>
                    <a:lnTo>
                      <a:pt x="147" y="36"/>
                    </a:lnTo>
                    <a:lnTo>
                      <a:pt x="152" y="36"/>
                    </a:lnTo>
                    <a:lnTo>
                      <a:pt x="157" y="36"/>
                    </a:lnTo>
                    <a:lnTo>
                      <a:pt x="161" y="35"/>
                    </a:lnTo>
                    <a:lnTo>
                      <a:pt x="167" y="35"/>
                    </a:lnTo>
                    <a:lnTo>
                      <a:pt x="171" y="35"/>
                    </a:lnTo>
                    <a:lnTo>
                      <a:pt x="176" y="34"/>
                    </a:lnTo>
                    <a:lnTo>
                      <a:pt x="169" y="37"/>
                    </a:lnTo>
                    <a:lnTo>
                      <a:pt x="161" y="41"/>
                    </a:lnTo>
                    <a:lnTo>
                      <a:pt x="154" y="43"/>
                    </a:lnTo>
                    <a:lnTo>
                      <a:pt x="147" y="46"/>
                    </a:lnTo>
                    <a:lnTo>
                      <a:pt x="139" y="48"/>
                    </a:lnTo>
                    <a:lnTo>
                      <a:pt x="132" y="51"/>
                    </a:lnTo>
                    <a:lnTo>
                      <a:pt x="125" y="52"/>
                    </a:lnTo>
                    <a:lnTo>
                      <a:pt x="116" y="54"/>
                    </a:lnTo>
                    <a:lnTo>
                      <a:pt x="120" y="55"/>
                    </a:lnTo>
                    <a:lnTo>
                      <a:pt x="123" y="55"/>
                    </a:lnTo>
                    <a:lnTo>
                      <a:pt x="126" y="55"/>
                    </a:lnTo>
                    <a:lnTo>
                      <a:pt x="129" y="55"/>
                    </a:lnTo>
                    <a:lnTo>
                      <a:pt x="133" y="55"/>
                    </a:lnTo>
                    <a:lnTo>
                      <a:pt x="136" y="55"/>
                    </a:lnTo>
                    <a:lnTo>
                      <a:pt x="139" y="55"/>
                    </a:lnTo>
                    <a:lnTo>
                      <a:pt x="143" y="55"/>
                    </a:lnTo>
                    <a:lnTo>
                      <a:pt x="129" y="59"/>
                    </a:lnTo>
                    <a:lnTo>
                      <a:pt x="115" y="63"/>
                    </a:lnTo>
                    <a:lnTo>
                      <a:pt x="102" y="67"/>
                    </a:lnTo>
                    <a:lnTo>
                      <a:pt x="89" y="71"/>
                    </a:lnTo>
                    <a:lnTo>
                      <a:pt x="74" y="74"/>
                    </a:lnTo>
                    <a:lnTo>
                      <a:pt x="61" y="76"/>
                    </a:lnTo>
                    <a:lnTo>
                      <a:pt x="48" y="78"/>
                    </a:lnTo>
                    <a:lnTo>
                      <a:pt x="34" y="81"/>
                    </a:lnTo>
                    <a:lnTo>
                      <a:pt x="39" y="78"/>
                    </a:lnTo>
                    <a:lnTo>
                      <a:pt x="44" y="76"/>
                    </a:lnTo>
                    <a:lnTo>
                      <a:pt x="50" y="75"/>
                    </a:lnTo>
                    <a:lnTo>
                      <a:pt x="55" y="73"/>
                    </a:lnTo>
                    <a:lnTo>
                      <a:pt x="60" y="71"/>
                    </a:lnTo>
                    <a:lnTo>
                      <a:pt x="65" y="69"/>
                    </a:lnTo>
                    <a:lnTo>
                      <a:pt x="70" y="67"/>
                    </a:lnTo>
                    <a:lnTo>
                      <a:pt x="76" y="65"/>
                    </a:lnTo>
                    <a:lnTo>
                      <a:pt x="69" y="67"/>
                    </a:lnTo>
                    <a:lnTo>
                      <a:pt x="63" y="68"/>
                    </a:lnTo>
                    <a:lnTo>
                      <a:pt x="56" y="69"/>
                    </a:lnTo>
                    <a:lnTo>
                      <a:pt x="50" y="71"/>
                    </a:lnTo>
                    <a:lnTo>
                      <a:pt x="43" y="71"/>
                    </a:lnTo>
                    <a:lnTo>
                      <a:pt x="35" y="73"/>
                    </a:lnTo>
                    <a:lnTo>
                      <a:pt x="30" y="74"/>
                    </a:lnTo>
                    <a:lnTo>
                      <a:pt x="22" y="76"/>
                    </a:lnTo>
                    <a:lnTo>
                      <a:pt x="25" y="74"/>
                    </a:lnTo>
                    <a:lnTo>
                      <a:pt x="29" y="72"/>
                    </a:lnTo>
                    <a:lnTo>
                      <a:pt x="32" y="71"/>
                    </a:lnTo>
                    <a:lnTo>
                      <a:pt x="35" y="70"/>
                    </a:lnTo>
                    <a:lnTo>
                      <a:pt x="38" y="68"/>
                    </a:lnTo>
                    <a:lnTo>
                      <a:pt x="42" y="67"/>
                    </a:lnTo>
                    <a:lnTo>
                      <a:pt x="44" y="65"/>
                    </a:lnTo>
                    <a:lnTo>
                      <a:pt x="48" y="63"/>
                    </a:lnTo>
                    <a:lnTo>
                      <a:pt x="42" y="65"/>
                    </a:lnTo>
                    <a:lnTo>
                      <a:pt x="35" y="67"/>
                    </a:lnTo>
                    <a:lnTo>
                      <a:pt x="30" y="67"/>
                    </a:lnTo>
                    <a:lnTo>
                      <a:pt x="24" y="69"/>
                    </a:lnTo>
                    <a:lnTo>
                      <a:pt x="18" y="70"/>
                    </a:lnTo>
                    <a:lnTo>
                      <a:pt x="12" y="71"/>
                    </a:lnTo>
                    <a:lnTo>
                      <a:pt x="6" y="72"/>
                    </a:lnTo>
                    <a:lnTo>
                      <a:pt x="0" y="73"/>
                    </a:lnTo>
                    <a:lnTo>
                      <a:pt x="1" y="74"/>
                    </a:lnTo>
                    <a:lnTo>
                      <a:pt x="2" y="74"/>
                    </a:lnTo>
                    <a:lnTo>
                      <a:pt x="2" y="75"/>
                    </a:lnTo>
                    <a:lnTo>
                      <a:pt x="4" y="75"/>
                    </a:lnTo>
                    <a:lnTo>
                      <a:pt x="5" y="75"/>
                    </a:lnTo>
                    <a:lnTo>
                      <a:pt x="6" y="76"/>
                    </a:lnTo>
                    <a:lnTo>
                      <a:pt x="7" y="76"/>
                    </a:lnTo>
                    <a:lnTo>
                      <a:pt x="8" y="76"/>
                    </a:lnTo>
                    <a:lnTo>
                      <a:pt x="7" y="76"/>
                    </a:lnTo>
                    <a:lnTo>
                      <a:pt x="7" y="78"/>
                    </a:lnTo>
                    <a:lnTo>
                      <a:pt x="6" y="78"/>
                    </a:lnTo>
                    <a:lnTo>
                      <a:pt x="5" y="79"/>
                    </a:lnTo>
                    <a:lnTo>
                      <a:pt x="5" y="80"/>
                    </a:lnTo>
                    <a:lnTo>
                      <a:pt x="4" y="81"/>
                    </a:lnTo>
                    <a:lnTo>
                      <a:pt x="4" y="82"/>
                    </a:lnTo>
                    <a:lnTo>
                      <a:pt x="2" y="83"/>
                    </a:lnTo>
                    <a:lnTo>
                      <a:pt x="4" y="83"/>
                    </a:lnTo>
                    <a:lnTo>
                      <a:pt x="5" y="83"/>
                    </a:lnTo>
                    <a:lnTo>
                      <a:pt x="7" y="84"/>
                    </a:lnTo>
                    <a:lnTo>
                      <a:pt x="8" y="85"/>
                    </a:lnTo>
                    <a:lnTo>
                      <a:pt x="9" y="85"/>
                    </a:lnTo>
                    <a:lnTo>
                      <a:pt x="11" y="86"/>
                    </a:lnTo>
                    <a:lnTo>
                      <a:pt x="13" y="87"/>
                    </a:lnTo>
                    <a:lnTo>
                      <a:pt x="11" y="87"/>
                    </a:lnTo>
                    <a:lnTo>
                      <a:pt x="9" y="87"/>
                    </a:lnTo>
                    <a:lnTo>
                      <a:pt x="8" y="88"/>
                    </a:lnTo>
                    <a:lnTo>
                      <a:pt x="6" y="88"/>
                    </a:lnTo>
                    <a:lnTo>
                      <a:pt x="5" y="88"/>
                    </a:lnTo>
                    <a:lnTo>
                      <a:pt x="4" y="88"/>
                    </a:lnTo>
                    <a:lnTo>
                      <a:pt x="2" y="89"/>
                    </a:lnTo>
                    <a:lnTo>
                      <a:pt x="2" y="91"/>
                    </a:lnTo>
                    <a:lnTo>
                      <a:pt x="2" y="92"/>
                    </a:lnTo>
                    <a:lnTo>
                      <a:pt x="2" y="93"/>
                    </a:lnTo>
                    <a:lnTo>
                      <a:pt x="1" y="94"/>
                    </a:lnTo>
                    <a:lnTo>
                      <a:pt x="1" y="96"/>
                    </a:lnTo>
                    <a:lnTo>
                      <a:pt x="1" y="98"/>
                    </a:lnTo>
                    <a:lnTo>
                      <a:pt x="7" y="98"/>
                    </a:lnTo>
                    <a:lnTo>
                      <a:pt x="13" y="97"/>
                    </a:lnTo>
                    <a:lnTo>
                      <a:pt x="18" y="97"/>
                    </a:lnTo>
                    <a:lnTo>
                      <a:pt x="24" y="97"/>
                    </a:lnTo>
                    <a:lnTo>
                      <a:pt x="30" y="97"/>
                    </a:lnTo>
                    <a:lnTo>
                      <a:pt x="37" y="97"/>
                    </a:lnTo>
                    <a:lnTo>
                      <a:pt x="43" y="97"/>
                    </a:lnTo>
                    <a:lnTo>
                      <a:pt x="48" y="97"/>
                    </a:lnTo>
                    <a:lnTo>
                      <a:pt x="65" y="91"/>
                    </a:lnTo>
                    <a:lnTo>
                      <a:pt x="82" y="85"/>
                    </a:lnTo>
                    <a:lnTo>
                      <a:pt x="98" y="79"/>
                    </a:lnTo>
                    <a:lnTo>
                      <a:pt x="115" y="73"/>
                    </a:lnTo>
                    <a:lnTo>
                      <a:pt x="132" y="67"/>
                    </a:lnTo>
                    <a:lnTo>
                      <a:pt x="148" y="61"/>
                    </a:lnTo>
                    <a:lnTo>
                      <a:pt x="165" y="54"/>
                    </a:lnTo>
                    <a:lnTo>
                      <a:pt x="182" y="48"/>
                    </a:lnTo>
                    <a:lnTo>
                      <a:pt x="182" y="47"/>
                    </a:lnTo>
                    <a:lnTo>
                      <a:pt x="182" y="46"/>
                    </a:lnTo>
                    <a:lnTo>
                      <a:pt x="182" y="45"/>
                    </a:lnTo>
                    <a:lnTo>
                      <a:pt x="183" y="44"/>
                    </a:lnTo>
                    <a:lnTo>
                      <a:pt x="183" y="43"/>
                    </a:lnTo>
                    <a:lnTo>
                      <a:pt x="180" y="43"/>
                    </a:lnTo>
                    <a:lnTo>
                      <a:pt x="178" y="44"/>
                    </a:lnTo>
                    <a:lnTo>
                      <a:pt x="175" y="44"/>
                    </a:lnTo>
                    <a:lnTo>
                      <a:pt x="173" y="45"/>
                    </a:lnTo>
                    <a:lnTo>
                      <a:pt x="170" y="45"/>
                    </a:lnTo>
                    <a:lnTo>
                      <a:pt x="167" y="46"/>
                    </a:lnTo>
                    <a:lnTo>
                      <a:pt x="165" y="46"/>
                    </a:lnTo>
                    <a:lnTo>
                      <a:pt x="162" y="47"/>
                    </a:lnTo>
                    <a:lnTo>
                      <a:pt x="165" y="45"/>
                    </a:lnTo>
                    <a:lnTo>
                      <a:pt x="169" y="43"/>
                    </a:lnTo>
                    <a:lnTo>
                      <a:pt x="172" y="41"/>
                    </a:lnTo>
                    <a:lnTo>
                      <a:pt x="175" y="39"/>
                    </a:lnTo>
                    <a:lnTo>
                      <a:pt x="178" y="38"/>
                    </a:lnTo>
                    <a:lnTo>
                      <a:pt x="182" y="36"/>
                    </a:lnTo>
                    <a:lnTo>
                      <a:pt x="185" y="35"/>
                    </a:lnTo>
                    <a:lnTo>
                      <a:pt x="188" y="33"/>
                    </a:lnTo>
                    <a:lnTo>
                      <a:pt x="188" y="32"/>
                    </a:lnTo>
                    <a:lnTo>
                      <a:pt x="189" y="32"/>
                    </a:lnTo>
                    <a:lnTo>
                      <a:pt x="189" y="31"/>
                    </a:lnTo>
                    <a:lnTo>
                      <a:pt x="189" y="30"/>
                    </a:lnTo>
                    <a:lnTo>
                      <a:pt x="190" y="28"/>
                    </a:lnTo>
                    <a:lnTo>
                      <a:pt x="189" y="27"/>
                    </a:lnTo>
                    <a:lnTo>
                      <a:pt x="188" y="27"/>
                    </a:lnTo>
                    <a:lnTo>
                      <a:pt x="187" y="26"/>
                    </a:lnTo>
                    <a:lnTo>
                      <a:pt x="186" y="26"/>
                    </a:lnTo>
                    <a:lnTo>
                      <a:pt x="185" y="25"/>
                    </a:lnTo>
                    <a:lnTo>
                      <a:pt x="184" y="25"/>
                    </a:lnTo>
                    <a:lnTo>
                      <a:pt x="183" y="24"/>
                    </a:lnTo>
                    <a:lnTo>
                      <a:pt x="182" y="24"/>
                    </a:lnTo>
                    <a:lnTo>
                      <a:pt x="184" y="23"/>
                    </a:lnTo>
                    <a:lnTo>
                      <a:pt x="186" y="23"/>
                    </a:lnTo>
                    <a:lnTo>
                      <a:pt x="187" y="23"/>
                    </a:lnTo>
                    <a:lnTo>
                      <a:pt x="189" y="23"/>
                    </a:lnTo>
                    <a:lnTo>
                      <a:pt x="191" y="22"/>
                    </a:lnTo>
                    <a:lnTo>
                      <a:pt x="193" y="21"/>
                    </a:lnTo>
                    <a:lnTo>
                      <a:pt x="194" y="21"/>
                    </a:lnTo>
                    <a:lnTo>
                      <a:pt x="196" y="20"/>
                    </a:lnTo>
                    <a:lnTo>
                      <a:pt x="195" y="20"/>
                    </a:lnTo>
                    <a:lnTo>
                      <a:pt x="194" y="20"/>
                    </a:lnTo>
                    <a:lnTo>
                      <a:pt x="193" y="19"/>
                    </a:lnTo>
                    <a:lnTo>
                      <a:pt x="191" y="19"/>
                    </a:lnTo>
                    <a:lnTo>
                      <a:pt x="191" y="18"/>
                    </a:lnTo>
                    <a:lnTo>
                      <a:pt x="190" y="18"/>
                    </a:lnTo>
                    <a:lnTo>
                      <a:pt x="189" y="18"/>
                    </a:lnTo>
                    <a:lnTo>
                      <a:pt x="193" y="17"/>
                    </a:lnTo>
                    <a:lnTo>
                      <a:pt x="196" y="15"/>
                    </a:lnTo>
                    <a:lnTo>
                      <a:pt x="200" y="13"/>
                    </a:lnTo>
                    <a:lnTo>
                      <a:pt x="202" y="12"/>
                    </a:lnTo>
                    <a:lnTo>
                      <a:pt x="206" y="10"/>
                    </a:lnTo>
                    <a:lnTo>
                      <a:pt x="209" y="8"/>
                    </a:lnTo>
                    <a:lnTo>
                      <a:pt x="211" y="6"/>
                    </a:lnTo>
                    <a:lnTo>
                      <a:pt x="215" y="4"/>
                    </a:lnTo>
                  </a:path>
                </a:pathLst>
              </a:custGeom>
              <a:solidFill>
                <a:srgbClr val="BF5926"/>
              </a:solidFill>
              <a:ln w="9525" cap="rnd">
                <a:noFill/>
                <a:round/>
                <a:headEnd type="none" w="sm" len="sm"/>
                <a:tailEnd type="none" w="sm" len="sm"/>
              </a:ln>
            </p:spPr>
            <p:txBody>
              <a:bodyPr/>
              <a:lstStyle/>
              <a:p>
                <a:pPr algn="ctr">
                  <a:defRPr/>
                </a:pPr>
                <a:endParaRPr lang="tr-TR" b="1"/>
              </a:p>
            </p:txBody>
          </p:sp>
          <p:sp>
            <p:nvSpPr>
              <p:cNvPr id="34859" name="Freeform 61"/>
              <p:cNvSpPr>
                <a:spLocks/>
              </p:cNvSpPr>
              <p:nvPr/>
            </p:nvSpPr>
            <p:spPr bwMode="auto">
              <a:xfrm>
                <a:off x="2705" y="3156"/>
                <a:ext cx="172" cy="38"/>
              </a:xfrm>
              <a:custGeom>
                <a:avLst/>
                <a:gdLst>
                  <a:gd name="T0" fmla="*/ 165 w 172"/>
                  <a:gd name="T1" fmla="*/ 1 h 38"/>
                  <a:gd name="T2" fmla="*/ 155 w 172"/>
                  <a:gd name="T3" fmla="*/ 1 h 38"/>
                  <a:gd name="T4" fmla="*/ 146 w 172"/>
                  <a:gd name="T5" fmla="*/ 1 h 38"/>
                  <a:gd name="T6" fmla="*/ 135 w 172"/>
                  <a:gd name="T7" fmla="*/ 1 h 38"/>
                  <a:gd name="T8" fmla="*/ 132 w 172"/>
                  <a:gd name="T9" fmla="*/ 1 h 38"/>
                  <a:gd name="T10" fmla="*/ 135 w 172"/>
                  <a:gd name="T11" fmla="*/ 3 h 38"/>
                  <a:gd name="T12" fmla="*/ 139 w 172"/>
                  <a:gd name="T13" fmla="*/ 6 h 38"/>
                  <a:gd name="T14" fmla="*/ 142 w 172"/>
                  <a:gd name="T15" fmla="*/ 8 h 38"/>
                  <a:gd name="T16" fmla="*/ 142 w 172"/>
                  <a:gd name="T17" fmla="*/ 9 h 38"/>
                  <a:gd name="T18" fmla="*/ 136 w 172"/>
                  <a:gd name="T19" fmla="*/ 11 h 38"/>
                  <a:gd name="T20" fmla="*/ 124 w 172"/>
                  <a:gd name="T21" fmla="*/ 10 h 38"/>
                  <a:gd name="T22" fmla="*/ 104 w 172"/>
                  <a:gd name="T23" fmla="*/ 8 h 38"/>
                  <a:gd name="T24" fmla="*/ 87 w 172"/>
                  <a:gd name="T25" fmla="*/ 4 h 38"/>
                  <a:gd name="T26" fmla="*/ 87 w 172"/>
                  <a:gd name="T27" fmla="*/ 4 h 38"/>
                  <a:gd name="T28" fmla="*/ 97 w 172"/>
                  <a:gd name="T29" fmla="*/ 8 h 38"/>
                  <a:gd name="T30" fmla="*/ 107 w 172"/>
                  <a:gd name="T31" fmla="*/ 11 h 38"/>
                  <a:gd name="T32" fmla="*/ 117 w 172"/>
                  <a:gd name="T33" fmla="*/ 14 h 38"/>
                  <a:gd name="T34" fmla="*/ 116 w 172"/>
                  <a:gd name="T35" fmla="*/ 16 h 38"/>
                  <a:gd name="T36" fmla="*/ 105 w 172"/>
                  <a:gd name="T37" fmla="*/ 14 h 38"/>
                  <a:gd name="T38" fmla="*/ 93 w 172"/>
                  <a:gd name="T39" fmla="*/ 11 h 38"/>
                  <a:gd name="T40" fmla="*/ 81 w 172"/>
                  <a:gd name="T41" fmla="*/ 9 h 38"/>
                  <a:gd name="T42" fmla="*/ 79 w 172"/>
                  <a:gd name="T43" fmla="*/ 9 h 38"/>
                  <a:gd name="T44" fmla="*/ 85 w 172"/>
                  <a:gd name="T45" fmla="*/ 12 h 38"/>
                  <a:gd name="T46" fmla="*/ 91 w 172"/>
                  <a:gd name="T47" fmla="*/ 14 h 38"/>
                  <a:gd name="T48" fmla="*/ 98 w 172"/>
                  <a:gd name="T49" fmla="*/ 16 h 38"/>
                  <a:gd name="T50" fmla="*/ 94 w 172"/>
                  <a:gd name="T51" fmla="*/ 17 h 38"/>
                  <a:gd name="T52" fmla="*/ 80 w 172"/>
                  <a:gd name="T53" fmla="*/ 14 h 38"/>
                  <a:gd name="T54" fmla="*/ 67 w 172"/>
                  <a:gd name="T55" fmla="*/ 13 h 38"/>
                  <a:gd name="T56" fmla="*/ 53 w 172"/>
                  <a:gd name="T57" fmla="*/ 10 h 38"/>
                  <a:gd name="T58" fmla="*/ 50 w 172"/>
                  <a:gd name="T59" fmla="*/ 11 h 38"/>
                  <a:gd name="T60" fmla="*/ 57 w 172"/>
                  <a:gd name="T61" fmla="*/ 14 h 38"/>
                  <a:gd name="T62" fmla="*/ 64 w 172"/>
                  <a:gd name="T63" fmla="*/ 17 h 38"/>
                  <a:gd name="T64" fmla="*/ 72 w 172"/>
                  <a:gd name="T65" fmla="*/ 21 h 38"/>
                  <a:gd name="T66" fmla="*/ 69 w 172"/>
                  <a:gd name="T67" fmla="*/ 20 h 38"/>
                  <a:gd name="T68" fmla="*/ 56 w 172"/>
                  <a:gd name="T69" fmla="*/ 16 h 38"/>
                  <a:gd name="T70" fmla="*/ 44 w 172"/>
                  <a:gd name="T71" fmla="*/ 13 h 38"/>
                  <a:gd name="T72" fmla="*/ 32 w 172"/>
                  <a:gd name="T73" fmla="*/ 9 h 38"/>
                  <a:gd name="T74" fmla="*/ 28 w 172"/>
                  <a:gd name="T75" fmla="*/ 9 h 38"/>
                  <a:gd name="T76" fmla="*/ 33 w 172"/>
                  <a:gd name="T77" fmla="*/ 13 h 38"/>
                  <a:gd name="T78" fmla="*/ 38 w 172"/>
                  <a:gd name="T79" fmla="*/ 16 h 38"/>
                  <a:gd name="T80" fmla="*/ 43 w 172"/>
                  <a:gd name="T81" fmla="*/ 20 h 38"/>
                  <a:gd name="T82" fmla="*/ 41 w 172"/>
                  <a:gd name="T83" fmla="*/ 20 h 38"/>
                  <a:gd name="T84" fmla="*/ 28 w 172"/>
                  <a:gd name="T85" fmla="*/ 17 h 38"/>
                  <a:gd name="T86" fmla="*/ 17 w 172"/>
                  <a:gd name="T87" fmla="*/ 14 h 38"/>
                  <a:gd name="T88" fmla="*/ 6 w 172"/>
                  <a:gd name="T89" fmla="*/ 11 h 38"/>
                  <a:gd name="T90" fmla="*/ 2 w 172"/>
                  <a:gd name="T91" fmla="*/ 10 h 38"/>
                  <a:gd name="T92" fmla="*/ 11 w 172"/>
                  <a:gd name="T93" fmla="*/ 16 h 38"/>
                  <a:gd name="T94" fmla="*/ 26 w 172"/>
                  <a:gd name="T95" fmla="*/ 23 h 38"/>
                  <a:gd name="T96" fmla="*/ 42 w 172"/>
                  <a:gd name="T97" fmla="*/ 30 h 38"/>
                  <a:gd name="T98" fmla="*/ 57 w 172"/>
                  <a:gd name="T99" fmla="*/ 34 h 38"/>
                  <a:gd name="T100" fmla="*/ 76 w 172"/>
                  <a:gd name="T101" fmla="*/ 36 h 38"/>
                  <a:gd name="T102" fmla="*/ 94 w 172"/>
                  <a:gd name="T103" fmla="*/ 37 h 38"/>
                  <a:gd name="T104" fmla="*/ 106 w 172"/>
                  <a:gd name="T105" fmla="*/ 37 h 38"/>
                  <a:gd name="T106" fmla="*/ 115 w 172"/>
                  <a:gd name="T107" fmla="*/ 34 h 38"/>
                  <a:gd name="T108" fmla="*/ 131 w 172"/>
                  <a:gd name="T109" fmla="*/ 26 h 38"/>
                  <a:gd name="T110" fmla="*/ 146 w 172"/>
                  <a:gd name="T111" fmla="*/ 18 h 38"/>
                  <a:gd name="T112" fmla="*/ 161 w 172"/>
                  <a:gd name="T113" fmla="*/ 10 h 38"/>
                  <a:gd name="T114" fmla="*/ 169 w 172"/>
                  <a:gd name="T115" fmla="*/ 5 h 38"/>
                  <a:gd name="T116" fmla="*/ 170 w 172"/>
                  <a:gd name="T117" fmla="*/ 3 h 38"/>
                  <a:gd name="T118" fmla="*/ 171 w 172"/>
                  <a:gd name="T119" fmla="*/ 1 h 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2"/>
                  <a:gd name="T181" fmla="*/ 0 h 38"/>
                  <a:gd name="T182" fmla="*/ 172 w 172"/>
                  <a:gd name="T183" fmla="*/ 38 h 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2" h="38">
                    <a:moveTo>
                      <a:pt x="171" y="1"/>
                    </a:moveTo>
                    <a:lnTo>
                      <a:pt x="165" y="1"/>
                    </a:lnTo>
                    <a:lnTo>
                      <a:pt x="160" y="1"/>
                    </a:lnTo>
                    <a:lnTo>
                      <a:pt x="155" y="1"/>
                    </a:lnTo>
                    <a:lnTo>
                      <a:pt x="151" y="1"/>
                    </a:lnTo>
                    <a:lnTo>
                      <a:pt x="146" y="1"/>
                    </a:lnTo>
                    <a:lnTo>
                      <a:pt x="141" y="1"/>
                    </a:lnTo>
                    <a:lnTo>
                      <a:pt x="135" y="1"/>
                    </a:lnTo>
                    <a:lnTo>
                      <a:pt x="130" y="0"/>
                    </a:lnTo>
                    <a:lnTo>
                      <a:pt x="132" y="1"/>
                    </a:lnTo>
                    <a:lnTo>
                      <a:pt x="133" y="3"/>
                    </a:lnTo>
                    <a:lnTo>
                      <a:pt x="135" y="3"/>
                    </a:lnTo>
                    <a:lnTo>
                      <a:pt x="137" y="4"/>
                    </a:lnTo>
                    <a:lnTo>
                      <a:pt x="139" y="6"/>
                    </a:lnTo>
                    <a:lnTo>
                      <a:pt x="141" y="7"/>
                    </a:lnTo>
                    <a:lnTo>
                      <a:pt x="142" y="8"/>
                    </a:lnTo>
                    <a:lnTo>
                      <a:pt x="144" y="9"/>
                    </a:lnTo>
                    <a:lnTo>
                      <a:pt x="142" y="9"/>
                    </a:lnTo>
                    <a:lnTo>
                      <a:pt x="139" y="10"/>
                    </a:lnTo>
                    <a:lnTo>
                      <a:pt x="136" y="11"/>
                    </a:lnTo>
                    <a:lnTo>
                      <a:pt x="133" y="11"/>
                    </a:lnTo>
                    <a:lnTo>
                      <a:pt x="124" y="10"/>
                    </a:lnTo>
                    <a:lnTo>
                      <a:pt x="115" y="9"/>
                    </a:lnTo>
                    <a:lnTo>
                      <a:pt x="104" y="8"/>
                    </a:lnTo>
                    <a:lnTo>
                      <a:pt x="95" y="6"/>
                    </a:lnTo>
                    <a:lnTo>
                      <a:pt x="87" y="4"/>
                    </a:lnTo>
                    <a:lnTo>
                      <a:pt x="82" y="3"/>
                    </a:lnTo>
                    <a:lnTo>
                      <a:pt x="87" y="4"/>
                    </a:lnTo>
                    <a:lnTo>
                      <a:pt x="92" y="6"/>
                    </a:lnTo>
                    <a:lnTo>
                      <a:pt x="97" y="8"/>
                    </a:lnTo>
                    <a:lnTo>
                      <a:pt x="102" y="9"/>
                    </a:lnTo>
                    <a:lnTo>
                      <a:pt x="107" y="11"/>
                    </a:lnTo>
                    <a:lnTo>
                      <a:pt x="112" y="13"/>
                    </a:lnTo>
                    <a:lnTo>
                      <a:pt x="117" y="14"/>
                    </a:lnTo>
                    <a:lnTo>
                      <a:pt x="121" y="16"/>
                    </a:lnTo>
                    <a:lnTo>
                      <a:pt x="116" y="16"/>
                    </a:lnTo>
                    <a:lnTo>
                      <a:pt x="110" y="14"/>
                    </a:lnTo>
                    <a:lnTo>
                      <a:pt x="105" y="14"/>
                    </a:lnTo>
                    <a:lnTo>
                      <a:pt x="99" y="12"/>
                    </a:lnTo>
                    <a:lnTo>
                      <a:pt x="93" y="11"/>
                    </a:lnTo>
                    <a:lnTo>
                      <a:pt x="87" y="10"/>
                    </a:lnTo>
                    <a:lnTo>
                      <a:pt x="81" y="9"/>
                    </a:lnTo>
                    <a:lnTo>
                      <a:pt x="76" y="8"/>
                    </a:lnTo>
                    <a:lnTo>
                      <a:pt x="79" y="9"/>
                    </a:lnTo>
                    <a:lnTo>
                      <a:pt x="82" y="10"/>
                    </a:lnTo>
                    <a:lnTo>
                      <a:pt x="85" y="12"/>
                    </a:lnTo>
                    <a:lnTo>
                      <a:pt x="89" y="13"/>
                    </a:lnTo>
                    <a:lnTo>
                      <a:pt x="91" y="14"/>
                    </a:lnTo>
                    <a:lnTo>
                      <a:pt x="94" y="16"/>
                    </a:lnTo>
                    <a:lnTo>
                      <a:pt x="98" y="16"/>
                    </a:lnTo>
                    <a:lnTo>
                      <a:pt x="100" y="18"/>
                    </a:lnTo>
                    <a:lnTo>
                      <a:pt x="94" y="17"/>
                    </a:lnTo>
                    <a:lnTo>
                      <a:pt x="87" y="16"/>
                    </a:lnTo>
                    <a:lnTo>
                      <a:pt x="80" y="14"/>
                    </a:lnTo>
                    <a:lnTo>
                      <a:pt x="72" y="14"/>
                    </a:lnTo>
                    <a:lnTo>
                      <a:pt x="67" y="13"/>
                    </a:lnTo>
                    <a:lnTo>
                      <a:pt x="60" y="12"/>
                    </a:lnTo>
                    <a:lnTo>
                      <a:pt x="53" y="10"/>
                    </a:lnTo>
                    <a:lnTo>
                      <a:pt x="46" y="9"/>
                    </a:lnTo>
                    <a:lnTo>
                      <a:pt x="50" y="11"/>
                    </a:lnTo>
                    <a:lnTo>
                      <a:pt x="54" y="13"/>
                    </a:lnTo>
                    <a:lnTo>
                      <a:pt x="57" y="14"/>
                    </a:lnTo>
                    <a:lnTo>
                      <a:pt x="61" y="16"/>
                    </a:lnTo>
                    <a:lnTo>
                      <a:pt x="64" y="17"/>
                    </a:lnTo>
                    <a:lnTo>
                      <a:pt x="68" y="19"/>
                    </a:lnTo>
                    <a:lnTo>
                      <a:pt x="72" y="21"/>
                    </a:lnTo>
                    <a:lnTo>
                      <a:pt x="76" y="21"/>
                    </a:lnTo>
                    <a:lnTo>
                      <a:pt x="69" y="20"/>
                    </a:lnTo>
                    <a:lnTo>
                      <a:pt x="63" y="18"/>
                    </a:lnTo>
                    <a:lnTo>
                      <a:pt x="56" y="16"/>
                    </a:lnTo>
                    <a:lnTo>
                      <a:pt x="50" y="14"/>
                    </a:lnTo>
                    <a:lnTo>
                      <a:pt x="44" y="13"/>
                    </a:lnTo>
                    <a:lnTo>
                      <a:pt x="38" y="11"/>
                    </a:lnTo>
                    <a:lnTo>
                      <a:pt x="32" y="9"/>
                    </a:lnTo>
                    <a:lnTo>
                      <a:pt x="25" y="8"/>
                    </a:lnTo>
                    <a:lnTo>
                      <a:pt x="28" y="9"/>
                    </a:lnTo>
                    <a:lnTo>
                      <a:pt x="30" y="11"/>
                    </a:lnTo>
                    <a:lnTo>
                      <a:pt x="33" y="13"/>
                    </a:lnTo>
                    <a:lnTo>
                      <a:pt x="35" y="14"/>
                    </a:lnTo>
                    <a:lnTo>
                      <a:pt x="38" y="16"/>
                    </a:lnTo>
                    <a:lnTo>
                      <a:pt x="41" y="18"/>
                    </a:lnTo>
                    <a:lnTo>
                      <a:pt x="43" y="20"/>
                    </a:lnTo>
                    <a:lnTo>
                      <a:pt x="46" y="21"/>
                    </a:lnTo>
                    <a:lnTo>
                      <a:pt x="41" y="20"/>
                    </a:lnTo>
                    <a:lnTo>
                      <a:pt x="35" y="19"/>
                    </a:lnTo>
                    <a:lnTo>
                      <a:pt x="28" y="17"/>
                    </a:lnTo>
                    <a:lnTo>
                      <a:pt x="24" y="16"/>
                    </a:lnTo>
                    <a:lnTo>
                      <a:pt x="17" y="14"/>
                    </a:lnTo>
                    <a:lnTo>
                      <a:pt x="12" y="13"/>
                    </a:lnTo>
                    <a:lnTo>
                      <a:pt x="6" y="11"/>
                    </a:lnTo>
                    <a:lnTo>
                      <a:pt x="0" y="9"/>
                    </a:lnTo>
                    <a:lnTo>
                      <a:pt x="2" y="10"/>
                    </a:lnTo>
                    <a:lnTo>
                      <a:pt x="5" y="12"/>
                    </a:lnTo>
                    <a:lnTo>
                      <a:pt x="11" y="16"/>
                    </a:lnTo>
                    <a:lnTo>
                      <a:pt x="18" y="19"/>
                    </a:lnTo>
                    <a:lnTo>
                      <a:pt x="26" y="23"/>
                    </a:lnTo>
                    <a:lnTo>
                      <a:pt x="34" y="27"/>
                    </a:lnTo>
                    <a:lnTo>
                      <a:pt x="42" y="30"/>
                    </a:lnTo>
                    <a:lnTo>
                      <a:pt x="50" y="32"/>
                    </a:lnTo>
                    <a:lnTo>
                      <a:pt x="57" y="34"/>
                    </a:lnTo>
                    <a:lnTo>
                      <a:pt x="66" y="34"/>
                    </a:lnTo>
                    <a:lnTo>
                      <a:pt x="76" y="36"/>
                    </a:lnTo>
                    <a:lnTo>
                      <a:pt x="85" y="36"/>
                    </a:lnTo>
                    <a:lnTo>
                      <a:pt x="94" y="37"/>
                    </a:lnTo>
                    <a:lnTo>
                      <a:pt x="102" y="37"/>
                    </a:lnTo>
                    <a:lnTo>
                      <a:pt x="106" y="37"/>
                    </a:lnTo>
                    <a:lnTo>
                      <a:pt x="107" y="37"/>
                    </a:lnTo>
                    <a:lnTo>
                      <a:pt x="115" y="34"/>
                    </a:lnTo>
                    <a:lnTo>
                      <a:pt x="123" y="29"/>
                    </a:lnTo>
                    <a:lnTo>
                      <a:pt x="131" y="26"/>
                    </a:lnTo>
                    <a:lnTo>
                      <a:pt x="139" y="21"/>
                    </a:lnTo>
                    <a:lnTo>
                      <a:pt x="146" y="18"/>
                    </a:lnTo>
                    <a:lnTo>
                      <a:pt x="154" y="14"/>
                    </a:lnTo>
                    <a:lnTo>
                      <a:pt x="161" y="10"/>
                    </a:lnTo>
                    <a:lnTo>
                      <a:pt x="169" y="6"/>
                    </a:lnTo>
                    <a:lnTo>
                      <a:pt x="169" y="5"/>
                    </a:lnTo>
                    <a:lnTo>
                      <a:pt x="170" y="4"/>
                    </a:lnTo>
                    <a:lnTo>
                      <a:pt x="170" y="3"/>
                    </a:lnTo>
                    <a:lnTo>
                      <a:pt x="170" y="1"/>
                    </a:lnTo>
                    <a:lnTo>
                      <a:pt x="171" y="1"/>
                    </a:lnTo>
                  </a:path>
                </a:pathLst>
              </a:custGeom>
              <a:solidFill>
                <a:srgbClr val="BF5926"/>
              </a:solidFill>
              <a:ln w="9525" cap="rnd">
                <a:noFill/>
                <a:round/>
                <a:headEnd type="none" w="sm" len="sm"/>
                <a:tailEnd type="none" w="sm" len="sm"/>
              </a:ln>
            </p:spPr>
            <p:txBody>
              <a:bodyPr/>
              <a:lstStyle/>
              <a:p>
                <a:pPr algn="ctr">
                  <a:defRPr/>
                </a:pPr>
                <a:endParaRPr lang="tr-TR" b="1"/>
              </a:p>
            </p:txBody>
          </p:sp>
          <p:sp>
            <p:nvSpPr>
              <p:cNvPr id="34860" name="Freeform 62"/>
              <p:cNvSpPr>
                <a:spLocks/>
              </p:cNvSpPr>
              <p:nvPr/>
            </p:nvSpPr>
            <p:spPr bwMode="auto">
              <a:xfrm>
                <a:off x="2818" y="3012"/>
                <a:ext cx="271" cy="87"/>
              </a:xfrm>
              <a:custGeom>
                <a:avLst/>
                <a:gdLst>
                  <a:gd name="T0" fmla="*/ 268 w 271"/>
                  <a:gd name="T1" fmla="*/ 1 h 87"/>
                  <a:gd name="T2" fmla="*/ 256 w 271"/>
                  <a:gd name="T3" fmla="*/ 1 h 87"/>
                  <a:gd name="T4" fmla="*/ 238 w 271"/>
                  <a:gd name="T5" fmla="*/ 0 h 87"/>
                  <a:gd name="T6" fmla="*/ 220 w 271"/>
                  <a:gd name="T7" fmla="*/ 2 h 87"/>
                  <a:gd name="T8" fmla="*/ 201 w 271"/>
                  <a:gd name="T9" fmla="*/ 7 h 87"/>
                  <a:gd name="T10" fmla="*/ 164 w 271"/>
                  <a:gd name="T11" fmla="*/ 20 h 87"/>
                  <a:gd name="T12" fmla="*/ 120 w 271"/>
                  <a:gd name="T13" fmla="*/ 37 h 87"/>
                  <a:gd name="T14" fmla="*/ 91 w 271"/>
                  <a:gd name="T15" fmla="*/ 49 h 87"/>
                  <a:gd name="T16" fmla="*/ 75 w 271"/>
                  <a:gd name="T17" fmla="*/ 55 h 87"/>
                  <a:gd name="T18" fmla="*/ 54 w 271"/>
                  <a:gd name="T19" fmla="*/ 64 h 87"/>
                  <a:gd name="T20" fmla="*/ 32 w 271"/>
                  <a:gd name="T21" fmla="*/ 73 h 87"/>
                  <a:gd name="T22" fmla="*/ 11 w 271"/>
                  <a:gd name="T23" fmla="*/ 82 h 87"/>
                  <a:gd name="T24" fmla="*/ 2 w 271"/>
                  <a:gd name="T25" fmla="*/ 86 h 87"/>
                  <a:gd name="T26" fmla="*/ 15 w 271"/>
                  <a:gd name="T27" fmla="*/ 82 h 87"/>
                  <a:gd name="T28" fmla="*/ 33 w 271"/>
                  <a:gd name="T29" fmla="*/ 77 h 87"/>
                  <a:gd name="T30" fmla="*/ 50 w 271"/>
                  <a:gd name="T31" fmla="*/ 74 h 87"/>
                  <a:gd name="T32" fmla="*/ 59 w 271"/>
                  <a:gd name="T33" fmla="*/ 75 h 87"/>
                  <a:gd name="T34" fmla="*/ 69 w 271"/>
                  <a:gd name="T35" fmla="*/ 73 h 87"/>
                  <a:gd name="T36" fmla="*/ 77 w 271"/>
                  <a:gd name="T37" fmla="*/ 70 h 87"/>
                  <a:gd name="T38" fmla="*/ 82 w 271"/>
                  <a:gd name="T39" fmla="*/ 68 h 87"/>
                  <a:gd name="T40" fmla="*/ 86 w 271"/>
                  <a:gd name="T41" fmla="*/ 67 h 87"/>
                  <a:gd name="T42" fmla="*/ 93 w 271"/>
                  <a:gd name="T43" fmla="*/ 66 h 87"/>
                  <a:gd name="T44" fmla="*/ 101 w 271"/>
                  <a:gd name="T45" fmla="*/ 66 h 87"/>
                  <a:gd name="T46" fmla="*/ 108 w 271"/>
                  <a:gd name="T47" fmla="*/ 64 h 87"/>
                  <a:gd name="T48" fmla="*/ 122 w 271"/>
                  <a:gd name="T49" fmla="*/ 57 h 87"/>
                  <a:gd name="T50" fmla="*/ 146 w 271"/>
                  <a:gd name="T51" fmla="*/ 46 h 87"/>
                  <a:gd name="T52" fmla="*/ 172 w 271"/>
                  <a:gd name="T53" fmla="*/ 36 h 87"/>
                  <a:gd name="T54" fmla="*/ 198 w 271"/>
                  <a:gd name="T55" fmla="*/ 28 h 87"/>
                  <a:gd name="T56" fmla="*/ 203 w 271"/>
                  <a:gd name="T57" fmla="*/ 26 h 87"/>
                  <a:gd name="T58" fmla="*/ 188 w 271"/>
                  <a:gd name="T59" fmla="*/ 28 h 87"/>
                  <a:gd name="T60" fmla="*/ 174 w 271"/>
                  <a:gd name="T61" fmla="*/ 30 h 87"/>
                  <a:gd name="T62" fmla="*/ 159 w 271"/>
                  <a:gd name="T63" fmla="*/ 33 h 87"/>
                  <a:gd name="T64" fmla="*/ 158 w 271"/>
                  <a:gd name="T65" fmla="*/ 32 h 87"/>
                  <a:gd name="T66" fmla="*/ 173 w 271"/>
                  <a:gd name="T67" fmla="*/ 28 h 87"/>
                  <a:gd name="T68" fmla="*/ 188 w 271"/>
                  <a:gd name="T69" fmla="*/ 24 h 87"/>
                  <a:gd name="T70" fmla="*/ 203 w 271"/>
                  <a:gd name="T71" fmla="*/ 18 h 87"/>
                  <a:gd name="T72" fmla="*/ 214 w 271"/>
                  <a:gd name="T73" fmla="*/ 15 h 87"/>
                  <a:gd name="T74" fmla="*/ 224 w 271"/>
                  <a:gd name="T75" fmla="*/ 15 h 87"/>
                  <a:gd name="T76" fmla="*/ 234 w 271"/>
                  <a:gd name="T77" fmla="*/ 14 h 87"/>
                  <a:gd name="T78" fmla="*/ 243 w 271"/>
                  <a:gd name="T79" fmla="*/ 13 h 87"/>
                  <a:gd name="T80" fmla="*/ 245 w 271"/>
                  <a:gd name="T81" fmla="*/ 12 h 87"/>
                  <a:gd name="T82" fmla="*/ 240 w 271"/>
                  <a:gd name="T83" fmla="*/ 11 h 87"/>
                  <a:gd name="T84" fmla="*/ 234 w 271"/>
                  <a:gd name="T85" fmla="*/ 11 h 87"/>
                  <a:gd name="T86" fmla="*/ 229 w 271"/>
                  <a:gd name="T87" fmla="*/ 9 h 87"/>
                  <a:gd name="T88" fmla="*/ 232 w 271"/>
                  <a:gd name="T89" fmla="*/ 8 h 87"/>
                  <a:gd name="T90" fmla="*/ 242 w 271"/>
                  <a:gd name="T91" fmla="*/ 6 h 87"/>
                  <a:gd name="T92" fmla="*/ 253 w 271"/>
                  <a:gd name="T93" fmla="*/ 4 h 87"/>
                  <a:gd name="T94" fmla="*/ 264 w 271"/>
                  <a:gd name="T95" fmla="*/ 2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1"/>
                  <a:gd name="T145" fmla="*/ 0 h 87"/>
                  <a:gd name="T146" fmla="*/ 271 w 271"/>
                  <a:gd name="T147" fmla="*/ 87 h 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1" h="87">
                    <a:moveTo>
                      <a:pt x="270" y="2"/>
                    </a:moveTo>
                    <a:lnTo>
                      <a:pt x="268" y="1"/>
                    </a:lnTo>
                    <a:lnTo>
                      <a:pt x="263" y="1"/>
                    </a:lnTo>
                    <a:lnTo>
                      <a:pt x="256" y="1"/>
                    </a:lnTo>
                    <a:lnTo>
                      <a:pt x="248" y="0"/>
                    </a:lnTo>
                    <a:lnTo>
                      <a:pt x="238" y="0"/>
                    </a:lnTo>
                    <a:lnTo>
                      <a:pt x="229" y="1"/>
                    </a:lnTo>
                    <a:lnTo>
                      <a:pt x="220" y="2"/>
                    </a:lnTo>
                    <a:lnTo>
                      <a:pt x="212" y="4"/>
                    </a:lnTo>
                    <a:lnTo>
                      <a:pt x="201" y="7"/>
                    </a:lnTo>
                    <a:lnTo>
                      <a:pt x="184" y="13"/>
                    </a:lnTo>
                    <a:lnTo>
                      <a:pt x="164" y="20"/>
                    </a:lnTo>
                    <a:lnTo>
                      <a:pt x="142" y="29"/>
                    </a:lnTo>
                    <a:lnTo>
                      <a:pt x="120" y="37"/>
                    </a:lnTo>
                    <a:lnTo>
                      <a:pt x="103" y="44"/>
                    </a:lnTo>
                    <a:lnTo>
                      <a:pt x="91" y="49"/>
                    </a:lnTo>
                    <a:lnTo>
                      <a:pt x="86" y="51"/>
                    </a:lnTo>
                    <a:lnTo>
                      <a:pt x="75" y="55"/>
                    </a:lnTo>
                    <a:lnTo>
                      <a:pt x="65" y="59"/>
                    </a:lnTo>
                    <a:lnTo>
                      <a:pt x="54" y="64"/>
                    </a:lnTo>
                    <a:lnTo>
                      <a:pt x="43" y="68"/>
                    </a:lnTo>
                    <a:lnTo>
                      <a:pt x="32" y="73"/>
                    </a:lnTo>
                    <a:lnTo>
                      <a:pt x="22" y="77"/>
                    </a:lnTo>
                    <a:lnTo>
                      <a:pt x="11" y="82"/>
                    </a:lnTo>
                    <a:lnTo>
                      <a:pt x="0" y="86"/>
                    </a:lnTo>
                    <a:lnTo>
                      <a:pt x="2" y="86"/>
                    </a:lnTo>
                    <a:lnTo>
                      <a:pt x="7" y="84"/>
                    </a:lnTo>
                    <a:lnTo>
                      <a:pt x="15" y="82"/>
                    </a:lnTo>
                    <a:lnTo>
                      <a:pt x="23" y="80"/>
                    </a:lnTo>
                    <a:lnTo>
                      <a:pt x="33" y="77"/>
                    </a:lnTo>
                    <a:lnTo>
                      <a:pt x="43" y="75"/>
                    </a:lnTo>
                    <a:lnTo>
                      <a:pt x="50" y="74"/>
                    </a:lnTo>
                    <a:lnTo>
                      <a:pt x="56" y="75"/>
                    </a:lnTo>
                    <a:lnTo>
                      <a:pt x="59" y="75"/>
                    </a:lnTo>
                    <a:lnTo>
                      <a:pt x="64" y="74"/>
                    </a:lnTo>
                    <a:lnTo>
                      <a:pt x="69" y="73"/>
                    </a:lnTo>
                    <a:lnTo>
                      <a:pt x="73" y="71"/>
                    </a:lnTo>
                    <a:lnTo>
                      <a:pt x="77" y="70"/>
                    </a:lnTo>
                    <a:lnTo>
                      <a:pt x="80" y="69"/>
                    </a:lnTo>
                    <a:lnTo>
                      <a:pt x="82" y="68"/>
                    </a:lnTo>
                    <a:lnTo>
                      <a:pt x="83" y="67"/>
                    </a:lnTo>
                    <a:lnTo>
                      <a:pt x="86" y="67"/>
                    </a:lnTo>
                    <a:lnTo>
                      <a:pt x="90" y="66"/>
                    </a:lnTo>
                    <a:lnTo>
                      <a:pt x="93" y="66"/>
                    </a:lnTo>
                    <a:lnTo>
                      <a:pt x="97" y="66"/>
                    </a:lnTo>
                    <a:lnTo>
                      <a:pt x="101" y="66"/>
                    </a:lnTo>
                    <a:lnTo>
                      <a:pt x="104" y="64"/>
                    </a:lnTo>
                    <a:lnTo>
                      <a:pt x="108" y="64"/>
                    </a:lnTo>
                    <a:lnTo>
                      <a:pt x="110" y="64"/>
                    </a:lnTo>
                    <a:lnTo>
                      <a:pt x="122" y="57"/>
                    </a:lnTo>
                    <a:lnTo>
                      <a:pt x="134" y="51"/>
                    </a:lnTo>
                    <a:lnTo>
                      <a:pt x="146" y="46"/>
                    </a:lnTo>
                    <a:lnTo>
                      <a:pt x="159" y="41"/>
                    </a:lnTo>
                    <a:lnTo>
                      <a:pt x="172" y="36"/>
                    </a:lnTo>
                    <a:lnTo>
                      <a:pt x="185" y="32"/>
                    </a:lnTo>
                    <a:lnTo>
                      <a:pt x="198" y="28"/>
                    </a:lnTo>
                    <a:lnTo>
                      <a:pt x="211" y="24"/>
                    </a:lnTo>
                    <a:lnTo>
                      <a:pt x="203" y="26"/>
                    </a:lnTo>
                    <a:lnTo>
                      <a:pt x="196" y="27"/>
                    </a:lnTo>
                    <a:lnTo>
                      <a:pt x="188" y="28"/>
                    </a:lnTo>
                    <a:lnTo>
                      <a:pt x="181" y="29"/>
                    </a:lnTo>
                    <a:lnTo>
                      <a:pt x="174" y="30"/>
                    </a:lnTo>
                    <a:lnTo>
                      <a:pt x="166" y="32"/>
                    </a:lnTo>
                    <a:lnTo>
                      <a:pt x="159" y="33"/>
                    </a:lnTo>
                    <a:lnTo>
                      <a:pt x="151" y="35"/>
                    </a:lnTo>
                    <a:lnTo>
                      <a:pt x="158" y="32"/>
                    </a:lnTo>
                    <a:lnTo>
                      <a:pt x="166" y="29"/>
                    </a:lnTo>
                    <a:lnTo>
                      <a:pt x="173" y="28"/>
                    </a:lnTo>
                    <a:lnTo>
                      <a:pt x="181" y="25"/>
                    </a:lnTo>
                    <a:lnTo>
                      <a:pt x="188" y="24"/>
                    </a:lnTo>
                    <a:lnTo>
                      <a:pt x="196" y="20"/>
                    </a:lnTo>
                    <a:lnTo>
                      <a:pt x="203" y="18"/>
                    </a:lnTo>
                    <a:lnTo>
                      <a:pt x="210" y="16"/>
                    </a:lnTo>
                    <a:lnTo>
                      <a:pt x="214" y="15"/>
                    </a:lnTo>
                    <a:lnTo>
                      <a:pt x="220" y="15"/>
                    </a:lnTo>
                    <a:lnTo>
                      <a:pt x="224" y="15"/>
                    </a:lnTo>
                    <a:lnTo>
                      <a:pt x="229" y="14"/>
                    </a:lnTo>
                    <a:lnTo>
                      <a:pt x="234" y="14"/>
                    </a:lnTo>
                    <a:lnTo>
                      <a:pt x="238" y="13"/>
                    </a:lnTo>
                    <a:lnTo>
                      <a:pt x="243" y="13"/>
                    </a:lnTo>
                    <a:lnTo>
                      <a:pt x="247" y="12"/>
                    </a:lnTo>
                    <a:lnTo>
                      <a:pt x="245" y="12"/>
                    </a:lnTo>
                    <a:lnTo>
                      <a:pt x="242" y="11"/>
                    </a:lnTo>
                    <a:lnTo>
                      <a:pt x="240" y="11"/>
                    </a:lnTo>
                    <a:lnTo>
                      <a:pt x="237" y="11"/>
                    </a:lnTo>
                    <a:lnTo>
                      <a:pt x="234" y="11"/>
                    </a:lnTo>
                    <a:lnTo>
                      <a:pt x="232" y="9"/>
                    </a:lnTo>
                    <a:lnTo>
                      <a:pt x="229" y="9"/>
                    </a:lnTo>
                    <a:lnTo>
                      <a:pt x="227" y="9"/>
                    </a:lnTo>
                    <a:lnTo>
                      <a:pt x="232" y="8"/>
                    </a:lnTo>
                    <a:lnTo>
                      <a:pt x="237" y="7"/>
                    </a:lnTo>
                    <a:lnTo>
                      <a:pt x="242" y="6"/>
                    </a:lnTo>
                    <a:lnTo>
                      <a:pt x="248" y="5"/>
                    </a:lnTo>
                    <a:lnTo>
                      <a:pt x="253" y="4"/>
                    </a:lnTo>
                    <a:lnTo>
                      <a:pt x="259" y="4"/>
                    </a:lnTo>
                    <a:lnTo>
                      <a:pt x="264" y="2"/>
                    </a:lnTo>
                    <a:lnTo>
                      <a:pt x="270" y="2"/>
                    </a:lnTo>
                  </a:path>
                </a:pathLst>
              </a:custGeom>
              <a:solidFill>
                <a:srgbClr val="BF5926"/>
              </a:solidFill>
              <a:ln w="9525" cap="rnd">
                <a:noFill/>
                <a:round/>
                <a:headEnd type="none" w="sm" len="sm"/>
                <a:tailEnd type="none" w="sm" len="sm"/>
              </a:ln>
            </p:spPr>
            <p:txBody>
              <a:bodyPr/>
              <a:lstStyle/>
              <a:p>
                <a:pPr algn="ctr">
                  <a:defRPr/>
                </a:pPr>
                <a:endParaRPr lang="tr-TR" b="1"/>
              </a:p>
            </p:txBody>
          </p:sp>
          <p:sp>
            <p:nvSpPr>
              <p:cNvPr id="34861" name="Freeform 63"/>
              <p:cNvSpPr>
                <a:spLocks/>
              </p:cNvSpPr>
              <p:nvPr/>
            </p:nvSpPr>
            <p:spPr bwMode="auto">
              <a:xfrm>
                <a:off x="2984" y="3057"/>
                <a:ext cx="240" cy="91"/>
              </a:xfrm>
              <a:custGeom>
                <a:avLst/>
                <a:gdLst>
                  <a:gd name="T0" fmla="*/ 174 w 240"/>
                  <a:gd name="T1" fmla="*/ 41 h 91"/>
                  <a:gd name="T2" fmla="*/ 115 w 240"/>
                  <a:gd name="T3" fmla="*/ 59 h 91"/>
                  <a:gd name="T4" fmla="*/ 89 w 240"/>
                  <a:gd name="T5" fmla="*/ 59 h 91"/>
                  <a:gd name="T6" fmla="*/ 72 w 240"/>
                  <a:gd name="T7" fmla="*/ 65 h 91"/>
                  <a:gd name="T8" fmla="*/ 62 w 240"/>
                  <a:gd name="T9" fmla="*/ 68 h 91"/>
                  <a:gd name="T10" fmla="*/ 54 w 240"/>
                  <a:gd name="T11" fmla="*/ 70 h 91"/>
                  <a:gd name="T12" fmla="*/ 55 w 240"/>
                  <a:gd name="T13" fmla="*/ 67 h 91"/>
                  <a:gd name="T14" fmla="*/ 58 w 240"/>
                  <a:gd name="T15" fmla="*/ 63 h 91"/>
                  <a:gd name="T16" fmla="*/ 52 w 240"/>
                  <a:gd name="T17" fmla="*/ 67 h 91"/>
                  <a:gd name="T18" fmla="*/ 46 w 240"/>
                  <a:gd name="T19" fmla="*/ 72 h 91"/>
                  <a:gd name="T20" fmla="*/ 38 w 240"/>
                  <a:gd name="T21" fmla="*/ 74 h 91"/>
                  <a:gd name="T22" fmla="*/ 29 w 240"/>
                  <a:gd name="T23" fmla="*/ 77 h 91"/>
                  <a:gd name="T24" fmla="*/ 33 w 240"/>
                  <a:gd name="T25" fmla="*/ 72 h 91"/>
                  <a:gd name="T26" fmla="*/ 31 w 240"/>
                  <a:gd name="T27" fmla="*/ 72 h 91"/>
                  <a:gd name="T28" fmla="*/ 23 w 240"/>
                  <a:gd name="T29" fmla="*/ 79 h 91"/>
                  <a:gd name="T30" fmla="*/ 15 w 240"/>
                  <a:gd name="T31" fmla="*/ 85 h 91"/>
                  <a:gd name="T32" fmla="*/ 5 w 240"/>
                  <a:gd name="T33" fmla="*/ 88 h 91"/>
                  <a:gd name="T34" fmla="*/ 4 w 240"/>
                  <a:gd name="T35" fmla="*/ 81 h 91"/>
                  <a:gd name="T36" fmla="*/ 20 w 240"/>
                  <a:gd name="T37" fmla="*/ 70 h 91"/>
                  <a:gd name="T38" fmla="*/ 26 w 240"/>
                  <a:gd name="T39" fmla="*/ 67 h 91"/>
                  <a:gd name="T40" fmla="*/ 22 w 240"/>
                  <a:gd name="T41" fmla="*/ 73 h 91"/>
                  <a:gd name="T42" fmla="*/ 29 w 240"/>
                  <a:gd name="T43" fmla="*/ 67 h 91"/>
                  <a:gd name="T44" fmla="*/ 52 w 240"/>
                  <a:gd name="T45" fmla="*/ 55 h 91"/>
                  <a:gd name="T46" fmla="*/ 61 w 240"/>
                  <a:gd name="T47" fmla="*/ 53 h 91"/>
                  <a:gd name="T48" fmla="*/ 54 w 240"/>
                  <a:gd name="T49" fmla="*/ 59 h 91"/>
                  <a:gd name="T50" fmla="*/ 62 w 240"/>
                  <a:gd name="T51" fmla="*/ 57 h 91"/>
                  <a:gd name="T52" fmla="*/ 84 w 240"/>
                  <a:gd name="T53" fmla="*/ 44 h 91"/>
                  <a:gd name="T54" fmla="*/ 91 w 240"/>
                  <a:gd name="T55" fmla="*/ 41 h 91"/>
                  <a:gd name="T56" fmla="*/ 83 w 240"/>
                  <a:gd name="T57" fmla="*/ 51 h 91"/>
                  <a:gd name="T58" fmla="*/ 88 w 240"/>
                  <a:gd name="T59" fmla="*/ 49 h 91"/>
                  <a:gd name="T60" fmla="*/ 106 w 240"/>
                  <a:gd name="T61" fmla="*/ 37 h 91"/>
                  <a:gd name="T62" fmla="*/ 112 w 240"/>
                  <a:gd name="T63" fmla="*/ 35 h 91"/>
                  <a:gd name="T64" fmla="*/ 106 w 240"/>
                  <a:gd name="T65" fmla="*/ 41 h 91"/>
                  <a:gd name="T66" fmla="*/ 109 w 240"/>
                  <a:gd name="T67" fmla="*/ 41 h 91"/>
                  <a:gd name="T68" fmla="*/ 122 w 240"/>
                  <a:gd name="T69" fmla="*/ 32 h 91"/>
                  <a:gd name="T70" fmla="*/ 125 w 240"/>
                  <a:gd name="T71" fmla="*/ 32 h 91"/>
                  <a:gd name="T72" fmla="*/ 119 w 240"/>
                  <a:gd name="T73" fmla="*/ 39 h 91"/>
                  <a:gd name="T74" fmla="*/ 123 w 240"/>
                  <a:gd name="T75" fmla="*/ 38 h 91"/>
                  <a:gd name="T76" fmla="*/ 137 w 240"/>
                  <a:gd name="T77" fmla="*/ 30 h 91"/>
                  <a:gd name="T78" fmla="*/ 140 w 240"/>
                  <a:gd name="T79" fmla="*/ 30 h 91"/>
                  <a:gd name="T80" fmla="*/ 130 w 240"/>
                  <a:gd name="T81" fmla="*/ 39 h 91"/>
                  <a:gd name="T82" fmla="*/ 146 w 240"/>
                  <a:gd name="T83" fmla="*/ 33 h 91"/>
                  <a:gd name="T84" fmla="*/ 186 w 240"/>
                  <a:gd name="T85" fmla="*/ 15 h 91"/>
                  <a:gd name="T86" fmla="*/ 196 w 240"/>
                  <a:gd name="T87" fmla="*/ 13 h 91"/>
                  <a:gd name="T88" fmla="*/ 177 w 240"/>
                  <a:gd name="T89" fmla="*/ 24 h 91"/>
                  <a:gd name="T90" fmla="*/ 185 w 240"/>
                  <a:gd name="T91" fmla="*/ 22 h 91"/>
                  <a:gd name="T92" fmla="*/ 221 w 240"/>
                  <a:gd name="T93" fmla="*/ 8 h 91"/>
                  <a:gd name="T94" fmla="*/ 227 w 240"/>
                  <a:gd name="T95" fmla="*/ 9 h 91"/>
                  <a:gd name="T96" fmla="*/ 201 w 240"/>
                  <a:gd name="T97" fmla="*/ 22 h 91"/>
                  <a:gd name="T98" fmla="*/ 199 w 240"/>
                  <a:gd name="T99" fmla="*/ 25 h 91"/>
                  <a:gd name="T100" fmla="*/ 222 w 240"/>
                  <a:gd name="T101" fmla="*/ 19 h 91"/>
                  <a:gd name="T102" fmla="*/ 230 w 240"/>
                  <a:gd name="T103" fmla="*/ 18 h 91"/>
                  <a:gd name="T104" fmla="*/ 222 w 240"/>
                  <a:gd name="T105" fmla="*/ 25 h 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0"/>
                  <a:gd name="T160" fmla="*/ 0 h 91"/>
                  <a:gd name="T161" fmla="*/ 240 w 240"/>
                  <a:gd name="T162" fmla="*/ 91 h 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0" h="91">
                    <a:moveTo>
                      <a:pt x="217" y="28"/>
                    </a:moveTo>
                    <a:lnTo>
                      <a:pt x="203" y="33"/>
                    </a:lnTo>
                    <a:lnTo>
                      <a:pt x="188" y="37"/>
                    </a:lnTo>
                    <a:lnTo>
                      <a:pt x="174" y="41"/>
                    </a:lnTo>
                    <a:lnTo>
                      <a:pt x="159" y="46"/>
                    </a:lnTo>
                    <a:lnTo>
                      <a:pt x="145" y="50"/>
                    </a:lnTo>
                    <a:lnTo>
                      <a:pt x="130" y="55"/>
                    </a:lnTo>
                    <a:lnTo>
                      <a:pt x="115" y="59"/>
                    </a:lnTo>
                    <a:lnTo>
                      <a:pt x="101" y="63"/>
                    </a:lnTo>
                    <a:lnTo>
                      <a:pt x="97" y="61"/>
                    </a:lnTo>
                    <a:lnTo>
                      <a:pt x="93" y="59"/>
                    </a:lnTo>
                    <a:lnTo>
                      <a:pt x="89" y="59"/>
                    </a:lnTo>
                    <a:lnTo>
                      <a:pt x="85" y="59"/>
                    </a:lnTo>
                    <a:lnTo>
                      <a:pt x="80" y="61"/>
                    </a:lnTo>
                    <a:lnTo>
                      <a:pt x="76" y="63"/>
                    </a:lnTo>
                    <a:lnTo>
                      <a:pt x="72" y="65"/>
                    </a:lnTo>
                    <a:lnTo>
                      <a:pt x="68" y="67"/>
                    </a:lnTo>
                    <a:lnTo>
                      <a:pt x="67" y="67"/>
                    </a:lnTo>
                    <a:lnTo>
                      <a:pt x="64" y="68"/>
                    </a:lnTo>
                    <a:lnTo>
                      <a:pt x="62" y="68"/>
                    </a:lnTo>
                    <a:lnTo>
                      <a:pt x="61" y="68"/>
                    </a:lnTo>
                    <a:lnTo>
                      <a:pt x="59" y="68"/>
                    </a:lnTo>
                    <a:lnTo>
                      <a:pt x="56" y="68"/>
                    </a:lnTo>
                    <a:lnTo>
                      <a:pt x="54" y="70"/>
                    </a:lnTo>
                    <a:lnTo>
                      <a:pt x="52" y="70"/>
                    </a:lnTo>
                    <a:lnTo>
                      <a:pt x="54" y="68"/>
                    </a:lnTo>
                    <a:lnTo>
                      <a:pt x="54" y="67"/>
                    </a:lnTo>
                    <a:lnTo>
                      <a:pt x="55" y="67"/>
                    </a:lnTo>
                    <a:lnTo>
                      <a:pt x="56" y="66"/>
                    </a:lnTo>
                    <a:lnTo>
                      <a:pt x="56" y="65"/>
                    </a:lnTo>
                    <a:lnTo>
                      <a:pt x="57" y="65"/>
                    </a:lnTo>
                    <a:lnTo>
                      <a:pt x="58" y="63"/>
                    </a:lnTo>
                    <a:lnTo>
                      <a:pt x="56" y="65"/>
                    </a:lnTo>
                    <a:lnTo>
                      <a:pt x="55" y="65"/>
                    </a:lnTo>
                    <a:lnTo>
                      <a:pt x="54" y="66"/>
                    </a:lnTo>
                    <a:lnTo>
                      <a:pt x="52" y="67"/>
                    </a:lnTo>
                    <a:lnTo>
                      <a:pt x="51" y="68"/>
                    </a:lnTo>
                    <a:lnTo>
                      <a:pt x="50" y="70"/>
                    </a:lnTo>
                    <a:lnTo>
                      <a:pt x="48" y="70"/>
                    </a:lnTo>
                    <a:lnTo>
                      <a:pt x="46" y="72"/>
                    </a:lnTo>
                    <a:lnTo>
                      <a:pt x="45" y="72"/>
                    </a:lnTo>
                    <a:lnTo>
                      <a:pt x="42" y="73"/>
                    </a:lnTo>
                    <a:lnTo>
                      <a:pt x="41" y="74"/>
                    </a:lnTo>
                    <a:lnTo>
                      <a:pt x="38" y="74"/>
                    </a:lnTo>
                    <a:lnTo>
                      <a:pt x="35" y="75"/>
                    </a:lnTo>
                    <a:lnTo>
                      <a:pt x="33" y="76"/>
                    </a:lnTo>
                    <a:lnTo>
                      <a:pt x="31" y="76"/>
                    </a:lnTo>
                    <a:lnTo>
                      <a:pt x="29" y="77"/>
                    </a:lnTo>
                    <a:lnTo>
                      <a:pt x="30" y="76"/>
                    </a:lnTo>
                    <a:lnTo>
                      <a:pt x="31" y="74"/>
                    </a:lnTo>
                    <a:lnTo>
                      <a:pt x="32" y="73"/>
                    </a:lnTo>
                    <a:lnTo>
                      <a:pt x="33" y="72"/>
                    </a:lnTo>
                    <a:lnTo>
                      <a:pt x="35" y="70"/>
                    </a:lnTo>
                    <a:lnTo>
                      <a:pt x="35" y="68"/>
                    </a:lnTo>
                    <a:lnTo>
                      <a:pt x="33" y="70"/>
                    </a:lnTo>
                    <a:lnTo>
                      <a:pt x="31" y="72"/>
                    </a:lnTo>
                    <a:lnTo>
                      <a:pt x="29" y="74"/>
                    </a:lnTo>
                    <a:lnTo>
                      <a:pt x="27" y="76"/>
                    </a:lnTo>
                    <a:lnTo>
                      <a:pt x="25" y="77"/>
                    </a:lnTo>
                    <a:lnTo>
                      <a:pt x="23" y="79"/>
                    </a:lnTo>
                    <a:lnTo>
                      <a:pt x="20" y="81"/>
                    </a:lnTo>
                    <a:lnTo>
                      <a:pt x="19" y="83"/>
                    </a:lnTo>
                    <a:lnTo>
                      <a:pt x="16" y="84"/>
                    </a:lnTo>
                    <a:lnTo>
                      <a:pt x="15" y="85"/>
                    </a:lnTo>
                    <a:lnTo>
                      <a:pt x="12" y="86"/>
                    </a:lnTo>
                    <a:lnTo>
                      <a:pt x="9" y="87"/>
                    </a:lnTo>
                    <a:lnTo>
                      <a:pt x="7" y="88"/>
                    </a:lnTo>
                    <a:lnTo>
                      <a:pt x="5" y="88"/>
                    </a:lnTo>
                    <a:lnTo>
                      <a:pt x="2" y="89"/>
                    </a:lnTo>
                    <a:lnTo>
                      <a:pt x="0" y="90"/>
                    </a:lnTo>
                    <a:lnTo>
                      <a:pt x="2" y="86"/>
                    </a:lnTo>
                    <a:lnTo>
                      <a:pt x="4" y="81"/>
                    </a:lnTo>
                    <a:lnTo>
                      <a:pt x="7" y="78"/>
                    </a:lnTo>
                    <a:lnTo>
                      <a:pt x="11" y="75"/>
                    </a:lnTo>
                    <a:lnTo>
                      <a:pt x="15" y="72"/>
                    </a:lnTo>
                    <a:lnTo>
                      <a:pt x="20" y="70"/>
                    </a:lnTo>
                    <a:lnTo>
                      <a:pt x="24" y="67"/>
                    </a:lnTo>
                    <a:lnTo>
                      <a:pt x="28" y="65"/>
                    </a:lnTo>
                    <a:lnTo>
                      <a:pt x="27" y="66"/>
                    </a:lnTo>
                    <a:lnTo>
                      <a:pt x="26" y="67"/>
                    </a:lnTo>
                    <a:lnTo>
                      <a:pt x="25" y="68"/>
                    </a:lnTo>
                    <a:lnTo>
                      <a:pt x="23" y="70"/>
                    </a:lnTo>
                    <a:lnTo>
                      <a:pt x="22" y="72"/>
                    </a:lnTo>
                    <a:lnTo>
                      <a:pt x="22" y="73"/>
                    </a:lnTo>
                    <a:lnTo>
                      <a:pt x="20" y="75"/>
                    </a:lnTo>
                    <a:lnTo>
                      <a:pt x="19" y="76"/>
                    </a:lnTo>
                    <a:lnTo>
                      <a:pt x="24" y="72"/>
                    </a:lnTo>
                    <a:lnTo>
                      <a:pt x="29" y="67"/>
                    </a:lnTo>
                    <a:lnTo>
                      <a:pt x="35" y="63"/>
                    </a:lnTo>
                    <a:lnTo>
                      <a:pt x="41" y="61"/>
                    </a:lnTo>
                    <a:lnTo>
                      <a:pt x="46" y="57"/>
                    </a:lnTo>
                    <a:lnTo>
                      <a:pt x="52" y="55"/>
                    </a:lnTo>
                    <a:lnTo>
                      <a:pt x="58" y="53"/>
                    </a:lnTo>
                    <a:lnTo>
                      <a:pt x="65" y="51"/>
                    </a:lnTo>
                    <a:lnTo>
                      <a:pt x="63" y="52"/>
                    </a:lnTo>
                    <a:lnTo>
                      <a:pt x="61" y="53"/>
                    </a:lnTo>
                    <a:lnTo>
                      <a:pt x="59" y="55"/>
                    </a:lnTo>
                    <a:lnTo>
                      <a:pt x="57" y="57"/>
                    </a:lnTo>
                    <a:lnTo>
                      <a:pt x="55" y="59"/>
                    </a:lnTo>
                    <a:lnTo>
                      <a:pt x="54" y="59"/>
                    </a:lnTo>
                    <a:lnTo>
                      <a:pt x="52" y="61"/>
                    </a:lnTo>
                    <a:lnTo>
                      <a:pt x="50" y="63"/>
                    </a:lnTo>
                    <a:lnTo>
                      <a:pt x="56" y="60"/>
                    </a:lnTo>
                    <a:lnTo>
                      <a:pt x="62" y="57"/>
                    </a:lnTo>
                    <a:lnTo>
                      <a:pt x="68" y="55"/>
                    </a:lnTo>
                    <a:lnTo>
                      <a:pt x="73" y="52"/>
                    </a:lnTo>
                    <a:lnTo>
                      <a:pt x="78" y="48"/>
                    </a:lnTo>
                    <a:lnTo>
                      <a:pt x="84" y="44"/>
                    </a:lnTo>
                    <a:lnTo>
                      <a:pt x="90" y="41"/>
                    </a:lnTo>
                    <a:lnTo>
                      <a:pt x="95" y="37"/>
                    </a:lnTo>
                    <a:lnTo>
                      <a:pt x="93" y="39"/>
                    </a:lnTo>
                    <a:lnTo>
                      <a:pt x="91" y="41"/>
                    </a:lnTo>
                    <a:lnTo>
                      <a:pt x="89" y="44"/>
                    </a:lnTo>
                    <a:lnTo>
                      <a:pt x="87" y="46"/>
                    </a:lnTo>
                    <a:lnTo>
                      <a:pt x="85" y="48"/>
                    </a:lnTo>
                    <a:lnTo>
                      <a:pt x="83" y="51"/>
                    </a:lnTo>
                    <a:lnTo>
                      <a:pt x="81" y="52"/>
                    </a:lnTo>
                    <a:lnTo>
                      <a:pt x="80" y="55"/>
                    </a:lnTo>
                    <a:lnTo>
                      <a:pt x="84" y="52"/>
                    </a:lnTo>
                    <a:lnTo>
                      <a:pt x="88" y="49"/>
                    </a:lnTo>
                    <a:lnTo>
                      <a:pt x="93" y="46"/>
                    </a:lnTo>
                    <a:lnTo>
                      <a:pt x="98" y="43"/>
                    </a:lnTo>
                    <a:lnTo>
                      <a:pt x="102" y="39"/>
                    </a:lnTo>
                    <a:lnTo>
                      <a:pt x="106" y="37"/>
                    </a:lnTo>
                    <a:lnTo>
                      <a:pt x="111" y="33"/>
                    </a:lnTo>
                    <a:lnTo>
                      <a:pt x="115" y="31"/>
                    </a:lnTo>
                    <a:lnTo>
                      <a:pt x="114" y="33"/>
                    </a:lnTo>
                    <a:lnTo>
                      <a:pt x="112" y="35"/>
                    </a:lnTo>
                    <a:lnTo>
                      <a:pt x="111" y="35"/>
                    </a:lnTo>
                    <a:lnTo>
                      <a:pt x="109" y="37"/>
                    </a:lnTo>
                    <a:lnTo>
                      <a:pt x="107" y="39"/>
                    </a:lnTo>
                    <a:lnTo>
                      <a:pt x="106" y="41"/>
                    </a:lnTo>
                    <a:lnTo>
                      <a:pt x="104" y="42"/>
                    </a:lnTo>
                    <a:lnTo>
                      <a:pt x="102" y="44"/>
                    </a:lnTo>
                    <a:lnTo>
                      <a:pt x="106" y="42"/>
                    </a:lnTo>
                    <a:lnTo>
                      <a:pt x="109" y="41"/>
                    </a:lnTo>
                    <a:lnTo>
                      <a:pt x="112" y="38"/>
                    </a:lnTo>
                    <a:lnTo>
                      <a:pt x="115" y="36"/>
                    </a:lnTo>
                    <a:lnTo>
                      <a:pt x="119" y="35"/>
                    </a:lnTo>
                    <a:lnTo>
                      <a:pt x="122" y="32"/>
                    </a:lnTo>
                    <a:lnTo>
                      <a:pt x="125" y="30"/>
                    </a:lnTo>
                    <a:lnTo>
                      <a:pt x="128" y="28"/>
                    </a:lnTo>
                    <a:lnTo>
                      <a:pt x="127" y="30"/>
                    </a:lnTo>
                    <a:lnTo>
                      <a:pt x="125" y="32"/>
                    </a:lnTo>
                    <a:lnTo>
                      <a:pt x="124" y="33"/>
                    </a:lnTo>
                    <a:lnTo>
                      <a:pt x="122" y="35"/>
                    </a:lnTo>
                    <a:lnTo>
                      <a:pt x="120" y="37"/>
                    </a:lnTo>
                    <a:lnTo>
                      <a:pt x="119" y="39"/>
                    </a:lnTo>
                    <a:lnTo>
                      <a:pt x="117" y="41"/>
                    </a:lnTo>
                    <a:lnTo>
                      <a:pt x="115" y="42"/>
                    </a:lnTo>
                    <a:lnTo>
                      <a:pt x="119" y="39"/>
                    </a:lnTo>
                    <a:lnTo>
                      <a:pt x="123" y="38"/>
                    </a:lnTo>
                    <a:lnTo>
                      <a:pt x="126" y="36"/>
                    </a:lnTo>
                    <a:lnTo>
                      <a:pt x="130" y="35"/>
                    </a:lnTo>
                    <a:lnTo>
                      <a:pt x="133" y="33"/>
                    </a:lnTo>
                    <a:lnTo>
                      <a:pt x="137" y="30"/>
                    </a:lnTo>
                    <a:lnTo>
                      <a:pt x="141" y="28"/>
                    </a:lnTo>
                    <a:lnTo>
                      <a:pt x="145" y="27"/>
                    </a:lnTo>
                    <a:lnTo>
                      <a:pt x="141" y="28"/>
                    </a:lnTo>
                    <a:lnTo>
                      <a:pt x="140" y="30"/>
                    </a:lnTo>
                    <a:lnTo>
                      <a:pt x="137" y="33"/>
                    </a:lnTo>
                    <a:lnTo>
                      <a:pt x="135" y="35"/>
                    </a:lnTo>
                    <a:lnTo>
                      <a:pt x="133" y="36"/>
                    </a:lnTo>
                    <a:lnTo>
                      <a:pt x="130" y="39"/>
                    </a:lnTo>
                    <a:lnTo>
                      <a:pt x="128" y="41"/>
                    </a:lnTo>
                    <a:lnTo>
                      <a:pt x="126" y="42"/>
                    </a:lnTo>
                    <a:lnTo>
                      <a:pt x="136" y="38"/>
                    </a:lnTo>
                    <a:lnTo>
                      <a:pt x="146" y="33"/>
                    </a:lnTo>
                    <a:lnTo>
                      <a:pt x="156" y="29"/>
                    </a:lnTo>
                    <a:lnTo>
                      <a:pt x="166" y="24"/>
                    </a:lnTo>
                    <a:lnTo>
                      <a:pt x="175" y="20"/>
                    </a:lnTo>
                    <a:lnTo>
                      <a:pt x="186" y="15"/>
                    </a:lnTo>
                    <a:lnTo>
                      <a:pt x="195" y="11"/>
                    </a:lnTo>
                    <a:lnTo>
                      <a:pt x="206" y="7"/>
                    </a:lnTo>
                    <a:lnTo>
                      <a:pt x="200" y="9"/>
                    </a:lnTo>
                    <a:lnTo>
                      <a:pt x="196" y="13"/>
                    </a:lnTo>
                    <a:lnTo>
                      <a:pt x="191" y="15"/>
                    </a:lnTo>
                    <a:lnTo>
                      <a:pt x="187" y="18"/>
                    </a:lnTo>
                    <a:lnTo>
                      <a:pt x="182" y="22"/>
                    </a:lnTo>
                    <a:lnTo>
                      <a:pt x="177" y="24"/>
                    </a:lnTo>
                    <a:lnTo>
                      <a:pt x="172" y="28"/>
                    </a:lnTo>
                    <a:lnTo>
                      <a:pt x="167" y="30"/>
                    </a:lnTo>
                    <a:lnTo>
                      <a:pt x="176" y="27"/>
                    </a:lnTo>
                    <a:lnTo>
                      <a:pt x="185" y="22"/>
                    </a:lnTo>
                    <a:lnTo>
                      <a:pt x="195" y="19"/>
                    </a:lnTo>
                    <a:lnTo>
                      <a:pt x="203" y="15"/>
                    </a:lnTo>
                    <a:lnTo>
                      <a:pt x="212" y="11"/>
                    </a:lnTo>
                    <a:lnTo>
                      <a:pt x="221" y="8"/>
                    </a:lnTo>
                    <a:lnTo>
                      <a:pt x="230" y="4"/>
                    </a:lnTo>
                    <a:lnTo>
                      <a:pt x="239" y="0"/>
                    </a:lnTo>
                    <a:lnTo>
                      <a:pt x="233" y="4"/>
                    </a:lnTo>
                    <a:lnTo>
                      <a:pt x="227" y="9"/>
                    </a:lnTo>
                    <a:lnTo>
                      <a:pt x="221" y="12"/>
                    </a:lnTo>
                    <a:lnTo>
                      <a:pt x="215" y="15"/>
                    </a:lnTo>
                    <a:lnTo>
                      <a:pt x="208" y="19"/>
                    </a:lnTo>
                    <a:lnTo>
                      <a:pt x="201" y="22"/>
                    </a:lnTo>
                    <a:lnTo>
                      <a:pt x="195" y="25"/>
                    </a:lnTo>
                    <a:lnTo>
                      <a:pt x="188" y="28"/>
                    </a:lnTo>
                    <a:lnTo>
                      <a:pt x="195" y="27"/>
                    </a:lnTo>
                    <a:lnTo>
                      <a:pt x="199" y="25"/>
                    </a:lnTo>
                    <a:lnTo>
                      <a:pt x="206" y="23"/>
                    </a:lnTo>
                    <a:lnTo>
                      <a:pt x="211" y="22"/>
                    </a:lnTo>
                    <a:lnTo>
                      <a:pt x="217" y="20"/>
                    </a:lnTo>
                    <a:lnTo>
                      <a:pt x="222" y="19"/>
                    </a:lnTo>
                    <a:lnTo>
                      <a:pt x="228" y="17"/>
                    </a:lnTo>
                    <a:lnTo>
                      <a:pt x="233" y="15"/>
                    </a:lnTo>
                    <a:lnTo>
                      <a:pt x="232" y="17"/>
                    </a:lnTo>
                    <a:lnTo>
                      <a:pt x="230" y="18"/>
                    </a:lnTo>
                    <a:lnTo>
                      <a:pt x="227" y="20"/>
                    </a:lnTo>
                    <a:lnTo>
                      <a:pt x="225" y="22"/>
                    </a:lnTo>
                    <a:lnTo>
                      <a:pt x="224" y="23"/>
                    </a:lnTo>
                    <a:lnTo>
                      <a:pt x="222" y="25"/>
                    </a:lnTo>
                    <a:lnTo>
                      <a:pt x="219" y="27"/>
                    </a:lnTo>
                    <a:lnTo>
                      <a:pt x="217" y="28"/>
                    </a:lnTo>
                  </a:path>
                </a:pathLst>
              </a:custGeom>
              <a:solidFill>
                <a:srgbClr val="BF5926"/>
              </a:solidFill>
              <a:ln w="9525" cap="rnd">
                <a:noFill/>
                <a:round/>
                <a:headEnd type="none" w="sm" len="sm"/>
                <a:tailEnd type="none" w="sm" len="sm"/>
              </a:ln>
            </p:spPr>
            <p:txBody>
              <a:bodyPr/>
              <a:lstStyle/>
              <a:p>
                <a:pPr algn="ctr">
                  <a:defRPr/>
                </a:pPr>
                <a:endParaRPr lang="tr-TR" b="1"/>
              </a:p>
            </p:txBody>
          </p:sp>
          <p:sp>
            <p:nvSpPr>
              <p:cNvPr id="34862" name="Freeform 64"/>
              <p:cNvSpPr>
                <a:spLocks/>
              </p:cNvSpPr>
              <p:nvPr/>
            </p:nvSpPr>
            <p:spPr bwMode="auto">
              <a:xfrm>
                <a:off x="2846" y="3148"/>
                <a:ext cx="275" cy="102"/>
              </a:xfrm>
              <a:custGeom>
                <a:avLst/>
                <a:gdLst>
                  <a:gd name="T0" fmla="*/ 271 w 275"/>
                  <a:gd name="T1" fmla="*/ 1 h 102"/>
                  <a:gd name="T2" fmla="*/ 251 w 275"/>
                  <a:gd name="T3" fmla="*/ 9 h 102"/>
                  <a:gd name="T4" fmla="*/ 223 w 275"/>
                  <a:gd name="T5" fmla="*/ 20 h 102"/>
                  <a:gd name="T6" fmla="*/ 195 w 275"/>
                  <a:gd name="T7" fmla="*/ 33 h 102"/>
                  <a:gd name="T8" fmla="*/ 169 w 275"/>
                  <a:gd name="T9" fmla="*/ 44 h 102"/>
                  <a:gd name="T10" fmla="*/ 115 w 275"/>
                  <a:gd name="T11" fmla="*/ 62 h 102"/>
                  <a:gd name="T12" fmla="*/ 52 w 275"/>
                  <a:gd name="T13" fmla="*/ 84 h 102"/>
                  <a:gd name="T14" fmla="*/ 7 w 275"/>
                  <a:gd name="T15" fmla="*/ 99 h 102"/>
                  <a:gd name="T16" fmla="*/ 6 w 275"/>
                  <a:gd name="T17" fmla="*/ 100 h 102"/>
                  <a:gd name="T18" fmla="*/ 43 w 275"/>
                  <a:gd name="T19" fmla="*/ 94 h 102"/>
                  <a:gd name="T20" fmla="*/ 95 w 275"/>
                  <a:gd name="T21" fmla="*/ 84 h 102"/>
                  <a:gd name="T22" fmla="*/ 143 w 275"/>
                  <a:gd name="T23" fmla="*/ 75 h 102"/>
                  <a:gd name="T24" fmla="*/ 169 w 275"/>
                  <a:gd name="T25" fmla="*/ 66 h 102"/>
                  <a:gd name="T26" fmla="*/ 197 w 275"/>
                  <a:gd name="T27" fmla="*/ 55 h 102"/>
                  <a:gd name="T28" fmla="*/ 224 w 275"/>
                  <a:gd name="T29" fmla="*/ 46 h 102"/>
                  <a:gd name="T30" fmla="*/ 241 w 275"/>
                  <a:gd name="T31" fmla="*/ 40 h 102"/>
                  <a:gd name="T32" fmla="*/ 236 w 275"/>
                  <a:gd name="T33" fmla="*/ 41 h 102"/>
                  <a:gd name="T34" fmla="*/ 221 w 275"/>
                  <a:gd name="T35" fmla="*/ 44 h 102"/>
                  <a:gd name="T36" fmla="*/ 206 w 275"/>
                  <a:gd name="T37" fmla="*/ 49 h 102"/>
                  <a:gd name="T38" fmla="*/ 190 w 275"/>
                  <a:gd name="T39" fmla="*/ 52 h 102"/>
                  <a:gd name="T40" fmla="*/ 191 w 275"/>
                  <a:gd name="T41" fmla="*/ 50 h 102"/>
                  <a:gd name="T42" fmla="*/ 209 w 275"/>
                  <a:gd name="T43" fmla="*/ 44 h 102"/>
                  <a:gd name="T44" fmla="*/ 227 w 275"/>
                  <a:gd name="T45" fmla="*/ 36 h 102"/>
                  <a:gd name="T46" fmla="*/ 244 w 275"/>
                  <a:gd name="T47" fmla="*/ 28 h 102"/>
                  <a:gd name="T48" fmla="*/ 249 w 275"/>
                  <a:gd name="T49" fmla="*/ 25 h 102"/>
                  <a:gd name="T50" fmla="*/ 241 w 275"/>
                  <a:gd name="T51" fmla="*/ 27 h 102"/>
                  <a:gd name="T52" fmla="*/ 232 w 275"/>
                  <a:gd name="T53" fmla="*/ 29 h 102"/>
                  <a:gd name="T54" fmla="*/ 223 w 275"/>
                  <a:gd name="T55" fmla="*/ 31 h 102"/>
                  <a:gd name="T56" fmla="*/ 225 w 275"/>
                  <a:gd name="T57" fmla="*/ 27 h 102"/>
                  <a:gd name="T58" fmla="*/ 240 w 275"/>
                  <a:gd name="T59" fmla="*/ 20 h 102"/>
                  <a:gd name="T60" fmla="*/ 253 w 275"/>
                  <a:gd name="T61" fmla="*/ 12 h 102"/>
                  <a:gd name="T62" fmla="*/ 267 w 275"/>
                  <a:gd name="T63" fmla="*/ 3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102"/>
                  <a:gd name="T98" fmla="*/ 275 w 275"/>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102">
                    <a:moveTo>
                      <a:pt x="274" y="0"/>
                    </a:moveTo>
                    <a:lnTo>
                      <a:pt x="271" y="1"/>
                    </a:lnTo>
                    <a:lnTo>
                      <a:pt x="264" y="4"/>
                    </a:lnTo>
                    <a:lnTo>
                      <a:pt x="251" y="9"/>
                    </a:lnTo>
                    <a:lnTo>
                      <a:pt x="238" y="14"/>
                    </a:lnTo>
                    <a:lnTo>
                      <a:pt x="223" y="20"/>
                    </a:lnTo>
                    <a:lnTo>
                      <a:pt x="208" y="27"/>
                    </a:lnTo>
                    <a:lnTo>
                      <a:pt x="195" y="33"/>
                    </a:lnTo>
                    <a:lnTo>
                      <a:pt x="184" y="38"/>
                    </a:lnTo>
                    <a:lnTo>
                      <a:pt x="169" y="44"/>
                    </a:lnTo>
                    <a:lnTo>
                      <a:pt x="145" y="52"/>
                    </a:lnTo>
                    <a:lnTo>
                      <a:pt x="115" y="62"/>
                    </a:lnTo>
                    <a:lnTo>
                      <a:pt x="83" y="73"/>
                    </a:lnTo>
                    <a:lnTo>
                      <a:pt x="52" y="84"/>
                    </a:lnTo>
                    <a:lnTo>
                      <a:pt x="26" y="92"/>
                    </a:lnTo>
                    <a:lnTo>
                      <a:pt x="7" y="99"/>
                    </a:lnTo>
                    <a:lnTo>
                      <a:pt x="0" y="101"/>
                    </a:lnTo>
                    <a:lnTo>
                      <a:pt x="6" y="100"/>
                    </a:lnTo>
                    <a:lnTo>
                      <a:pt x="20" y="97"/>
                    </a:lnTo>
                    <a:lnTo>
                      <a:pt x="43" y="94"/>
                    </a:lnTo>
                    <a:lnTo>
                      <a:pt x="69" y="89"/>
                    </a:lnTo>
                    <a:lnTo>
                      <a:pt x="95" y="84"/>
                    </a:lnTo>
                    <a:lnTo>
                      <a:pt x="121" y="79"/>
                    </a:lnTo>
                    <a:lnTo>
                      <a:pt x="143" y="75"/>
                    </a:lnTo>
                    <a:lnTo>
                      <a:pt x="158" y="70"/>
                    </a:lnTo>
                    <a:lnTo>
                      <a:pt x="169" y="66"/>
                    </a:lnTo>
                    <a:lnTo>
                      <a:pt x="182" y="60"/>
                    </a:lnTo>
                    <a:lnTo>
                      <a:pt x="197" y="55"/>
                    </a:lnTo>
                    <a:lnTo>
                      <a:pt x="211" y="50"/>
                    </a:lnTo>
                    <a:lnTo>
                      <a:pt x="224" y="46"/>
                    </a:lnTo>
                    <a:lnTo>
                      <a:pt x="234" y="42"/>
                    </a:lnTo>
                    <a:lnTo>
                      <a:pt x="241" y="40"/>
                    </a:lnTo>
                    <a:lnTo>
                      <a:pt x="244" y="39"/>
                    </a:lnTo>
                    <a:lnTo>
                      <a:pt x="236" y="41"/>
                    </a:lnTo>
                    <a:lnTo>
                      <a:pt x="228" y="42"/>
                    </a:lnTo>
                    <a:lnTo>
                      <a:pt x="221" y="44"/>
                    </a:lnTo>
                    <a:lnTo>
                      <a:pt x="214" y="47"/>
                    </a:lnTo>
                    <a:lnTo>
                      <a:pt x="206" y="49"/>
                    </a:lnTo>
                    <a:lnTo>
                      <a:pt x="198" y="50"/>
                    </a:lnTo>
                    <a:lnTo>
                      <a:pt x="190" y="52"/>
                    </a:lnTo>
                    <a:lnTo>
                      <a:pt x="182" y="55"/>
                    </a:lnTo>
                    <a:lnTo>
                      <a:pt x="191" y="50"/>
                    </a:lnTo>
                    <a:lnTo>
                      <a:pt x="199" y="47"/>
                    </a:lnTo>
                    <a:lnTo>
                      <a:pt x="209" y="44"/>
                    </a:lnTo>
                    <a:lnTo>
                      <a:pt x="218" y="39"/>
                    </a:lnTo>
                    <a:lnTo>
                      <a:pt x="227" y="36"/>
                    </a:lnTo>
                    <a:lnTo>
                      <a:pt x="236" y="33"/>
                    </a:lnTo>
                    <a:lnTo>
                      <a:pt x="244" y="28"/>
                    </a:lnTo>
                    <a:lnTo>
                      <a:pt x="254" y="25"/>
                    </a:lnTo>
                    <a:lnTo>
                      <a:pt x="249" y="25"/>
                    </a:lnTo>
                    <a:lnTo>
                      <a:pt x="245" y="26"/>
                    </a:lnTo>
                    <a:lnTo>
                      <a:pt x="241" y="27"/>
                    </a:lnTo>
                    <a:lnTo>
                      <a:pt x="236" y="28"/>
                    </a:lnTo>
                    <a:lnTo>
                      <a:pt x="232" y="29"/>
                    </a:lnTo>
                    <a:lnTo>
                      <a:pt x="227" y="30"/>
                    </a:lnTo>
                    <a:lnTo>
                      <a:pt x="223" y="31"/>
                    </a:lnTo>
                    <a:lnTo>
                      <a:pt x="219" y="31"/>
                    </a:lnTo>
                    <a:lnTo>
                      <a:pt x="225" y="27"/>
                    </a:lnTo>
                    <a:lnTo>
                      <a:pt x="232" y="24"/>
                    </a:lnTo>
                    <a:lnTo>
                      <a:pt x="240" y="20"/>
                    </a:lnTo>
                    <a:lnTo>
                      <a:pt x="246" y="15"/>
                    </a:lnTo>
                    <a:lnTo>
                      <a:pt x="253" y="12"/>
                    </a:lnTo>
                    <a:lnTo>
                      <a:pt x="260" y="7"/>
                    </a:lnTo>
                    <a:lnTo>
                      <a:pt x="267" y="3"/>
                    </a:lnTo>
                    <a:lnTo>
                      <a:pt x="274" y="0"/>
                    </a:lnTo>
                  </a:path>
                </a:pathLst>
              </a:custGeom>
              <a:solidFill>
                <a:srgbClr val="BF5926"/>
              </a:solidFill>
              <a:ln w="9525" cap="rnd">
                <a:noFill/>
                <a:round/>
                <a:headEnd type="none" w="sm" len="sm"/>
                <a:tailEnd type="none" w="sm" len="sm"/>
              </a:ln>
            </p:spPr>
            <p:txBody>
              <a:bodyPr/>
              <a:lstStyle/>
              <a:p>
                <a:pPr algn="ctr">
                  <a:defRPr/>
                </a:pPr>
                <a:endParaRPr lang="tr-TR" b="1"/>
              </a:p>
            </p:txBody>
          </p:sp>
          <p:sp>
            <p:nvSpPr>
              <p:cNvPr id="34863" name="Freeform 65"/>
              <p:cNvSpPr>
                <a:spLocks/>
              </p:cNvSpPr>
              <p:nvPr/>
            </p:nvSpPr>
            <p:spPr bwMode="auto">
              <a:xfrm>
                <a:off x="3057" y="3024"/>
                <a:ext cx="72" cy="35"/>
              </a:xfrm>
              <a:custGeom>
                <a:avLst/>
                <a:gdLst>
                  <a:gd name="T0" fmla="*/ 71 w 72"/>
                  <a:gd name="T1" fmla="*/ 0 h 35"/>
                  <a:gd name="T2" fmla="*/ 70 w 72"/>
                  <a:gd name="T3" fmla="*/ 0 h 35"/>
                  <a:gd name="T4" fmla="*/ 67 w 72"/>
                  <a:gd name="T5" fmla="*/ 1 h 35"/>
                  <a:gd name="T6" fmla="*/ 62 w 72"/>
                  <a:gd name="T7" fmla="*/ 2 h 35"/>
                  <a:gd name="T8" fmla="*/ 57 w 72"/>
                  <a:gd name="T9" fmla="*/ 3 h 35"/>
                  <a:gd name="T10" fmla="*/ 51 w 72"/>
                  <a:gd name="T11" fmla="*/ 4 h 35"/>
                  <a:gd name="T12" fmla="*/ 44 w 72"/>
                  <a:gd name="T13" fmla="*/ 6 h 35"/>
                  <a:gd name="T14" fmla="*/ 38 w 72"/>
                  <a:gd name="T15" fmla="*/ 7 h 35"/>
                  <a:gd name="T16" fmla="*/ 33 w 72"/>
                  <a:gd name="T17" fmla="*/ 8 h 35"/>
                  <a:gd name="T18" fmla="*/ 29 w 72"/>
                  <a:gd name="T19" fmla="*/ 10 h 35"/>
                  <a:gd name="T20" fmla="*/ 23 w 72"/>
                  <a:gd name="T21" fmla="*/ 12 h 35"/>
                  <a:gd name="T22" fmla="*/ 19 w 72"/>
                  <a:gd name="T23" fmla="*/ 13 h 35"/>
                  <a:gd name="T24" fmla="*/ 13 w 72"/>
                  <a:gd name="T25" fmla="*/ 15 h 35"/>
                  <a:gd name="T26" fmla="*/ 9 w 72"/>
                  <a:gd name="T27" fmla="*/ 16 h 35"/>
                  <a:gd name="T28" fmla="*/ 6 w 72"/>
                  <a:gd name="T29" fmla="*/ 17 h 35"/>
                  <a:gd name="T30" fmla="*/ 3 w 72"/>
                  <a:gd name="T31" fmla="*/ 19 h 35"/>
                  <a:gd name="T32" fmla="*/ 2 w 72"/>
                  <a:gd name="T33" fmla="*/ 19 h 35"/>
                  <a:gd name="T34" fmla="*/ 38 w 72"/>
                  <a:gd name="T35" fmla="*/ 16 h 35"/>
                  <a:gd name="T36" fmla="*/ 36 w 72"/>
                  <a:gd name="T37" fmla="*/ 17 h 35"/>
                  <a:gd name="T38" fmla="*/ 35 w 72"/>
                  <a:gd name="T39" fmla="*/ 17 h 35"/>
                  <a:gd name="T40" fmla="*/ 33 w 72"/>
                  <a:gd name="T41" fmla="*/ 19 h 35"/>
                  <a:gd name="T42" fmla="*/ 30 w 72"/>
                  <a:gd name="T43" fmla="*/ 20 h 35"/>
                  <a:gd name="T44" fmla="*/ 27 w 72"/>
                  <a:gd name="T45" fmla="*/ 21 h 35"/>
                  <a:gd name="T46" fmla="*/ 23 w 72"/>
                  <a:gd name="T47" fmla="*/ 22 h 35"/>
                  <a:gd name="T48" fmla="*/ 20 w 72"/>
                  <a:gd name="T49" fmla="*/ 23 h 35"/>
                  <a:gd name="T50" fmla="*/ 17 w 72"/>
                  <a:gd name="T51" fmla="*/ 24 h 35"/>
                  <a:gd name="T52" fmla="*/ 13 w 72"/>
                  <a:gd name="T53" fmla="*/ 25 h 35"/>
                  <a:gd name="T54" fmla="*/ 10 w 72"/>
                  <a:gd name="T55" fmla="*/ 26 h 35"/>
                  <a:gd name="T56" fmla="*/ 6 w 72"/>
                  <a:gd name="T57" fmla="*/ 26 h 35"/>
                  <a:gd name="T58" fmla="*/ 4 w 72"/>
                  <a:gd name="T59" fmla="*/ 27 h 35"/>
                  <a:gd name="T60" fmla="*/ 2 w 72"/>
                  <a:gd name="T61" fmla="*/ 27 h 35"/>
                  <a:gd name="T62" fmla="*/ 1 w 72"/>
                  <a:gd name="T63" fmla="*/ 28 h 35"/>
                  <a:gd name="T64" fmla="*/ 0 w 72"/>
                  <a:gd name="T65" fmla="*/ 28 h 35"/>
                  <a:gd name="T66" fmla="*/ 1 w 72"/>
                  <a:gd name="T67" fmla="*/ 28 h 35"/>
                  <a:gd name="T68" fmla="*/ 2 w 72"/>
                  <a:gd name="T69" fmla="*/ 28 h 35"/>
                  <a:gd name="T70" fmla="*/ 3 w 72"/>
                  <a:gd name="T71" fmla="*/ 28 h 35"/>
                  <a:gd name="T72" fmla="*/ 6 w 72"/>
                  <a:gd name="T73" fmla="*/ 28 h 35"/>
                  <a:gd name="T74" fmla="*/ 8 w 72"/>
                  <a:gd name="T75" fmla="*/ 28 h 35"/>
                  <a:gd name="T76" fmla="*/ 10 w 72"/>
                  <a:gd name="T77" fmla="*/ 28 h 35"/>
                  <a:gd name="T78" fmla="*/ 14 w 72"/>
                  <a:gd name="T79" fmla="*/ 28 h 35"/>
                  <a:gd name="T80" fmla="*/ 19 w 72"/>
                  <a:gd name="T81" fmla="*/ 28 h 35"/>
                  <a:gd name="T82" fmla="*/ 23 w 72"/>
                  <a:gd name="T83" fmla="*/ 27 h 35"/>
                  <a:gd name="T84" fmla="*/ 26 w 72"/>
                  <a:gd name="T85" fmla="*/ 27 h 35"/>
                  <a:gd name="T86" fmla="*/ 29 w 72"/>
                  <a:gd name="T87" fmla="*/ 26 h 35"/>
                  <a:gd name="T88" fmla="*/ 31 w 72"/>
                  <a:gd name="T89" fmla="*/ 26 h 35"/>
                  <a:gd name="T90" fmla="*/ 33 w 72"/>
                  <a:gd name="T91" fmla="*/ 26 h 35"/>
                  <a:gd name="T92" fmla="*/ 35 w 72"/>
                  <a:gd name="T93" fmla="*/ 26 h 35"/>
                  <a:gd name="T94" fmla="*/ 36 w 72"/>
                  <a:gd name="T95" fmla="*/ 26 h 35"/>
                  <a:gd name="T96" fmla="*/ 9 w 72"/>
                  <a:gd name="T97" fmla="*/ 34 h 35"/>
                  <a:gd name="T98" fmla="*/ 40 w 72"/>
                  <a:gd name="T99" fmla="*/ 32 h 35"/>
                  <a:gd name="T100" fmla="*/ 60 w 72"/>
                  <a:gd name="T101" fmla="*/ 23 h 35"/>
                  <a:gd name="T102" fmla="*/ 40 w 72"/>
                  <a:gd name="T103" fmla="*/ 28 h 35"/>
                  <a:gd name="T104" fmla="*/ 62 w 72"/>
                  <a:gd name="T105" fmla="*/ 17 h 35"/>
                  <a:gd name="T106" fmla="*/ 31 w 72"/>
                  <a:gd name="T107" fmla="*/ 23 h 35"/>
                  <a:gd name="T108" fmla="*/ 64 w 72"/>
                  <a:gd name="T109" fmla="*/ 8 h 35"/>
                  <a:gd name="T110" fmla="*/ 40 w 72"/>
                  <a:gd name="T111" fmla="*/ 12 h 35"/>
                  <a:gd name="T112" fmla="*/ 71 w 72"/>
                  <a:gd name="T113" fmla="*/ 0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35"/>
                  <a:gd name="T173" fmla="*/ 72 w 72"/>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35">
                    <a:moveTo>
                      <a:pt x="71" y="0"/>
                    </a:moveTo>
                    <a:lnTo>
                      <a:pt x="70" y="0"/>
                    </a:lnTo>
                    <a:lnTo>
                      <a:pt x="67" y="1"/>
                    </a:lnTo>
                    <a:lnTo>
                      <a:pt x="62" y="2"/>
                    </a:lnTo>
                    <a:lnTo>
                      <a:pt x="57" y="3"/>
                    </a:lnTo>
                    <a:lnTo>
                      <a:pt x="51" y="4"/>
                    </a:lnTo>
                    <a:lnTo>
                      <a:pt x="44" y="6"/>
                    </a:lnTo>
                    <a:lnTo>
                      <a:pt x="38" y="7"/>
                    </a:lnTo>
                    <a:lnTo>
                      <a:pt x="33" y="8"/>
                    </a:lnTo>
                    <a:lnTo>
                      <a:pt x="29" y="10"/>
                    </a:lnTo>
                    <a:lnTo>
                      <a:pt x="23" y="12"/>
                    </a:lnTo>
                    <a:lnTo>
                      <a:pt x="19" y="13"/>
                    </a:lnTo>
                    <a:lnTo>
                      <a:pt x="13" y="15"/>
                    </a:lnTo>
                    <a:lnTo>
                      <a:pt x="9" y="16"/>
                    </a:lnTo>
                    <a:lnTo>
                      <a:pt x="6" y="17"/>
                    </a:lnTo>
                    <a:lnTo>
                      <a:pt x="3" y="19"/>
                    </a:lnTo>
                    <a:lnTo>
                      <a:pt x="2" y="19"/>
                    </a:lnTo>
                    <a:lnTo>
                      <a:pt x="38" y="16"/>
                    </a:lnTo>
                    <a:lnTo>
                      <a:pt x="36" y="17"/>
                    </a:lnTo>
                    <a:lnTo>
                      <a:pt x="35" y="17"/>
                    </a:lnTo>
                    <a:lnTo>
                      <a:pt x="33" y="19"/>
                    </a:lnTo>
                    <a:lnTo>
                      <a:pt x="30" y="20"/>
                    </a:lnTo>
                    <a:lnTo>
                      <a:pt x="27" y="21"/>
                    </a:lnTo>
                    <a:lnTo>
                      <a:pt x="23" y="22"/>
                    </a:lnTo>
                    <a:lnTo>
                      <a:pt x="20" y="23"/>
                    </a:lnTo>
                    <a:lnTo>
                      <a:pt x="17" y="24"/>
                    </a:lnTo>
                    <a:lnTo>
                      <a:pt x="13" y="25"/>
                    </a:lnTo>
                    <a:lnTo>
                      <a:pt x="10" y="26"/>
                    </a:lnTo>
                    <a:lnTo>
                      <a:pt x="6" y="26"/>
                    </a:lnTo>
                    <a:lnTo>
                      <a:pt x="4" y="27"/>
                    </a:lnTo>
                    <a:lnTo>
                      <a:pt x="2" y="27"/>
                    </a:lnTo>
                    <a:lnTo>
                      <a:pt x="1" y="28"/>
                    </a:lnTo>
                    <a:lnTo>
                      <a:pt x="0" y="28"/>
                    </a:lnTo>
                    <a:lnTo>
                      <a:pt x="1" y="28"/>
                    </a:lnTo>
                    <a:lnTo>
                      <a:pt x="2" y="28"/>
                    </a:lnTo>
                    <a:lnTo>
                      <a:pt x="3" y="28"/>
                    </a:lnTo>
                    <a:lnTo>
                      <a:pt x="6" y="28"/>
                    </a:lnTo>
                    <a:lnTo>
                      <a:pt x="8" y="28"/>
                    </a:lnTo>
                    <a:lnTo>
                      <a:pt x="10" y="28"/>
                    </a:lnTo>
                    <a:lnTo>
                      <a:pt x="14" y="28"/>
                    </a:lnTo>
                    <a:lnTo>
                      <a:pt x="19" y="28"/>
                    </a:lnTo>
                    <a:lnTo>
                      <a:pt x="23" y="27"/>
                    </a:lnTo>
                    <a:lnTo>
                      <a:pt x="26" y="27"/>
                    </a:lnTo>
                    <a:lnTo>
                      <a:pt x="29" y="26"/>
                    </a:lnTo>
                    <a:lnTo>
                      <a:pt x="31" y="26"/>
                    </a:lnTo>
                    <a:lnTo>
                      <a:pt x="33" y="26"/>
                    </a:lnTo>
                    <a:lnTo>
                      <a:pt x="35" y="26"/>
                    </a:lnTo>
                    <a:lnTo>
                      <a:pt x="36" y="26"/>
                    </a:lnTo>
                    <a:lnTo>
                      <a:pt x="9" y="34"/>
                    </a:lnTo>
                    <a:lnTo>
                      <a:pt x="40" y="32"/>
                    </a:lnTo>
                    <a:lnTo>
                      <a:pt x="60" y="23"/>
                    </a:lnTo>
                    <a:lnTo>
                      <a:pt x="40" y="28"/>
                    </a:lnTo>
                    <a:lnTo>
                      <a:pt x="62" y="17"/>
                    </a:lnTo>
                    <a:lnTo>
                      <a:pt x="31" y="23"/>
                    </a:lnTo>
                    <a:lnTo>
                      <a:pt x="64" y="8"/>
                    </a:lnTo>
                    <a:lnTo>
                      <a:pt x="40" y="12"/>
                    </a:lnTo>
                    <a:lnTo>
                      <a:pt x="71" y="0"/>
                    </a:lnTo>
                  </a:path>
                </a:pathLst>
              </a:custGeom>
              <a:solidFill>
                <a:srgbClr val="FFC499"/>
              </a:solidFill>
              <a:ln w="9525" cap="rnd">
                <a:noFill/>
                <a:round/>
                <a:headEnd type="none" w="sm" len="sm"/>
                <a:tailEnd type="none" w="sm" len="sm"/>
              </a:ln>
            </p:spPr>
            <p:txBody>
              <a:bodyPr/>
              <a:lstStyle/>
              <a:p>
                <a:pPr algn="ctr">
                  <a:defRPr/>
                </a:pPr>
                <a:endParaRPr lang="tr-TR" b="1"/>
              </a:p>
            </p:txBody>
          </p:sp>
          <p:sp>
            <p:nvSpPr>
              <p:cNvPr id="34864" name="Freeform 66"/>
              <p:cNvSpPr>
                <a:spLocks/>
              </p:cNvSpPr>
              <p:nvPr/>
            </p:nvSpPr>
            <p:spPr bwMode="auto">
              <a:xfrm>
                <a:off x="2898" y="3077"/>
                <a:ext cx="226" cy="82"/>
              </a:xfrm>
              <a:custGeom>
                <a:avLst/>
                <a:gdLst>
                  <a:gd name="T0" fmla="*/ 193 w 226"/>
                  <a:gd name="T1" fmla="*/ 12 h 82"/>
                  <a:gd name="T2" fmla="*/ 145 w 226"/>
                  <a:gd name="T3" fmla="*/ 29 h 82"/>
                  <a:gd name="T4" fmla="*/ 98 w 226"/>
                  <a:gd name="T5" fmla="*/ 44 h 82"/>
                  <a:gd name="T6" fmla="*/ 61 w 226"/>
                  <a:gd name="T7" fmla="*/ 56 h 82"/>
                  <a:gd name="T8" fmla="*/ 24 w 226"/>
                  <a:gd name="T9" fmla="*/ 70 h 82"/>
                  <a:gd name="T10" fmla="*/ 4 w 226"/>
                  <a:gd name="T11" fmla="*/ 80 h 82"/>
                  <a:gd name="T12" fmla="*/ 13 w 226"/>
                  <a:gd name="T13" fmla="*/ 77 h 82"/>
                  <a:gd name="T14" fmla="*/ 22 w 226"/>
                  <a:gd name="T15" fmla="*/ 74 h 82"/>
                  <a:gd name="T16" fmla="*/ 23 w 226"/>
                  <a:gd name="T17" fmla="*/ 75 h 82"/>
                  <a:gd name="T18" fmla="*/ 21 w 226"/>
                  <a:gd name="T19" fmla="*/ 79 h 82"/>
                  <a:gd name="T20" fmla="*/ 18 w 226"/>
                  <a:gd name="T21" fmla="*/ 81 h 82"/>
                  <a:gd name="T22" fmla="*/ 32 w 226"/>
                  <a:gd name="T23" fmla="*/ 74 h 82"/>
                  <a:gd name="T24" fmla="*/ 47 w 226"/>
                  <a:gd name="T25" fmla="*/ 65 h 82"/>
                  <a:gd name="T26" fmla="*/ 56 w 226"/>
                  <a:gd name="T27" fmla="*/ 62 h 82"/>
                  <a:gd name="T28" fmla="*/ 53 w 226"/>
                  <a:gd name="T29" fmla="*/ 65 h 82"/>
                  <a:gd name="T30" fmla="*/ 50 w 226"/>
                  <a:gd name="T31" fmla="*/ 69 h 82"/>
                  <a:gd name="T32" fmla="*/ 56 w 226"/>
                  <a:gd name="T33" fmla="*/ 65 h 82"/>
                  <a:gd name="T34" fmla="*/ 65 w 226"/>
                  <a:gd name="T35" fmla="*/ 60 h 82"/>
                  <a:gd name="T36" fmla="*/ 75 w 226"/>
                  <a:gd name="T37" fmla="*/ 54 h 82"/>
                  <a:gd name="T38" fmla="*/ 74 w 226"/>
                  <a:gd name="T39" fmla="*/ 57 h 82"/>
                  <a:gd name="T40" fmla="*/ 71 w 226"/>
                  <a:gd name="T41" fmla="*/ 60 h 82"/>
                  <a:gd name="T42" fmla="*/ 72 w 226"/>
                  <a:gd name="T43" fmla="*/ 60 h 82"/>
                  <a:gd name="T44" fmla="*/ 78 w 226"/>
                  <a:gd name="T45" fmla="*/ 56 h 82"/>
                  <a:gd name="T46" fmla="*/ 85 w 226"/>
                  <a:gd name="T47" fmla="*/ 53 h 82"/>
                  <a:gd name="T48" fmla="*/ 86 w 226"/>
                  <a:gd name="T49" fmla="*/ 54 h 82"/>
                  <a:gd name="T50" fmla="*/ 83 w 226"/>
                  <a:gd name="T51" fmla="*/ 56 h 82"/>
                  <a:gd name="T52" fmla="*/ 82 w 226"/>
                  <a:gd name="T53" fmla="*/ 60 h 82"/>
                  <a:gd name="T54" fmla="*/ 91 w 226"/>
                  <a:gd name="T55" fmla="*/ 53 h 82"/>
                  <a:gd name="T56" fmla="*/ 101 w 226"/>
                  <a:gd name="T57" fmla="*/ 47 h 82"/>
                  <a:gd name="T58" fmla="*/ 108 w 226"/>
                  <a:gd name="T59" fmla="*/ 45 h 82"/>
                  <a:gd name="T60" fmla="*/ 104 w 226"/>
                  <a:gd name="T61" fmla="*/ 50 h 82"/>
                  <a:gd name="T62" fmla="*/ 102 w 226"/>
                  <a:gd name="T63" fmla="*/ 54 h 82"/>
                  <a:gd name="T64" fmla="*/ 106 w 226"/>
                  <a:gd name="T65" fmla="*/ 52 h 82"/>
                  <a:gd name="T66" fmla="*/ 114 w 226"/>
                  <a:gd name="T67" fmla="*/ 47 h 82"/>
                  <a:gd name="T68" fmla="*/ 122 w 226"/>
                  <a:gd name="T69" fmla="*/ 43 h 82"/>
                  <a:gd name="T70" fmla="*/ 138 w 226"/>
                  <a:gd name="T71" fmla="*/ 36 h 82"/>
                  <a:gd name="T72" fmla="*/ 156 w 226"/>
                  <a:gd name="T73" fmla="*/ 30 h 82"/>
                  <a:gd name="T74" fmla="*/ 166 w 226"/>
                  <a:gd name="T75" fmla="*/ 27 h 82"/>
                  <a:gd name="T76" fmla="*/ 163 w 226"/>
                  <a:gd name="T77" fmla="*/ 29 h 82"/>
                  <a:gd name="T78" fmla="*/ 161 w 226"/>
                  <a:gd name="T79" fmla="*/ 32 h 82"/>
                  <a:gd name="T80" fmla="*/ 174 w 226"/>
                  <a:gd name="T81" fmla="*/ 26 h 82"/>
                  <a:gd name="T82" fmla="*/ 193 w 226"/>
                  <a:gd name="T83" fmla="*/ 16 h 82"/>
                  <a:gd name="T84" fmla="*/ 214 w 226"/>
                  <a:gd name="T85" fmla="*/ 7 h 82"/>
                  <a:gd name="T86" fmla="*/ 218 w 226"/>
                  <a:gd name="T87" fmla="*/ 4 h 82"/>
                  <a:gd name="T88" fmla="*/ 223 w 226"/>
                  <a:gd name="T89" fmla="*/ 1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6"/>
                  <a:gd name="T136" fmla="*/ 0 h 82"/>
                  <a:gd name="T137" fmla="*/ 226 w 226"/>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6" h="82">
                    <a:moveTo>
                      <a:pt x="225" y="0"/>
                    </a:moveTo>
                    <a:lnTo>
                      <a:pt x="210" y="6"/>
                    </a:lnTo>
                    <a:lnTo>
                      <a:pt x="193" y="12"/>
                    </a:lnTo>
                    <a:lnTo>
                      <a:pt x="177" y="17"/>
                    </a:lnTo>
                    <a:lnTo>
                      <a:pt x="162" y="23"/>
                    </a:lnTo>
                    <a:lnTo>
                      <a:pt x="145" y="29"/>
                    </a:lnTo>
                    <a:lnTo>
                      <a:pt x="130" y="34"/>
                    </a:lnTo>
                    <a:lnTo>
                      <a:pt x="113" y="39"/>
                    </a:lnTo>
                    <a:lnTo>
                      <a:pt x="98" y="44"/>
                    </a:lnTo>
                    <a:lnTo>
                      <a:pt x="85" y="47"/>
                    </a:lnTo>
                    <a:lnTo>
                      <a:pt x="73" y="52"/>
                    </a:lnTo>
                    <a:lnTo>
                      <a:pt x="61" y="56"/>
                    </a:lnTo>
                    <a:lnTo>
                      <a:pt x="48" y="60"/>
                    </a:lnTo>
                    <a:lnTo>
                      <a:pt x="36" y="65"/>
                    </a:lnTo>
                    <a:lnTo>
                      <a:pt x="24" y="70"/>
                    </a:lnTo>
                    <a:lnTo>
                      <a:pt x="12" y="75"/>
                    </a:lnTo>
                    <a:lnTo>
                      <a:pt x="0" y="80"/>
                    </a:lnTo>
                    <a:lnTo>
                      <a:pt x="4" y="80"/>
                    </a:lnTo>
                    <a:lnTo>
                      <a:pt x="6" y="79"/>
                    </a:lnTo>
                    <a:lnTo>
                      <a:pt x="9" y="78"/>
                    </a:lnTo>
                    <a:lnTo>
                      <a:pt x="13" y="77"/>
                    </a:lnTo>
                    <a:lnTo>
                      <a:pt x="15" y="76"/>
                    </a:lnTo>
                    <a:lnTo>
                      <a:pt x="19" y="75"/>
                    </a:lnTo>
                    <a:lnTo>
                      <a:pt x="22" y="74"/>
                    </a:lnTo>
                    <a:lnTo>
                      <a:pt x="25" y="74"/>
                    </a:lnTo>
                    <a:lnTo>
                      <a:pt x="24" y="74"/>
                    </a:lnTo>
                    <a:lnTo>
                      <a:pt x="23" y="75"/>
                    </a:lnTo>
                    <a:lnTo>
                      <a:pt x="22" y="77"/>
                    </a:lnTo>
                    <a:lnTo>
                      <a:pt x="22" y="78"/>
                    </a:lnTo>
                    <a:lnTo>
                      <a:pt x="21" y="79"/>
                    </a:lnTo>
                    <a:lnTo>
                      <a:pt x="20" y="80"/>
                    </a:lnTo>
                    <a:lnTo>
                      <a:pt x="19" y="80"/>
                    </a:lnTo>
                    <a:lnTo>
                      <a:pt x="18" y="81"/>
                    </a:lnTo>
                    <a:lnTo>
                      <a:pt x="22" y="79"/>
                    </a:lnTo>
                    <a:lnTo>
                      <a:pt x="28" y="76"/>
                    </a:lnTo>
                    <a:lnTo>
                      <a:pt x="32" y="74"/>
                    </a:lnTo>
                    <a:lnTo>
                      <a:pt x="37" y="71"/>
                    </a:lnTo>
                    <a:lnTo>
                      <a:pt x="41" y="67"/>
                    </a:lnTo>
                    <a:lnTo>
                      <a:pt x="47" y="65"/>
                    </a:lnTo>
                    <a:lnTo>
                      <a:pt x="51" y="63"/>
                    </a:lnTo>
                    <a:lnTo>
                      <a:pt x="56" y="60"/>
                    </a:lnTo>
                    <a:lnTo>
                      <a:pt x="56" y="62"/>
                    </a:lnTo>
                    <a:lnTo>
                      <a:pt x="54" y="63"/>
                    </a:lnTo>
                    <a:lnTo>
                      <a:pt x="54" y="64"/>
                    </a:lnTo>
                    <a:lnTo>
                      <a:pt x="53" y="65"/>
                    </a:lnTo>
                    <a:lnTo>
                      <a:pt x="52" y="65"/>
                    </a:lnTo>
                    <a:lnTo>
                      <a:pt x="51" y="67"/>
                    </a:lnTo>
                    <a:lnTo>
                      <a:pt x="50" y="69"/>
                    </a:lnTo>
                    <a:lnTo>
                      <a:pt x="48" y="69"/>
                    </a:lnTo>
                    <a:lnTo>
                      <a:pt x="52" y="67"/>
                    </a:lnTo>
                    <a:lnTo>
                      <a:pt x="56" y="65"/>
                    </a:lnTo>
                    <a:lnTo>
                      <a:pt x="59" y="64"/>
                    </a:lnTo>
                    <a:lnTo>
                      <a:pt x="62" y="61"/>
                    </a:lnTo>
                    <a:lnTo>
                      <a:pt x="65" y="60"/>
                    </a:lnTo>
                    <a:lnTo>
                      <a:pt x="69" y="58"/>
                    </a:lnTo>
                    <a:lnTo>
                      <a:pt x="72" y="56"/>
                    </a:lnTo>
                    <a:lnTo>
                      <a:pt x="75" y="54"/>
                    </a:lnTo>
                    <a:lnTo>
                      <a:pt x="74" y="55"/>
                    </a:lnTo>
                    <a:lnTo>
                      <a:pt x="74" y="56"/>
                    </a:lnTo>
                    <a:lnTo>
                      <a:pt x="74" y="57"/>
                    </a:lnTo>
                    <a:lnTo>
                      <a:pt x="73" y="58"/>
                    </a:lnTo>
                    <a:lnTo>
                      <a:pt x="72" y="59"/>
                    </a:lnTo>
                    <a:lnTo>
                      <a:pt x="71" y="60"/>
                    </a:lnTo>
                    <a:lnTo>
                      <a:pt x="70" y="60"/>
                    </a:lnTo>
                    <a:lnTo>
                      <a:pt x="70" y="61"/>
                    </a:lnTo>
                    <a:lnTo>
                      <a:pt x="72" y="60"/>
                    </a:lnTo>
                    <a:lnTo>
                      <a:pt x="74" y="59"/>
                    </a:lnTo>
                    <a:lnTo>
                      <a:pt x="76" y="58"/>
                    </a:lnTo>
                    <a:lnTo>
                      <a:pt x="78" y="56"/>
                    </a:lnTo>
                    <a:lnTo>
                      <a:pt x="80" y="55"/>
                    </a:lnTo>
                    <a:lnTo>
                      <a:pt x="82" y="54"/>
                    </a:lnTo>
                    <a:lnTo>
                      <a:pt x="85" y="53"/>
                    </a:lnTo>
                    <a:lnTo>
                      <a:pt x="87" y="51"/>
                    </a:lnTo>
                    <a:lnTo>
                      <a:pt x="86" y="52"/>
                    </a:lnTo>
                    <a:lnTo>
                      <a:pt x="86" y="54"/>
                    </a:lnTo>
                    <a:lnTo>
                      <a:pt x="85" y="54"/>
                    </a:lnTo>
                    <a:lnTo>
                      <a:pt x="84" y="55"/>
                    </a:lnTo>
                    <a:lnTo>
                      <a:pt x="83" y="56"/>
                    </a:lnTo>
                    <a:lnTo>
                      <a:pt x="82" y="57"/>
                    </a:lnTo>
                    <a:lnTo>
                      <a:pt x="82" y="59"/>
                    </a:lnTo>
                    <a:lnTo>
                      <a:pt x="82" y="60"/>
                    </a:lnTo>
                    <a:lnTo>
                      <a:pt x="84" y="57"/>
                    </a:lnTo>
                    <a:lnTo>
                      <a:pt x="87" y="55"/>
                    </a:lnTo>
                    <a:lnTo>
                      <a:pt x="91" y="53"/>
                    </a:lnTo>
                    <a:lnTo>
                      <a:pt x="95" y="51"/>
                    </a:lnTo>
                    <a:lnTo>
                      <a:pt x="98" y="49"/>
                    </a:lnTo>
                    <a:lnTo>
                      <a:pt x="101" y="47"/>
                    </a:lnTo>
                    <a:lnTo>
                      <a:pt x="104" y="47"/>
                    </a:lnTo>
                    <a:lnTo>
                      <a:pt x="109" y="45"/>
                    </a:lnTo>
                    <a:lnTo>
                      <a:pt x="108" y="45"/>
                    </a:lnTo>
                    <a:lnTo>
                      <a:pt x="106" y="47"/>
                    </a:lnTo>
                    <a:lnTo>
                      <a:pt x="106" y="49"/>
                    </a:lnTo>
                    <a:lnTo>
                      <a:pt x="104" y="50"/>
                    </a:lnTo>
                    <a:lnTo>
                      <a:pt x="104" y="51"/>
                    </a:lnTo>
                    <a:lnTo>
                      <a:pt x="103" y="53"/>
                    </a:lnTo>
                    <a:lnTo>
                      <a:pt x="102" y="54"/>
                    </a:lnTo>
                    <a:lnTo>
                      <a:pt x="101" y="55"/>
                    </a:lnTo>
                    <a:lnTo>
                      <a:pt x="104" y="54"/>
                    </a:lnTo>
                    <a:lnTo>
                      <a:pt x="106" y="52"/>
                    </a:lnTo>
                    <a:lnTo>
                      <a:pt x="109" y="50"/>
                    </a:lnTo>
                    <a:lnTo>
                      <a:pt x="112" y="49"/>
                    </a:lnTo>
                    <a:lnTo>
                      <a:pt x="114" y="47"/>
                    </a:lnTo>
                    <a:lnTo>
                      <a:pt x="117" y="45"/>
                    </a:lnTo>
                    <a:lnTo>
                      <a:pt x="119" y="44"/>
                    </a:lnTo>
                    <a:lnTo>
                      <a:pt x="122" y="43"/>
                    </a:lnTo>
                    <a:lnTo>
                      <a:pt x="127" y="40"/>
                    </a:lnTo>
                    <a:lnTo>
                      <a:pt x="133" y="39"/>
                    </a:lnTo>
                    <a:lnTo>
                      <a:pt x="138" y="36"/>
                    </a:lnTo>
                    <a:lnTo>
                      <a:pt x="145" y="34"/>
                    </a:lnTo>
                    <a:lnTo>
                      <a:pt x="150" y="32"/>
                    </a:lnTo>
                    <a:lnTo>
                      <a:pt x="156" y="30"/>
                    </a:lnTo>
                    <a:lnTo>
                      <a:pt x="161" y="29"/>
                    </a:lnTo>
                    <a:lnTo>
                      <a:pt x="167" y="26"/>
                    </a:lnTo>
                    <a:lnTo>
                      <a:pt x="166" y="27"/>
                    </a:lnTo>
                    <a:lnTo>
                      <a:pt x="165" y="27"/>
                    </a:lnTo>
                    <a:lnTo>
                      <a:pt x="164" y="29"/>
                    </a:lnTo>
                    <a:lnTo>
                      <a:pt x="163" y="29"/>
                    </a:lnTo>
                    <a:lnTo>
                      <a:pt x="163" y="30"/>
                    </a:lnTo>
                    <a:lnTo>
                      <a:pt x="162" y="31"/>
                    </a:lnTo>
                    <a:lnTo>
                      <a:pt x="161" y="32"/>
                    </a:lnTo>
                    <a:lnTo>
                      <a:pt x="160" y="33"/>
                    </a:lnTo>
                    <a:lnTo>
                      <a:pt x="167" y="29"/>
                    </a:lnTo>
                    <a:lnTo>
                      <a:pt x="174" y="26"/>
                    </a:lnTo>
                    <a:lnTo>
                      <a:pt x="180" y="22"/>
                    </a:lnTo>
                    <a:lnTo>
                      <a:pt x="187" y="19"/>
                    </a:lnTo>
                    <a:lnTo>
                      <a:pt x="193" y="16"/>
                    </a:lnTo>
                    <a:lnTo>
                      <a:pt x="201" y="13"/>
                    </a:lnTo>
                    <a:lnTo>
                      <a:pt x="208" y="10"/>
                    </a:lnTo>
                    <a:lnTo>
                      <a:pt x="214" y="7"/>
                    </a:lnTo>
                    <a:lnTo>
                      <a:pt x="215" y="6"/>
                    </a:lnTo>
                    <a:lnTo>
                      <a:pt x="217" y="5"/>
                    </a:lnTo>
                    <a:lnTo>
                      <a:pt x="218" y="4"/>
                    </a:lnTo>
                    <a:lnTo>
                      <a:pt x="219" y="3"/>
                    </a:lnTo>
                    <a:lnTo>
                      <a:pt x="221" y="2"/>
                    </a:lnTo>
                    <a:lnTo>
                      <a:pt x="223" y="1"/>
                    </a:lnTo>
                    <a:lnTo>
                      <a:pt x="224" y="1"/>
                    </a:lnTo>
                    <a:lnTo>
                      <a:pt x="225" y="0"/>
                    </a:lnTo>
                  </a:path>
                </a:pathLst>
              </a:custGeom>
              <a:solidFill>
                <a:srgbClr val="FFC499"/>
              </a:solidFill>
              <a:ln w="9525" cap="rnd">
                <a:noFill/>
                <a:round/>
                <a:headEnd type="none" w="sm" len="sm"/>
                <a:tailEnd type="none" w="sm" len="sm"/>
              </a:ln>
            </p:spPr>
            <p:txBody>
              <a:bodyPr/>
              <a:lstStyle/>
              <a:p>
                <a:pPr algn="ctr">
                  <a:defRPr/>
                </a:pPr>
                <a:endParaRPr lang="tr-TR" b="1"/>
              </a:p>
            </p:txBody>
          </p:sp>
          <p:sp>
            <p:nvSpPr>
              <p:cNvPr id="34865" name="Freeform 67"/>
              <p:cNvSpPr>
                <a:spLocks/>
              </p:cNvSpPr>
              <p:nvPr/>
            </p:nvSpPr>
            <p:spPr bwMode="auto">
              <a:xfrm>
                <a:off x="3060" y="3019"/>
                <a:ext cx="40" cy="5"/>
              </a:xfrm>
              <a:custGeom>
                <a:avLst/>
                <a:gdLst>
                  <a:gd name="T0" fmla="*/ 39 w 40"/>
                  <a:gd name="T1" fmla="*/ 0 h 5"/>
                  <a:gd name="T2" fmla="*/ 39 w 40"/>
                  <a:gd name="T3" fmla="*/ 0 h 5"/>
                  <a:gd name="T4" fmla="*/ 37 w 40"/>
                  <a:gd name="T5" fmla="*/ 0 h 5"/>
                  <a:gd name="T6" fmla="*/ 37 w 40"/>
                  <a:gd name="T7" fmla="*/ 1 h 5"/>
                  <a:gd name="T8" fmla="*/ 34 w 40"/>
                  <a:gd name="T9" fmla="*/ 2 h 5"/>
                  <a:gd name="T10" fmla="*/ 31 w 40"/>
                  <a:gd name="T11" fmla="*/ 2 h 5"/>
                  <a:gd name="T12" fmla="*/ 29 w 40"/>
                  <a:gd name="T13" fmla="*/ 3 h 5"/>
                  <a:gd name="T14" fmla="*/ 26 w 40"/>
                  <a:gd name="T15" fmla="*/ 3 h 5"/>
                  <a:gd name="T16" fmla="*/ 24 w 40"/>
                  <a:gd name="T17" fmla="*/ 4 h 5"/>
                  <a:gd name="T18" fmla="*/ 20 w 40"/>
                  <a:gd name="T19" fmla="*/ 4 h 5"/>
                  <a:gd name="T20" fmla="*/ 17 w 40"/>
                  <a:gd name="T21" fmla="*/ 4 h 5"/>
                  <a:gd name="T22" fmla="*/ 13 w 40"/>
                  <a:gd name="T23" fmla="*/ 4 h 5"/>
                  <a:gd name="T24" fmla="*/ 9 w 40"/>
                  <a:gd name="T25" fmla="*/ 3 h 5"/>
                  <a:gd name="T26" fmla="*/ 5 w 40"/>
                  <a:gd name="T27" fmla="*/ 3 h 5"/>
                  <a:gd name="T28" fmla="*/ 2 w 40"/>
                  <a:gd name="T29" fmla="*/ 3 h 5"/>
                  <a:gd name="T30" fmla="*/ 1 w 40"/>
                  <a:gd name="T31" fmla="*/ 3 h 5"/>
                  <a:gd name="T32" fmla="*/ 0 w 40"/>
                  <a:gd name="T33" fmla="*/ 3 h 5"/>
                  <a:gd name="T34" fmla="*/ 1 w 40"/>
                  <a:gd name="T35" fmla="*/ 3 h 5"/>
                  <a:gd name="T36" fmla="*/ 2 w 40"/>
                  <a:gd name="T37" fmla="*/ 2 h 5"/>
                  <a:gd name="T38" fmla="*/ 5 w 40"/>
                  <a:gd name="T39" fmla="*/ 2 h 5"/>
                  <a:gd name="T40" fmla="*/ 9 w 40"/>
                  <a:gd name="T41" fmla="*/ 2 h 5"/>
                  <a:gd name="T42" fmla="*/ 13 w 40"/>
                  <a:gd name="T43" fmla="*/ 2 h 5"/>
                  <a:gd name="T44" fmla="*/ 18 w 40"/>
                  <a:gd name="T45" fmla="*/ 1 h 5"/>
                  <a:gd name="T46" fmla="*/ 22 w 40"/>
                  <a:gd name="T47" fmla="*/ 1 h 5"/>
                  <a:gd name="T48" fmla="*/ 26 w 40"/>
                  <a:gd name="T49" fmla="*/ 0 h 5"/>
                  <a:gd name="T50" fmla="*/ 28 w 40"/>
                  <a:gd name="T51" fmla="*/ 0 h 5"/>
                  <a:gd name="T52" fmla="*/ 30 w 40"/>
                  <a:gd name="T53" fmla="*/ 0 h 5"/>
                  <a:gd name="T54" fmla="*/ 33 w 40"/>
                  <a:gd name="T55" fmla="*/ 0 h 5"/>
                  <a:gd name="T56" fmla="*/ 35 w 40"/>
                  <a:gd name="T57" fmla="*/ 0 h 5"/>
                  <a:gd name="T58" fmla="*/ 37 w 40"/>
                  <a:gd name="T59" fmla="*/ 0 h 5"/>
                  <a:gd name="T60" fmla="*/ 38 w 40"/>
                  <a:gd name="T61" fmla="*/ 0 h 5"/>
                  <a:gd name="T62" fmla="*/ 39 w 40"/>
                  <a:gd name="T63" fmla="*/ 0 h 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
                  <a:gd name="T98" fmla="*/ 40 w 40"/>
                  <a:gd name="T99" fmla="*/ 5 h 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
                    <a:moveTo>
                      <a:pt x="39" y="0"/>
                    </a:moveTo>
                    <a:lnTo>
                      <a:pt x="39" y="0"/>
                    </a:lnTo>
                    <a:lnTo>
                      <a:pt x="37" y="0"/>
                    </a:lnTo>
                    <a:lnTo>
                      <a:pt x="37" y="1"/>
                    </a:lnTo>
                    <a:lnTo>
                      <a:pt x="34" y="2"/>
                    </a:lnTo>
                    <a:lnTo>
                      <a:pt x="31" y="2"/>
                    </a:lnTo>
                    <a:lnTo>
                      <a:pt x="29" y="3"/>
                    </a:lnTo>
                    <a:lnTo>
                      <a:pt x="26" y="3"/>
                    </a:lnTo>
                    <a:lnTo>
                      <a:pt x="24" y="4"/>
                    </a:lnTo>
                    <a:lnTo>
                      <a:pt x="20" y="4"/>
                    </a:lnTo>
                    <a:lnTo>
                      <a:pt x="17" y="4"/>
                    </a:lnTo>
                    <a:lnTo>
                      <a:pt x="13" y="4"/>
                    </a:lnTo>
                    <a:lnTo>
                      <a:pt x="9" y="3"/>
                    </a:lnTo>
                    <a:lnTo>
                      <a:pt x="5" y="3"/>
                    </a:lnTo>
                    <a:lnTo>
                      <a:pt x="2" y="3"/>
                    </a:lnTo>
                    <a:lnTo>
                      <a:pt x="1" y="3"/>
                    </a:lnTo>
                    <a:lnTo>
                      <a:pt x="0" y="3"/>
                    </a:lnTo>
                    <a:lnTo>
                      <a:pt x="1" y="3"/>
                    </a:lnTo>
                    <a:lnTo>
                      <a:pt x="2" y="2"/>
                    </a:lnTo>
                    <a:lnTo>
                      <a:pt x="5" y="2"/>
                    </a:lnTo>
                    <a:lnTo>
                      <a:pt x="9" y="2"/>
                    </a:lnTo>
                    <a:lnTo>
                      <a:pt x="13" y="2"/>
                    </a:lnTo>
                    <a:lnTo>
                      <a:pt x="18" y="1"/>
                    </a:lnTo>
                    <a:lnTo>
                      <a:pt x="22" y="1"/>
                    </a:lnTo>
                    <a:lnTo>
                      <a:pt x="26" y="0"/>
                    </a:lnTo>
                    <a:lnTo>
                      <a:pt x="28" y="0"/>
                    </a:lnTo>
                    <a:lnTo>
                      <a:pt x="30" y="0"/>
                    </a:lnTo>
                    <a:lnTo>
                      <a:pt x="33" y="0"/>
                    </a:lnTo>
                    <a:lnTo>
                      <a:pt x="35" y="0"/>
                    </a:lnTo>
                    <a:lnTo>
                      <a:pt x="37" y="0"/>
                    </a:lnTo>
                    <a:lnTo>
                      <a:pt x="38" y="0"/>
                    </a:lnTo>
                    <a:lnTo>
                      <a:pt x="39" y="0"/>
                    </a:lnTo>
                  </a:path>
                </a:pathLst>
              </a:custGeom>
              <a:solidFill>
                <a:srgbClr val="FFC499"/>
              </a:solidFill>
              <a:ln w="9525" cap="rnd">
                <a:noFill/>
                <a:round/>
                <a:headEnd type="none" w="sm" len="sm"/>
                <a:tailEnd type="none" w="sm" len="sm"/>
              </a:ln>
            </p:spPr>
            <p:txBody>
              <a:bodyPr/>
              <a:lstStyle/>
              <a:p>
                <a:pPr algn="ctr">
                  <a:defRPr/>
                </a:pPr>
                <a:endParaRPr lang="tr-TR" b="1"/>
              </a:p>
            </p:txBody>
          </p:sp>
          <p:sp>
            <p:nvSpPr>
              <p:cNvPr id="34866" name="Freeform 68"/>
              <p:cNvSpPr>
                <a:spLocks/>
              </p:cNvSpPr>
              <p:nvPr/>
            </p:nvSpPr>
            <p:spPr bwMode="auto">
              <a:xfrm>
                <a:off x="2830" y="3079"/>
                <a:ext cx="92" cy="36"/>
              </a:xfrm>
              <a:custGeom>
                <a:avLst/>
                <a:gdLst>
                  <a:gd name="T0" fmla="*/ 93 w 94"/>
                  <a:gd name="T1" fmla="*/ 0 h 36"/>
                  <a:gd name="T2" fmla="*/ 93 w 94"/>
                  <a:gd name="T3" fmla="*/ 0 h 36"/>
                  <a:gd name="T4" fmla="*/ 91 w 94"/>
                  <a:gd name="T5" fmla="*/ 0 h 36"/>
                  <a:gd name="T6" fmla="*/ 89 w 94"/>
                  <a:gd name="T7" fmla="*/ 1 h 36"/>
                  <a:gd name="T8" fmla="*/ 86 w 94"/>
                  <a:gd name="T9" fmla="*/ 1 h 36"/>
                  <a:gd name="T10" fmla="*/ 82 w 94"/>
                  <a:gd name="T11" fmla="*/ 2 h 36"/>
                  <a:gd name="T12" fmla="*/ 79 w 94"/>
                  <a:gd name="T13" fmla="*/ 2 h 36"/>
                  <a:gd name="T14" fmla="*/ 76 w 94"/>
                  <a:gd name="T15" fmla="*/ 3 h 36"/>
                  <a:gd name="T16" fmla="*/ 74 w 94"/>
                  <a:gd name="T17" fmla="*/ 4 h 36"/>
                  <a:gd name="T18" fmla="*/ 73 w 94"/>
                  <a:gd name="T19" fmla="*/ 4 h 36"/>
                  <a:gd name="T20" fmla="*/ 71 w 94"/>
                  <a:gd name="T21" fmla="*/ 6 h 36"/>
                  <a:gd name="T22" fmla="*/ 69 w 94"/>
                  <a:gd name="T23" fmla="*/ 6 h 36"/>
                  <a:gd name="T24" fmla="*/ 67 w 94"/>
                  <a:gd name="T25" fmla="*/ 7 h 36"/>
                  <a:gd name="T26" fmla="*/ 65 w 94"/>
                  <a:gd name="T27" fmla="*/ 9 h 36"/>
                  <a:gd name="T28" fmla="*/ 64 w 94"/>
                  <a:gd name="T29" fmla="*/ 10 h 36"/>
                  <a:gd name="T30" fmla="*/ 61 w 94"/>
                  <a:gd name="T31" fmla="*/ 10 h 36"/>
                  <a:gd name="T32" fmla="*/ 58 w 94"/>
                  <a:gd name="T33" fmla="*/ 12 h 36"/>
                  <a:gd name="T34" fmla="*/ 54 w 94"/>
                  <a:gd name="T35" fmla="*/ 14 h 36"/>
                  <a:gd name="T36" fmla="*/ 46 w 94"/>
                  <a:gd name="T37" fmla="*/ 17 h 36"/>
                  <a:gd name="T38" fmla="*/ 37 w 94"/>
                  <a:gd name="T39" fmla="*/ 21 h 36"/>
                  <a:gd name="T40" fmla="*/ 26 w 94"/>
                  <a:gd name="T41" fmla="*/ 25 h 36"/>
                  <a:gd name="T42" fmla="*/ 17 w 94"/>
                  <a:gd name="T43" fmla="*/ 28 h 36"/>
                  <a:gd name="T44" fmla="*/ 8 w 94"/>
                  <a:gd name="T45" fmla="*/ 32 h 36"/>
                  <a:gd name="T46" fmla="*/ 2 w 94"/>
                  <a:gd name="T47" fmla="*/ 34 h 36"/>
                  <a:gd name="T48" fmla="*/ 0 w 94"/>
                  <a:gd name="T49" fmla="*/ 35 h 36"/>
                  <a:gd name="T50" fmla="*/ 1 w 94"/>
                  <a:gd name="T51" fmla="*/ 35 h 36"/>
                  <a:gd name="T52" fmla="*/ 3 w 94"/>
                  <a:gd name="T53" fmla="*/ 34 h 36"/>
                  <a:gd name="T54" fmla="*/ 4 w 94"/>
                  <a:gd name="T55" fmla="*/ 34 h 36"/>
                  <a:gd name="T56" fmla="*/ 7 w 94"/>
                  <a:gd name="T57" fmla="*/ 34 h 36"/>
                  <a:gd name="T58" fmla="*/ 11 w 94"/>
                  <a:gd name="T59" fmla="*/ 34 h 36"/>
                  <a:gd name="T60" fmla="*/ 14 w 94"/>
                  <a:gd name="T61" fmla="*/ 33 h 36"/>
                  <a:gd name="T62" fmla="*/ 17 w 94"/>
                  <a:gd name="T63" fmla="*/ 31 h 36"/>
                  <a:gd name="T64" fmla="*/ 24 w 94"/>
                  <a:gd name="T65" fmla="*/ 29 h 36"/>
                  <a:gd name="T66" fmla="*/ 34 w 94"/>
                  <a:gd name="T67" fmla="*/ 25 h 36"/>
                  <a:gd name="T68" fmla="*/ 46 w 94"/>
                  <a:gd name="T69" fmla="*/ 20 h 36"/>
                  <a:gd name="T70" fmla="*/ 60 w 94"/>
                  <a:gd name="T71" fmla="*/ 15 h 36"/>
                  <a:gd name="T72" fmla="*/ 73 w 94"/>
                  <a:gd name="T73" fmla="*/ 9 h 36"/>
                  <a:gd name="T74" fmla="*/ 82 w 94"/>
                  <a:gd name="T75" fmla="*/ 4 h 36"/>
                  <a:gd name="T76" fmla="*/ 91 w 94"/>
                  <a:gd name="T77" fmla="*/ 1 h 36"/>
                  <a:gd name="T78" fmla="*/ 93 w 94"/>
                  <a:gd name="T79" fmla="*/ 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4"/>
                  <a:gd name="T121" fmla="*/ 0 h 36"/>
                  <a:gd name="T122" fmla="*/ 94 w 94"/>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4" h="36">
                    <a:moveTo>
                      <a:pt x="93" y="0"/>
                    </a:moveTo>
                    <a:lnTo>
                      <a:pt x="93" y="0"/>
                    </a:lnTo>
                    <a:lnTo>
                      <a:pt x="91" y="0"/>
                    </a:lnTo>
                    <a:lnTo>
                      <a:pt x="89" y="1"/>
                    </a:lnTo>
                    <a:lnTo>
                      <a:pt x="86" y="1"/>
                    </a:lnTo>
                    <a:lnTo>
                      <a:pt x="82" y="2"/>
                    </a:lnTo>
                    <a:lnTo>
                      <a:pt x="79" y="2"/>
                    </a:lnTo>
                    <a:lnTo>
                      <a:pt x="76" y="3"/>
                    </a:lnTo>
                    <a:lnTo>
                      <a:pt x="74" y="4"/>
                    </a:lnTo>
                    <a:lnTo>
                      <a:pt x="73" y="4"/>
                    </a:lnTo>
                    <a:lnTo>
                      <a:pt x="71" y="6"/>
                    </a:lnTo>
                    <a:lnTo>
                      <a:pt x="69" y="6"/>
                    </a:lnTo>
                    <a:lnTo>
                      <a:pt x="67" y="7"/>
                    </a:lnTo>
                    <a:lnTo>
                      <a:pt x="65" y="9"/>
                    </a:lnTo>
                    <a:lnTo>
                      <a:pt x="64" y="10"/>
                    </a:lnTo>
                    <a:lnTo>
                      <a:pt x="61" y="10"/>
                    </a:lnTo>
                    <a:lnTo>
                      <a:pt x="58" y="12"/>
                    </a:lnTo>
                    <a:lnTo>
                      <a:pt x="54" y="14"/>
                    </a:lnTo>
                    <a:lnTo>
                      <a:pt x="46" y="17"/>
                    </a:lnTo>
                    <a:lnTo>
                      <a:pt x="37" y="21"/>
                    </a:lnTo>
                    <a:lnTo>
                      <a:pt x="26" y="25"/>
                    </a:lnTo>
                    <a:lnTo>
                      <a:pt x="17" y="28"/>
                    </a:lnTo>
                    <a:lnTo>
                      <a:pt x="8" y="32"/>
                    </a:lnTo>
                    <a:lnTo>
                      <a:pt x="2" y="34"/>
                    </a:lnTo>
                    <a:lnTo>
                      <a:pt x="0" y="35"/>
                    </a:lnTo>
                    <a:lnTo>
                      <a:pt x="1" y="35"/>
                    </a:lnTo>
                    <a:lnTo>
                      <a:pt x="3" y="34"/>
                    </a:lnTo>
                    <a:lnTo>
                      <a:pt x="4" y="34"/>
                    </a:lnTo>
                    <a:lnTo>
                      <a:pt x="7" y="34"/>
                    </a:lnTo>
                    <a:lnTo>
                      <a:pt x="11" y="34"/>
                    </a:lnTo>
                    <a:lnTo>
                      <a:pt x="14" y="33"/>
                    </a:lnTo>
                    <a:lnTo>
                      <a:pt x="17" y="31"/>
                    </a:lnTo>
                    <a:lnTo>
                      <a:pt x="24" y="29"/>
                    </a:lnTo>
                    <a:lnTo>
                      <a:pt x="34" y="25"/>
                    </a:lnTo>
                    <a:lnTo>
                      <a:pt x="46" y="20"/>
                    </a:lnTo>
                    <a:lnTo>
                      <a:pt x="60" y="15"/>
                    </a:lnTo>
                    <a:lnTo>
                      <a:pt x="73" y="9"/>
                    </a:lnTo>
                    <a:lnTo>
                      <a:pt x="82" y="4"/>
                    </a:lnTo>
                    <a:lnTo>
                      <a:pt x="91" y="1"/>
                    </a:lnTo>
                    <a:lnTo>
                      <a:pt x="93" y="0"/>
                    </a:lnTo>
                  </a:path>
                </a:pathLst>
              </a:custGeom>
              <a:solidFill>
                <a:srgbClr val="FFC499"/>
              </a:solidFill>
              <a:ln w="9525" cap="rnd">
                <a:noFill/>
                <a:round/>
                <a:headEnd type="none" w="sm" len="sm"/>
                <a:tailEnd type="none" w="sm" len="sm"/>
              </a:ln>
            </p:spPr>
            <p:txBody>
              <a:bodyPr/>
              <a:lstStyle/>
              <a:p>
                <a:pPr algn="ctr">
                  <a:defRPr/>
                </a:pPr>
                <a:endParaRPr lang="tr-TR" b="1"/>
              </a:p>
            </p:txBody>
          </p:sp>
          <p:sp>
            <p:nvSpPr>
              <p:cNvPr id="34867" name="Freeform 69"/>
              <p:cNvSpPr>
                <a:spLocks/>
              </p:cNvSpPr>
              <p:nvPr/>
            </p:nvSpPr>
            <p:spPr bwMode="auto">
              <a:xfrm>
                <a:off x="3218" y="2937"/>
                <a:ext cx="46" cy="84"/>
              </a:xfrm>
              <a:custGeom>
                <a:avLst/>
                <a:gdLst>
                  <a:gd name="T0" fmla="*/ 45 w 46"/>
                  <a:gd name="T1" fmla="*/ 0 h 84"/>
                  <a:gd name="T2" fmla="*/ 44 w 46"/>
                  <a:gd name="T3" fmla="*/ 1 h 84"/>
                  <a:gd name="T4" fmla="*/ 44 w 46"/>
                  <a:gd name="T5" fmla="*/ 3 h 84"/>
                  <a:gd name="T6" fmla="*/ 42 w 46"/>
                  <a:gd name="T7" fmla="*/ 6 h 84"/>
                  <a:gd name="T8" fmla="*/ 41 w 46"/>
                  <a:gd name="T9" fmla="*/ 10 h 84"/>
                  <a:gd name="T10" fmla="*/ 39 w 46"/>
                  <a:gd name="T11" fmla="*/ 14 h 84"/>
                  <a:gd name="T12" fmla="*/ 38 w 46"/>
                  <a:gd name="T13" fmla="*/ 17 h 84"/>
                  <a:gd name="T14" fmla="*/ 37 w 46"/>
                  <a:gd name="T15" fmla="*/ 20 h 84"/>
                  <a:gd name="T16" fmla="*/ 35 w 46"/>
                  <a:gd name="T17" fmla="*/ 23 h 84"/>
                  <a:gd name="T18" fmla="*/ 33 w 46"/>
                  <a:gd name="T19" fmla="*/ 25 h 84"/>
                  <a:gd name="T20" fmla="*/ 30 w 46"/>
                  <a:gd name="T21" fmla="*/ 29 h 84"/>
                  <a:gd name="T22" fmla="*/ 26 w 46"/>
                  <a:gd name="T23" fmla="*/ 34 h 84"/>
                  <a:gd name="T24" fmla="*/ 22 w 46"/>
                  <a:gd name="T25" fmla="*/ 39 h 84"/>
                  <a:gd name="T26" fmla="*/ 18 w 46"/>
                  <a:gd name="T27" fmla="*/ 44 h 84"/>
                  <a:gd name="T28" fmla="*/ 15 w 46"/>
                  <a:gd name="T29" fmla="*/ 49 h 84"/>
                  <a:gd name="T30" fmla="*/ 12 w 46"/>
                  <a:gd name="T31" fmla="*/ 55 h 84"/>
                  <a:gd name="T32" fmla="*/ 10 w 46"/>
                  <a:gd name="T33" fmla="*/ 58 h 84"/>
                  <a:gd name="T34" fmla="*/ 9 w 46"/>
                  <a:gd name="T35" fmla="*/ 62 h 84"/>
                  <a:gd name="T36" fmla="*/ 7 w 46"/>
                  <a:gd name="T37" fmla="*/ 66 h 84"/>
                  <a:gd name="T38" fmla="*/ 5 w 46"/>
                  <a:gd name="T39" fmla="*/ 70 h 84"/>
                  <a:gd name="T40" fmla="*/ 3 w 46"/>
                  <a:gd name="T41" fmla="*/ 74 h 84"/>
                  <a:gd name="T42" fmla="*/ 2 w 46"/>
                  <a:gd name="T43" fmla="*/ 77 h 84"/>
                  <a:gd name="T44" fmla="*/ 1 w 46"/>
                  <a:gd name="T45" fmla="*/ 80 h 84"/>
                  <a:gd name="T46" fmla="*/ 0 w 46"/>
                  <a:gd name="T47" fmla="*/ 82 h 84"/>
                  <a:gd name="T48" fmla="*/ 0 w 46"/>
                  <a:gd name="T49" fmla="*/ 83 h 84"/>
                  <a:gd name="T50" fmla="*/ 0 w 46"/>
                  <a:gd name="T51" fmla="*/ 81 h 84"/>
                  <a:gd name="T52" fmla="*/ 2 w 46"/>
                  <a:gd name="T53" fmla="*/ 77 h 84"/>
                  <a:gd name="T54" fmla="*/ 3 w 46"/>
                  <a:gd name="T55" fmla="*/ 71 h 84"/>
                  <a:gd name="T56" fmla="*/ 6 w 46"/>
                  <a:gd name="T57" fmla="*/ 65 h 84"/>
                  <a:gd name="T58" fmla="*/ 9 w 46"/>
                  <a:gd name="T59" fmla="*/ 57 h 84"/>
                  <a:gd name="T60" fmla="*/ 11 w 46"/>
                  <a:gd name="T61" fmla="*/ 50 h 84"/>
                  <a:gd name="T62" fmla="*/ 14 w 46"/>
                  <a:gd name="T63" fmla="*/ 44 h 84"/>
                  <a:gd name="T64" fmla="*/ 16 w 46"/>
                  <a:gd name="T65" fmla="*/ 39 h 84"/>
                  <a:gd name="T66" fmla="*/ 20 w 46"/>
                  <a:gd name="T67" fmla="*/ 35 h 84"/>
                  <a:gd name="T68" fmla="*/ 23 w 46"/>
                  <a:gd name="T69" fmla="*/ 29 h 84"/>
                  <a:gd name="T70" fmla="*/ 28 w 46"/>
                  <a:gd name="T71" fmla="*/ 23 h 84"/>
                  <a:gd name="T72" fmla="*/ 33 w 46"/>
                  <a:gd name="T73" fmla="*/ 16 h 84"/>
                  <a:gd name="T74" fmla="*/ 37 w 46"/>
                  <a:gd name="T75" fmla="*/ 10 h 84"/>
                  <a:gd name="T76" fmla="*/ 41 w 46"/>
                  <a:gd name="T77" fmla="*/ 5 h 84"/>
                  <a:gd name="T78" fmla="*/ 43 w 46"/>
                  <a:gd name="T79" fmla="*/ 1 h 84"/>
                  <a:gd name="T80" fmla="*/ 45 w 46"/>
                  <a:gd name="T81" fmla="*/ 0 h 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
                  <a:gd name="T124" fmla="*/ 0 h 84"/>
                  <a:gd name="T125" fmla="*/ 46 w 46"/>
                  <a:gd name="T126" fmla="*/ 84 h 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 h="84">
                    <a:moveTo>
                      <a:pt x="45" y="0"/>
                    </a:moveTo>
                    <a:lnTo>
                      <a:pt x="44" y="1"/>
                    </a:lnTo>
                    <a:lnTo>
                      <a:pt x="44" y="3"/>
                    </a:lnTo>
                    <a:lnTo>
                      <a:pt x="42" y="6"/>
                    </a:lnTo>
                    <a:lnTo>
                      <a:pt x="41" y="10"/>
                    </a:lnTo>
                    <a:lnTo>
                      <a:pt x="39" y="14"/>
                    </a:lnTo>
                    <a:lnTo>
                      <a:pt x="38" y="17"/>
                    </a:lnTo>
                    <a:lnTo>
                      <a:pt x="37" y="20"/>
                    </a:lnTo>
                    <a:lnTo>
                      <a:pt x="35" y="23"/>
                    </a:lnTo>
                    <a:lnTo>
                      <a:pt x="33" y="25"/>
                    </a:lnTo>
                    <a:lnTo>
                      <a:pt x="30" y="29"/>
                    </a:lnTo>
                    <a:lnTo>
                      <a:pt x="26" y="34"/>
                    </a:lnTo>
                    <a:lnTo>
                      <a:pt x="22" y="39"/>
                    </a:lnTo>
                    <a:lnTo>
                      <a:pt x="18" y="44"/>
                    </a:lnTo>
                    <a:lnTo>
                      <a:pt x="15" y="49"/>
                    </a:lnTo>
                    <a:lnTo>
                      <a:pt x="12" y="55"/>
                    </a:lnTo>
                    <a:lnTo>
                      <a:pt x="10" y="58"/>
                    </a:lnTo>
                    <a:lnTo>
                      <a:pt x="9" y="62"/>
                    </a:lnTo>
                    <a:lnTo>
                      <a:pt x="7" y="66"/>
                    </a:lnTo>
                    <a:lnTo>
                      <a:pt x="5" y="70"/>
                    </a:lnTo>
                    <a:lnTo>
                      <a:pt x="3" y="74"/>
                    </a:lnTo>
                    <a:lnTo>
                      <a:pt x="2" y="77"/>
                    </a:lnTo>
                    <a:lnTo>
                      <a:pt x="1" y="80"/>
                    </a:lnTo>
                    <a:lnTo>
                      <a:pt x="0" y="82"/>
                    </a:lnTo>
                    <a:lnTo>
                      <a:pt x="0" y="83"/>
                    </a:lnTo>
                    <a:lnTo>
                      <a:pt x="0" y="81"/>
                    </a:lnTo>
                    <a:lnTo>
                      <a:pt x="2" y="77"/>
                    </a:lnTo>
                    <a:lnTo>
                      <a:pt x="3" y="71"/>
                    </a:lnTo>
                    <a:lnTo>
                      <a:pt x="6" y="65"/>
                    </a:lnTo>
                    <a:lnTo>
                      <a:pt x="9" y="57"/>
                    </a:lnTo>
                    <a:lnTo>
                      <a:pt x="11" y="50"/>
                    </a:lnTo>
                    <a:lnTo>
                      <a:pt x="14" y="44"/>
                    </a:lnTo>
                    <a:lnTo>
                      <a:pt x="16" y="39"/>
                    </a:lnTo>
                    <a:lnTo>
                      <a:pt x="20" y="35"/>
                    </a:lnTo>
                    <a:lnTo>
                      <a:pt x="23" y="29"/>
                    </a:lnTo>
                    <a:lnTo>
                      <a:pt x="28" y="23"/>
                    </a:lnTo>
                    <a:lnTo>
                      <a:pt x="33" y="16"/>
                    </a:lnTo>
                    <a:lnTo>
                      <a:pt x="37" y="10"/>
                    </a:lnTo>
                    <a:lnTo>
                      <a:pt x="41" y="5"/>
                    </a:lnTo>
                    <a:lnTo>
                      <a:pt x="43" y="1"/>
                    </a:lnTo>
                    <a:lnTo>
                      <a:pt x="45" y="0"/>
                    </a:lnTo>
                  </a:path>
                </a:pathLst>
              </a:custGeom>
              <a:solidFill>
                <a:srgbClr val="FFC499"/>
              </a:solidFill>
              <a:ln w="9525" cap="rnd">
                <a:noFill/>
                <a:round/>
                <a:headEnd type="none" w="sm" len="sm"/>
                <a:tailEnd type="none" w="sm" len="sm"/>
              </a:ln>
            </p:spPr>
            <p:txBody>
              <a:bodyPr/>
              <a:lstStyle/>
              <a:p>
                <a:pPr algn="ctr">
                  <a:defRPr/>
                </a:pPr>
                <a:endParaRPr lang="tr-TR" b="1"/>
              </a:p>
            </p:txBody>
          </p:sp>
          <p:sp>
            <p:nvSpPr>
              <p:cNvPr id="34868" name="Freeform 70"/>
              <p:cNvSpPr>
                <a:spLocks/>
              </p:cNvSpPr>
              <p:nvPr/>
            </p:nvSpPr>
            <p:spPr bwMode="auto">
              <a:xfrm>
                <a:off x="3227" y="2907"/>
                <a:ext cx="53" cy="60"/>
              </a:xfrm>
              <a:custGeom>
                <a:avLst/>
                <a:gdLst>
                  <a:gd name="T0" fmla="*/ 52 w 53"/>
                  <a:gd name="T1" fmla="*/ 0 h 60"/>
                  <a:gd name="T2" fmla="*/ 51 w 53"/>
                  <a:gd name="T3" fmla="*/ 1 h 60"/>
                  <a:gd name="T4" fmla="*/ 48 w 53"/>
                  <a:gd name="T5" fmla="*/ 6 h 60"/>
                  <a:gd name="T6" fmla="*/ 43 w 53"/>
                  <a:gd name="T7" fmla="*/ 11 h 60"/>
                  <a:gd name="T8" fmla="*/ 37 w 53"/>
                  <a:gd name="T9" fmla="*/ 18 h 60"/>
                  <a:gd name="T10" fmla="*/ 31 w 53"/>
                  <a:gd name="T11" fmla="*/ 25 h 60"/>
                  <a:gd name="T12" fmla="*/ 26 w 53"/>
                  <a:gd name="T13" fmla="*/ 31 h 60"/>
                  <a:gd name="T14" fmla="*/ 21 w 53"/>
                  <a:gd name="T15" fmla="*/ 37 h 60"/>
                  <a:gd name="T16" fmla="*/ 18 w 53"/>
                  <a:gd name="T17" fmla="*/ 41 h 60"/>
                  <a:gd name="T18" fmla="*/ 15 w 53"/>
                  <a:gd name="T19" fmla="*/ 43 h 60"/>
                  <a:gd name="T20" fmla="*/ 13 w 53"/>
                  <a:gd name="T21" fmla="*/ 46 h 60"/>
                  <a:gd name="T22" fmla="*/ 10 w 53"/>
                  <a:gd name="T23" fmla="*/ 49 h 60"/>
                  <a:gd name="T24" fmla="*/ 7 w 53"/>
                  <a:gd name="T25" fmla="*/ 52 h 60"/>
                  <a:gd name="T26" fmla="*/ 4 w 53"/>
                  <a:gd name="T27" fmla="*/ 55 h 60"/>
                  <a:gd name="T28" fmla="*/ 2 w 53"/>
                  <a:gd name="T29" fmla="*/ 58 h 60"/>
                  <a:gd name="T30" fmla="*/ 1 w 53"/>
                  <a:gd name="T31" fmla="*/ 59 h 60"/>
                  <a:gd name="T32" fmla="*/ 0 w 53"/>
                  <a:gd name="T33" fmla="*/ 59 h 60"/>
                  <a:gd name="T34" fmla="*/ 1 w 53"/>
                  <a:gd name="T35" fmla="*/ 58 h 60"/>
                  <a:gd name="T36" fmla="*/ 3 w 53"/>
                  <a:gd name="T37" fmla="*/ 56 h 60"/>
                  <a:gd name="T38" fmla="*/ 6 w 53"/>
                  <a:gd name="T39" fmla="*/ 52 h 60"/>
                  <a:gd name="T40" fmla="*/ 9 w 53"/>
                  <a:gd name="T41" fmla="*/ 47 h 60"/>
                  <a:gd name="T42" fmla="*/ 13 w 53"/>
                  <a:gd name="T43" fmla="*/ 41 h 60"/>
                  <a:gd name="T44" fmla="*/ 18 w 53"/>
                  <a:gd name="T45" fmla="*/ 35 h 60"/>
                  <a:gd name="T46" fmla="*/ 22 w 53"/>
                  <a:gd name="T47" fmla="*/ 30 h 60"/>
                  <a:gd name="T48" fmla="*/ 26 w 53"/>
                  <a:gd name="T49" fmla="*/ 25 h 60"/>
                  <a:gd name="T50" fmla="*/ 30 w 53"/>
                  <a:gd name="T51" fmla="*/ 21 h 60"/>
                  <a:gd name="T52" fmla="*/ 34 w 53"/>
                  <a:gd name="T53" fmla="*/ 17 h 60"/>
                  <a:gd name="T54" fmla="*/ 39 w 53"/>
                  <a:gd name="T55" fmla="*/ 12 h 60"/>
                  <a:gd name="T56" fmla="*/ 43 w 53"/>
                  <a:gd name="T57" fmla="*/ 8 h 60"/>
                  <a:gd name="T58" fmla="*/ 46 w 53"/>
                  <a:gd name="T59" fmla="*/ 4 h 60"/>
                  <a:gd name="T60" fmla="*/ 49 w 53"/>
                  <a:gd name="T61" fmla="*/ 2 h 60"/>
                  <a:gd name="T62" fmla="*/ 52 w 53"/>
                  <a:gd name="T63" fmla="*/ 0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0"/>
                  <a:gd name="T98" fmla="*/ 53 w 53"/>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0">
                    <a:moveTo>
                      <a:pt x="52" y="0"/>
                    </a:moveTo>
                    <a:lnTo>
                      <a:pt x="51" y="1"/>
                    </a:lnTo>
                    <a:lnTo>
                      <a:pt x="48" y="6"/>
                    </a:lnTo>
                    <a:lnTo>
                      <a:pt x="43" y="11"/>
                    </a:lnTo>
                    <a:lnTo>
                      <a:pt x="37" y="18"/>
                    </a:lnTo>
                    <a:lnTo>
                      <a:pt x="31" y="25"/>
                    </a:lnTo>
                    <a:lnTo>
                      <a:pt x="26" y="31"/>
                    </a:lnTo>
                    <a:lnTo>
                      <a:pt x="21" y="37"/>
                    </a:lnTo>
                    <a:lnTo>
                      <a:pt x="18" y="41"/>
                    </a:lnTo>
                    <a:lnTo>
                      <a:pt x="15" y="43"/>
                    </a:lnTo>
                    <a:lnTo>
                      <a:pt x="13" y="46"/>
                    </a:lnTo>
                    <a:lnTo>
                      <a:pt x="10" y="49"/>
                    </a:lnTo>
                    <a:lnTo>
                      <a:pt x="7" y="52"/>
                    </a:lnTo>
                    <a:lnTo>
                      <a:pt x="4" y="55"/>
                    </a:lnTo>
                    <a:lnTo>
                      <a:pt x="2" y="58"/>
                    </a:lnTo>
                    <a:lnTo>
                      <a:pt x="1" y="59"/>
                    </a:lnTo>
                    <a:lnTo>
                      <a:pt x="0" y="59"/>
                    </a:lnTo>
                    <a:lnTo>
                      <a:pt x="1" y="58"/>
                    </a:lnTo>
                    <a:lnTo>
                      <a:pt x="3" y="56"/>
                    </a:lnTo>
                    <a:lnTo>
                      <a:pt x="6" y="52"/>
                    </a:lnTo>
                    <a:lnTo>
                      <a:pt x="9" y="47"/>
                    </a:lnTo>
                    <a:lnTo>
                      <a:pt x="13" y="41"/>
                    </a:lnTo>
                    <a:lnTo>
                      <a:pt x="18" y="35"/>
                    </a:lnTo>
                    <a:lnTo>
                      <a:pt x="22" y="30"/>
                    </a:lnTo>
                    <a:lnTo>
                      <a:pt x="26" y="25"/>
                    </a:lnTo>
                    <a:lnTo>
                      <a:pt x="30" y="21"/>
                    </a:lnTo>
                    <a:lnTo>
                      <a:pt x="34" y="17"/>
                    </a:lnTo>
                    <a:lnTo>
                      <a:pt x="39" y="12"/>
                    </a:lnTo>
                    <a:lnTo>
                      <a:pt x="43" y="8"/>
                    </a:lnTo>
                    <a:lnTo>
                      <a:pt x="46" y="4"/>
                    </a:lnTo>
                    <a:lnTo>
                      <a:pt x="49" y="2"/>
                    </a:lnTo>
                    <a:lnTo>
                      <a:pt x="52" y="0"/>
                    </a:lnTo>
                  </a:path>
                </a:pathLst>
              </a:custGeom>
              <a:solidFill>
                <a:srgbClr val="FFC499"/>
              </a:solidFill>
              <a:ln w="9525" cap="rnd">
                <a:noFill/>
                <a:round/>
                <a:headEnd type="none" w="sm" len="sm"/>
                <a:tailEnd type="none" w="sm" len="sm"/>
              </a:ln>
            </p:spPr>
            <p:txBody>
              <a:bodyPr/>
              <a:lstStyle/>
              <a:p>
                <a:pPr algn="ctr">
                  <a:defRPr/>
                </a:pPr>
                <a:endParaRPr lang="tr-TR" b="1"/>
              </a:p>
            </p:txBody>
          </p:sp>
          <p:sp>
            <p:nvSpPr>
              <p:cNvPr id="34869" name="Freeform 71"/>
              <p:cNvSpPr>
                <a:spLocks/>
              </p:cNvSpPr>
              <p:nvPr/>
            </p:nvSpPr>
            <p:spPr bwMode="auto">
              <a:xfrm>
                <a:off x="3208" y="2926"/>
                <a:ext cx="38" cy="37"/>
              </a:xfrm>
              <a:custGeom>
                <a:avLst/>
                <a:gdLst>
                  <a:gd name="T0" fmla="*/ 37 w 38"/>
                  <a:gd name="T1" fmla="*/ 0 h 37"/>
                  <a:gd name="T2" fmla="*/ 36 w 38"/>
                  <a:gd name="T3" fmla="*/ 0 h 37"/>
                  <a:gd name="T4" fmla="*/ 34 w 38"/>
                  <a:gd name="T5" fmla="*/ 1 h 37"/>
                  <a:gd name="T6" fmla="*/ 33 w 38"/>
                  <a:gd name="T7" fmla="*/ 2 h 37"/>
                  <a:gd name="T8" fmla="*/ 30 w 38"/>
                  <a:gd name="T9" fmla="*/ 5 h 37"/>
                  <a:gd name="T10" fmla="*/ 26 w 38"/>
                  <a:gd name="T11" fmla="*/ 7 h 37"/>
                  <a:gd name="T12" fmla="*/ 24 w 38"/>
                  <a:gd name="T13" fmla="*/ 9 h 37"/>
                  <a:gd name="T14" fmla="*/ 21 w 38"/>
                  <a:gd name="T15" fmla="*/ 12 h 37"/>
                  <a:gd name="T16" fmla="*/ 18 w 38"/>
                  <a:gd name="T17" fmla="*/ 15 h 37"/>
                  <a:gd name="T18" fmla="*/ 15 w 38"/>
                  <a:gd name="T19" fmla="*/ 18 h 37"/>
                  <a:gd name="T20" fmla="*/ 13 w 38"/>
                  <a:gd name="T21" fmla="*/ 21 h 37"/>
                  <a:gd name="T22" fmla="*/ 9 w 38"/>
                  <a:gd name="T23" fmla="*/ 24 h 37"/>
                  <a:gd name="T24" fmla="*/ 6 w 38"/>
                  <a:gd name="T25" fmla="*/ 29 h 37"/>
                  <a:gd name="T26" fmla="*/ 4 w 38"/>
                  <a:gd name="T27" fmla="*/ 31 h 37"/>
                  <a:gd name="T28" fmla="*/ 2 w 38"/>
                  <a:gd name="T29" fmla="*/ 34 h 37"/>
                  <a:gd name="T30" fmla="*/ 0 w 38"/>
                  <a:gd name="T31" fmla="*/ 35 h 37"/>
                  <a:gd name="T32" fmla="*/ 0 w 38"/>
                  <a:gd name="T33" fmla="*/ 36 h 37"/>
                  <a:gd name="T34" fmla="*/ 26 w 38"/>
                  <a:gd name="T35" fmla="*/ 12 h 37"/>
                  <a:gd name="T36" fmla="*/ 37 w 38"/>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37"/>
                  <a:gd name="T59" fmla="*/ 38 w 38"/>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37">
                    <a:moveTo>
                      <a:pt x="37" y="0"/>
                    </a:moveTo>
                    <a:lnTo>
                      <a:pt x="36" y="0"/>
                    </a:lnTo>
                    <a:lnTo>
                      <a:pt x="34" y="1"/>
                    </a:lnTo>
                    <a:lnTo>
                      <a:pt x="33" y="2"/>
                    </a:lnTo>
                    <a:lnTo>
                      <a:pt x="30" y="5"/>
                    </a:lnTo>
                    <a:lnTo>
                      <a:pt x="26" y="7"/>
                    </a:lnTo>
                    <a:lnTo>
                      <a:pt x="24" y="9"/>
                    </a:lnTo>
                    <a:lnTo>
                      <a:pt x="21" y="12"/>
                    </a:lnTo>
                    <a:lnTo>
                      <a:pt x="18" y="15"/>
                    </a:lnTo>
                    <a:lnTo>
                      <a:pt x="15" y="18"/>
                    </a:lnTo>
                    <a:lnTo>
                      <a:pt x="13" y="21"/>
                    </a:lnTo>
                    <a:lnTo>
                      <a:pt x="9" y="24"/>
                    </a:lnTo>
                    <a:lnTo>
                      <a:pt x="6" y="29"/>
                    </a:lnTo>
                    <a:lnTo>
                      <a:pt x="4" y="31"/>
                    </a:lnTo>
                    <a:lnTo>
                      <a:pt x="2" y="34"/>
                    </a:lnTo>
                    <a:lnTo>
                      <a:pt x="0" y="35"/>
                    </a:lnTo>
                    <a:lnTo>
                      <a:pt x="0" y="36"/>
                    </a:lnTo>
                    <a:lnTo>
                      <a:pt x="26" y="12"/>
                    </a:lnTo>
                    <a:lnTo>
                      <a:pt x="37" y="0"/>
                    </a:lnTo>
                  </a:path>
                </a:pathLst>
              </a:custGeom>
              <a:solidFill>
                <a:srgbClr val="FFC499"/>
              </a:solidFill>
              <a:ln w="9525" cap="rnd">
                <a:noFill/>
                <a:round/>
                <a:headEnd type="none" w="sm" len="sm"/>
                <a:tailEnd type="none" w="sm" len="sm"/>
              </a:ln>
            </p:spPr>
            <p:txBody>
              <a:bodyPr/>
              <a:lstStyle/>
              <a:p>
                <a:pPr algn="ctr">
                  <a:defRPr/>
                </a:pPr>
                <a:endParaRPr lang="tr-TR" b="1"/>
              </a:p>
            </p:txBody>
          </p:sp>
          <p:sp>
            <p:nvSpPr>
              <p:cNvPr id="34870" name="Freeform 72"/>
              <p:cNvSpPr>
                <a:spLocks/>
              </p:cNvSpPr>
              <p:nvPr/>
            </p:nvSpPr>
            <p:spPr bwMode="auto">
              <a:xfrm>
                <a:off x="2746" y="3155"/>
                <a:ext cx="91" cy="14"/>
              </a:xfrm>
              <a:custGeom>
                <a:avLst/>
                <a:gdLst>
                  <a:gd name="T0" fmla="*/ 88 w 89"/>
                  <a:gd name="T1" fmla="*/ 6 h 14"/>
                  <a:gd name="T2" fmla="*/ 87 w 89"/>
                  <a:gd name="T3" fmla="*/ 6 h 14"/>
                  <a:gd name="T4" fmla="*/ 83 w 89"/>
                  <a:gd name="T5" fmla="*/ 6 h 14"/>
                  <a:gd name="T6" fmla="*/ 77 w 89"/>
                  <a:gd name="T7" fmla="*/ 5 h 14"/>
                  <a:gd name="T8" fmla="*/ 71 w 89"/>
                  <a:gd name="T9" fmla="*/ 4 h 14"/>
                  <a:gd name="T10" fmla="*/ 63 w 89"/>
                  <a:gd name="T11" fmla="*/ 2 h 14"/>
                  <a:gd name="T12" fmla="*/ 56 w 89"/>
                  <a:gd name="T13" fmla="*/ 2 h 14"/>
                  <a:gd name="T14" fmla="*/ 49 w 89"/>
                  <a:gd name="T15" fmla="*/ 1 h 14"/>
                  <a:gd name="T16" fmla="*/ 44 w 89"/>
                  <a:gd name="T17" fmla="*/ 0 h 14"/>
                  <a:gd name="T18" fmla="*/ 39 w 89"/>
                  <a:gd name="T19" fmla="*/ 0 h 14"/>
                  <a:gd name="T20" fmla="*/ 33 w 89"/>
                  <a:gd name="T21" fmla="*/ 0 h 14"/>
                  <a:gd name="T22" fmla="*/ 25 w 89"/>
                  <a:gd name="T23" fmla="*/ 0 h 14"/>
                  <a:gd name="T24" fmla="*/ 18 w 89"/>
                  <a:gd name="T25" fmla="*/ 0 h 14"/>
                  <a:gd name="T26" fmla="*/ 12 w 89"/>
                  <a:gd name="T27" fmla="*/ 0 h 14"/>
                  <a:gd name="T28" fmla="*/ 7 w 89"/>
                  <a:gd name="T29" fmla="*/ 0 h 14"/>
                  <a:gd name="T30" fmla="*/ 3 w 89"/>
                  <a:gd name="T31" fmla="*/ 0 h 14"/>
                  <a:gd name="T32" fmla="*/ 2 w 89"/>
                  <a:gd name="T33" fmla="*/ 0 h 14"/>
                  <a:gd name="T34" fmla="*/ 25 w 89"/>
                  <a:gd name="T35" fmla="*/ 4 h 14"/>
                  <a:gd name="T36" fmla="*/ 0 w 89"/>
                  <a:gd name="T37" fmla="*/ 5 h 14"/>
                  <a:gd name="T38" fmla="*/ 35 w 89"/>
                  <a:gd name="T39" fmla="*/ 13 h 14"/>
                  <a:gd name="T40" fmla="*/ 25 w 89"/>
                  <a:gd name="T41" fmla="*/ 8 h 14"/>
                  <a:gd name="T42" fmla="*/ 52 w 89"/>
                  <a:gd name="T43" fmla="*/ 9 h 14"/>
                  <a:gd name="T44" fmla="*/ 32 w 89"/>
                  <a:gd name="T45" fmla="*/ 2 h 14"/>
                  <a:gd name="T46" fmla="*/ 88 w 89"/>
                  <a:gd name="T47" fmla="*/ 6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9"/>
                  <a:gd name="T73" fmla="*/ 0 h 14"/>
                  <a:gd name="T74" fmla="*/ 89 w 89"/>
                  <a:gd name="T75" fmla="*/ 14 h 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9" h="14">
                    <a:moveTo>
                      <a:pt x="88" y="6"/>
                    </a:moveTo>
                    <a:lnTo>
                      <a:pt x="87" y="6"/>
                    </a:lnTo>
                    <a:lnTo>
                      <a:pt x="83" y="6"/>
                    </a:lnTo>
                    <a:lnTo>
                      <a:pt x="77" y="5"/>
                    </a:lnTo>
                    <a:lnTo>
                      <a:pt x="71" y="4"/>
                    </a:lnTo>
                    <a:lnTo>
                      <a:pt x="63" y="2"/>
                    </a:lnTo>
                    <a:lnTo>
                      <a:pt x="56" y="2"/>
                    </a:lnTo>
                    <a:lnTo>
                      <a:pt x="49" y="1"/>
                    </a:lnTo>
                    <a:lnTo>
                      <a:pt x="44" y="0"/>
                    </a:lnTo>
                    <a:lnTo>
                      <a:pt x="39" y="0"/>
                    </a:lnTo>
                    <a:lnTo>
                      <a:pt x="33" y="0"/>
                    </a:lnTo>
                    <a:lnTo>
                      <a:pt x="25" y="0"/>
                    </a:lnTo>
                    <a:lnTo>
                      <a:pt x="18" y="0"/>
                    </a:lnTo>
                    <a:lnTo>
                      <a:pt x="12" y="0"/>
                    </a:lnTo>
                    <a:lnTo>
                      <a:pt x="7" y="0"/>
                    </a:lnTo>
                    <a:lnTo>
                      <a:pt x="3" y="0"/>
                    </a:lnTo>
                    <a:lnTo>
                      <a:pt x="2" y="0"/>
                    </a:lnTo>
                    <a:lnTo>
                      <a:pt x="25" y="4"/>
                    </a:lnTo>
                    <a:lnTo>
                      <a:pt x="0" y="5"/>
                    </a:lnTo>
                    <a:lnTo>
                      <a:pt x="35" y="13"/>
                    </a:lnTo>
                    <a:lnTo>
                      <a:pt x="25" y="8"/>
                    </a:lnTo>
                    <a:lnTo>
                      <a:pt x="52" y="9"/>
                    </a:lnTo>
                    <a:lnTo>
                      <a:pt x="32" y="2"/>
                    </a:lnTo>
                    <a:lnTo>
                      <a:pt x="88" y="6"/>
                    </a:lnTo>
                  </a:path>
                </a:pathLst>
              </a:custGeom>
              <a:solidFill>
                <a:srgbClr val="FFC499"/>
              </a:solidFill>
              <a:ln w="9525" cap="rnd">
                <a:noFill/>
                <a:round/>
                <a:headEnd type="none" w="sm" len="sm"/>
                <a:tailEnd type="none" w="sm" len="sm"/>
              </a:ln>
            </p:spPr>
            <p:txBody>
              <a:bodyPr/>
              <a:lstStyle/>
              <a:p>
                <a:pPr algn="ctr">
                  <a:defRPr/>
                </a:pPr>
                <a:endParaRPr lang="tr-TR" b="1"/>
              </a:p>
            </p:txBody>
          </p:sp>
          <p:sp>
            <p:nvSpPr>
              <p:cNvPr id="34871" name="Freeform 73"/>
              <p:cNvSpPr>
                <a:spLocks/>
              </p:cNvSpPr>
              <p:nvPr/>
            </p:nvSpPr>
            <p:spPr bwMode="auto">
              <a:xfrm>
                <a:off x="2792" y="2997"/>
                <a:ext cx="267" cy="106"/>
              </a:xfrm>
              <a:custGeom>
                <a:avLst/>
                <a:gdLst>
                  <a:gd name="T0" fmla="*/ 266 w 267"/>
                  <a:gd name="T1" fmla="*/ 0 h 106"/>
                  <a:gd name="T2" fmla="*/ 223 w 267"/>
                  <a:gd name="T3" fmla="*/ 21 h 106"/>
                  <a:gd name="T4" fmla="*/ 222 w 267"/>
                  <a:gd name="T5" fmla="*/ 22 h 106"/>
                  <a:gd name="T6" fmla="*/ 218 w 267"/>
                  <a:gd name="T7" fmla="*/ 23 h 106"/>
                  <a:gd name="T8" fmla="*/ 212 w 267"/>
                  <a:gd name="T9" fmla="*/ 26 h 106"/>
                  <a:gd name="T10" fmla="*/ 204 w 267"/>
                  <a:gd name="T11" fmla="*/ 28 h 106"/>
                  <a:gd name="T12" fmla="*/ 195 w 267"/>
                  <a:gd name="T13" fmla="*/ 31 h 106"/>
                  <a:gd name="T14" fmla="*/ 186 w 267"/>
                  <a:gd name="T15" fmla="*/ 34 h 106"/>
                  <a:gd name="T16" fmla="*/ 178 w 267"/>
                  <a:gd name="T17" fmla="*/ 37 h 106"/>
                  <a:gd name="T18" fmla="*/ 171 w 267"/>
                  <a:gd name="T19" fmla="*/ 39 h 106"/>
                  <a:gd name="T20" fmla="*/ 163 w 267"/>
                  <a:gd name="T21" fmla="*/ 42 h 106"/>
                  <a:gd name="T22" fmla="*/ 153 w 267"/>
                  <a:gd name="T23" fmla="*/ 45 h 106"/>
                  <a:gd name="T24" fmla="*/ 141 w 267"/>
                  <a:gd name="T25" fmla="*/ 50 h 106"/>
                  <a:gd name="T26" fmla="*/ 128 w 267"/>
                  <a:gd name="T27" fmla="*/ 55 h 106"/>
                  <a:gd name="T28" fmla="*/ 115 w 267"/>
                  <a:gd name="T29" fmla="*/ 60 h 106"/>
                  <a:gd name="T30" fmla="*/ 106 w 267"/>
                  <a:gd name="T31" fmla="*/ 64 h 106"/>
                  <a:gd name="T32" fmla="*/ 99 w 267"/>
                  <a:gd name="T33" fmla="*/ 66 h 106"/>
                  <a:gd name="T34" fmla="*/ 97 w 267"/>
                  <a:gd name="T35" fmla="*/ 68 h 106"/>
                  <a:gd name="T36" fmla="*/ 32 w 267"/>
                  <a:gd name="T37" fmla="*/ 94 h 106"/>
                  <a:gd name="T38" fmla="*/ 0 w 267"/>
                  <a:gd name="T39" fmla="*/ 105 h 106"/>
                  <a:gd name="T40" fmla="*/ 94 w 267"/>
                  <a:gd name="T41" fmla="*/ 65 h 106"/>
                  <a:gd name="T42" fmla="*/ 152 w 267"/>
                  <a:gd name="T43" fmla="*/ 42 h 106"/>
                  <a:gd name="T44" fmla="*/ 220 w 267"/>
                  <a:gd name="T45" fmla="*/ 20 h 106"/>
                  <a:gd name="T46" fmla="*/ 266 w 267"/>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7"/>
                  <a:gd name="T73" fmla="*/ 0 h 106"/>
                  <a:gd name="T74" fmla="*/ 267 w 26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7" h="106">
                    <a:moveTo>
                      <a:pt x="266" y="0"/>
                    </a:moveTo>
                    <a:lnTo>
                      <a:pt x="223" y="21"/>
                    </a:lnTo>
                    <a:lnTo>
                      <a:pt x="222" y="22"/>
                    </a:lnTo>
                    <a:lnTo>
                      <a:pt x="218" y="23"/>
                    </a:lnTo>
                    <a:lnTo>
                      <a:pt x="212" y="26"/>
                    </a:lnTo>
                    <a:lnTo>
                      <a:pt x="204" y="28"/>
                    </a:lnTo>
                    <a:lnTo>
                      <a:pt x="195" y="31"/>
                    </a:lnTo>
                    <a:lnTo>
                      <a:pt x="186" y="34"/>
                    </a:lnTo>
                    <a:lnTo>
                      <a:pt x="178" y="37"/>
                    </a:lnTo>
                    <a:lnTo>
                      <a:pt x="171" y="39"/>
                    </a:lnTo>
                    <a:lnTo>
                      <a:pt x="163" y="42"/>
                    </a:lnTo>
                    <a:lnTo>
                      <a:pt x="153" y="45"/>
                    </a:lnTo>
                    <a:lnTo>
                      <a:pt x="141" y="50"/>
                    </a:lnTo>
                    <a:lnTo>
                      <a:pt x="128" y="55"/>
                    </a:lnTo>
                    <a:lnTo>
                      <a:pt x="115" y="60"/>
                    </a:lnTo>
                    <a:lnTo>
                      <a:pt x="106" y="64"/>
                    </a:lnTo>
                    <a:lnTo>
                      <a:pt x="99" y="66"/>
                    </a:lnTo>
                    <a:lnTo>
                      <a:pt x="97" y="68"/>
                    </a:lnTo>
                    <a:lnTo>
                      <a:pt x="32" y="94"/>
                    </a:lnTo>
                    <a:lnTo>
                      <a:pt x="0" y="105"/>
                    </a:lnTo>
                    <a:lnTo>
                      <a:pt x="94" y="65"/>
                    </a:lnTo>
                    <a:lnTo>
                      <a:pt x="152" y="42"/>
                    </a:lnTo>
                    <a:lnTo>
                      <a:pt x="220" y="20"/>
                    </a:lnTo>
                    <a:lnTo>
                      <a:pt x="266" y="0"/>
                    </a:lnTo>
                  </a:path>
                </a:pathLst>
              </a:custGeom>
              <a:solidFill>
                <a:srgbClr val="FFC499"/>
              </a:solidFill>
              <a:ln w="9525" cap="rnd">
                <a:noFill/>
                <a:round/>
                <a:headEnd type="none" w="sm" len="sm"/>
                <a:tailEnd type="none" w="sm" len="sm"/>
              </a:ln>
            </p:spPr>
            <p:txBody>
              <a:bodyPr/>
              <a:lstStyle/>
              <a:p>
                <a:pPr algn="ctr">
                  <a:defRPr/>
                </a:pPr>
                <a:endParaRPr lang="tr-TR" b="1"/>
              </a:p>
            </p:txBody>
          </p:sp>
          <p:sp>
            <p:nvSpPr>
              <p:cNvPr id="34872" name="Freeform 74"/>
              <p:cNvSpPr>
                <a:spLocks/>
              </p:cNvSpPr>
              <p:nvPr/>
            </p:nvSpPr>
            <p:spPr bwMode="auto">
              <a:xfrm>
                <a:off x="2801" y="3205"/>
                <a:ext cx="172" cy="54"/>
              </a:xfrm>
              <a:custGeom>
                <a:avLst/>
                <a:gdLst>
                  <a:gd name="T0" fmla="*/ 171 w 172"/>
                  <a:gd name="T1" fmla="*/ 0 h 54"/>
                  <a:gd name="T2" fmla="*/ 168 w 172"/>
                  <a:gd name="T3" fmla="*/ 1 h 54"/>
                  <a:gd name="T4" fmla="*/ 157 w 172"/>
                  <a:gd name="T5" fmla="*/ 5 h 54"/>
                  <a:gd name="T6" fmla="*/ 141 w 172"/>
                  <a:gd name="T7" fmla="*/ 10 h 54"/>
                  <a:gd name="T8" fmla="*/ 123 w 172"/>
                  <a:gd name="T9" fmla="*/ 17 h 54"/>
                  <a:gd name="T10" fmla="*/ 104 w 172"/>
                  <a:gd name="T11" fmla="*/ 23 h 54"/>
                  <a:gd name="T12" fmla="*/ 86 w 172"/>
                  <a:gd name="T13" fmla="*/ 29 h 54"/>
                  <a:gd name="T14" fmla="*/ 72 w 172"/>
                  <a:gd name="T15" fmla="*/ 34 h 54"/>
                  <a:gd name="T16" fmla="*/ 63 w 172"/>
                  <a:gd name="T17" fmla="*/ 36 h 54"/>
                  <a:gd name="T18" fmla="*/ 56 w 172"/>
                  <a:gd name="T19" fmla="*/ 38 h 54"/>
                  <a:gd name="T20" fmla="*/ 49 w 172"/>
                  <a:gd name="T21" fmla="*/ 41 h 54"/>
                  <a:gd name="T22" fmla="*/ 41 w 172"/>
                  <a:gd name="T23" fmla="*/ 43 h 54"/>
                  <a:gd name="T24" fmla="*/ 33 w 172"/>
                  <a:gd name="T25" fmla="*/ 46 h 54"/>
                  <a:gd name="T26" fmla="*/ 26 w 172"/>
                  <a:gd name="T27" fmla="*/ 47 h 54"/>
                  <a:gd name="T28" fmla="*/ 20 w 172"/>
                  <a:gd name="T29" fmla="*/ 49 h 54"/>
                  <a:gd name="T30" fmla="*/ 15 w 172"/>
                  <a:gd name="T31" fmla="*/ 51 h 54"/>
                  <a:gd name="T32" fmla="*/ 0 w 172"/>
                  <a:gd name="T33" fmla="*/ 53 h 54"/>
                  <a:gd name="T34" fmla="*/ 15 w 172"/>
                  <a:gd name="T35" fmla="*/ 43 h 54"/>
                  <a:gd name="T36" fmla="*/ 36 w 172"/>
                  <a:gd name="T37" fmla="*/ 40 h 54"/>
                  <a:gd name="T38" fmla="*/ 27 w 172"/>
                  <a:gd name="T39" fmla="*/ 39 h 54"/>
                  <a:gd name="T40" fmla="*/ 36 w 172"/>
                  <a:gd name="T41" fmla="*/ 35 h 54"/>
                  <a:gd name="T42" fmla="*/ 54 w 172"/>
                  <a:gd name="T43" fmla="*/ 35 h 54"/>
                  <a:gd name="T44" fmla="*/ 44 w 172"/>
                  <a:gd name="T45" fmla="*/ 31 h 54"/>
                  <a:gd name="T46" fmla="*/ 53 w 172"/>
                  <a:gd name="T47" fmla="*/ 27 h 54"/>
                  <a:gd name="T48" fmla="*/ 62 w 172"/>
                  <a:gd name="T49" fmla="*/ 32 h 54"/>
                  <a:gd name="T50" fmla="*/ 58 w 172"/>
                  <a:gd name="T51" fmla="*/ 25 h 54"/>
                  <a:gd name="T52" fmla="*/ 65 w 172"/>
                  <a:gd name="T53" fmla="*/ 22 h 54"/>
                  <a:gd name="T54" fmla="*/ 79 w 172"/>
                  <a:gd name="T55" fmla="*/ 25 h 54"/>
                  <a:gd name="T56" fmla="*/ 72 w 172"/>
                  <a:gd name="T57" fmla="*/ 20 h 54"/>
                  <a:gd name="T58" fmla="*/ 94 w 172"/>
                  <a:gd name="T59" fmla="*/ 22 h 54"/>
                  <a:gd name="T60" fmla="*/ 80 w 172"/>
                  <a:gd name="T61" fmla="*/ 16 h 54"/>
                  <a:gd name="T62" fmla="*/ 81 w 172"/>
                  <a:gd name="T63" fmla="*/ 16 h 54"/>
                  <a:gd name="T64" fmla="*/ 83 w 172"/>
                  <a:gd name="T65" fmla="*/ 16 h 54"/>
                  <a:gd name="T66" fmla="*/ 86 w 172"/>
                  <a:gd name="T67" fmla="*/ 16 h 54"/>
                  <a:gd name="T68" fmla="*/ 89 w 172"/>
                  <a:gd name="T69" fmla="*/ 17 h 54"/>
                  <a:gd name="T70" fmla="*/ 93 w 172"/>
                  <a:gd name="T71" fmla="*/ 17 h 54"/>
                  <a:gd name="T72" fmla="*/ 98 w 172"/>
                  <a:gd name="T73" fmla="*/ 17 h 54"/>
                  <a:gd name="T74" fmla="*/ 101 w 172"/>
                  <a:gd name="T75" fmla="*/ 17 h 54"/>
                  <a:gd name="T76" fmla="*/ 106 w 172"/>
                  <a:gd name="T77" fmla="*/ 16 h 54"/>
                  <a:gd name="T78" fmla="*/ 109 w 172"/>
                  <a:gd name="T79" fmla="*/ 15 h 54"/>
                  <a:gd name="T80" fmla="*/ 114 w 172"/>
                  <a:gd name="T81" fmla="*/ 14 h 54"/>
                  <a:gd name="T82" fmla="*/ 118 w 172"/>
                  <a:gd name="T83" fmla="*/ 14 h 54"/>
                  <a:gd name="T84" fmla="*/ 122 w 172"/>
                  <a:gd name="T85" fmla="*/ 12 h 54"/>
                  <a:gd name="T86" fmla="*/ 125 w 172"/>
                  <a:gd name="T87" fmla="*/ 12 h 54"/>
                  <a:gd name="T88" fmla="*/ 129 w 172"/>
                  <a:gd name="T89" fmla="*/ 11 h 54"/>
                  <a:gd name="T90" fmla="*/ 131 w 172"/>
                  <a:gd name="T91" fmla="*/ 11 h 54"/>
                  <a:gd name="T92" fmla="*/ 105 w 172"/>
                  <a:gd name="T93" fmla="*/ 7 h 54"/>
                  <a:gd name="T94" fmla="*/ 106 w 172"/>
                  <a:gd name="T95" fmla="*/ 7 h 54"/>
                  <a:gd name="T96" fmla="*/ 108 w 172"/>
                  <a:gd name="T97" fmla="*/ 7 h 54"/>
                  <a:gd name="T98" fmla="*/ 112 w 172"/>
                  <a:gd name="T99" fmla="*/ 7 h 54"/>
                  <a:gd name="T100" fmla="*/ 118 w 172"/>
                  <a:gd name="T101" fmla="*/ 7 h 54"/>
                  <a:gd name="T102" fmla="*/ 123 w 172"/>
                  <a:gd name="T103" fmla="*/ 7 h 54"/>
                  <a:gd name="T104" fmla="*/ 128 w 172"/>
                  <a:gd name="T105" fmla="*/ 7 h 54"/>
                  <a:gd name="T106" fmla="*/ 132 w 172"/>
                  <a:gd name="T107" fmla="*/ 7 h 54"/>
                  <a:gd name="T108" fmla="*/ 136 w 172"/>
                  <a:gd name="T109" fmla="*/ 6 h 54"/>
                  <a:gd name="T110" fmla="*/ 140 w 172"/>
                  <a:gd name="T111" fmla="*/ 5 h 54"/>
                  <a:gd name="T112" fmla="*/ 145 w 172"/>
                  <a:gd name="T113" fmla="*/ 4 h 54"/>
                  <a:gd name="T114" fmla="*/ 151 w 172"/>
                  <a:gd name="T115" fmla="*/ 3 h 54"/>
                  <a:gd name="T116" fmla="*/ 157 w 172"/>
                  <a:gd name="T117" fmla="*/ 2 h 54"/>
                  <a:gd name="T118" fmla="*/ 162 w 172"/>
                  <a:gd name="T119" fmla="*/ 1 h 54"/>
                  <a:gd name="T120" fmla="*/ 168 w 172"/>
                  <a:gd name="T121" fmla="*/ 1 h 54"/>
                  <a:gd name="T122" fmla="*/ 170 w 172"/>
                  <a:gd name="T123" fmla="*/ 0 h 54"/>
                  <a:gd name="T124" fmla="*/ 171 w 172"/>
                  <a:gd name="T125" fmla="*/ 0 h 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2"/>
                  <a:gd name="T190" fmla="*/ 0 h 54"/>
                  <a:gd name="T191" fmla="*/ 172 w 172"/>
                  <a:gd name="T192" fmla="*/ 54 h 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2" h="54">
                    <a:moveTo>
                      <a:pt x="171" y="0"/>
                    </a:moveTo>
                    <a:lnTo>
                      <a:pt x="168" y="1"/>
                    </a:lnTo>
                    <a:lnTo>
                      <a:pt x="157" y="5"/>
                    </a:lnTo>
                    <a:lnTo>
                      <a:pt x="141" y="10"/>
                    </a:lnTo>
                    <a:lnTo>
                      <a:pt x="123" y="17"/>
                    </a:lnTo>
                    <a:lnTo>
                      <a:pt x="104" y="23"/>
                    </a:lnTo>
                    <a:lnTo>
                      <a:pt x="86" y="29"/>
                    </a:lnTo>
                    <a:lnTo>
                      <a:pt x="72" y="34"/>
                    </a:lnTo>
                    <a:lnTo>
                      <a:pt x="63" y="36"/>
                    </a:lnTo>
                    <a:lnTo>
                      <a:pt x="56" y="38"/>
                    </a:lnTo>
                    <a:lnTo>
                      <a:pt x="49" y="41"/>
                    </a:lnTo>
                    <a:lnTo>
                      <a:pt x="41" y="43"/>
                    </a:lnTo>
                    <a:lnTo>
                      <a:pt x="33" y="46"/>
                    </a:lnTo>
                    <a:lnTo>
                      <a:pt x="26" y="47"/>
                    </a:lnTo>
                    <a:lnTo>
                      <a:pt x="20" y="49"/>
                    </a:lnTo>
                    <a:lnTo>
                      <a:pt x="15" y="51"/>
                    </a:lnTo>
                    <a:lnTo>
                      <a:pt x="0" y="53"/>
                    </a:lnTo>
                    <a:lnTo>
                      <a:pt x="15" y="43"/>
                    </a:lnTo>
                    <a:lnTo>
                      <a:pt x="36" y="40"/>
                    </a:lnTo>
                    <a:lnTo>
                      <a:pt x="27" y="39"/>
                    </a:lnTo>
                    <a:lnTo>
                      <a:pt x="36" y="35"/>
                    </a:lnTo>
                    <a:lnTo>
                      <a:pt x="54" y="35"/>
                    </a:lnTo>
                    <a:lnTo>
                      <a:pt x="44" y="31"/>
                    </a:lnTo>
                    <a:lnTo>
                      <a:pt x="53" y="27"/>
                    </a:lnTo>
                    <a:lnTo>
                      <a:pt x="62" y="32"/>
                    </a:lnTo>
                    <a:lnTo>
                      <a:pt x="58" y="25"/>
                    </a:lnTo>
                    <a:lnTo>
                      <a:pt x="65" y="22"/>
                    </a:lnTo>
                    <a:lnTo>
                      <a:pt x="79" y="25"/>
                    </a:lnTo>
                    <a:lnTo>
                      <a:pt x="72" y="20"/>
                    </a:lnTo>
                    <a:lnTo>
                      <a:pt x="94" y="22"/>
                    </a:lnTo>
                    <a:lnTo>
                      <a:pt x="80" y="16"/>
                    </a:lnTo>
                    <a:lnTo>
                      <a:pt x="81" y="16"/>
                    </a:lnTo>
                    <a:lnTo>
                      <a:pt x="83" y="16"/>
                    </a:lnTo>
                    <a:lnTo>
                      <a:pt x="86" y="16"/>
                    </a:lnTo>
                    <a:lnTo>
                      <a:pt x="89" y="17"/>
                    </a:lnTo>
                    <a:lnTo>
                      <a:pt x="93" y="17"/>
                    </a:lnTo>
                    <a:lnTo>
                      <a:pt x="98" y="17"/>
                    </a:lnTo>
                    <a:lnTo>
                      <a:pt x="101" y="17"/>
                    </a:lnTo>
                    <a:lnTo>
                      <a:pt x="106" y="16"/>
                    </a:lnTo>
                    <a:lnTo>
                      <a:pt x="109" y="15"/>
                    </a:lnTo>
                    <a:lnTo>
                      <a:pt x="114" y="14"/>
                    </a:lnTo>
                    <a:lnTo>
                      <a:pt x="118" y="14"/>
                    </a:lnTo>
                    <a:lnTo>
                      <a:pt x="122" y="12"/>
                    </a:lnTo>
                    <a:lnTo>
                      <a:pt x="125" y="12"/>
                    </a:lnTo>
                    <a:lnTo>
                      <a:pt x="129" y="11"/>
                    </a:lnTo>
                    <a:lnTo>
                      <a:pt x="131" y="11"/>
                    </a:lnTo>
                    <a:lnTo>
                      <a:pt x="105" y="7"/>
                    </a:lnTo>
                    <a:lnTo>
                      <a:pt x="106" y="7"/>
                    </a:lnTo>
                    <a:lnTo>
                      <a:pt x="108" y="7"/>
                    </a:lnTo>
                    <a:lnTo>
                      <a:pt x="112" y="7"/>
                    </a:lnTo>
                    <a:lnTo>
                      <a:pt x="118" y="7"/>
                    </a:lnTo>
                    <a:lnTo>
                      <a:pt x="123" y="7"/>
                    </a:lnTo>
                    <a:lnTo>
                      <a:pt x="128" y="7"/>
                    </a:lnTo>
                    <a:lnTo>
                      <a:pt x="132" y="7"/>
                    </a:lnTo>
                    <a:lnTo>
                      <a:pt x="136" y="6"/>
                    </a:lnTo>
                    <a:lnTo>
                      <a:pt x="140" y="5"/>
                    </a:lnTo>
                    <a:lnTo>
                      <a:pt x="145" y="4"/>
                    </a:lnTo>
                    <a:lnTo>
                      <a:pt x="151" y="3"/>
                    </a:lnTo>
                    <a:lnTo>
                      <a:pt x="157" y="2"/>
                    </a:lnTo>
                    <a:lnTo>
                      <a:pt x="162" y="1"/>
                    </a:lnTo>
                    <a:lnTo>
                      <a:pt x="168" y="1"/>
                    </a:lnTo>
                    <a:lnTo>
                      <a:pt x="170" y="0"/>
                    </a:lnTo>
                    <a:lnTo>
                      <a:pt x="171" y="0"/>
                    </a:lnTo>
                  </a:path>
                </a:pathLst>
              </a:custGeom>
              <a:solidFill>
                <a:srgbClr val="BF5926"/>
              </a:solidFill>
              <a:ln w="9525" cap="rnd">
                <a:noFill/>
                <a:round/>
                <a:headEnd type="none" w="sm" len="sm"/>
                <a:tailEnd type="none" w="sm" len="sm"/>
              </a:ln>
            </p:spPr>
            <p:txBody>
              <a:bodyPr/>
              <a:lstStyle/>
              <a:p>
                <a:pPr algn="ctr">
                  <a:defRPr/>
                </a:pPr>
                <a:endParaRPr lang="tr-TR" b="1"/>
              </a:p>
            </p:txBody>
          </p:sp>
          <p:sp>
            <p:nvSpPr>
              <p:cNvPr id="34873" name="Freeform 75"/>
              <p:cNvSpPr>
                <a:spLocks/>
              </p:cNvSpPr>
              <p:nvPr/>
            </p:nvSpPr>
            <p:spPr bwMode="auto">
              <a:xfrm>
                <a:off x="2750" y="3174"/>
                <a:ext cx="112" cy="77"/>
              </a:xfrm>
              <a:custGeom>
                <a:avLst/>
                <a:gdLst>
                  <a:gd name="T0" fmla="*/ 109 w 112"/>
                  <a:gd name="T1" fmla="*/ 1 h 77"/>
                  <a:gd name="T2" fmla="*/ 94 w 112"/>
                  <a:gd name="T3" fmla="*/ 7 h 77"/>
                  <a:gd name="T4" fmla="*/ 75 w 112"/>
                  <a:gd name="T5" fmla="*/ 18 h 77"/>
                  <a:gd name="T6" fmla="*/ 57 w 112"/>
                  <a:gd name="T7" fmla="*/ 27 h 77"/>
                  <a:gd name="T8" fmla="*/ 48 w 112"/>
                  <a:gd name="T9" fmla="*/ 33 h 77"/>
                  <a:gd name="T10" fmla="*/ 39 w 112"/>
                  <a:gd name="T11" fmla="*/ 38 h 77"/>
                  <a:gd name="T12" fmla="*/ 31 w 112"/>
                  <a:gd name="T13" fmla="*/ 44 h 77"/>
                  <a:gd name="T14" fmla="*/ 24 w 112"/>
                  <a:gd name="T15" fmla="*/ 50 h 77"/>
                  <a:gd name="T16" fmla="*/ 16 w 112"/>
                  <a:gd name="T17" fmla="*/ 58 h 77"/>
                  <a:gd name="T18" fmla="*/ 9 w 112"/>
                  <a:gd name="T19" fmla="*/ 65 h 77"/>
                  <a:gd name="T20" fmla="*/ 3 w 112"/>
                  <a:gd name="T21" fmla="*/ 72 h 77"/>
                  <a:gd name="T22" fmla="*/ 1 w 112"/>
                  <a:gd name="T23" fmla="*/ 75 h 77"/>
                  <a:gd name="T24" fmla="*/ 7 w 112"/>
                  <a:gd name="T25" fmla="*/ 72 h 77"/>
                  <a:gd name="T26" fmla="*/ 22 w 112"/>
                  <a:gd name="T27" fmla="*/ 62 h 77"/>
                  <a:gd name="T28" fmla="*/ 35 w 112"/>
                  <a:gd name="T29" fmla="*/ 53 h 77"/>
                  <a:gd name="T30" fmla="*/ 51 w 112"/>
                  <a:gd name="T31" fmla="*/ 45 h 77"/>
                  <a:gd name="T32" fmla="*/ 60 w 112"/>
                  <a:gd name="T33" fmla="*/ 39 h 77"/>
                  <a:gd name="T34" fmla="*/ 62 w 112"/>
                  <a:gd name="T35" fmla="*/ 36 h 77"/>
                  <a:gd name="T36" fmla="*/ 65 w 112"/>
                  <a:gd name="T37" fmla="*/ 32 h 77"/>
                  <a:gd name="T38" fmla="*/ 68 w 112"/>
                  <a:gd name="T39" fmla="*/ 27 h 77"/>
                  <a:gd name="T40" fmla="*/ 69 w 112"/>
                  <a:gd name="T41" fmla="*/ 27 h 77"/>
                  <a:gd name="T42" fmla="*/ 69 w 112"/>
                  <a:gd name="T43" fmla="*/ 31 h 77"/>
                  <a:gd name="T44" fmla="*/ 69 w 112"/>
                  <a:gd name="T45" fmla="*/ 34 h 77"/>
                  <a:gd name="T46" fmla="*/ 68 w 112"/>
                  <a:gd name="T47" fmla="*/ 36 h 77"/>
                  <a:gd name="T48" fmla="*/ 71 w 112"/>
                  <a:gd name="T49" fmla="*/ 32 h 77"/>
                  <a:gd name="T50" fmla="*/ 74 w 112"/>
                  <a:gd name="T51" fmla="*/ 27 h 77"/>
                  <a:gd name="T52" fmla="*/ 76 w 112"/>
                  <a:gd name="T53" fmla="*/ 23 h 77"/>
                  <a:gd name="T54" fmla="*/ 78 w 112"/>
                  <a:gd name="T55" fmla="*/ 19 h 77"/>
                  <a:gd name="T56" fmla="*/ 81 w 112"/>
                  <a:gd name="T57" fmla="*/ 18 h 77"/>
                  <a:gd name="T58" fmla="*/ 83 w 112"/>
                  <a:gd name="T59" fmla="*/ 16 h 77"/>
                  <a:gd name="T60" fmla="*/ 86 w 112"/>
                  <a:gd name="T61" fmla="*/ 16 h 77"/>
                  <a:gd name="T62" fmla="*/ 88 w 112"/>
                  <a:gd name="T63" fmla="*/ 14 h 77"/>
                  <a:gd name="T64" fmla="*/ 87 w 112"/>
                  <a:gd name="T65" fmla="*/ 17 h 77"/>
                  <a:gd name="T66" fmla="*/ 86 w 112"/>
                  <a:gd name="T67" fmla="*/ 20 h 77"/>
                  <a:gd name="T68" fmla="*/ 84 w 112"/>
                  <a:gd name="T69" fmla="*/ 22 h 77"/>
                  <a:gd name="T70" fmla="*/ 83 w 112"/>
                  <a:gd name="T71" fmla="*/ 25 h 77"/>
                  <a:gd name="T72" fmla="*/ 90 w 112"/>
                  <a:gd name="T73" fmla="*/ 20 h 77"/>
                  <a:gd name="T74" fmla="*/ 97 w 112"/>
                  <a:gd name="T75" fmla="*/ 13 h 77"/>
                  <a:gd name="T76" fmla="*/ 104 w 112"/>
                  <a:gd name="T77" fmla="*/ 6 h 77"/>
                  <a:gd name="T78" fmla="*/ 111 w 112"/>
                  <a:gd name="T79" fmla="*/ 0 h 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2"/>
                  <a:gd name="T121" fmla="*/ 0 h 77"/>
                  <a:gd name="T122" fmla="*/ 112 w 112"/>
                  <a:gd name="T123" fmla="*/ 77 h 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2" h="77">
                    <a:moveTo>
                      <a:pt x="111" y="0"/>
                    </a:moveTo>
                    <a:lnTo>
                      <a:pt x="109" y="1"/>
                    </a:lnTo>
                    <a:lnTo>
                      <a:pt x="103" y="3"/>
                    </a:lnTo>
                    <a:lnTo>
                      <a:pt x="94" y="7"/>
                    </a:lnTo>
                    <a:lnTo>
                      <a:pt x="85" y="13"/>
                    </a:lnTo>
                    <a:lnTo>
                      <a:pt x="75" y="18"/>
                    </a:lnTo>
                    <a:lnTo>
                      <a:pt x="66" y="23"/>
                    </a:lnTo>
                    <a:lnTo>
                      <a:pt x="57" y="27"/>
                    </a:lnTo>
                    <a:lnTo>
                      <a:pt x="52" y="31"/>
                    </a:lnTo>
                    <a:lnTo>
                      <a:pt x="48" y="33"/>
                    </a:lnTo>
                    <a:lnTo>
                      <a:pt x="43" y="36"/>
                    </a:lnTo>
                    <a:lnTo>
                      <a:pt x="39" y="38"/>
                    </a:lnTo>
                    <a:lnTo>
                      <a:pt x="35" y="40"/>
                    </a:lnTo>
                    <a:lnTo>
                      <a:pt x="31" y="44"/>
                    </a:lnTo>
                    <a:lnTo>
                      <a:pt x="27" y="47"/>
                    </a:lnTo>
                    <a:lnTo>
                      <a:pt x="24" y="50"/>
                    </a:lnTo>
                    <a:lnTo>
                      <a:pt x="20" y="54"/>
                    </a:lnTo>
                    <a:lnTo>
                      <a:pt x="16" y="58"/>
                    </a:lnTo>
                    <a:lnTo>
                      <a:pt x="13" y="62"/>
                    </a:lnTo>
                    <a:lnTo>
                      <a:pt x="9" y="65"/>
                    </a:lnTo>
                    <a:lnTo>
                      <a:pt x="6" y="69"/>
                    </a:lnTo>
                    <a:lnTo>
                      <a:pt x="3" y="72"/>
                    </a:lnTo>
                    <a:lnTo>
                      <a:pt x="2" y="74"/>
                    </a:lnTo>
                    <a:lnTo>
                      <a:pt x="1" y="75"/>
                    </a:lnTo>
                    <a:lnTo>
                      <a:pt x="0" y="76"/>
                    </a:lnTo>
                    <a:lnTo>
                      <a:pt x="7" y="72"/>
                    </a:lnTo>
                    <a:lnTo>
                      <a:pt x="15" y="67"/>
                    </a:lnTo>
                    <a:lnTo>
                      <a:pt x="22" y="62"/>
                    </a:lnTo>
                    <a:lnTo>
                      <a:pt x="29" y="58"/>
                    </a:lnTo>
                    <a:lnTo>
                      <a:pt x="35" y="53"/>
                    </a:lnTo>
                    <a:lnTo>
                      <a:pt x="43" y="49"/>
                    </a:lnTo>
                    <a:lnTo>
                      <a:pt x="51" y="45"/>
                    </a:lnTo>
                    <a:lnTo>
                      <a:pt x="58" y="40"/>
                    </a:lnTo>
                    <a:lnTo>
                      <a:pt x="60" y="39"/>
                    </a:lnTo>
                    <a:lnTo>
                      <a:pt x="61" y="37"/>
                    </a:lnTo>
                    <a:lnTo>
                      <a:pt x="62" y="36"/>
                    </a:lnTo>
                    <a:lnTo>
                      <a:pt x="64" y="34"/>
                    </a:lnTo>
                    <a:lnTo>
                      <a:pt x="65" y="32"/>
                    </a:lnTo>
                    <a:lnTo>
                      <a:pt x="66" y="29"/>
                    </a:lnTo>
                    <a:lnTo>
                      <a:pt x="68" y="27"/>
                    </a:lnTo>
                    <a:lnTo>
                      <a:pt x="69" y="26"/>
                    </a:lnTo>
                    <a:lnTo>
                      <a:pt x="69" y="27"/>
                    </a:lnTo>
                    <a:lnTo>
                      <a:pt x="69" y="29"/>
                    </a:lnTo>
                    <a:lnTo>
                      <a:pt x="69" y="31"/>
                    </a:lnTo>
                    <a:lnTo>
                      <a:pt x="69" y="32"/>
                    </a:lnTo>
                    <a:lnTo>
                      <a:pt x="69" y="34"/>
                    </a:lnTo>
                    <a:lnTo>
                      <a:pt x="68" y="34"/>
                    </a:lnTo>
                    <a:lnTo>
                      <a:pt x="68" y="36"/>
                    </a:lnTo>
                    <a:lnTo>
                      <a:pt x="70" y="34"/>
                    </a:lnTo>
                    <a:lnTo>
                      <a:pt x="71" y="32"/>
                    </a:lnTo>
                    <a:lnTo>
                      <a:pt x="73" y="31"/>
                    </a:lnTo>
                    <a:lnTo>
                      <a:pt x="74" y="27"/>
                    </a:lnTo>
                    <a:lnTo>
                      <a:pt x="74" y="26"/>
                    </a:lnTo>
                    <a:lnTo>
                      <a:pt x="76" y="23"/>
                    </a:lnTo>
                    <a:lnTo>
                      <a:pt x="77" y="22"/>
                    </a:lnTo>
                    <a:lnTo>
                      <a:pt x="78" y="19"/>
                    </a:lnTo>
                    <a:lnTo>
                      <a:pt x="79" y="19"/>
                    </a:lnTo>
                    <a:lnTo>
                      <a:pt x="81" y="18"/>
                    </a:lnTo>
                    <a:lnTo>
                      <a:pt x="82" y="17"/>
                    </a:lnTo>
                    <a:lnTo>
                      <a:pt x="83" y="16"/>
                    </a:lnTo>
                    <a:lnTo>
                      <a:pt x="85" y="16"/>
                    </a:lnTo>
                    <a:lnTo>
                      <a:pt x="86" y="16"/>
                    </a:lnTo>
                    <a:lnTo>
                      <a:pt x="87" y="14"/>
                    </a:lnTo>
                    <a:lnTo>
                      <a:pt x="88" y="14"/>
                    </a:lnTo>
                    <a:lnTo>
                      <a:pt x="87" y="16"/>
                    </a:lnTo>
                    <a:lnTo>
                      <a:pt x="87" y="17"/>
                    </a:lnTo>
                    <a:lnTo>
                      <a:pt x="87" y="18"/>
                    </a:lnTo>
                    <a:lnTo>
                      <a:pt x="86" y="20"/>
                    </a:lnTo>
                    <a:lnTo>
                      <a:pt x="85" y="21"/>
                    </a:lnTo>
                    <a:lnTo>
                      <a:pt x="84" y="22"/>
                    </a:lnTo>
                    <a:lnTo>
                      <a:pt x="83" y="24"/>
                    </a:lnTo>
                    <a:lnTo>
                      <a:pt x="83" y="25"/>
                    </a:lnTo>
                    <a:lnTo>
                      <a:pt x="87" y="22"/>
                    </a:lnTo>
                    <a:lnTo>
                      <a:pt x="90" y="20"/>
                    </a:lnTo>
                    <a:lnTo>
                      <a:pt x="94" y="16"/>
                    </a:lnTo>
                    <a:lnTo>
                      <a:pt x="97" y="13"/>
                    </a:lnTo>
                    <a:lnTo>
                      <a:pt x="100" y="9"/>
                    </a:lnTo>
                    <a:lnTo>
                      <a:pt x="104" y="6"/>
                    </a:lnTo>
                    <a:lnTo>
                      <a:pt x="107" y="2"/>
                    </a:lnTo>
                    <a:lnTo>
                      <a:pt x="111" y="0"/>
                    </a:lnTo>
                  </a:path>
                </a:pathLst>
              </a:custGeom>
              <a:solidFill>
                <a:srgbClr val="FFC499"/>
              </a:solidFill>
              <a:ln w="9525" cap="rnd">
                <a:noFill/>
                <a:round/>
                <a:headEnd type="none" w="sm" len="sm"/>
                <a:tailEnd type="none" w="sm" len="sm"/>
              </a:ln>
            </p:spPr>
            <p:txBody>
              <a:bodyPr/>
              <a:lstStyle/>
              <a:p>
                <a:pPr algn="ctr">
                  <a:defRPr/>
                </a:pPr>
                <a:endParaRPr lang="tr-TR" b="1"/>
              </a:p>
            </p:txBody>
          </p:sp>
          <p:sp>
            <p:nvSpPr>
              <p:cNvPr id="34874" name="Freeform 76"/>
              <p:cNvSpPr>
                <a:spLocks/>
              </p:cNvSpPr>
              <p:nvPr/>
            </p:nvSpPr>
            <p:spPr bwMode="auto">
              <a:xfrm>
                <a:off x="2888" y="3199"/>
                <a:ext cx="73" cy="20"/>
              </a:xfrm>
              <a:custGeom>
                <a:avLst/>
                <a:gdLst>
                  <a:gd name="T0" fmla="*/ 72 w 73"/>
                  <a:gd name="T1" fmla="*/ 0 h 20"/>
                  <a:gd name="T2" fmla="*/ 17 w 73"/>
                  <a:gd name="T3" fmla="*/ 9 h 20"/>
                  <a:gd name="T4" fmla="*/ 4 w 73"/>
                  <a:gd name="T5" fmla="*/ 15 h 20"/>
                  <a:gd name="T6" fmla="*/ 0 w 73"/>
                  <a:gd name="T7" fmla="*/ 19 h 20"/>
                  <a:gd name="T8" fmla="*/ 20 w 73"/>
                  <a:gd name="T9" fmla="*/ 18 h 20"/>
                  <a:gd name="T10" fmla="*/ 13 w 73"/>
                  <a:gd name="T11" fmla="*/ 15 h 20"/>
                  <a:gd name="T12" fmla="*/ 14 w 73"/>
                  <a:gd name="T13" fmla="*/ 13 h 20"/>
                  <a:gd name="T14" fmla="*/ 15 w 73"/>
                  <a:gd name="T15" fmla="*/ 13 h 20"/>
                  <a:gd name="T16" fmla="*/ 16 w 73"/>
                  <a:gd name="T17" fmla="*/ 13 h 20"/>
                  <a:gd name="T18" fmla="*/ 18 w 73"/>
                  <a:gd name="T19" fmla="*/ 12 h 20"/>
                  <a:gd name="T20" fmla="*/ 21 w 73"/>
                  <a:gd name="T21" fmla="*/ 11 h 20"/>
                  <a:gd name="T22" fmla="*/ 24 w 73"/>
                  <a:gd name="T23" fmla="*/ 11 h 20"/>
                  <a:gd name="T24" fmla="*/ 28 w 73"/>
                  <a:gd name="T25" fmla="*/ 10 h 20"/>
                  <a:gd name="T26" fmla="*/ 34 w 73"/>
                  <a:gd name="T27" fmla="*/ 9 h 20"/>
                  <a:gd name="T28" fmla="*/ 40 w 73"/>
                  <a:gd name="T29" fmla="*/ 8 h 20"/>
                  <a:gd name="T30" fmla="*/ 47 w 73"/>
                  <a:gd name="T31" fmla="*/ 6 h 20"/>
                  <a:gd name="T32" fmla="*/ 55 w 73"/>
                  <a:gd name="T33" fmla="*/ 4 h 20"/>
                  <a:gd name="T34" fmla="*/ 62 w 73"/>
                  <a:gd name="T35" fmla="*/ 2 h 20"/>
                  <a:gd name="T36" fmla="*/ 67 w 73"/>
                  <a:gd name="T37" fmla="*/ 1 h 20"/>
                  <a:gd name="T38" fmla="*/ 70 w 73"/>
                  <a:gd name="T39" fmla="*/ 0 h 20"/>
                  <a:gd name="T40" fmla="*/ 72 w 73"/>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20"/>
                  <a:gd name="T65" fmla="*/ 73 w 73"/>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20">
                    <a:moveTo>
                      <a:pt x="72" y="0"/>
                    </a:moveTo>
                    <a:lnTo>
                      <a:pt x="17" y="9"/>
                    </a:lnTo>
                    <a:lnTo>
                      <a:pt x="4" y="15"/>
                    </a:lnTo>
                    <a:lnTo>
                      <a:pt x="0" y="19"/>
                    </a:lnTo>
                    <a:lnTo>
                      <a:pt x="20" y="18"/>
                    </a:lnTo>
                    <a:lnTo>
                      <a:pt x="13" y="15"/>
                    </a:lnTo>
                    <a:lnTo>
                      <a:pt x="14" y="13"/>
                    </a:lnTo>
                    <a:lnTo>
                      <a:pt x="15" y="13"/>
                    </a:lnTo>
                    <a:lnTo>
                      <a:pt x="16" y="13"/>
                    </a:lnTo>
                    <a:lnTo>
                      <a:pt x="18" y="12"/>
                    </a:lnTo>
                    <a:lnTo>
                      <a:pt x="21" y="11"/>
                    </a:lnTo>
                    <a:lnTo>
                      <a:pt x="24" y="11"/>
                    </a:lnTo>
                    <a:lnTo>
                      <a:pt x="28" y="10"/>
                    </a:lnTo>
                    <a:lnTo>
                      <a:pt x="34" y="9"/>
                    </a:lnTo>
                    <a:lnTo>
                      <a:pt x="40" y="8"/>
                    </a:lnTo>
                    <a:lnTo>
                      <a:pt x="47" y="6"/>
                    </a:lnTo>
                    <a:lnTo>
                      <a:pt x="55" y="4"/>
                    </a:lnTo>
                    <a:lnTo>
                      <a:pt x="62" y="2"/>
                    </a:lnTo>
                    <a:lnTo>
                      <a:pt x="67" y="1"/>
                    </a:lnTo>
                    <a:lnTo>
                      <a:pt x="70" y="0"/>
                    </a:lnTo>
                    <a:lnTo>
                      <a:pt x="72" y="0"/>
                    </a:lnTo>
                  </a:path>
                </a:pathLst>
              </a:custGeom>
              <a:solidFill>
                <a:srgbClr val="FFC499"/>
              </a:solidFill>
              <a:ln w="9525" cap="rnd">
                <a:noFill/>
                <a:round/>
                <a:headEnd type="none" w="sm" len="sm"/>
                <a:tailEnd type="none" w="sm" len="sm"/>
              </a:ln>
            </p:spPr>
            <p:txBody>
              <a:bodyPr/>
              <a:lstStyle/>
              <a:p>
                <a:pPr algn="ctr">
                  <a:defRPr/>
                </a:pPr>
                <a:endParaRPr lang="tr-TR" b="1"/>
              </a:p>
            </p:txBody>
          </p:sp>
          <p:sp>
            <p:nvSpPr>
              <p:cNvPr id="34875" name="Freeform 77"/>
              <p:cNvSpPr>
                <a:spLocks/>
              </p:cNvSpPr>
              <p:nvPr/>
            </p:nvSpPr>
            <p:spPr bwMode="auto">
              <a:xfrm>
                <a:off x="2870" y="3219"/>
                <a:ext cx="18" cy="5"/>
              </a:xfrm>
              <a:custGeom>
                <a:avLst/>
                <a:gdLst>
                  <a:gd name="T0" fmla="*/ 17 w 18"/>
                  <a:gd name="T1" fmla="*/ 4 h 5"/>
                  <a:gd name="T2" fmla="*/ 8 w 18"/>
                  <a:gd name="T3" fmla="*/ 0 h 5"/>
                  <a:gd name="T4" fmla="*/ 0 w 18"/>
                  <a:gd name="T5" fmla="*/ 3 h 5"/>
                  <a:gd name="T6" fmla="*/ 17 w 18"/>
                  <a:gd name="T7" fmla="*/ 4 h 5"/>
                  <a:gd name="T8" fmla="*/ 0 60000 65536"/>
                  <a:gd name="T9" fmla="*/ 0 60000 65536"/>
                  <a:gd name="T10" fmla="*/ 0 60000 65536"/>
                  <a:gd name="T11" fmla="*/ 0 60000 65536"/>
                  <a:gd name="T12" fmla="*/ 0 w 18"/>
                  <a:gd name="T13" fmla="*/ 0 h 5"/>
                  <a:gd name="T14" fmla="*/ 18 w 18"/>
                  <a:gd name="T15" fmla="*/ 5 h 5"/>
                </a:gdLst>
                <a:ahLst/>
                <a:cxnLst>
                  <a:cxn ang="T8">
                    <a:pos x="T0" y="T1"/>
                  </a:cxn>
                  <a:cxn ang="T9">
                    <a:pos x="T2" y="T3"/>
                  </a:cxn>
                  <a:cxn ang="T10">
                    <a:pos x="T4" y="T5"/>
                  </a:cxn>
                  <a:cxn ang="T11">
                    <a:pos x="T6" y="T7"/>
                  </a:cxn>
                </a:cxnLst>
                <a:rect l="T12" t="T13" r="T14" b="T15"/>
                <a:pathLst>
                  <a:path w="18" h="5">
                    <a:moveTo>
                      <a:pt x="17" y="4"/>
                    </a:moveTo>
                    <a:lnTo>
                      <a:pt x="8" y="0"/>
                    </a:lnTo>
                    <a:lnTo>
                      <a:pt x="0" y="3"/>
                    </a:lnTo>
                    <a:lnTo>
                      <a:pt x="17" y="4"/>
                    </a:lnTo>
                  </a:path>
                </a:pathLst>
              </a:custGeom>
              <a:solidFill>
                <a:srgbClr val="FFC499"/>
              </a:solidFill>
              <a:ln w="9525" cap="rnd">
                <a:noFill/>
                <a:round/>
                <a:headEnd type="none" w="sm" len="sm"/>
                <a:tailEnd type="none" w="sm" len="sm"/>
              </a:ln>
            </p:spPr>
            <p:txBody>
              <a:bodyPr/>
              <a:lstStyle/>
              <a:p>
                <a:pPr algn="ctr">
                  <a:defRPr/>
                </a:pPr>
                <a:endParaRPr lang="tr-TR" b="1"/>
              </a:p>
            </p:txBody>
          </p:sp>
          <p:sp>
            <p:nvSpPr>
              <p:cNvPr id="34876" name="Freeform 78"/>
              <p:cNvSpPr>
                <a:spLocks/>
              </p:cNvSpPr>
              <p:nvPr/>
            </p:nvSpPr>
            <p:spPr bwMode="auto">
              <a:xfrm>
                <a:off x="2854" y="3227"/>
                <a:ext cx="8" cy="8"/>
              </a:xfrm>
              <a:custGeom>
                <a:avLst/>
                <a:gdLst>
                  <a:gd name="T0" fmla="*/ 3 w 8"/>
                  <a:gd name="T1" fmla="*/ 0 h 8"/>
                  <a:gd name="T2" fmla="*/ 7 w 8"/>
                  <a:gd name="T3" fmla="*/ 7 h 8"/>
                  <a:gd name="T4" fmla="*/ 0 w 8"/>
                  <a:gd name="T5" fmla="*/ 2 h 8"/>
                  <a:gd name="T6" fmla="*/ 3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3" y="0"/>
                    </a:moveTo>
                    <a:lnTo>
                      <a:pt x="7" y="7"/>
                    </a:lnTo>
                    <a:lnTo>
                      <a:pt x="0" y="2"/>
                    </a:lnTo>
                    <a:lnTo>
                      <a:pt x="3" y="0"/>
                    </a:lnTo>
                  </a:path>
                </a:pathLst>
              </a:custGeom>
              <a:solidFill>
                <a:srgbClr val="FFC499"/>
              </a:solidFill>
              <a:ln w="9525" cap="rnd">
                <a:noFill/>
                <a:round/>
                <a:headEnd type="none" w="sm" len="sm"/>
                <a:tailEnd type="none" w="sm" len="sm"/>
              </a:ln>
            </p:spPr>
            <p:txBody>
              <a:bodyPr/>
              <a:lstStyle/>
              <a:p>
                <a:pPr algn="ctr">
                  <a:defRPr/>
                </a:pPr>
                <a:endParaRPr lang="tr-TR" b="1"/>
              </a:p>
            </p:txBody>
          </p:sp>
          <p:sp>
            <p:nvSpPr>
              <p:cNvPr id="34877" name="Freeform 79"/>
              <p:cNvSpPr>
                <a:spLocks/>
              </p:cNvSpPr>
              <p:nvPr/>
            </p:nvSpPr>
            <p:spPr bwMode="auto">
              <a:xfrm>
                <a:off x="2838" y="3234"/>
                <a:ext cx="12" cy="4"/>
              </a:xfrm>
              <a:custGeom>
                <a:avLst/>
                <a:gdLst>
                  <a:gd name="T0" fmla="*/ 11 w 12"/>
                  <a:gd name="T1" fmla="*/ 3 h 4"/>
                  <a:gd name="T2" fmla="*/ 5 w 12"/>
                  <a:gd name="T3" fmla="*/ 0 h 4"/>
                  <a:gd name="T4" fmla="*/ 0 w 12"/>
                  <a:gd name="T5" fmla="*/ 2 h 4"/>
                  <a:gd name="T6" fmla="*/ 11 w 12"/>
                  <a:gd name="T7" fmla="*/ 3 h 4"/>
                  <a:gd name="T8" fmla="*/ 0 60000 65536"/>
                  <a:gd name="T9" fmla="*/ 0 60000 65536"/>
                  <a:gd name="T10" fmla="*/ 0 60000 65536"/>
                  <a:gd name="T11" fmla="*/ 0 60000 65536"/>
                  <a:gd name="T12" fmla="*/ 0 w 12"/>
                  <a:gd name="T13" fmla="*/ 0 h 4"/>
                  <a:gd name="T14" fmla="*/ 12 w 12"/>
                  <a:gd name="T15" fmla="*/ 4 h 4"/>
                </a:gdLst>
                <a:ahLst/>
                <a:cxnLst>
                  <a:cxn ang="T8">
                    <a:pos x="T0" y="T1"/>
                  </a:cxn>
                  <a:cxn ang="T9">
                    <a:pos x="T2" y="T3"/>
                  </a:cxn>
                  <a:cxn ang="T10">
                    <a:pos x="T4" y="T5"/>
                  </a:cxn>
                  <a:cxn ang="T11">
                    <a:pos x="T6" y="T7"/>
                  </a:cxn>
                </a:cxnLst>
                <a:rect l="T12" t="T13" r="T14" b="T15"/>
                <a:pathLst>
                  <a:path w="12" h="4">
                    <a:moveTo>
                      <a:pt x="11" y="3"/>
                    </a:moveTo>
                    <a:lnTo>
                      <a:pt x="5" y="0"/>
                    </a:lnTo>
                    <a:lnTo>
                      <a:pt x="0" y="2"/>
                    </a:lnTo>
                    <a:lnTo>
                      <a:pt x="11" y="3"/>
                    </a:lnTo>
                  </a:path>
                </a:pathLst>
              </a:custGeom>
              <a:solidFill>
                <a:srgbClr val="FFC499"/>
              </a:solidFill>
              <a:ln w="9525" cap="rnd">
                <a:noFill/>
                <a:round/>
                <a:headEnd type="none" w="sm" len="sm"/>
                <a:tailEnd type="none" w="sm" len="sm"/>
              </a:ln>
            </p:spPr>
            <p:txBody>
              <a:bodyPr/>
              <a:lstStyle/>
              <a:p>
                <a:pPr algn="ctr">
                  <a:defRPr/>
                </a:pPr>
                <a:endParaRPr lang="tr-TR" b="1"/>
              </a:p>
            </p:txBody>
          </p:sp>
          <p:sp>
            <p:nvSpPr>
              <p:cNvPr id="34878" name="Freeform 80"/>
              <p:cNvSpPr>
                <a:spLocks/>
              </p:cNvSpPr>
              <p:nvPr/>
            </p:nvSpPr>
            <p:spPr bwMode="auto">
              <a:xfrm>
                <a:off x="3268" y="3069"/>
                <a:ext cx="80" cy="76"/>
              </a:xfrm>
              <a:custGeom>
                <a:avLst/>
                <a:gdLst>
                  <a:gd name="T0" fmla="*/ 44 w 80"/>
                  <a:gd name="T1" fmla="*/ 9 h 76"/>
                  <a:gd name="T2" fmla="*/ 60 w 80"/>
                  <a:gd name="T3" fmla="*/ 0 h 76"/>
                  <a:gd name="T4" fmla="*/ 55 w 80"/>
                  <a:gd name="T5" fmla="*/ 29 h 76"/>
                  <a:gd name="T6" fmla="*/ 70 w 80"/>
                  <a:gd name="T7" fmla="*/ 17 h 76"/>
                  <a:gd name="T8" fmla="*/ 62 w 80"/>
                  <a:gd name="T9" fmla="*/ 40 h 76"/>
                  <a:gd name="T10" fmla="*/ 74 w 80"/>
                  <a:gd name="T11" fmla="*/ 38 h 76"/>
                  <a:gd name="T12" fmla="*/ 72 w 80"/>
                  <a:gd name="T13" fmla="*/ 48 h 76"/>
                  <a:gd name="T14" fmla="*/ 79 w 80"/>
                  <a:gd name="T15" fmla="*/ 53 h 76"/>
                  <a:gd name="T16" fmla="*/ 78 w 80"/>
                  <a:gd name="T17" fmla="*/ 54 h 76"/>
                  <a:gd name="T18" fmla="*/ 78 w 80"/>
                  <a:gd name="T19" fmla="*/ 55 h 76"/>
                  <a:gd name="T20" fmla="*/ 77 w 80"/>
                  <a:gd name="T21" fmla="*/ 57 h 76"/>
                  <a:gd name="T22" fmla="*/ 77 w 80"/>
                  <a:gd name="T23" fmla="*/ 58 h 76"/>
                  <a:gd name="T24" fmla="*/ 76 w 80"/>
                  <a:gd name="T25" fmla="*/ 60 h 76"/>
                  <a:gd name="T26" fmla="*/ 75 w 80"/>
                  <a:gd name="T27" fmla="*/ 62 h 76"/>
                  <a:gd name="T28" fmla="*/ 73 w 80"/>
                  <a:gd name="T29" fmla="*/ 64 h 76"/>
                  <a:gd name="T30" fmla="*/ 72 w 80"/>
                  <a:gd name="T31" fmla="*/ 65 h 76"/>
                  <a:gd name="T32" fmla="*/ 68 w 80"/>
                  <a:gd name="T33" fmla="*/ 67 h 76"/>
                  <a:gd name="T34" fmla="*/ 67 w 80"/>
                  <a:gd name="T35" fmla="*/ 68 h 76"/>
                  <a:gd name="T36" fmla="*/ 64 w 80"/>
                  <a:gd name="T37" fmla="*/ 69 h 76"/>
                  <a:gd name="T38" fmla="*/ 62 w 80"/>
                  <a:gd name="T39" fmla="*/ 69 h 76"/>
                  <a:gd name="T40" fmla="*/ 59 w 80"/>
                  <a:gd name="T41" fmla="*/ 71 h 76"/>
                  <a:gd name="T42" fmla="*/ 57 w 80"/>
                  <a:gd name="T43" fmla="*/ 71 h 76"/>
                  <a:gd name="T44" fmla="*/ 55 w 80"/>
                  <a:gd name="T45" fmla="*/ 71 h 76"/>
                  <a:gd name="T46" fmla="*/ 51 w 80"/>
                  <a:gd name="T47" fmla="*/ 64 h 76"/>
                  <a:gd name="T48" fmla="*/ 22 w 80"/>
                  <a:gd name="T49" fmla="*/ 75 h 76"/>
                  <a:gd name="T50" fmla="*/ 33 w 80"/>
                  <a:gd name="T51" fmla="*/ 67 h 76"/>
                  <a:gd name="T52" fmla="*/ 29 w 80"/>
                  <a:gd name="T53" fmla="*/ 64 h 76"/>
                  <a:gd name="T54" fmla="*/ 40 w 80"/>
                  <a:gd name="T55" fmla="*/ 58 h 76"/>
                  <a:gd name="T56" fmla="*/ 24 w 80"/>
                  <a:gd name="T57" fmla="*/ 63 h 76"/>
                  <a:gd name="T58" fmla="*/ 4 w 80"/>
                  <a:gd name="T59" fmla="*/ 68 h 76"/>
                  <a:gd name="T60" fmla="*/ 4 w 80"/>
                  <a:gd name="T61" fmla="*/ 67 h 76"/>
                  <a:gd name="T62" fmla="*/ 6 w 80"/>
                  <a:gd name="T63" fmla="*/ 65 h 76"/>
                  <a:gd name="T64" fmla="*/ 9 w 80"/>
                  <a:gd name="T65" fmla="*/ 64 h 76"/>
                  <a:gd name="T66" fmla="*/ 13 w 80"/>
                  <a:gd name="T67" fmla="*/ 61 h 76"/>
                  <a:gd name="T68" fmla="*/ 16 w 80"/>
                  <a:gd name="T69" fmla="*/ 58 h 76"/>
                  <a:gd name="T70" fmla="*/ 18 w 80"/>
                  <a:gd name="T71" fmla="*/ 57 h 76"/>
                  <a:gd name="T72" fmla="*/ 21 w 80"/>
                  <a:gd name="T73" fmla="*/ 55 h 76"/>
                  <a:gd name="T74" fmla="*/ 20 w 80"/>
                  <a:gd name="T75" fmla="*/ 55 h 76"/>
                  <a:gd name="T76" fmla="*/ 17 w 80"/>
                  <a:gd name="T77" fmla="*/ 56 h 76"/>
                  <a:gd name="T78" fmla="*/ 14 w 80"/>
                  <a:gd name="T79" fmla="*/ 58 h 76"/>
                  <a:gd name="T80" fmla="*/ 11 w 80"/>
                  <a:gd name="T81" fmla="*/ 58 h 76"/>
                  <a:gd name="T82" fmla="*/ 7 w 80"/>
                  <a:gd name="T83" fmla="*/ 60 h 76"/>
                  <a:gd name="T84" fmla="*/ 4 w 80"/>
                  <a:gd name="T85" fmla="*/ 61 h 76"/>
                  <a:gd name="T86" fmla="*/ 2 w 80"/>
                  <a:gd name="T87" fmla="*/ 62 h 76"/>
                  <a:gd name="T88" fmla="*/ 1 w 80"/>
                  <a:gd name="T89" fmla="*/ 63 h 76"/>
                  <a:gd name="T90" fmla="*/ 0 w 80"/>
                  <a:gd name="T91" fmla="*/ 53 h 76"/>
                  <a:gd name="T92" fmla="*/ 44 w 80"/>
                  <a:gd name="T93" fmla="*/ 9 h 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
                  <a:gd name="T142" fmla="*/ 0 h 76"/>
                  <a:gd name="T143" fmla="*/ 80 w 80"/>
                  <a:gd name="T144" fmla="*/ 76 h 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 h="76">
                    <a:moveTo>
                      <a:pt x="44" y="9"/>
                    </a:moveTo>
                    <a:lnTo>
                      <a:pt x="60" y="0"/>
                    </a:lnTo>
                    <a:lnTo>
                      <a:pt x="55" y="29"/>
                    </a:lnTo>
                    <a:lnTo>
                      <a:pt x="70" y="17"/>
                    </a:lnTo>
                    <a:lnTo>
                      <a:pt x="62" y="40"/>
                    </a:lnTo>
                    <a:lnTo>
                      <a:pt x="74" y="38"/>
                    </a:lnTo>
                    <a:lnTo>
                      <a:pt x="72" y="48"/>
                    </a:lnTo>
                    <a:lnTo>
                      <a:pt x="79" y="53"/>
                    </a:lnTo>
                    <a:lnTo>
                      <a:pt x="78" y="54"/>
                    </a:lnTo>
                    <a:lnTo>
                      <a:pt x="78" y="55"/>
                    </a:lnTo>
                    <a:lnTo>
                      <a:pt x="77" y="57"/>
                    </a:lnTo>
                    <a:lnTo>
                      <a:pt x="77" y="58"/>
                    </a:lnTo>
                    <a:lnTo>
                      <a:pt x="76" y="60"/>
                    </a:lnTo>
                    <a:lnTo>
                      <a:pt x="75" y="62"/>
                    </a:lnTo>
                    <a:lnTo>
                      <a:pt x="73" y="64"/>
                    </a:lnTo>
                    <a:lnTo>
                      <a:pt x="72" y="65"/>
                    </a:lnTo>
                    <a:lnTo>
                      <a:pt x="68" y="67"/>
                    </a:lnTo>
                    <a:lnTo>
                      <a:pt x="67" y="68"/>
                    </a:lnTo>
                    <a:lnTo>
                      <a:pt x="64" y="69"/>
                    </a:lnTo>
                    <a:lnTo>
                      <a:pt x="62" y="69"/>
                    </a:lnTo>
                    <a:lnTo>
                      <a:pt x="59" y="71"/>
                    </a:lnTo>
                    <a:lnTo>
                      <a:pt x="57" y="71"/>
                    </a:lnTo>
                    <a:lnTo>
                      <a:pt x="55" y="71"/>
                    </a:lnTo>
                    <a:lnTo>
                      <a:pt x="51" y="64"/>
                    </a:lnTo>
                    <a:lnTo>
                      <a:pt x="22" y="75"/>
                    </a:lnTo>
                    <a:lnTo>
                      <a:pt x="33" y="67"/>
                    </a:lnTo>
                    <a:lnTo>
                      <a:pt x="29" y="64"/>
                    </a:lnTo>
                    <a:lnTo>
                      <a:pt x="40" y="58"/>
                    </a:lnTo>
                    <a:lnTo>
                      <a:pt x="24" y="63"/>
                    </a:lnTo>
                    <a:lnTo>
                      <a:pt x="4" y="68"/>
                    </a:lnTo>
                    <a:lnTo>
                      <a:pt x="4" y="67"/>
                    </a:lnTo>
                    <a:lnTo>
                      <a:pt x="6" y="65"/>
                    </a:lnTo>
                    <a:lnTo>
                      <a:pt x="9" y="64"/>
                    </a:lnTo>
                    <a:lnTo>
                      <a:pt x="13" y="61"/>
                    </a:lnTo>
                    <a:lnTo>
                      <a:pt x="16" y="58"/>
                    </a:lnTo>
                    <a:lnTo>
                      <a:pt x="18" y="57"/>
                    </a:lnTo>
                    <a:lnTo>
                      <a:pt x="21" y="55"/>
                    </a:lnTo>
                    <a:lnTo>
                      <a:pt x="20" y="55"/>
                    </a:lnTo>
                    <a:lnTo>
                      <a:pt x="17" y="56"/>
                    </a:lnTo>
                    <a:lnTo>
                      <a:pt x="14" y="58"/>
                    </a:lnTo>
                    <a:lnTo>
                      <a:pt x="11" y="58"/>
                    </a:lnTo>
                    <a:lnTo>
                      <a:pt x="7" y="60"/>
                    </a:lnTo>
                    <a:lnTo>
                      <a:pt x="4" y="61"/>
                    </a:lnTo>
                    <a:lnTo>
                      <a:pt x="2" y="62"/>
                    </a:lnTo>
                    <a:lnTo>
                      <a:pt x="1" y="63"/>
                    </a:lnTo>
                    <a:lnTo>
                      <a:pt x="0" y="53"/>
                    </a:lnTo>
                    <a:lnTo>
                      <a:pt x="44" y="9"/>
                    </a:lnTo>
                  </a:path>
                </a:pathLst>
              </a:custGeom>
              <a:solidFill>
                <a:srgbClr val="FF8F66"/>
              </a:solidFill>
              <a:ln w="9525" cap="rnd">
                <a:noFill/>
                <a:round/>
                <a:headEnd type="none" w="sm" len="sm"/>
                <a:tailEnd type="none" w="sm" len="sm"/>
              </a:ln>
            </p:spPr>
            <p:txBody>
              <a:bodyPr/>
              <a:lstStyle/>
              <a:p>
                <a:pPr algn="ctr">
                  <a:defRPr/>
                </a:pPr>
                <a:endParaRPr lang="tr-TR" b="1"/>
              </a:p>
            </p:txBody>
          </p:sp>
          <p:sp>
            <p:nvSpPr>
              <p:cNvPr id="34879" name="Freeform 81"/>
              <p:cNvSpPr>
                <a:spLocks/>
              </p:cNvSpPr>
              <p:nvPr/>
            </p:nvSpPr>
            <p:spPr bwMode="auto">
              <a:xfrm>
                <a:off x="2826" y="3190"/>
                <a:ext cx="49" cy="29"/>
              </a:xfrm>
              <a:custGeom>
                <a:avLst/>
                <a:gdLst>
                  <a:gd name="T0" fmla="*/ 48 w 49"/>
                  <a:gd name="T1" fmla="*/ 0 h 29"/>
                  <a:gd name="T2" fmla="*/ 47 w 49"/>
                  <a:gd name="T3" fmla="*/ 0 h 29"/>
                  <a:gd name="T4" fmla="*/ 46 w 49"/>
                  <a:gd name="T5" fmla="*/ 1 h 29"/>
                  <a:gd name="T6" fmla="*/ 42 w 49"/>
                  <a:gd name="T7" fmla="*/ 2 h 29"/>
                  <a:gd name="T8" fmla="*/ 38 w 49"/>
                  <a:gd name="T9" fmla="*/ 4 h 29"/>
                  <a:gd name="T10" fmla="*/ 35 w 49"/>
                  <a:gd name="T11" fmla="*/ 6 h 29"/>
                  <a:gd name="T12" fmla="*/ 31 w 49"/>
                  <a:gd name="T13" fmla="*/ 7 h 29"/>
                  <a:gd name="T14" fmla="*/ 26 w 49"/>
                  <a:gd name="T15" fmla="*/ 10 h 29"/>
                  <a:gd name="T16" fmla="*/ 22 w 49"/>
                  <a:gd name="T17" fmla="*/ 12 h 29"/>
                  <a:gd name="T18" fmla="*/ 18 w 49"/>
                  <a:gd name="T19" fmla="*/ 15 h 29"/>
                  <a:gd name="T20" fmla="*/ 15 w 49"/>
                  <a:gd name="T21" fmla="*/ 17 h 29"/>
                  <a:gd name="T22" fmla="*/ 11 w 49"/>
                  <a:gd name="T23" fmla="*/ 20 h 29"/>
                  <a:gd name="T24" fmla="*/ 7 w 49"/>
                  <a:gd name="T25" fmla="*/ 22 h 29"/>
                  <a:gd name="T26" fmla="*/ 4 w 49"/>
                  <a:gd name="T27" fmla="*/ 24 h 29"/>
                  <a:gd name="T28" fmla="*/ 2 w 49"/>
                  <a:gd name="T29" fmla="*/ 26 h 29"/>
                  <a:gd name="T30" fmla="*/ 1 w 49"/>
                  <a:gd name="T31" fmla="*/ 27 h 29"/>
                  <a:gd name="T32" fmla="*/ 0 w 49"/>
                  <a:gd name="T33" fmla="*/ 28 h 29"/>
                  <a:gd name="T34" fmla="*/ 28 w 49"/>
                  <a:gd name="T35" fmla="*/ 11 h 29"/>
                  <a:gd name="T36" fmla="*/ 48 w 49"/>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29"/>
                  <a:gd name="T59" fmla="*/ 49 w 49"/>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29">
                    <a:moveTo>
                      <a:pt x="48" y="0"/>
                    </a:moveTo>
                    <a:lnTo>
                      <a:pt x="47" y="0"/>
                    </a:lnTo>
                    <a:lnTo>
                      <a:pt x="46" y="1"/>
                    </a:lnTo>
                    <a:lnTo>
                      <a:pt x="42" y="2"/>
                    </a:lnTo>
                    <a:lnTo>
                      <a:pt x="38" y="4"/>
                    </a:lnTo>
                    <a:lnTo>
                      <a:pt x="35" y="6"/>
                    </a:lnTo>
                    <a:lnTo>
                      <a:pt x="31" y="7"/>
                    </a:lnTo>
                    <a:lnTo>
                      <a:pt x="26" y="10"/>
                    </a:lnTo>
                    <a:lnTo>
                      <a:pt x="22" y="12"/>
                    </a:lnTo>
                    <a:lnTo>
                      <a:pt x="18" y="15"/>
                    </a:lnTo>
                    <a:lnTo>
                      <a:pt x="15" y="17"/>
                    </a:lnTo>
                    <a:lnTo>
                      <a:pt x="11" y="20"/>
                    </a:lnTo>
                    <a:lnTo>
                      <a:pt x="7" y="22"/>
                    </a:lnTo>
                    <a:lnTo>
                      <a:pt x="4" y="24"/>
                    </a:lnTo>
                    <a:lnTo>
                      <a:pt x="2" y="26"/>
                    </a:lnTo>
                    <a:lnTo>
                      <a:pt x="1" y="27"/>
                    </a:lnTo>
                    <a:lnTo>
                      <a:pt x="0" y="28"/>
                    </a:lnTo>
                    <a:lnTo>
                      <a:pt x="28" y="11"/>
                    </a:lnTo>
                    <a:lnTo>
                      <a:pt x="48" y="0"/>
                    </a:lnTo>
                  </a:path>
                </a:pathLst>
              </a:custGeom>
              <a:solidFill>
                <a:srgbClr val="FF9966"/>
              </a:solidFill>
              <a:ln w="9525" cap="rnd">
                <a:noFill/>
                <a:round/>
                <a:headEnd type="none" w="sm" len="sm"/>
                <a:tailEnd type="none" w="sm" len="sm"/>
              </a:ln>
            </p:spPr>
            <p:txBody>
              <a:bodyPr/>
              <a:lstStyle/>
              <a:p>
                <a:pPr algn="ctr">
                  <a:defRPr/>
                </a:pPr>
                <a:endParaRPr lang="tr-TR" b="1"/>
              </a:p>
            </p:txBody>
          </p:sp>
          <p:sp>
            <p:nvSpPr>
              <p:cNvPr id="34880" name="Freeform 82"/>
              <p:cNvSpPr>
                <a:spLocks/>
              </p:cNvSpPr>
              <p:nvPr/>
            </p:nvSpPr>
            <p:spPr bwMode="auto">
              <a:xfrm>
                <a:off x="2838" y="3179"/>
                <a:ext cx="66" cy="38"/>
              </a:xfrm>
              <a:custGeom>
                <a:avLst/>
                <a:gdLst>
                  <a:gd name="T0" fmla="*/ 65 w 66"/>
                  <a:gd name="T1" fmla="*/ 0 h 38"/>
                  <a:gd name="T2" fmla="*/ 47 w 66"/>
                  <a:gd name="T3" fmla="*/ 9 h 38"/>
                  <a:gd name="T4" fmla="*/ 0 w 66"/>
                  <a:gd name="T5" fmla="*/ 37 h 38"/>
                  <a:gd name="T6" fmla="*/ 47 w 66"/>
                  <a:gd name="T7" fmla="*/ 11 h 38"/>
                  <a:gd name="T8" fmla="*/ 65 w 66"/>
                  <a:gd name="T9" fmla="*/ 0 h 38"/>
                  <a:gd name="T10" fmla="*/ 0 60000 65536"/>
                  <a:gd name="T11" fmla="*/ 0 60000 65536"/>
                  <a:gd name="T12" fmla="*/ 0 60000 65536"/>
                  <a:gd name="T13" fmla="*/ 0 60000 65536"/>
                  <a:gd name="T14" fmla="*/ 0 60000 65536"/>
                  <a:gd name="T15" fmla="*/ 0 w 66"/>
                  <a:gd name="T16" fmla="*/ 0 h 38"/>
                  <a:gd name="T17" fmla="*/ 66 w 66"/>
                  <a:gd name="T18" fmla="*/ 38 h 38"/>
                </a:gdLst>
                <a:ahLst/>
                <a:cxnLst>
                  <a:cxn ang="T10">
                    <a:pos x="T0" y="T1"/>
                  </a:cxn>
                  <a:cxn ang="T11">
                    <a:pos x="T2" y="T3"/>
                  </a:cxn>
                  <a:cxn ang="T12">
                    <a:pos x="T4" y="T5"/>
                  </a:cxn>
                  <a:cxn ang="T13">
                    <a:pos x="T6" y="T7"/>
                  </a:cxn>
                  <a:cxn ang="T14">
                    <a:pos x="T8" y="T9"/>
                  </a:cxn>
                </a:cxnLst>
                <a:rect l="T15" t="T16" r="T17" b="T18"/>
                <a:pathLst>
                  <a:path w="66" h="38">
                    <a:moveTo>
                      <a:pt x="65" y="0"/>
                    </a:moveTo>
                    <a:lnTo>
                      <a:pt x="47" y="9"/>
                    </a:lnTo>
                    <a:lnTo>
                      <a:pt x="0" y="37"/>
                    </a:lnTo>
                    <a:lnTo>
                      <a:pt x="47" y="11"/>
                    </a:lnTo>
                    <a:lnTo>
                      <a:pt x="65" y="0"/>
                    </a:lnTo>
                  </a:path>
                </a:pathLst>
              </a:custGeom>
              <a:solidFill>
                <a:srgbClr val="FF9966"/>
              </a:solidFill>
              <a:ln w="9525" cap="rnd">
                <a:noFill/>
                <a:round/>
                <a:headEnd type="none" w="sm" len="sm"/>
                <a:tailEnd type="none" w="sm" len="sm"/>
              </a:ln>
            </p:spPr>
            <p:txBody>
              <a:bodyPr/>
              <a:lstStyle/>
              <a:p>
                <a:pPr algn="ctr">
                  <a:defRPr/>
                </a:pPr>
                <a:endParaRPr lang="tr-TR" b="1"/>
              </a:p>
            </p:txBody>
          </p:sp>
          <p:sp>
            <p:nvSpPr>
              <p:cNvPr id="34881" name="Freeform 83"/>
              <p:cNvSpPr>
                <a:spLocks/>
              </p:cNvSpPr>
              <p:nvPr/>
            </p:nvSpPr>
            <p:spPr bwMode="auto">
              <a:xfrm>
                <a:off x="2879" y="3168"/>
                <a:ext cx="54" cy="30"/>
              </a:xfrm>
              <a:custGeom>
                <a:avLst/>
                <a:gdLst>
                  <a:gd name="T0" fmla="*/ 53 w 54"/>
                  <a:gd name="T1" fmla="*/ 0 h 30"/>
                  <a:gd name="T2" fmla="*/ 0 w 54"/>
                  <a:gd name="T3" fmla="*/ 29 h 30"/>
                  <a:gd name="T4" fmla="*/ 33 w 54"/>
                  <a:gd name="T5" fmla="*/ 13 h 30"/>
                  <a:gd name="T6" fmla="*/ 53 w 54"/>
                  <a:gd name="T7" fmla="*/ 0 h 30"/>
                  <a:gd name="T8" fmla="*/ 0 60000 65536"/>
                  <a:gd name="T9" fmla="*/ 0 60000 65536"/>
                  <a:gd name="T10" fmla="*/ 0 60000 65536"/>
                  <a:gd name="T11" fmla="*/ 0 60000 65536"/>
                  <a:gd name="T12" fmla="*/ 0 w 54"/>
                  <a:gd name="T13" fmla="*/ 0 h 30"/>
                  <a:gd name="T14" fmla="*/ 54 w 54"/>
                  <a:gd name="T15" fmla="*/ 30 h 30"/>
                </a:gdLst>
                <a:ahLst/>
                <a:cxnLst>
                  <a:cxn ang="T8">
                    <a:pos x="T0" y="T1"/>
                  </a:cxn>
                  <a:cxn ang="T9">
                    <a:pos x="T2" y="T3"/>
                  </a:cxn>
                  <a:cxn ang="T10">
                    <a:pos x="T4" y="T5"/>
                  </a:cxn>
                  <a:cxn ang="T11">
                    <a:pos x="T6" y="T7"/>
                  </a:cxn>
                </a:cxnLst>
                <a:rect l="T12" t="T13" r="T14" b="T15"/>
                <a:pathLst>
                  <a:path w="54" h="30">
                    <a:moveTo>
                      <a:pt x="53" y="0"/>
                    </a:moveTo>
                    <a:lnTo>
                      <a:pt x="0" y="29"/>
                    </a:lnTo>
                    <a:lnTo>
                      <a:pt x="33" y="13"/>
                    </a:lnTo>
                    <a:lnTo>
                      <a:pt x="53" y="0"/>
                    </a:lnTo>
                  </a:path>
                </a:pathLst>
              </a:custGeom>
              <a:solidFill>
                <a:srgbClr val="FF9966"/>
              </a:solidFill>
              <a:ln w="9525" cap="rnd">
                <a:noFill/>
                <a:round/>
                <a:headEnd type="none" w="sm" len="sm"/>
                <a:tailEnd type="none" w="sm" len="sm"/>
              </a:ln>
            </p:spPr>
            <p:txBody>
              <a:bodyPr/>
              <a:lstStyle/>
              <a:p>
                <a:pPr algn="ctr">
                  <a:defRPr/>
                </a:pPr>
                <a:endParaRPr lang="tr-TR" b="1"/>
              </a:p>
            </p:txBody>
          </p:sp>
          <p:sp>
            <p:nvSpPr>
              <p:cNvPr id="34882" name="Freeform 84"/>
              <p:cNvSpPr>
                <a:spLocks/>
              </p:cNvSpPr>
              <p:nvPr/>
            </p:nvSpPr>
            <p:spPr bwMode="auto">
              <a:xfrm>
                <a:off x="3097" y="3148"/>
                <a:ext cx="92" cy="50"/>
              </a:xfrm>
              <a:custGeom>
                <a:avLst/>
                <a:gdLst>
                  <a:gd name="T0" fmla="*/ 91 w 92"/>
                  <a:gd name="T1" fmla="*/ 0 h 50"/>
                  <a:gd name="T2" fmla="*/ 91 w 92"/>
                  <a:gd name="T3" fmla="*/ 1 h 50"/>
                  <a:gd name="T4" fmla="*/ 89 w 92"/>
                  <a:gd name="T5" fmla="*/ 2 h 50"/>
                  <a:gd name="T6" fmla="*/ 87 w 92"/>
                  <a:gd name="T7" fmla="*/ 4 h 50"/>
                  <a:gd name="T8" fmla="*/ 83 w 92"/>
                  <a:gd name="T9" fmla="*/ 7 h 50"/>
                  <a:gd name="T10" fmla="*/ 78 w 92"/>
                  <a:gd name="T11" fmla="*/ 11 h 50"/>
                  <a:gd name="T12" fmla="*/ 72 w 92"/>
                  <a:gd name="T13" fmla="*/ 14 h 50"/>
                  <a:gd name="T14" fmla="*/ 65 w 92"/>
                  <a:gd name="T15" fmla="*/ 18 h 50"/>
                  <a:gd name="T16" fmla="*/ 57 w 92"/>
                  <a:gd name="T17" fmla="*/ 22 h 50"/>
                  <a:gd name="T18" fmla="*/ 48 w 92"/>
                  <a:gd name="T19" fmla="*/ 27 h 50"/>
                  <a:gd name="T20" fmla="*/ 38 w 92"/>
                  <a:gd name="T21" fmla="*/ 31 h 50"/>
                  <a:gd name="T22" fmla="*/ 28 w 92"/>
                  <a:gd name="T23" fmla="*/ 35 h 50"/>
                  <a:gd name="T24" fmla="*/ 20 w 92"/>
                  <a:gd name="T25" fmla="*/ 40 h 50"/>
                  <a:gd name="T26" fmla="*/ 12 w 92"/>
                  <a:gd name="T27" fmla="*/ 44 h 50"/>
                  <a:gd name="T28" fmla="*/ 6 w 92"/>
                  <a:gd name="T29" fmla="*/ 47 h 50"/>
                  <a:gd name="T30" fmla="*/ 2 w 92"/>
                  <a:gd name="T31" fmla="*/ 48 h 50"/>
                  <a:gd name="T32" fmla="*/ 0 w 92"/>
                  <a:gd name="T33" fmla="*/ 49 h 50"/>
                  <a:gd name="T34" fmla="*/ 2 w 92"/>
                  <a:gd name="T35" fmla="*/ 48 h 50"/>
                  <a:gd name="T36" fmla="*/ 11 w 92"/>
                  <a:gd name="T37" fmla="*/ 45 h 50"/>
                  <a:gd name="T38" fmla="*/ 20 w 92"/>
                  <a:gd name="T39" fmla="*/ 42 h 50"/>
                  <a:gd name="T40" fmla="*/ 33 w 92"/>
                  <a:gd name="T41" fmla="*/ 37 h 50"/>
                  <a:gd name="T42" fmla="*/ 46 w 92"/>
                  <a:gd name="T43" fmla="*/ 31 h 50"/>
                  <a:gd name="T44" fmla="*/ 57 w 92"/>
                  <a:gd name="T45" fmla="*/ 26 h 50"/>
                  <a:gd name="T46" fmla="*/ 67 w 92"/>
                  <a:gd name="T47" fmla="*/ 21 h 50"/>
                  <a:gd name="T48" fmla="*/ 74 w 92"/>
                  <a:gd name="T49" fmla="*/ 17 h 50"/>
                  <a:gd name="T50" fmla="*/ 78 w 92"/>
                  <a:gd name="T51" fmla="*/ 15 h 50"/>
                  <a:gd name="T52" fmla="*/ 82 w 92"/>
                  <a:gd name="T53" fmla="*/ 12 h 50"/>
                  <a:gd name="T54" fmla="*/ 85 w 92"/>
                  <a:gd name="T55" fmla="*/ 9 h 50"/>
                  <a:gd name="T56" fmla="*/ 87 w 92"/>
                  <a:gd name="T57" fmla="*/ 6 h 50"/>
                  <a:gd name="T58" fmla="*/ 89 w 92"/>
                  <a:gd name="T59" fmla="*/ 4 h 50"/>
                  <a:gd name="T60" fmla="*/ 90 w 92"/>
                  <a:gd name="T61" fmla="*/ 2 h 50"/>
                  <a:gd name="T62" fmla="*/ 91 w 92"/>
                  <a:gd name="T63" fmla="*/ 1 h 50"/>
                  <a:gd name="T64" fmla="*/ 91 w 92"/>
                  <a:gd name="T65" fmla="*/ 0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50"/>
                  <a:gd name="T101" fmla="*/ 92 w 92"/>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50">
                    <a:moveTo>
                      <a:pt x="91" y="0"/>
                    </a:moveTo>
                    <a:lnTo>
                      <a:pt x="91" y="1"/>
                    </a:lnTo>
                    <a:lnTo>
                      <a:pt x="89" y="2"/>
                    </a:lnTo>
                    <a:lnTo>
                      <a:pt x="87" y="4"/>
                    </a:lnTo>
                    <a:lnTo>
                      <a:pt x="83" y="7"/>
                    </a:lnTo>
                    <a:lnTo>
                      <a:pt x="78" y="11"/>
                    </a:lnTo>
                    <a:lnTo>
                      <a:pt x="72" y="14"/>
                    </a:lnTo>
                    <a:lnTo>
                      <a:pt x="65" y="18"/>
                    </a:lnTo>
                    <a:lnTo>
                      <a:pt x="57" y="22"/>
                    </a:lnTo>
                    <a:lnTo>
                      <a:pt x="48" y="27"/>
                    </a:lnTo>
                    <a:lnTo>
                      <a:pt x="38" y="31"/>
                    </a:lnTo>
                    <a:lnTo>
                      <a:pt x="28" y="35"/>
                    </a:lnTo>
                    <a:lnTo>
                      <a:pt x="20" y="40"/>
                    </a:lnTo>
                    <a:lnTo>
                      <a:pt x="12" y="44"/>
                    </a:lnTo>
                    <a:lnTo>
                      <a:pt x="6" y="47"/>
                    </a:lnTo>
                    <a:lnTo>
                      <a:pt x="2" y="48"/>
                    </a:lnTo>
                    <a:lnTo>
                      <a:pt x="0" y="49"/>
                    </a:lnTo>
                    <a:lnTo>
                      <a:pt x="2" y="48"/>
                    </a:lnTo>
                    <a:lnTo>
                      <a:pt x="11" y="45"/>
                    </a:lnTo>
                    <a:lnTo>
                      <a:pt x="20" y="42"/>
                    </a:lnTo>
                    <a:lnTo>
                      <a:pt x="33" y="37"/>
                    </a:lnTo>
                    <a:lnTo>
                      <a:pt x="46" y="31"/>
                    </a:lnTo>
                    <a:lnTo>
                      <a:pt x="57" y="26"/>
                    </a:lnTo>
                    <a:lnTo>
                      <a:pt x="67" y="21"/>
                    </a:lnTo>
                    <a:lnTo>
                      <a:pt x="74" y="17"/>
                    </a:lnTo>
                    <a:lnTo>
                      <a:pt x="78" y="15"/>
                    </a:lnTo>
                    <a:lnTo>
                      <a:pt x="82" y="12"/>
                    </a:lnTo>
                    <a:lnTo>
                      <a:pt x="85" y="9"/>
                    </a:lnTo>
                    <a:lnTo>
                      <a:pt x="87" y="6"/>
                    </a:lnTo>
                    <a:lnTo>
                      <a:pt x="89" y="4"/>
                    </a:lnTo>
                    <a:lnTo>
                      <a:pt x="90" y="2"/>
                    </a:lnTo>
                    <a:lnTo>
                      <a:pt x="91" y="1"/>
                    </a:lnTo>
                    <a:lnTo>
                      <a:pt x="91" y="0"/>
                    </a:lnTo>
                  </a:path>
                </a:pathLst>
              </a:custGeom>
              <a:solidFill>
                <a:srgbClr val="663300"/>
              </a:solidFill>
              <a:ln w="9525" cap="rnd">
                <a:noFill/>
                <a:round/>
                <a:headEnd type="none" w="sm" len="sm"/>
                <a:tailEnd type="none" w="sm" len="sm"/>
              </a:ln>
            </p:spPr>
            <p:txBody>
              <a:bodyPr/>
              <a:lstStyle/>
              <a:p>
                <a:pPr algn="ctr">
                  <a:defRPr/>
                </a:pPr>
                <a:endParaRPr lang="tr-TR" b="1"/>
              </a:p>
            </p:txBody>
          </p:sp>
          <p:sp>
            <p:nvSpPr>
              <p:cNvPr id="34883" name="Freeform 85"/>
              <p:cNvSpPr>
                <a:spLocks/>
              </p:cNvSpPr>
              <p:nvPr/>
            </p:nvSpPr>
            <p:spPr bwMode="auto">
              <a:xfrm>
                <a:off x="2971" y="3184"/>
                <a:ext cx="234" cy="51"/>
              </a:xfrm>
              <a:custGeom>
                <a:avLst/>
                <a:gdLst>
                  <a:gd name="T0" fmla="*/ 75 w 234"/>
                  <a:gd name="T1" fmla="*/ 23 h 51"/>
                  <a:gd name="T2" fmla="*/ 53 w 234"/>
                  <a:gd name="T3" fmla="*/ 30 h 51"/>
                  <a:gd name="T4" fmla="*/ 32 w 234"/>
                  <a:gd name="T5" fmla="*/ 38 h 51"/>
                  <a:gd name="T6" fmla="*/ 11 w 234"/>
                  <a:gd name="T7" fmla="*/ 46 h 51"/>
                  <a:gd name="T8" fmla="*/ 18 w 234"/>
                  <a:gd name="T9" fmla="*/ 48 h 51"/>
                  <a:gd name="T10" fmla="*/ 54 w 234"/>
                  <a:gd name="T11" fmla="*/ 43 h 51"/>
                  <a:gd name="T12" fmla="*/ 90 w 234"/>
                  <a:gd name="T13" fmla="*/ 39 h 51"/>
                  <a:gd name="T14" fmla="*/ 126 w 234"/>
                  <a:gd name="T15" fmla="*/ 33 h 51"/>
                  <a:gd name="T16" fmla="*/ 155 w 234"/>
                  <a:gd name="T17" fmla="*/ 27 h 51"/>
                  <a:gd name="T18" fmla="*/ 178 w 234"/>
                  <a:gd name="T19" fmla="*/ 20 h 51"/>
                  <a:gd name="T20" fmla="*/ 200 w 234"/>
                  <a:gd name="T21" fmla="*/ 13 h 51"/>
                  <a:gd name="T22" fmla="*/ 222 w 234"/>
                  <a:gd name="T23" fmla="*/ 6 h 51"/>
                  <a:gd name="T24" fmla="*/ 223 w 234"/>
                  <a:gd name="T25" fmla="*/ 6 h 51"/>
                  <a:gd name="T26" fmla="*/ 202 w 234"/>
                  <a:gd name="T27" fmla="*/ 11 h 51"/>
                  <a:gd name="T28" fmla="*/ 180 w 234"/>
                  <a:gd name="T29" fmla="*/ 17 h 51"/>
                  <a:gd name="T30" fmla="*/ 159 w 234"/>
                  <a:gd name="T31" fmla="*/ 22 h 51"/>
                  <a:gd name="T32" fmla="*/ 159 w 234"/>
                  <a:gd name="T33" fmla="*/ 22 h 51"/>
                  <a:gd name="T34" fmla="*/ 180 w 234"/>
                  <a:gd name="T35" fmla="*/ 15 h 51"/>
                  <a:gd name="T36" fmla="*/ 200 w 234"/>
                  <a:gd name="T37" fmla="*/ 9 h 51"/>
                  <a:gd name="T38" fmla="*/ 220 w 234"/>
                  <a:gd name="T39" fmla="*/ 2 h 51"/>
                  <a:gd name="T40" fmla="*/ 217 w 234"/>
                  <a:gd name="T41" fmla="*/ 4 h 51"/>
                  <a:gd name="T42" fmla="*/ 189 w 234"/>
                  <a:gd name="T43" fmla="*/ 10 h 51"/>
                  <a:gd name="T44" fmla="*/ 161 w 234"/>
                  <a:gd name="T45" fmla="*/ 17 h 51"/>
                  <a:gd name="T46" fmla="*/ 133 w 234"/>
                  <a:gd name="T47" fmla="*/ 24 h 51"/>
                  <a:gd name="T48" fmla="*/ 116 w 234"/>
                  <a:gd name="T49" fmla="*/ 28 h 51"/>
                  <a:gd name="T50" fmla="*/ 111 w 234"/>
                  <a:gd name="T51" fmla="*/ 28 h 51"/>
                  <a:gd name="T52" fmla="*/ 104 w 234"/>
                  <a:gd name="T53" fmla="*/ 29 h 51"/>
                  <a:gd name="T54" fmla="*/ 99 w 234"/>
                  <a:gd name="T55" fmla="*/ 30 h 51"/>
                  <a:gd name="T56" fmla="*/ 102 w 234"/>
                  <a:gd name="T57" fmla="*/ 29 h 51"/>
                  <a:gd name="T58" fmla="*/ 111 w 234"/>
                  <a:gd name="T59" fmla="*/ 26 h 51"/>
                  <a:gd name="T60" fmla="*/ 122 w 234"/>
                  <a:gd name="T61" fmla="*/ 23 h 51"/>
                  <a:gd name="T62" fmla="*/ 132 w 234"/>
                  <a:gd name="T63" fmla="*/ 21 h 51"/>
                  <a:gd name="T64" fmla="*/ 129 w 234"/>
                  <a:gd name="T65" fmla="*/ 21 h 51"/>
                  <a:gd name="T66" fmla="*/ 113 w 234"/>
                  <a:gd name="T67" fmla="*/ 24 h 51"/>
                  <a:gd name="T68" fmla="*/ 98 w 234"/>
                  <a:gd name="T69" fmla="*/ 28 h 51"/>
                  <a:gd name="T70" fmla="*/ 82 w 234"/>
                  <a:gd name="T71" fmla="*/ 31 h 51"/>
                  <a:gd name="T72" fmla="*/ 80 w 234"/>
                  <a:gd name="T73" fmla="*/ 30 h 51"/>
                  <a:gd name="T74" fmla="*/ 92 w 234"/>
                  <a:gd name="T75" fmla="*/ 26 h 51"/>
                  <a:gd name="T76" fmla="*/ 104 w 234"/>
                  <a:gd name="T77" fmla="*/ 22 h 51"/>
                  <a:gd name="T78" fmla="*/ 116 w 234"/>
                  <a:gd name="T79" fmla="*/ 17 h 51"/>
                  <a:gd name="T80" fmla="*/ 114 w 234"/>
                  <a:gd name="T81" fmla="*/ 17 h 51"/>
                  <a:gd name="T82" fmla="*/ 96 w 234"/>
                  <a:gd name="T83" fmla="*/ 22 h 51"/>
                  <a:gd name="T84" fmla="*/ 78 w 234"/>
                  <a:gd name="T85" fmla="*/ 27 h 51"/>
                  <a:gd name="T86" fmla="*/ 61 w 234"/>
                  <a:gd name="T87" fmla="*/ 32 h 51"/>
                  <a:gd name="T88" fmla="*/ 57 w 234"/>
                  <a:gd name="T89" fmla="*/ 33 h 51"/>
                  <a:gd name="T90" fmla="*/ 66 w 234"/>
                  <a:gd name="T91" fmla="*/ 28 h 51"/>
                  <a:gd name="T92" fmla="*/ 73 w 234"/>
                  <a:gd name="T93" fmla="*/ 25 h 51"/>
                  <a:gd name="T94" fmla="*/ 82 w 234"/>
                  <a:gd name="T95" fmla="*/ 22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
                  <a:gd name="T145" fmla="*/ 0 h 51"/>
                  <a:gd name="T146" fmla="*/ 234 w 234"/>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 h="51">
                    <a:moveTo>
                      <a:pt x="86" y="20"/>
                    </a:moveTo>
                    <a:lnTo>
                      <a:pt x="75" y="23"/>
                    </a:lnTo>
                    <a:lnTo>
                      <a:pt x="64" y="27"/>
                    </a:lnTo>
                    <a:lnTo>
                      <a:pt x="53" y="30"/>
                    </a:lnTo>
                    <a:lnTo>
                      <a:pt x="43" y="33"/>
                    </a:lnTo>
                    <a:lnTo>
                      <a:pt x="32" y="38"/>
                    </a:lnTo>
                    <a:lnTo>
                      <a:pt x="22" y="41"/>
                    </a:lnTo>
                    <a:lnTo>
                      <a:pt x="11" y="46"/>
                    </a:lnTo>
                    <a:lnTo>
                      <a:pt x="0" y="50"/>
                    </a:lnTo>
                    <a:lnTo>
                      <a:pt x="18" y="48"/>
                    </a:lnTo>
                    <a:lnTo>
                      <a:pt x="36" y="44"/>
                    </a:lnTo>
                    <a:lnTo>
                      <a:pt x="54" y="43"/>
                    </a:lnTo>
                    <a:lnTo>
                      <a:pt x="72" y="41"/>
                    </a:lnTo>
                    <a:lnTo>
                      <a:pt x="90" y="39"/>
                    </a:lnTo>
                    <a:lnTo>
                      <a:pt x="108" y="36"/>
                    </a:lnTo>
                    <a:lnTo>
                      <a:pt x="126" y="33"/>
                    </a:lnTo>
                    <a:lnTo>
                      <a:pt x="144" y="30"/>
                    </a:lnTo>
                    <a:lnTo>
                      <a:pt x="155" y="27"/>
                    </a:lnTo>
                    <a:lnTo>
                      <a:pt x="167" y="23"/>
                    </a:lnTo>
                    <a:lnTo>
                      <a:pt x="178" y="20"/>
                    </a:lnTo>
                    <a:lnTo>
                      <a:pt x="189" y="17"/>
                    </a:lnTo>
                    <a:lnTo>
                      <a:pt x="200" y="13"/>
                    </a:lnTo>
                    <a:lnTo>
                      <a:pt x="211" y="9"/>
                    </a:lnTo>
                    <a:lnTo>
                      <a:pt x="222" y="6"/>
                    </a:lnTo>
                    <a:lnTo>
                      <a:pt x="233" y="2"/>
                    </a:lnTo>
                    <a:lnTo>
                      <a:pt x="223" y="6"/>
                    </a:lnTo>
                    <a:lnTo>
                      <a:pt x="213" y="9"/>
                    </a:lnTo>
                    <a:lnTo>
                      <a:pt x="202" y="11"/>
                    </a:lnTo>
                    <a:lnTo>
                      <a:pt x="192" y="15"/>
                    </a:lnTo>
                    <a:lnTo>
                      <a:pt x="180" y="17"/>
                    </a:lnTo>
                    <a:lnTo>
                      <a:pt x="170" y="20"/>
                    </a:lnTo>
                    <a:lnTo>
                      <a:pt x="159" y="22"/>
                    </a:lnTo>
                    <a:lnTo>
                      <a:pt x="150" y="26"/>
                    </a:lnTo>
                    <a:lnTo>
                      <a:pt x="159" y="22"/>
                    </a:lnTo>
                    <a:lnTo>
                      <a:pt x="169" y="19"/>
                    </a:lnTo>
                    <a:lnTo>
                      <a:pt x="180" y="15"/>
                    </a:lnTo>
                    <a:lnTo>
                      <a:pt x="190" y="13"/>
                    </a:lnTo>
                    <a:lnTo>
                      <a:pt x="200" y="9"/>
                    </a:lnTo>
                    <a:lnTo>
                      <a:pt x="210" y="6"/>
                    </a:lnTo>
                    <a:lnTo>
                      <a:pt x="220" y="2"/>
                    </a:lnTo>
                    <a:lnTo>
                      <a:pt x="231" y="0"/>
                    </a:lnTo>
                    <a:lnTo>
                      <a:pt x="217" y="4"/>
                    </a:lnTo>
                    <a:lnTo>
                      <a:pt x="202" y="7"/>
                    </a:lnTo>
                    <a:lnTo>
                      <a:pt x="189" y="10"/>
                    </a:lnTo>
                    <a:lnTo>
                      <a:pt x="174" y="14"/>
                    </a:lnTo>
                    <a:lnTo>
                      <a:pt x="161" y="17"/>
                    </a:lnTo>
                    <a:lnTo>
                      <a:pt x="146" y="21"/>
                    </a:lnTo>
                    <a:lnTo>
                      <a:pt x="133" y="24"/>
                    </a:lnTo>
                    <a:lnTo>
                      <a:pt x="119" y="28"/>
                    </a:lnTo>
                    <a:lnTo>
                      <a:pt x="116" y="28"/>
                    </a:lnTo>
                    <a:lnTo>
                      <a:pt x="113" y="28"/>
                    </a:lnTo>
                    <a:lnTo>
                      <a:pt x="111" y="28"/>
                    </a:lnTo>
                    <a:lnTo>
                      <a:pt x="108" y="29"/>
                    </a:lnTo>
                    <a:lnTo>
                      <a:pt x="104" y="29"/>
                    </a:lnTo>
                    <a:lnTo>
                      <a:pt x="102" y="29"/>
                    </a:lnTo>
                    <a:lnTo>
                      <a:pt x="99" y="30"/>
                    </a:lnTo>
                    <a:lnTo>
                      <a:pt x="96" y="30"/>
                    </a:lnTo>
                    <a:lnTo>
                      <a:pt x="102" y="29"/>
                    </a:lnTo>
                    <a:lnTo>
                      <a:pt x="107" y="28"/>
                    </a:lnTo>
                    <a:lnTo>
                      <a:pt x="111" y="26"/>
                    </a:lnTo>
                    <a:lnTo>
                      <a:pt x="116" y="25"/>
                    </a:lnTo>
                    <a:lnTo>
                      <a:pt x="122" y="23"/>
                    </a:lnTo>
                    <a:lnTo>
                      <a:pt x="127" y="22"/>
                    </a:lnTo>
                    <a:lnTo>
                      <a:pt x="132" y="21"/>
                    </a:lnTo>
                    <a:lnTo>
                      <a:pt x="137" y="19"/>
                    </a:lnTo>
                    <a:lnTo>
                      <a:pt x="129" y="21"/>
                    </a:lnTo>
                    <a:lnTo>
                      <a:pt x="122" y="22"/>
                    </a:lnTo>
                    <a:lnTo>
                      <a:pt x="113" y="24"/>
                    </a:lnTo>
                    <a:lnTo>
                      <a:pt x="105" y="26"/>
                    </a:lnTo>
                    <a:lnTo>
                      <a:pt x="98" y="28"/>
                    </a:lnTo>
                    <a:lnTo>
                      <a:pt x="90" y="29"/>
                    </a:lnTo>
                    <a:lnTo>
                      <a:pt x="82" y="31"/>
                    </a:lnTo>
                    <a:lnTo>
                      <a:pt x="74" y="33"/>
                    </a:lnTo>
                    <a:lnTo>
                      <a:pt x="80" y="30"/>
                    </a:lnTo>
                    <a:lnTo>
                      <a:pt x="86" y="28"/>
                    </a:lnTo>
                    <a:lnTo>
                      <a:pt x="92" y="26"/>
                    </a:lnTo>
                    <a:lnTo>
                      <a:pt x="98" y="23"/>
                    </a:lnTo>
                    <a:lnTo>
                      <a:pt x="104" y="22"/>
                    </a:lnTo>
                    <a:lnTo>
                      <a:pt x="111" y="19"/>
                    </a:lnTo>
                    <a:lnTo>
                      <a:pt x="116" y="17"/>
                    </a:lnTo>
                    <a:lnTo>
                      <a:pt x="122" y="15"/>
                    </a:lnTo>
                    <a:lnTo>
                      <a:pt x="114" y="17"/>
                    </a:lnTo>
                    <a:lnTo>
                      <a:pt x="105" y="20"/>
                    </a:lnTo>
                    <a:lnTo>
                      <a:pt x="96" y="22"/>
                    </a:lnTo>
                    <a:lnTo>
                      <a:pt x="87" y="25"/>
                    </a:lnTo>
                    <a:lnTo>
                      <a:pt x="78" y="27"/>
                    </a:lnTo>
                    <a:lnTo>
                      <a:pt x="70" y="29"/>
                    </a:lnTo>
                    <a:lnTo>
                      <a:pt x="61" y="32"/>
                    </a:lnTo>
                    <a:lnTo>
                      <a:pt x="53" y="35"/>
                    </a:lnTo>
                    <a:lnTo>
                      <a:pt x="57" y="33"/>
                    </a:lnTo>
                    <a:lnTo>
                      <a:pt x="61" y="31"/>
                    </a:lnTo>
                    <a:lnTo>
                      <a:pt x="66" y="28"/>
                    </a:lnTo>
                    <a:lnTo>
                      <a:pt x="70" y="27"/>
                    </a:lnTo>
                    <a:lnTo>
                      <a:pt x="73" y="25"/>
                    </a:lnTo>
                    <a:lnTo>
                      <a:pt x="77" y="23"/>
                    </a:lnTo>
                    <a:lnTo>
                      <a:pt x="82" y="22"/>
                    </a:lnTo>
                    <a:lnTo>
                      <a:pt x="86" y="20"/>
                    </a:lnTo>
                  </a:path>
                </a:pathLst>
              </a:custGeom>
              <a:solidFill>
                <a:srgbClr val="993300"/>
              </a:solidFill>
              <a:ln w="9525" cap="rnd">
                <a:noFill/>
                <a:round/>
                <a:headEnd type="none" w="sm" len="sm"/>
                <a:tailEnd type="none" w="sm" len="sm"/>
              </a:ln>
            </p:spPr>
            <p:txBody>
              <a:bodyPr/>
              <a:lstStyle/>
              <a:p>
                <a:pPr algn="ctr">
                  <a:defRPr/>
                </a:pPr>
                <a:endParaRPr lang="tr-TR" b="1"/>
              </a:p>
            </p:txBody>
          </p:sp>
          <p:sp>
            <p:nvSpPr>
              <p:cNvPr id="34884" name="Freeform 86"/>
              <p:cNvSpPr>
                <a:spLocks/>
              </p:cNvSpPr>
              <p:nvPr/>
            </p:nvSpPr>
            <p:spPr bwMode="auto">
              <a:xfrm>
                <a:off x="3229" y="3130"/>
                <a:ext cx="46" cy="37"/>
              </a:xfrm>
              <a:custGeom>
                <a:avLst/>
                <a:gdLst>
                  <a:gd name="T0" fmla="*/ 45 w 46"/>
                  <a:gd name="T1" fmla="*/ 0 h 37"/>
                  <a:gd name="T2" fmla="*/ 39 w 46"/>
                  <a:gd name="T3" fmla="*/ 4 h 37"/>
                  <a:gd name="T4" fmla="*/ 34 w 46"/>
                  <a:gd name="T5" fmla="*/ 8 h 37"/>
                  <a:gd name="T6" fmla="*/ 28 w 46"/>
                  <a:gd name="T7" fmla="*/ 12 h 37"/>
                  <a:gd name="T8" fmla="*/ 22 w 46"/>
                  <a:gd name="T9" fmla="*/ 17 h 37"/>
                  <a:gd name="T10" fmla="*/ 17 w 46"/>
                  <a:gd name="T11" fmla="*/ 22 h 37"/>
                  <a:gd name="T12" fmla="*/ 11 w 46"/>
                  <a:gd name="T13" fmla="*/ 27 h 37"/>
                  <a:gd name="T14" fmla="*/ 6 w 46"/>
                  <a:gd name="T15" fmla="*/ 31 h 37"/>
                  <a:gd name="T16" fmla="*/ 0 w 46"/>
                  <a:gd name="T17" fmla="*/ 36 h 37"/>
                  <a:gd name="T18" fmla="*/ 4 w 46"/>
                  <a:gd name="T19" fmla="*/ 32 h 37"/>
                  <a:gd name="T20" fmla="*/ 8 w 46"/>
                  <a:gd name="T21" fmla="*/ 30 h 37"/>
                  <a:gd name="T22" fmla="*/ 12 w 46"/>
                  <a:gd name="T23" fmla="*/ 27 h 37"/>
                  <a:gd name="T24" fmla="*/ 15 w 46"/>
                  <a:gd name="T25" fmla="*/ 25 h 37"/>
                  <a:gd name="T26" fmla="*/ 20 w 46"/>
                  <a:gd name="T27" fmla="*/ 22 h 37"/>
                  <a:gd name="T28" fmla="*/ 23 w 46"/>
                  <a:gd name="T29" fmla="*/ 19 h 37"/>
                  <a:gd name="T30" fmla="*/ 28 w 46"/>
                  <a:gd name="T31" fmla="*/ 16 h 37"/>
                  <a:gd name="T32" fmla="*/ 31 w 46"/>
                  <a:gd name="T33" fmla="*/ 14 h 37"/>
                  <a:gd name="T34" fmla="*/ 33 w 46"/>
                  <a:gd name="T35" fmla="*/ 12 h 37"/>
                  <a:gd name="T36" fmla="*/ 35 w 46"/>
                  <a:gd name="T37" fmla="*/ 10 h 37"/>
                  <a:gd name="T38" fmla="*/ 36 w 46"/>
                  <a:gd name="T39" fmla="*/ 8 h 37"/>
                  <a:gd name="T40" fmla="*/ 38 w 46"/>
                  <a:gd name="T41" fmla="*/ 7 h 37"/>
                  <a:gd name="T42" fmla="*/ 39 w 46"/>
                  <a:gd name="T43" fmla="*/ 5 h 37"/>
                  <a:gd name="T44" fmla="*/ 41 w 46"/>
                  <a:gd name="T45" fmla="*/ 3 h 37"/>
                  <a:gd name="T46" fmla="*/ 43 w 46"/>
                  <a:gd name="T47" fmla="*/ 1 h 37"/>
                  <a:gd name="T48" fmla="*/ 45 w 46"/>
                  <a:gd name="T49" fmla="*/ 0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7"/>
                  <a:gd name="T77" fmla="*/ 46 w 46"/>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7">
                    <a:moveTo>
                      <a:pt x="45" y="0"/>
                    </a:moveTo>
                    <a:lnTo>
                      <a:pt x="39" y="4"/>
                    </a:lnTo>
                    <a:lnTo>
                      <a:pt x="34" y="8"/>
                    </a:lnTo>
                    <a:lnTo>
                      <a:pt x="28" y="12"/>
                    </a:lnTo>
                    <a:lnTo>
                      <a:pt x="22" y="17"/>
                    </a:lnTo>
                    <a:lnTo>
                      <a:pt x="17" y="22"/>
                    </a:lnTo>
                    <a:lnTo>
                      <a:pt x="11" y="27"/>
                    </a:lnTo>
                    <a:lnTo>
                      <a:pt x="6" y="31"/>
                    </a:lnTo>
                    <a:lnTo>
                      <a:pt x="0" y="36"/>
                    </a:lnTo>
                    <a:lnTo>
                      <a:pt x="4" y="32"/>
                    </a:lnTo>
                    <a:lnTo>
                      <a:pt x="8" y="30"/>
                    </a:lnTo>
                    <a:lnTo>
                      <a:pt x="12" y="27"/>
                    </a:lnTo>
                    <a:lnTo>
                      <a:pt x="15" y="25"/>
                    </a:lnTo>
                    <a:lnTo>
                      <a:pt x="20" y="22"/>
                    </a:lnTo>
                    <a:lnTo>
                      <a:pt x="23" y="19"/>
                    </a:lnTo>
                    <a:lnTo>
                      <a:pt x="28" y="16"/>
                    </a:lnTo>
                    <a:lnTo>
                      <a:pt x="31" y="14"/>
                    </a:lnTo>
                    <a:lnTo>
                      <a:pt x="33" y="12"/>
                    </a:lnTo>
                    <a:lnTo>
                      <a:pt x="35" y="10"/>
                    </a:lnTo>
                    <a:lnTo>
                      <a:pt x="36" y="8"/>
                    </a:lnTo>
                    <a:lnTo>
                      <a:pt x="38" y="7"/>
                    </a:lnTo>
                    <a:lnTo>
                      <a:pt x="39" y="5"/>
                    </a:lnTo>
                    <a:lnTo>
                      <a:pt x="41" y="3"/>
                    </a:lnTo>
                    <a:lnTo>
                      <a:pt x="43" y="1"/>
                    </a:lnTo>
                    <a:lnTo>
                      <a:pt x="45" y="0"/>
                    </a:lnTo>
                  </a:path>
                </a:pathLst>
              </a:custGeom>
              <a:solidFill>
                <a:srgbClr val="FF9966"/>
              </a:solidFill>
              <a:ln w="9525" cap="rnd">
                <a:noFill/>
                <a:round/>
                <a:headEnd type="none" w="sm" len="sm"/>
                <a:tailEnd type="none" w="sm" len="sm"/>
              </a:ln>
            </p:spPr>
            <p:txBody>
              <a:bodyPr/>
              <a:lstStyle/>
              <a:p>
                <a:pPr algn="ctr">
                  <a:defRPr/>
                </a:pPr>
                <a:endParaRPr lang="tr-TR" b="1"/>
              </a:p>
            </p:txBody>
          </p:sp>
          <p:sp>
            <p:nvSpPr>
              <p:cNvPr id="34885" name="Freeform 87"/>
              <p:cNvSpPr>
                <a:spLocks/>
              </p:cNvSpPr>
              <p:nvPr/>
            </p:nvSpPr>
            <p:spPr bwMode="auto">
              <a:xfrm>
                <a:off x="3182" y="3130"/>
                <a:ext cx="76" cy="53"/>
              </a:xfrm>
              <a:custGeom>
                <a:avLst/>
                <a:gdLst>
                  <a:gd name="T0" fmla="*/ 75 w 76"/>
                  <a:gd name="T1" fmla="*/ 0 h 53"/>
                  <a:gd name="T2" fmla="*/ 74 w 76"/>
                  <a:gd name="T3" fmla="*/ 0 h 53"/>
                  <a:gd name="T4" fmla="*/ 74 w 76"/>
                  <a:gd name="T5" fmla="*/ 1 h 53"/>
                  <a:gd name="T6" fmla="*/ 72 w 76"/>
                  <a:gd name="T7" fmla="*/ 1 h 53"/>
                  <a:gd name="T8" fmla="*/ 68 w 76"/>
                  <a:gd name="T9" fmla="*/ 3 h 53"/>
                  <a:gd name="T10" fmla="*/ 65 w 76"/>
                  <a:gd name="T11" fmla="*/ 7 h 53"/>
                  <a:gd name="T12" fmla="*/ 61 w 76"/>
                  <a:gd name="T13" fmla="*/ 10 h 53"/>
                  <a:gd name="T14" fmla="*/ 57 w 76"/>
                  <a:gd name="T15" fmla="*/ 14 h 53"/>
                  <a:gd name="T16" fmla="*/ 52 w 76"/>
                  <a:gd name="T17" fmla="*/ 20 h 53"/>
                  <a:gd name="T18" fmla="*/ 46 w 76"/>
                  <a:gd name="T19" fmla="*/ 27 h 53"/>
                  <a:gd name="T20" fmla="*/ 38 w 76"/>
                  <a:gd name="T21" fmla="*/ 32 h 53"/>
                  <a:gd name="T22" fmla="*/ 29 w 76"/>
                  <a:gd name="T23" fmla="*/ 38 h 53"/>
                  <a:gd name="T24" fmla="*/ 20 w 76"/>
                  <a:gd name="T25" fmla="*/ 43 h 53"/>
                  <a:gd name="T26" fmla="*/ 13 w 76"/>
                  <a:gd name="T27" fmla="*/ 47 h 53"/>
                  <a:gd name="T28" fmla="*/ 6 w 76"/>
                  <a:gd name="T29" fmla="*/ 50 h 53"/>
                  <a:gd name="T30" fmla="*/ 1 w 76"/>
                  <a:gd name="T31" fmla="*/ 51 h 53"/>
                  <a:gd name="T32" fmla="*/ 0 w 76"/>
                  <a:gd name="T33" fmla="*/ 52 h 53"/>
                  <a:gd name="T34" fmla="*/ 1 w 76"/>
                  <a:gd name="T35" fmla="*/ 51 h 53"/>
                  <a:gd name="T36" fmla="*/ 6 w 76"/>
                  <a:gd name="T37" fmla="*/ 50 h 53"/>
                  <a:gd name="T38" fmla="*/ 12 w 76"/>
                  <a:gd name="T39" fmla="*/ 48 h 53"/>
                  <a:gd name="T40" fmla="*/ 19 w 76"/>
                  <a:gd name="T41" fmla="*/ 45 h 53"/>
                  <a:gd name="T42" fmla="*/ 27 w 76"/>
                  <a:gd name="T43" fmla="*/ 42 h 53"/>
                  <a:gd name="T44" fmla="*/ 35 w 76"/>
                  <a:gd name="T45" fmla="*/ 38 h 53"/>
                  <a:gd name="T46" fmla="*/ 40 w 76"/>
                  <a:gd name="T47" fmla="*/ 36 h 53"/>
                  <a:gd name="T48" fmla="*/ 45 w 76"/>
                  <a:gd name="T49" fmla="*/ 32 h 53"/>
                  <a:gd name="T50" fmla="*/ 48 w 76"/>
                  <a:gd name="T51" fmla="*/ 29 h 53"/>
                  <a:gd name="T52" fmla="*/ 53 w 76"/>
                  <a:gd name="T53" fmla="*/ 25 h 53"/>
                  <a:gd name="T54" fmla="*/ 58 w 76"/>
                  <a:gd name="T55" fmla="*/ 20 h 53"/>
                  <a:gd name="T56" fmla="*/ 63 w 76"/>
                  <a:gd name="T57" fmla="*/ 14 h 53"/>
                  <a:gd name="T58" fmla="*/ 68 w 76"/>
                  <a:gd name="T59" fmla="*/ 8 h 53"/>
                  <a:gd name="T60" fmla="*/ 72 w 76"/>
                  <a:gd name="T61" fmla="*/ 4 h 53"/>
                  <a:gd name="T62" fmla="*/ 74 w 76"/>
                  <a:gd name="T63" fmla="*/ 1 h 53"/>
                  <a:gd name="T64" fmla="*/ 75 w 76"/>
                  <a:gd name="T65" fmla="*/ 0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53"/>
                  <a:gd name="T101" fmla="*/ 76 w 76"/>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53">
                    <a:moveTo>
                      <a:pt x="75" y="0"/>
                    </a:moveTo>
                    <a:lnTo>
                      <a:pt x="74" y="0"/>
                    </a:lnTo>
                    <a:lnTo>
                      <a:pt x="74" y="1"/>
                    </a:lnTo>
                    <a:lnTo>
                      <a:pt x="72" y="1"/>
                    </a:lnTo>
                    <a:lnTo>
                      <a:pt x="68" y="3"/>
                    </a:lnTo>
                    <a:lnTo>
                      <a:pt x="65" y="7"/>
                    </a:lnTo>
                    <a:lnTo>
                      <a:pt x="61" y="10"/>
                    </a:lnTo>
                    <a:lnTo>
                      <a:pt x="57" y="14"/>
                    </a:lnTo>
                    <a:lnTo>
                      <a:pt x="52" y="20"/>
                    </a:lnTo>
                    <a:lnTo>
                      <a:pt x="46" y="27"/>
                    </a:lnTo>
                    <a:lnTo>
                      <a:pt x="38" y="32"/>
                    </a:lnTo>
                    <a:lnTo>
                      <a:pt x="29" y="38"/>
                    </a:lnTo>
                    <a:lnTo>
                      <a:pt x="20" y="43"/>
                    </a:lnTo>
                    <a:lnTo>
                      <a:pt x="13" y="47"/>
                    </a:lnTo>
                    <a:lnTo>
                      <a:pt x="6" y="50"/>
                    </a:lnTo>
                    <a:lnTo>
                      <a:pt x="1" y="51"/>
                    </a:lnTo>
                    <a:lnTo>
                      <a:pt x="0" y="52"/>
                    </a:lnTo>
                    <a:lnTo>
                      <a:pt x="1" y="51"/>
                    </a:lnTo>
                    <a:lnTo>
                      <a:pt x="6" y="50"/>
                    </a:lnTo>
                    <a:lnTo>
                      <a:pt x="12" y="48"/>
                    </a:lnTo>
                    <a:lnTo>
                      <a:pt x="19" y="45"/>
                    </a:lnTo>
                    <a:lnTo>
                      <a:pt x="27" y="42"/>
                    </a:lnTo>
                    <a:lnTo>
                      <a:pt x="35" y="38"/>
                    </a:lnTo>
                    <a:lnTo>
                      <a:pt x="40" y="36"/>
                    </a:lnTo>
                    <a:lnTo>
                      <a:pt x="45" y="32"/>
                    </a:lnTo>
                    <a:lnTo>
                      <a:pt x="48" y="29"/>
                    </a:lnTo>
                    <a:lnTo>
                      <a:pt x="53" y="25"/>
                    </a:lnTo>
                    <a:lnTo>
                      <a:pt x="58" y="20"/>
                    </a:lnTo>
                    <a:lnTo>
                      <a:pt x="63" y="14"/>
                    </a:lnTo>
                    <a:lnTo>
                      <a:pt x="68" y="8"/>
                    </a:lnTo>
                    <a:lnTo>
                      <a:pt x="72" y="4"/>
                    </a:lnTo>
                    <a:lnTo>
                      <a:pt x="74" y="1"/>
                    </a:lnTo>
                    <a:lnTo>
                      <a:pt x="75" y="0"/>
                    </a:lnTo>
                  </a:path>
                </a:pathLst>
              </a:custGeom>
              <a:solidFill>
                <a:srgbClr val="FF9966"/>
              </a:solidFill>
              <a:ln w="9525" cap="rnd">
                <a:noFill/>
                <a:round/>
                <a:headEnd type="none" w="sm" len="sm"/>
                <a:tailEnd type="none" w="sm" len="sm"/>
              </a:ln>
            </p:spPr>
            <p:txBody>
              <a:bodyPr/>
              <a:lstStyle/>
              <a:p>
                <a:pPr algn="ctr">
                  <a:defRPr/>
                </a:pPr>
                <a:endParaRPr lang="tr-TR" b="1"/>
              </a:p>
            </p:txBody>
          </p:sp>
          <p:sp>
            <p:nvSpPr>
              <p:cNvPr id="34886" name="Freeform 88"/>
              <p:cNvSpPr>
                <a:spLocks/>
              </p:cNvSpPr>
              <p:nvPr/>
            </p:nvSpPr>
            <p:spPr bwMode="auto">
              <a:xfrm>
                <a:off x="3179" y="3139"/>
                <a:ext cx="106" cy="47"/>
              </a:xfrm>
              <a:custGeom>
                <a:avLst/>
                <a:gdLst>
                  <a:gd name="T0" fmla="*/ 105 w 106"/>
                  <a:gd name="T1" fmla="*/ 0 h 47"/>
                  <a:gd name="T2" fmla="*/ 96 w 106"/>
                  <a:gd name="T3" fmla="*/ 2 h 47"/>
                  <a:gd name="T4" fmla="*/ 90 w 106"/>
                  <a:gd name="T5" fmla="*/ 6 h 47"/>
                  <a:gd name="T6" fmla="*/ 82 w 106"/>
                  <a:gd name="T7" fmla="*/ 9 h 47"/>
                  <a:gd name="T8" fmla="*/ 75 w 106"/>
                  <a:gd name="T9" fmla="*/ 14 h 47"/>
                  <a:gd name="T10" fmla="*/ 67 w 106"/>
                  <a:gd name="T11" fmla="*/ 18 h 47"/>
                  <a:gd name="T12" fmla="*/ 61 w 106"/>
                  <a:gd name="T13" fmla="*/ 22 h 47"/>
                  <a:gd name="T14" fmla="*/ 54 w 106"/>
                  <a:gd name="T15" fmla="*/ 27 h 47"/>
                  <a:gd name="T16" fmla="*/ 46 w 106"/>
                  <a:gd name="T17" fmla="*/ 31 h 47"/>
                  <a:gd name="T18" fmla="*/ 41 w 106"/>
                  <a:gd name="T19" fmla="*/ 33 h 47"/>
                  <a:gd name="T20" fmla="*/ 35 w 106"/>
                  <a:gd name="T21" fmla="*/ 35 h 47"/>
                  <a:gd name="T22" fmla="*/ 28 w 106"/>
                  <a:gd name="T23" fmla="*/ 37 h 47"/>
                  <a:gd name="T24" fmla="*/ 23 w 106"/>
                  <a:gd name="T25" fmla="*/ 39 h 47"/>
                  <a:gd name="T26" fmla="*/ 17 w 106"/>
                  <a:gd name="T27" fmla="*/ 40 h 47"/>
                  <a:gd name="T28" fmla="*/ 11 w 106"/>
                  <a:gd name="T29" fmla="*/ 42 h 47"/>
                  <a:gd name="T30" fmla="*/ 6 w 106"/>
                  <a:gd name="T31" fmla="*/ 44 h 47"/>
                  <a:gd name="T32" fmla="*/ 0 w 106"/>
                  <a:gd name="T33" fmla="*/ 46 h 47"/>
                  <a:gd name="T34" fmla="*/ 2 w 106"/>
                  <a:gd name="T35" fmla="*/ 46 h 47"/>
                  <a:gd name="T36" fmla="*/ 7 w 106"/>
                  <a:gd name="T37" fmla="*/ 45 h 47"/>
                  <a:gd name="T38" fmla="*/ 15 w 106"/>
                  <a:gd name="T39" fmla="*/ 42 h 47"/>
                  <a:gd name="T40" fmla="*/ 23 w 106"/>
                  <a:gd name="T41" fmla="*/ 40 h 47"/>
                  <a:gd name="T42" fmla="*/ 32 w 106"/>
                  <a:gd name="T43" fmla="*/ 38 h 47"/>
                  <a:gd name="T44" fmla="*/ 41 w 106"/>
                  <a:gd name="T45" fmla="*/ 36 h 47"/>
                  <a:gd name="T46" fmla="*/ 48 w 106"/>
                  <a:gd name="T47" fmla="*/ 34 h 47"/>
                  <a:gd name="T48" fmla="*/ 52 w 106"/>
                  <a:gd name="T49" fmla="*/ 33 h 47"/>
                  <a:gd name="T50" fmla="*/ 55 w 106"/>
                  <a:gd name="T51" fmla="*/ 31 h 47"/>
                  <a:gd name="T52" fmla="*/ 59 w 106"/>
                  <a:gd name="T53" fmla="*/ 29 h 47"/>
                  <a:gd name="T54" fmla="*/ 65 w 106"/>
                  <a:gd name="T55" fmla="*/ 24 h 47"/>
                  <a:gd name="T56" fmla="*/ 71 w 106"/>
                  <a:gd name="T57" fmla="*/ 21 h 47"/>
                  <a:gd name="T58" fmla="*/ 76 w 106"/>
                  <a:gd name="T59" fmla="*/ 16 h 47"/>
                  <a:gd name="T60" fmla="*/ 81 w 106"/>
                  <a:gd name="T61" fmla="*/ 13 h 47"/>
                  <a:gd name="T62" fmla="*/ 85 w 106"/>
                  <a:gd name="T63" fmla="*/ 9 h 47"/>
                  <a:gd name="T64" fmla="*/ 89 w 106"/>
                  <a:gd name="T65" fmla="*/ 7 h 47"/>
                  <a:gd name="T66" fmla="*/ 91 w 106"/>
                  <a:gd name="T67" fmla="*/ 7 h 47"/>
                  <a:gd name="T68" fmla="*/ 94 w 106"/>
                  <a:gd name="T69" fmla="*/ 5 h 47"/>
                  <a:gd name="T70" fmla="*/ 96 w 106"/>
                  <a:gd name="T71" fmla="*/ 4 h 47"/>
                  <a:gd name="T72" fmla="*/ 99 w 106"/>
                  <a:gd name="T73" fmla="*/ 2 h 47"/>
                  <a:gd name="T74" fmla="*/ 102 w 106"/>
                  <a:gd name="T75" fmla="*/ 2 h 47"/>
                  <a:gd name="T76" fmla="*/ 104 w 106"/>
                  <a:gd name="T77" fmla="*/ 1 h 47"/>
                  <a:gd name="T78" fmla="*/ 104 w 106"/>
                  <a:gd name="T79" fmla="*/ 0 h 47"/>
                  <a:gd name="T80" fmla="*/ 105 w 106"/>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47"/>
                  <a:gd name="T125" fmla="*/ 106 w 106"/>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47">
                    <a:moveTo>
                      <a:pt x="105" y="0"/>
                    </a:moveTo>
                    <a:lnTo>
                      <a:pt x="96" y="2"/>
                    </a:lnTo>
                    <a:lnTo>
                      <a:pt x="90" y="6"/>
                    </a:lnTo>
                    <a:lnTo>
                      <a:pt x="82" y="9"/>
                    </a:lnTo>
                    <a:lnTo>
                      <a:pt x="75" y="14"/>
                    </a:lnTo>
                    <a:lnTo>
                      <a:pt x="67" y="18"/>
                    </a:lnTo>
                    <a:lnTo>
                      <a:pt x="61" y="22"/>
                    </a:lnTo>
                    <a:lnTo>
                      <a:pt x="54" y="27"/>
                    </a:lnTo>
                    <a:lnTo>
                      <a:pt x="46" y="31"/>
                    </a:lnTo>
                    <a:lnTo>
                      <a:pt x="41" y="33"/>
                    </a:lnTo>
                    <a:lnTo>
                      <a:pt x="35" y="35"/>
                    </a:lnTo>
                    <a:lnTo>
                      <a:pt x="28" y="37"/>
                    </a:lnTo>
                    <a:lnTo>
                      <a:pt x="23" y="39"/>
                    </a:lnTo>
                    <a:lnTo>
                      <a:pt x="17" y="40"/>
                    </a:lnTo>
                    <a:lnTo>
                      <a:pt x="11" y="42"/>
                    </a:lnTo>
                    <a:lnTo>
                      <a:pt x="6" y="44"/>
                    </a:lnTo>
                    <a:lnTo>
                      <a:pt x="0" y="46"/>
                    </a:lnTo>
                    <a:lnTo>
                      <a:pt x="2" y="46"/>
                    </a:lnTo>
                    <a:lnTo>
                      <a:pt x="7" y="45"/>
                    </a:lnTo>
                    <a:lnTo>
                      <a:pt x="15" y="42"/>
                    </a:lnTo>
                    <a:lnTo>
                      <a:pt x="23" y="40"/>
                    </a:lnTo>
                    <a:lnTo>
                      <a:pt x="32" y="38"/>
                    </a:lnTo>
                    <a:lnTo>
                      <a:pt x="41" y="36"/>
                    </a:lnTo>
                    <a:lnTo>
                      <a:pt x="48" y="34"/>
                    </a:lnTo>
                    <a:lnTo>
                      <a:pt x="52" y="33"/>
                    </a:lnTo>
                    <a:lnTo>
                      <a:pt x="55" y="31"/>
                    </a:lnTo>
                    <a:lnTo>
                      <a:pt x="59" y="29"/>
                    </a:lnTo>
                    <a:lnTo>
                      <a:pt x="65" y="24"/>
                    </a:lnTo>
                    <a:lnTo>
                      <a:pt x="71" y="21"/>
                    </a:lnTo>
                    <a:lnTo>
                      <a:pt x="76" y="16"/>
                    </a:lnTo>
                    <a:lnTo>
                      <a:pt x="81" y="13"/>
                    </a:lnTo>
                    <a:lnTo>
                      <a:pt x="85" y="9"/>
                    </a:lnTo>
                    <a:lnTo>
                      <a:pt x="89" y="7"/>
                    </a:lnTo>
                    <a:lnTo>
                      <a:pt x="91" y="7"/>
                    </a:lnTo>
                    <a:lnTo>
                      <a:pt x="94" y="5"/>
                    </a:lnTo>
                    <a:lnTo>
                      <a:pt x="96" y="4"/>
                    </a:lnTo>
                    <a:lnTo>
                      <a:pt x="99" y="2"/>
                    </a:lnTo>
                    <a:lnTo>
                      <a:pt x="102" y="2"/>
                    </a:lnTo>
                    <a:lnTo>
                      <a:pt x="104" y="1"/>
                    </a:lnTo>
                    <a:lnTo>
                      <a:pt x="104" y="0"/>
                    </a:lnTo>
                    <a:lnTo>
                      <a:pt x="105" y="0"/>
                    </a:lnTo>
                  </a:path>
                </a:pathLst>
              </a:custGeom>
              <a:solidFill>
                <a:srgbClr val="FF9966"/>
              </a:solidFill>
              <a:ln w="9525" cap="rnd">
                <a:noFill/>
                <a:round/>
                <a:headEnd type="none" w="sm" len="sm"/>
                <a:tailEnd type="none" w="sm" len="sm"/>
              </a:ln>
            </p:spPr>
            <p:txBody>
              <a:bodyPr/>
              <a:lstStyle/>
              <a:p>
                <a:pPr algn="ctr">
                  <a:defRPr/>
                </a:pPr>
                <a:endParaRPr lang="tr-TR" b="1"/>
              </a:p>
            </p:txBody>
          </p:sp>
          <p:sp>
            <p:nvSpPr>
              <p:cNvPr id="34887" name="Freeform 89"/>
              <p:cNvSpPr>
                <a:spLocks/>
              </p:cNvSpPr>
              <p:nvPr/>
            </p:nvSpPr>
            <p:spPr bwMode="auto">
              <a:xfrm>
                <a:off x="2926" y="3192"/>
                <a:ext cx="116" cy="38"/>
              </a:xfrm>
              <a:custGeom>
                <a:avLst/>
                <a:gdLst>
                  <a:gd name="T0" fmla="*/ 116 w 117"/>
                  <a:gd name="T1" fmla="*/ 0 h 38"/>
                  <a:gd name="T2" fmla="*/ 115 w 117"/>
                  <a:gd name="T3" fmla="*/ 0 h 38"/>
                  <a:gd name="T4" fmla="*/ 112 w 117"/>
                  <a:gd name="T5" fmla="*/ 1 h 38"/>
                  <a:gd name="T6" fmla="*/ 109 w 117"/>
                  <a:gd name="T7" fmla="*/ 1 h 38"/>
                  <a:gd name="T8" fmla="*/ 105 w 117"/>
                  <a:gd name="T9" fmla="*/ 2 h 38"/>
                  <a:gd name="T10" fmla="*/ 101 w 117"/>
                  <a:gd name="T11" fmla="*/ 4 h 38"/>
                  <a:gd name="T12" fmla="*/ 95 w 117"/>
                  <a:gd name="T13" fmla="*/ 4 h 38"/>
                  <a:gd name="T14" fmla="*/ 90 w 117"/>
                  <a:gd name="T15" fmla="*/ 6 h 38"/>
                  <a:gd name="T16" fmla="*/ 85 w 117"/>
                  <a:gd name="T17" fmla="*/ 8 h 38"/>
                  <a:gd name="T18" fmla="*/ 77 w 117"/>
                  <a:gd name="T19" fmla="*/ 10 h 38"/>
                  <a:gd name="T20" fmla="*/ 66 w 117"/>
                  <a:gd name="T21" fmla="*/ 15 h 38"/>
                  <a:gd name="T22" fmla="*/ 52 w 117"/>
                  <a:gd name="T23" fmla="*/ 19 h 38"/>
                  <a:gd name="T24" fmla="*/ 38 w 117"/>
                  <a:gd name="T25" fmla="*/ 24 h 38"/>
                  <a:gd name="T26" fmla="*/ 23 w 117"/>
                  <a:gd name="T27" fmla="*/ 29 h 38"/>
                  <a:gd name="T28" fmla="*/ 12 w 117"/>
                  <a:gd name="T29" fmla="*/ 33 h 38"/>
                  <a:gd name="T30" fmla="*/ 3 w 117"/>
                  <a:gd name="T31" fmla="*/ 36 h 38"/>
                  <a:gd name="T32" fmla="*/ 0 w 117"/>
                  <a:gd name="T33" fmla="*/ 37 h 38"/>
                  <a:gd name="T34" fmla="*/ 1 w 117"/>
                  <a:gd name="T35" fmla="*/ 37 h 38"/>
                  <a:gd name="T36" fmla="*/ 6 w 117"/>
                  <a:gd name="T37" fmla="*/ 36 h 38"/>
                  <a:gd name="T38" fmla="*/ 10 w 117"/>
                  <a:gd name="T39" fmla="*/ 35 h 38"/>
                  <a:gd name="T40" fmla="*/ 17 w 117"/>
                  <a:gd name="T41" fmla="*/ 33 h 38"/>
                  <a:gd name="T42" fmla="*/ 25 w 117"/>
                  <a:gd name="T43" fmla="*/ 32 h 38"/>
                  <a:gd name="T44" fmla="*/ 33 w 117"/>
                  <a:gd name="T45" fmla="*/ 30 h 38"/>
                  <a:gd name="T46" fmla="*/ 41 w 117"/>
                  <a:gd name="T47" fmla="*/ 29 h 38"/>
                  <a:gd name="T48" fmla="*/ 48 w 117"/>
                  <a:gd name="T49" fmla="*/ 28 h 38"/>
                  <a:gd name="T50" fmla="*/ 54 w 117"/>
                  <a:gd name="T51" fmla="*/ 26 h 38"/>
                  <a:gd name="T52" fmla="*/ 60 w 117"/>
                  <a:gd name="T53" fmla="*/ 24 h 38"/>
                  <a:gd name="T54" fmla="*/ 68 w 117"/>
                  <a:gd name="T55" fmla="*/ 22 h 38"/>
                  <a:gd name="T56" fmla="*/ 73 w 117"/>
                  <a:gd name="T57" fmla="*/ 20 h 38"/>
                  <a:gd name="T58" fmla="*/ 78 w 117"/>
                  <a:gd name="T59" fmla="*/ 19 h 38"/>
                  <a:gd name="T60" fmla="*/ 82 w 117"/>
                  <a:gd name="T61" fmla="*/ 18 h 38"/>
                  <a:gd name="T62" fmla="*/ 85 w 117"/>
                  <a:gd name="T63" fmla="*/ 17 h 38"/>
                  <a:gd name="T64" fmla="*/ 86 w 117"/>
                  <a:gd name="T65" fmla="*/ 16 h 38"/>
                  <a:gd name="T66" fmla="*/ 70 w 117"/>
                  <a:gd name="T67" fmla="*/ 18 h 38"/>
                  <a:gd name="T68" fmla="*/ 116 w 117"/>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
                  <a:gd name="T106" fmla="*/ 0 h 38"/>
                  <a:gd name="T107" fmla="*/ 117 w 117"/>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 h="38">
                    <a:moveTo>
                      <a:pt x="116" y="0"/>
                    </a:moveTo>
                    <a:lnTo>
                      <a:pt x="115" y="0"/>
                    </a:lnTo>
                    <a:lnTo>
                      <a:pt x="112" y="1"/>
                    </a:lnTo>
                    <a:lnTo>
                      <a:pt x="109" y="1"/>
                    </a:lnTo>
                    <a:lnTo>
                      <a:pt x="105" y="2"/>
                    </a:lnTo>
                    <a:lnTo>
                      <a:pt x="101" y="4"/>
                    </a:lnTo>
                    <a:lnTo>
                      <a:pt x="95" y="4"/>
                    </a:lnTo>
                    <a:lnTo>
                      <a:pt x="90" y="6"/>
                    </a:lnTo>
                    <a:lnTo>
                      <a:pt x="85" y="8"/>
                    </a:lnTo>
                    <a:lnTo>
                      <a:pt x="77" y="10"/>
                    </a:lnTo>
                    <a:lnTo>
                      <a:pt x="66" y="15"/>
                    </a:lnTo>
                    <a:lnTo>
                      <a:pt x="52" y="19"/>
                    </a:lnTo>
                    <a:lnTo>
                      <a:pt x="38" y="24"/>
                    </a:lnTo>
                    <a:lnTo>
                      <a:pt x="23" y="29"/>
                    </a:lnTo>
                    <a:lnTo>
                      <a:pt x="12" y="33"/>
                    </a:lnTo>
                    <a:lnTo>
                      <a:pt x="3" y="36"/>
                    </a:lnTo>
                    <a:lnTo>
                      <a:pt x="0" y="37"/>
                    </a:lnTo>
                    <a:lnTo>
                      <a:pt x="1" y="37"/>
                    </a:lnTo>
                    <a:lnTo>
                      <a:pt x="6" y="36"/>
                    </a:lnTo>
                    <a:lnTo>
                      <a:pt x="10" y="35"/>
                    </a:lnTo>
                    <a:lnTo>
                      <a:pt x="17" y="33"/>
                    </a:lnTo>
                    <a:lnTo>
                      <a:pt x="25" y="32"/>
                    </a:lnTo>
                    <a:lnTo>
                      <a:pt x="33" y="30"/>
                    </a:lnTo>
                    <a:lnTo>
                      <a:pt x="41" y="29"/>
                    </a:lnTo>
                    <a:lnTo>
                      <a:pt x="48" y="28"/>
                    </a:lnTo>
                    <a:lnTo>
                      <a:pt x="54" y="26"/>
                    </a:lnTo>
                    <a:lnTo>
                      <a:pt x="60" y="24"/>
                    </a:lnTo>
                    <a:lnTo>
                      <a:pt x="68" y="22"/>
                    </a:lnTo>
                    <a:lnTo>
                      <a:pt x="73" y="20"/>
                    </a:lnTo>
                    <a:lnTo>
                      <a:pt x="78" y="19"/>
                    </a:lnTo>
                    <a:lnTo>
                      <a:pt x="82" y="18"/>
                    </a:lnTo>
                    <a:lnTo>
                      <a:pt x="85" y="17"/>
                    </a:lnTo>
                    <a:lnTo>
                      <a:pt x="86" y="16"/>
                    </a:lnTo>
                    <a:lnTo>
                      <a:pt x="70" y="18"/>
                    </a:lnTo>
                    <a:lnTo>
                      <a:pt x="116" y="0"/>
                    </a:lnTo>
                  </a:path>
                </a:pathLst>
              </a:custGeom>
              <a:solidFill>
                <a:srgbClr val="FF8F66"/>
              </a:solidFill>
              <a:ln w="9525" cap="rnd">
                <a:noFill/>
                <a:round/>
                <a:headEnd type="none" w="sm" len="sm"/>
                <a:tailEnd type="none" w="sm" len="sm"/>
              </a:ln>
            </p:spPr>
            <p:txBody>
              <a:bodyPr/>
              <a:lstStyle/>
              <a:p>
                <a:pPr algn="ctr">
                  <a:defRPr/>
                </a:pPr>
                <a:endParaRPr lang="tr-TR" b="1"/>
              </a:p>
            </p:txBody>
          </p:sp>
        </p:grpSp>
        <p:sp>
          <p:nvSpPr>
            <p:cNvPr id="34847" name="Freeform 90"/>
            <p:cNvSpPr>
              <a:spLocks/>
            </p:cNvSpPr>
            <p:nvPr/>
          </p:nvSpPr>
          <p:spPr bwMode="auto">
            <a:xfrm>
              <a:off x="1761" y="2753"/>
              <a:ext cx="843" cy="622"/>
            </a:xfrm>
            <a:custGeom>
              <a:avLst/>
              <a:gdLst>
                <a:gd name="T0" fmla="*/ 33 w 843"/>
                <a:gd name="T1" fmla="*/ 125 h 622"/>
                <a:gd name="T2" fmla="*/ 17 w 843"/>
                <a:gd name="T3" fmla="*/ 168 h 622"/>
                <a:gd name="T4" fmla="*/ 6 w 843"/>
                <a:gd name="T5" fmla="*/ 209 h 622"/>
                <a:gd name="T6" fmla="*/ 0 w 843"/>
                <a:gd name="T7" fmla="*/ 278 h 622"/>
                <a:gd name="T8" fmla="*/ 7 w 843"/>
                <a:gd name="T9" fmla="*/ 362 h 622"/>
                <a:gd name="T10" fmla="*/ 27 w 843"/>
                <a:gd name="T11" fmla="*/ 444 h 622"/>
                <a:gd name="T12" fmla="*/ 69 w 843"/>
                <a:gd name="T13" fmla="*/ 561 h 622"/>
                <a:gd name="T14" fmla="*/ 98 w 843"/>
                <a:gd name="T15" fmla="*/ 600 h 622"/>
                <a:gd name="T16" fmla="*/ 123 w 843"/>
                <a:gd name="T17" fmla="*/ 620 h 622"/>
                <a:gd name="T18" fmla="*/ 136 w 843"/>
                <a:gd name="T19" fmla="*/ 620 h 622"/>
                <a:gd name="T20" fmla="*/ 142 w 843"/>
                <a:gd name="T21" fmla="*/ 609 h 622"/>
                <a:gd name="T22" fmla="*/ 166 w 843"/>
                <a:gd name="T23" fmla="*/ 581 h 622"/>
                <a:gd name="T24" fmla="*/ 206 w 843"/>
                <a:gd name="T25" fmla="*/ 550 h 622"/>
                <a:gd name="T26" fmla="*/ 225 w 843"/>
                <a:gd name="T27" fmla="*/ 529 h 622"/>
                <a:gd name="T28" fmla="*/ 252 w 843"/>
                <a:gd name="T29" fmla="*/ 507 h 622"/>
                <a:gd name="T30" fmla="*/ 291 w 843"/>
                <a:gd name="T31" fmla="*/ 490 h 622"/>
                <a:gd name="T32" fmla="*/ 330 w 843"/>
                <a:gd name="T33" fmla="*/ 474 h 622"/>
                <a:gd name="T34" fmla="*/ 370 w 843"/>
                <a:gd name="T35" fmla="*/ 452 h 622"/>
                <a:gd name="T36" fmla="*/ 416 w 843"/>
                <a:gd name="T37" fmla="*/ 421 h 622"/>
                <a:gd name="T38" fmla="*/ 447 w 843"/>
                <a:gd name="T39" fmla="*/ 394 h 622"/>
                <a:gd name="T40" fmla="*/ 462 w 843"/>
                <a:gd name="T41" fmla="*/ 374 h 622"/>
                <a:gd name="T42" fmla="*/ 466 w 843"/>
                <a:gd name="T43" fmla="*/ 349 h 622"/>
                <a:gd name="T44" fmla="*/ 469 w 843"/>
                <a:gd name="T45" fmla="*/ 362 h 622"/>
                <a:gd name="T46" fmla="*/ 479 w 843"/>
                <a:gd name="T47" fmla="*/ 369 h 622"/>
                <a:gd name="T48" fmla="*/ 501 w 843"/>
                <a:gd name="T49" fmla="*/ 369 h 622"/>
                <a:gd name="T50" fmla="*/ 552 w 843"/>
                <a:gd name="T51" fmla="*/ 352 h 622"/>
                <a:gd name="T52" fmla="*/ 674 w 843"/>
                <a:gd name="T53" fmla="*/ 291 h 622"/>
                <a:gd name="T54" fmla="*/ 746 w 843"/>
                <a:gd name="T55" fmla="*/ 247 h 622"/>
                <a:gd name="T56" fmla="*/ 789 w 843"/>
                <a:gd name="T57" fmla="*/ 200 h 622"/>
                <a:gd name="T58" fmla="*/ 821 w 843"/>
                <a:gd name="T59" fmla="*/ 148 h 622"/>
                <a:gd name="T60" fmla="*/ 840 w 843"/>
                <a:gd name="T61" fmla="*/ 100 h 622"/>
                <a:gd name="T62" fmla="*/ 841 w 843"/>
                <a:gd name="T63" fmla="*/ 63 h 622"/>
                <a:gd name="T64" fmla="*/ 835 w 843"/>
                <a:gd name="T65" fmla="*/ 53 h 622"/>
                <a:gd name="T66" fmla="*/ 791 w 843"/>
                <a:gd name="T67" fmla="*/ 45 h 622"/>
                <a:gd name="T68" fmla="*/ 730 w 843"/>
                <a:gd name="T69" fmla="*/ 42 h 622"/>
                <a:gd name="T70" fmla="*/ 655 w 843"/>
                <a:gd name="T71" fmla="*/ 53 h 622"/>
                <a:gd name="T72" fmla="*/ 571 w 843"/>
                <a:gd name="T73" fmla="*/ 57 h 622"/>
                <a:gd name="T74" fmla="*/ 511 w 843"/>
                <a:gd name="T75" fmla="*/ 51 h 622"/>
                <a:gd name="T76" fmla="*/ 472 w 843"/>
                <a:gd name="T77" fmla="*/ 53 h 622"/>
                <a:gd name="T78" fmla="*/ 460 w 843"/>
                <a:gd name="T79" fmla="*/ 61 h 622"/>
                <a:gd name="T80" fmla="*/ 457 w 843"/>
                <a:gd name="T81" fmla="*/ 66 h 622"/>
                <a:gd name="T82" fmla="*/ 452 w 843"/>
                <a:gd name="T83" fmla="*/ 51 h 622"/>
                <a:gd name="T84" fmla="*/ 440 w 843"/>
                <a:gd name="T85" fmla="*/ 41 h 622"/>
                <a:gd name="T86" fmla="*/ 416 w 843"/>
                <a:gd name="T87" fmla="*/ 30 h 622"/>
                <a:gd name="T88" fmla="*/ 387 w 843"/>
                <a:gd name="T89" fmla="*/ 19 h 622"/>
                <a:gd name="T90" fmla="*/ 361 w 843"/>
                <a:gd name="T91" fmla="*/ 11 h 622"/>
                <a:gd name="T92" fmla="*/ 306 w 843"/>
                <a:gd name="T93" fmla="*/ 2 h 622"/>
                <a:gd name="T94" fmla="*/ 249 w 843"/>
                <a:gd name="T95" fmla="*/ 1 h 622"/>
                <a:gd name="T96" fmla="*/ 193 w 843"/>
                <a:gd name="T97" fmla="*/ 9 h 622"/>
                <a:gd name="T98" fmla="*/ 138 w 843"/>
                <a:gd name="T99" fmla="*/ 28 h 622"/>
                <a:gd name="T100" fmla="*/ 84 w 843"/>
                <a:gd name="T101" fmla="*/ 59 h 6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3"/>
                <a:gd name="T154" fmla="*/ 0 h 622"/>
                <a:gd name="T155" fmla="*/ 843 w 843"/>
                <a:gd name="T156" fmla="*/ 622 h 6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3" h="622">
                  <a:moveTo>
                    <a:pt x="49" y="100"/>
                  </a:moveTo>
                  <a:lnTo>
                    <a:pt x="40" y="112"/>
                  </a:lnTo>
                  <a:lnTo>
                    <a:pt x="33" y="125"/>
                  </a:lnTo>
                  <a:lnTo>
                    <a:pt x="27" y="140"/>
                  </a:lnTo>
                  <a:lnTo>
                    <a:pt x="22" y="153"/>
                  </a:lnTo>
                  <a:lnTo>
                    <a:pt x="17" y="168"/>
                  </a:lnTo>
                  <a:lnTo>
                    <a:pt x="13" y="181"/>
                  </a:lnTo>
                  <a:lnTo>
                    <a:pt x="9" y="194"/>
                  </a:lnTo>
                  <a:lnTo>
                    <a:pt x="6" y="209"/>
                  </a:lnTo>
                  <a:lnTo>
                    <a:pt x="3" y="223"/>
                  </a:lnTo>
                  <a:lnTo>
                    <a:pt x="1" y="250"/>
                  </a:lnTo>
                  <a:lnTo>
                    <a:pt x="0" y="278"/>
                  </a:lnTo>
                  <a:lnTo>
                    <a:pt x="1" y="306"/>
                  </a:lnTo>
                  <a:lnTo>
                    <a:pt x="3" y="334"/>
                  </a:lnTo>
                  <a:lnTo>
                    <a:pt x="7" y="362"/>
                  </a:lnTo>
                  <a:lnTo>
                    <a:pt x="13" y="389"/>
                  </a:lnTo>
                  <a:lnTo>
                    <a:pt x="20" y="417"/>
                  </a:lnTo>
                  <a:lnTo>
                    <a:pt x="27" y="444"/>
                  </a:lnTo>
                  <a:lnTo>
                    <a:pt x="44" y="498"/>
                  </a:lnTo>
                  <a:lnTo>
                    <a:pt x="63" y="549"/>
                  </a:lnTo>
                  <a:lnTo>
                    <a:pt x="69" y="561"/>
                  </a:lnTo>
                  <a:lnTo>
                    <a:pt x="78" y="574"/>
                  </a:lnTo>
                  <a:lnTo>
                    <a:pt x="86" y="588"/>
                  </a:lnTo>
                  <a:lnTo>
                    <a:pt x="98" y="600"/>
                  </a:lnTo>
                  <a:lnTo>
                    <a:pt x="109" y="610"/>
                  </a:lnTo>
                  <a:lnTo>
                    <a:pt x="119" y="618"/>
                  </a:lnTo>
                  <a:lnTo>
                    <a:pt x="123" y="620"/>
                  </a:lnTo>
                  <a:lnTo>
                    <a:pt x="128" y="621"/>
                  </a:lnTo>
                  <a:lnTo>
                    <a:pt x="133" y="621"/>
                  </a:lnTo>
                  <a:lnTo>
                    <a:pt x="136" y="620"/>
                  </a:lnTo>
                  <a:lnTo>
                    <a:pt x="137" y="618"/>
                  </a:lnTo>
                  <a:lnTo>
                    <a:pt x="138" y="615"/>
                  </a:lnTo>
                  <a:lnTo>
                    <a:pt x="142" y="609"/>
                  </a:lnTo>
                  <a:lnTo>
                    <a:pt x="147" y="601"/>
                  </a:lnTo>
                  <a:lnTo>
                    <a:pt x="155" y="592"/>
                  </a:lnTo>
                  <a:lnTo>
                    <a:pt x="166" y="581"/>
                  </a:lnTo>
                  <a:lnTo>
                    <a:pt x="181" y="568"/>
                  </a:lnTo>
                  <a:lnTo>
                    <a:pt x="201" y="554"/>
                  </a:lnTo>
                  <a:lnTo>
                    <a:pt x="206" y="550"/>
                  </a:lnTo>
                  <a:lnTo>
                    <a:pt x="212" y="543"/>
                  </a:lnTo>
                  <a:lnTo>
                    <a:pt x="218" y="537"/>
                  </a:lnTo>
                  <a:lnTo>
                    <a:pt x="225" y="529"/>
                  </a:lnTo>
                  <a:lnTo>
                    <a:pt x="232" y="522"/>
                  </a:lnTo>
                  <a:lnTo>
                    <a:pt x="242" y="514"/>
                  </a:lnTo>
                  <a:lnTo>
                    <a:pt x="252" y="507"/>
                  </a:lnTo>
                  <a:lnTo>
                    <a:pt x="262" y="500"/>
                  </a:lnTo>
                  <a:lnTo>
                    <a:pt x="277" y="495"/>
                  </a:lnTo>
                  <a:lnTo>
                    <a:pt x="291" y="490"/>
                  </a:lnTo>
                  <a:lnTo>
                    <a:pt x="304" y="485"/>
                  </a:lnTo>
                  <a:lnTo>
                    <a:pt x="318" y="479"/>
                  </a:lnTo>
                  <a:lnTo>
                    <a:pt x="330" y="474"/>
                  </a:lnTo>
                  <a:lnTo>
                    <a:pt x="342" y="467"/>
                  </a:lnTo>
                  <a:lnTo>
                    <a:pt x="356" y="461"/>
                  </a:lnTo>
                  <a:lnTo>
                    <a:pt x="370" y="452"/>
                  </a:lnTo>
                  <a:lnTo>
                    <a:pt x="384" y="442"/>
                  </a:lnTo>
                  <a:lnTo>
                    <a:pt x="399" y="432"/>
                  </a:lnTo>
                  <a:lnTo>
                    <a:pt x="416" y="421"/>
                  </a:lnTo>
                  <a:lnTo>
                    <a:pt x="433" y="408"/>
                  </a:lnTo>
                  <a:lnTo>
                    <a:pt x="440" y="403"/>
                  </a:lnTo>
                  <a:lnTo>
                    <a:pt x="447" y="394"/>
                  </a:lnTo>
                  <a:lnTo>
                    <a:pt x="453" y="388"/>
                  </a:lnTo>
                  <a:lnTo>
                    <a:pt x="457" y="380"/>
                  </a:lnTo>
                  <a:lnTo>
                    <a:pt x="462" y="374"/>
                  </a:lnTo>
                  <a:lnTo>
                    <a:pt x="464" y="365"/>
                  </a:lnTo>
                  <a:lnTo>
                    <a:pt x="466" y="357"/>
                  </a:lnTo>
                  <a:lnTo>
                    <a:pt x="466" y="349"/>
                  </a:lnTo>
                  <a:lnTo>
                    <a:pt x="466" y="354"/>
                  </a:lnTo>
                  <a:lnTo>
                    <a:pt x="467" y="359"/>
                  </a:lnTo>
                  <a:lnTo>
                    <a:pt x="469" y="362"/>
                  </a:lnTo>
                  <a:lnTo>
                    <a:pt x="471" y="365"/>
                  </a:lnTo>
                  <a:lnTo>
                    <a:pt x="474" y="367"/>
                  </a:lnTo>
                  <a:lnTo>
                    <a:pt x="479" y="369"/>
                  </a:lnTo>
                  <a:lnTo>
                    <a:pt x="484" y="370"/>
                  </a:lnTo>
                  <a:lnTo>
                    <a:pt x="489" y="370"/>
                  </a:lnTo>
                  <a:lnTo>
                    <a:pt x="501" y="369"/>
                  </a:lnTo>
                  <a:lnTo>
                    <a:pt x="517" y="364"/>
                  </a:lnTo>
                  <a:lnTo>
                    <a:pt x="533" y="359"/>
                  </a:lnTo>
                  <a:lnTo>
                    <a:pt x="552" y="352"/>
                  </a:lnTo>
                  <a:lnTo>
                    <a:pt x="591" y="334"/>
                  </a:lnTo>
                  <a:lnTo>
                    <a:pt x="633" y="313"/>
                  </a:lnTo>
                  <a:lnTo>
                    <a:pt x="674" y="291"/>
                  </a:lnTo>
                  <a:lnTo>
                    <a:pt x="712" y="269"/>
                  </a:lnTo>
                  <a:lnTo>
                    <a:pt x="730" y="260"/>
                  </a:lnTo>
                  <a:lnTo>
                    <a:pt x="746" y="247"/>
                  </a:lnTo>
                  <a:lnTo>
                    <a:pt x="762" y="233"/>
                  </a:lnTo>
                  <a:lnTo>
                    <a:pt x="776" y="217"/>
                  </a:lnTo>
                  <a:lnTo>
                    <a:pt x="789" y="200"/>
                  </a:lnTo>
                  <a:lnTo>
                    <a:pt x="801" y="183"/>
                  </a:lnTo>
                  <a:lnTo>
                    <a:pt x="812" y="165"/>
                  </a:lnTo>
                  <a:lnTo>
                    <a:pt x="821" y="148"/>
                  </a:lnTo>
                  <a:lnTo>
                    <a:pt x="829" y="131"/>
                  </a:lnTo>
                  <a:lnTo>
                    <a:pt x="835" y="115"/>
                  </a:lnTo>
                  <a:lnTo>
                    <a:pt x="840" y="100"/>
                  </a:lnTo>
                  <a:lnTo>
                    <a:pt x="842" y="86"/>
                  </a:lnTo>
                  <a:lnTo>
                    <a:pt x="842" y="73"/>
                  </a:lnTo>
                  <a:lnTo>
                    <a:pt x="841" y="63"/>
                  </a:lnTo>
                  <a:lnTo>
                    <a:pt x="840" y="59"/>
                  </a:lnTo>
                  <a:lnTo>
                    <a:pt x="838" y="56"/>
                  </a:lnTo>
                  <a:lnTo>
                    <a:pt x="835" y="53"/>
                  </a:lnTo>
                  <a:lnTo>
                    <a:pt x="832" y="51"/>
                  </a:lnTo>
                  <a:lnTo>
                    <a:pt x="810" y="47"/>
                  </a:lnTo>
                  <a:lnTo>
                    <a:pt x="791" y="45"/>
                  </a:lnTo>
                  <a:lnTo>
                    <a:pt x="774" y="42"/>
                  </a:lnTo>
                  <a:lnTo>
                    <a:pt x="758" y="41"/>
                  </a:lnTo>
                  <a:lnTo>
                    <a:pt x="730" y="42"/>
                  </a:lnTo>
                  <a:lnTo>
                    <a:pt x="706" y="45"/>
                  </a:lnTo>
                  <a:lnTo>
                    <a:pt x="681" y="48"/>
                  </a:lnTo>
                  <a:lnTo>
                    <a:pt x="655" y="53"/>
                  </a:lnTo>
                  <a:lnTo>
                    <a:pt x="625" y="56"/>
                  </a:lnTo>
                  <a:lnTo>
                    <a:pt x="589" y="58"/>
                  </a:lnTo>
                  <a:lnTo>
                    <a:pt x="571" y="57"/>
                  </a:lnTo>
                  <a:lnTo>
                    <a:pt x="551" y="56"/>
                  </a:lnTo>
                  <a:lnTo>
                    <a:pt x="532" y="54"/>
                  </a:lnTo>
                  <a:lnTo>
                    <a:pt x="511" y="51"/>
                  </a:lnTo>
                  <a:lnTo>
                    <a:pt x="494" y="51"/>
                  </a:lnTo>
                  <a:lnTo>
                    <a:pt x="479" y="51"/>
                  </a:lnTo>
                  <a:lnTo>
                    <a:pt x="472" y="53"/>
                  </a:lnTo>
                  <a:lnTo>
                    <a:pt x="467" y="55"/>
                  </a:lnTo>
                  <a:lnTo>
                    <a:pt x="464" y="57"/>
                  </a:lnTo>
                  <a:lnTo>
                    <a:pt x="460" y="61"/>
                  </a:lnTo>
                  <a:lnTo>
                    <a:pt x="457" y="66"/>
                  </a:lnTo>
                  <a:lnTo>
                    <a:pt x="457" y="67"/>
                  </a:lnTo>
                  <a:lnTo>
                    <a:pt x="457" y="66"/>
                  </a:lnTo>
                  <a:lnTo>
                    <a:pt x="457" y="63"/>
                  </a:lnTo>
                  <a:lnTo>
                    <a:pt x="455" y="57"/>
                  </a:lnTo>
                  <a:lnTo>
                    <a:pt x="452" y="51"/>
                  </a:lnTo>
                  <a:lnTo>
                    <a:pt x="449" y="48"/>
                  </a:lnTo>
                  <a:lnTo>
                    <a:pt x="445" y="45"/>
                  </a:lnTo>
                  <a:lnTo>
                    <a:pt x="440" y="41"/>
                  </a:lnTo>
                  <a:lnTo>
                    <a:pt x="434" y="39"/>
                  </a:lnTo>
                  <a:lnTo>
                    <a:pt x="425" y="34"/>
                  </a:lnTo>
                  <a:lnTo>
                    <a:pt x="416" y="30"/>
                  </a:lnTo>
                  <a:lnTo>
                    <a:pt x="406" y="27"/>
                  </a:lnTo>
                  <a:lnTo>
                    <a:pt x="397" y="22"/>
                  </a:lnTo>
                  <a:lnTo>
                    <a:pt x="387" y="19"/>
                  </a:lnTo>
                  <a:lnTo>
                    <a:pt x="378" y="16"/>
                  </a:lnTo>
                  <a:lnTo>
                    <a:pt x="369" y="12"/>
                  </a:lnTo>
                  <a:lnTo>
                    <a:pt x="361" y="11"/>
                  </a:lnTo>
                  <a:lnTo>
                    <a:pt x="343" y="7"/>
                  </a:lnTo>
                  <a:lnTo>
                    <a:pt x="325" y="5"/>
                  </a:lnTo>
                  <a:lnTo>
                    <a:pt x="306" y="2"/>
                  </a:lnTo>
                  <a:lnTo>
                    <a:pt x="287" y="1"/>
                  </a:lnTo>
                  <a:lnTo>
                    <a:pt x="269" y="0"/>
                  </a:lnTo>
                  <a:lnTo>
                    <a:pt x="249" y="1"/>
                  </a:lnTo>
                  <a:lnTo>
                    <a:pt x="231" y="2"/>
                  </a:lnTo>
                  <a:lnTo>
                    <a:pt x="212" y="5"/>
                  </a:lnTo>
                  <a:lnTo>
                    <a:pt x="193" y="9"/>
                  </a:lnTo>
                  <a:lnTo>
                    <a:pt x="175" y="13"/>
                  </a:lnTo>
                  <a:lnTo>
                    <a:pt x="156" y="20"/>
                  </a:lnTo>
                  <a:lnTo>
                    <a:pt x="138" y="28"/>
                  </a:lnTo>
                  <a:lnTo>
                    <a:pt x="120" y="37"/>
                  </a:lnTo>
                  <a:lnTo>
                    <a:pt x="103" y="47"/>
                  </a:lnTo>
                  <a:lnTo>
                    <a:pt x="84" y="59"/>
                  </a:lnTo>
                  <a:lnTo>
                    <a:pt x="67" y="73"/>
                  </a:lnTo>
                  <a:lnTo>
                    <a:pt x="49" y="100"/>
                  </a:lnTo>
                </a:path>
              </a:pathLst>
            </a:custGeom>
            <a:gradFill rotWithShape="0">
              <a:gsLst>
                <a:gs pos="0">
                  <a:srgbClr val="BC5544"/>
                </a:gs>
                <a:gs pos="100000">
                  <a:srgbClr val="800000"/>
                </a:gs>
              </a:gsLst>
              <a:path path="rect">
                <a:fillToRect l="50000" t="50000" r="50000" b="50000"/>
              </a:path>
            </a:gradFill>
            <a:ln w="12700" cap="rnd">
              <a:solidFill>
                <a:srgbClr val="660033"/>
              </a:solidFill>
              <a:round/>
              <a:headEnd type="none" w="sm" len="sm"/>
              <a:tailEnd type="none" w="sm" len="sm"/>
            </a:ln>
          </p:spPr>
          <p:txBody>
            <a:bodyPr/>
            <a:lstStyle/>
            <a:p>
              <a:pPr algn="ctr">
                <a:defRPr/>
              </a:pPr>
              <a:endParaRPr lang="tr-TR" b="1"/>
            </a:p>
          </p:txBody>
        </p:sp>
      </p:grpSp>
      <p:sp>
        <p:nvSpPr>
          <p:cNvPr id="34844" name="Rectangle 91"/>
          <p:cNvSpPr>
            <a:spLocks noChangeArrowheads="1"/>
          </p:cNvSpPr>
          <p:nvPr/>
        </p:nvSpPr>
        <p:spPr bwMode="auto">
          <a:xfrm>
            <a:off x="1600201" y="6311900"/>
            <a:ext cx="3440113" cy="469900"/>
          </a:xfrm>
          <a:prstGeom prst="rect">
            <a:avLst/>
          </a:prstGeom>
          <a:noFill/>
          <a:ln w="9525">
            <a:noFill/>
            <a:miter lim="800000"/>
            <a:headEnd/>
            <a:tailEnd/>
          </a:ln>
        </p:spPr>
        <p:txBody>
          <a:bodyPr wrap="none" anchor="ctr"/>
          <a:lstStyle/>
          <a:p>
            <a:pPr algn="ctr">
              <a:buFont typeface="Wingdings" pitchFamily="2" charset="2"/>
              <a:buChar char="v"/>
              <a:defRPr/>
            </a:pPr>
            <a:r>
              <a:rPr lang="tr-TR" sz="1400" b="1" dirty="0">
                <a:solidFill>
                  <a:schemeClr val="tx1">
                    <a:lumMod val="95000"/>
                  </a:schemeClr>
                </a:solidFill>
                <a:cs typeface="Tahoma" pitchFamily="34" charset="0"/>
              </a:rPr>
              <a:t> </a:t>
            </a:r>
            <a:r>
              <a:rPr lang="tr-TR" sz="1400" dirty="0" err="1">
                <a:solidFill>
                  <a:schemeClr val="tx1">
                    <a:lumMod val="95000"/>
                  </a:schemeClr>
                </a:solidFill>
                <a:cs typeface="Tahoma" pitchFamily="34" charset="0"/>
              </a:rPr>
              <a:t>Olefsky</a:t>
            </a:r>
            <a:r>
              <a:rPr lang="tr-TR" sz="1400" dirty="0">
                <a:solidFill>
                  <a:schemeClr val="tx1">
                    <a:lumMod val="95000"/>
                  </a:schemeClr>
                </a:solidFill>
                <a:cs typeface="Tahoma" pitchFamily="34" charset="0"/>
              </a:rPr>
              <a:t> JM. </a:t>
            </a:r>
            <a:r>
              <a:rPr lang="tr-TR" sz="1400" dirty="0" err="1">
                <a:solidFill>
                  <a:schemeClr val="tx1">
                    <a:lumMod val="95000"/>
                  </a:schemeClr>
                </a:solidFill>
                <a:cs typeface="Tahoma" pitchFamily="34" charset="0"/>
              </a:rPr>
              <a:t>Diabetes</a:t>
            </a:r>
            <a:r>
              <a:rPr lang="tr-TR" sz="1400" dirty="0">
                <a:solidFill>
                  <a:schemeClr val="tx1">
                    <a:lumMod val="95000"/>
                  </a:schemeClr>
                </a:solidFill>
                <a:cs typeface="Tahoma" pitchFamily="34" charset="0"/>
              </a:rPr>
              <a:t> 2002.</a:t>
            </a:r>
            <a:endParaRPr lang="tr-TR" sz="1400" dirty="0">
              <a:solidFill>
                <a:schemeClr val="tx1">
                  <a:lumMod val="95000"/>
                </a:schemeClr>
              </a:solidFill>
            </a:endParaRPr>
          </a:p>
        </p:txBody>
      </p:sp>
      <p:sp>
        <p:nvSpPr>
          <p:cNvPr id="92" name="1 Başlık"/>
          <p:cNvSpPr>
            <a:spLocks noGrp="1"/>
          </p:cNvSpPr>
          <p:nvPr>
            <p:ph type="title"/>
          </p:nvPr>
        </p:nvSpPr>
        <p:spPr>
          <a:xfrm>
            <a:off x="3725069" y="147830"/>
            <a:ext cx="8534400" cy="1507067"/>
          </a:xfrm>
        </p:spPr>
        <p:txBody>
          <a:bodyPr/>
          <a:lstStyle/>
          <a:p>
            <a:pPr>
              <a:defRPr/>
            </a:pPr>
            <a:r>
              <a:rPr lang="tr-TR" sz="4000" b="1" dirty="0">
                <a:solidFill>
                  <a:schemeClr val="accent6">
                    <a:lumMod val="50000"/>
                  </a:schemeClr>
                </a:solidFill>
                <a:latin typeface="+mn-lt"/>
              </a:rPr>
              <a:t>İNSÜLİN DİRENCİ</a:t>
            </a:r>
          </a:p>
        </p:txBody>
      </p:sp>
    </p:spTree>
    <p:extLst>
      <p:ext uri="{BB962C8B-B14F-4D97-AF65-F5344CB8AC3E}">
        <p14:creationId xmlns:p14="http://schemas.microsoft.com/office/powerpoint/2010/main" val="3332133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14"/>
          <p:cNvSpPr>
            <a:spLocks noChangeShapeType="1"/>
          </p:cNvSpPr>
          <p:nvPr/>
        </p:nvSpPr>
        <p:spPr bwMode="auto">
          <a:xfrm rot="8371662" flipV="1">
            <a:off x="7300564" y="4450644"/>
            <a:ext cx="1587" cy="436557"/>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tr-TR">
              <a:solidFill>
                <a:schemeClr val="tx2"/>
              </a:solidFill>
            </a:endParaRPr>
          </a:p>
        </p:txBody>
      </p:sp>
      <p:sp>
        <p:nvSpPr>
          <p:cNvPr id="38915" name="Line 13"/>
          <p:cNvSpPr>
            <a:spLocks noChangeShapeType="1"/>
          </p:cNvSpPr>
          <p:nvPr/>
        </p:nvSpPr>
        <p:spPr bwMode="auto">
          <a:xfrm rot="13919268" flipV="1">
            <a:off x="4950633" y="4387029"/>
            <a:ext cx="1515" cy="514350"/>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tr-TR">
              <a:solidFill>
                <a:schemeClr val="tx2"/>
              </a:solidFill>
            </a:endParaRPr>
          </a:p>
        </p:txBody>
      </p:sp>
      <p:sp>
        <p:nvSpPr>
          <p:cNvPr id="38916" name="Line 11"/>
          <p:cNvSpPr>
            <a:spLocks noChangeShapeType="1"/>
          </p:cNvSpPr>
          <p:nvPr/>
        </p:nvSpPr>
        <p:spPr bwMode="auto">
          <a:xfrm rot="16128391" flipV="1">
            <a:off x="4499804" y="3504371"/>
            <a:ext cx="1515" cy="514350"/>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tr-TR">
              <a:solidFill>
                <a:schemeClr val="tx2"/>
              </a:solidFill>
            </a:endParaRPr>
          </a:p>
        </p:txBody>
      </p:sp>
      <p:sp>
        <p:nvSpPr>
          <p:cNvPr id="38917" name="Line 10"/>
          <p:cNvSpPr>
            <a:spLocks noChangeShapeType="1"/>
          </p:cNvSpPr>
          <p:nvPr/>
        </p:nvSpPr>
        <p:spPr bwMode="auto">
          <a:xfrm rot="5351923" flipV="1">
            <a:off x="7779581" y="3504371"/>
            <a:ext cx="1515" cy="514350"/>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tr-TR">
              <a:solidFill>
                <a:schemeClr val="tx2"/>
              </a:solidFill>
            </a:endParaRPr>
          </a:p>
        </p:txBody>
      </p:sp>
      <p:sp>
        <p:nvSpPr>
          <p:cNvPr id="38918" name="Line 9"/>
          <p:cNvSpPr>
            <a:spLocks noChangeShapeType="1"/>
          </p:cNvSpPr>
          <p:nvPr/>
        </p:nvSpPr>
        <p:spPr bwMode="auto">
          <a:xfrm rot="19440105" flipV="1">
            <a:off x="5072347" y="2513396"/>
            <a:ext cx="1587" cy="436557"/>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tr-TR">
              <a:solidFill>
                <a:schemeClr val="tx2"/>
              </a:solidFill>
            </a:endParaRPr>
          </a:p>
        </p:txBody>
      </p:sp>
      <p:sp>
        <p:nvSpPr>
          <p:cNvPr id="38919" name="Line 8"/>
          <p:cNvSpPr>
            <a:spLocks noChangeShapeType="1"/>
          </p:cNvSpPr>
          <p:nvPr/>
        </p:nvSpPr>
        <p:spPr bwMode="auto">
          <a:xfrm rot="2379175" flipV="1">
            <a:off x="7270986" y="2532850"/>
            <a:ext cx="1588" cy="436557"/>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tr-TR">
              <a:solidFill>
                <a:schemeClr val="tx2"/>
              </a:solidFill>
            </a:endParaRPr>
          </a:p>
        </p:txBody>
      </p:sp>
      <p:sp>
        <p:nvSpPr>
          <p:cNvPr id="18441" name="Oval 6"/>
          <p:cNvSpPr>
            <a:spLocks noChangeArrowheads="1"/>
          </p:cNvSpPr>
          <p:nvPr/>
        </p:nvSpPr>
        <p:spPr bwMode="invGray">
          <a:xfrm>
            <a:off x="4735513" y="2670175"/>
            <a:ext cx="2849562" cy="2031205"/>
          </a:xfrm>
          <a:prstGeom prst="ellipse">
            <a:avLst/>
          </a:prstGeom>
          <a:solidFill>
            <a:schemeClr val="bg2"/>
          </a:solidFill>
          <a:ln w="28575">
            <a:solidFill>
              <a:schemeClr val="bg1"/>
            </a:solidFill>
            <a:round/>
            <a:headEnd/>
            <a:tailEnd/>
          </a:ln>
        </p:spPr>
        <p:txBody>
          <a:bodyPr wrap="none" anchor="ctr"/>
          <a:lstStyle/>
          <a:p>
            <a:pPr algn="ctr">
              <a:defRPr/>
            </a:pPr>
            <a:r>
              <a:rPr lang="tr-TR" sz="2800" b="1" dirty="0">
                <a:solidFill>
                  <a:schemeClr val="tx2"/>
                </a:solidFill>
              </a:rPr>
              <a:t>İ</a:t>
            </a:r>
            <a:r>
              <a:rPr lang="en-US" sz="2800" b="1" dirty="0">
                <a:solidFill>
                  <a:schemeClr val="tx2"/>
                </a:solidFill>
              </a:rPr>
              <a:t>ns</a:t>
            </a:r>
            <a:r>
              <a:rPr lang="tr-TR" sz="2800" b="1" dirty="0">
                <a:solidFill>
                  <a:schemeClr val="tx2"/>
                </a:solidFill>
              </a:rPr>
              <a:t>ü</a:t>
            </a:r>
            <a:r>
              <a:rPr lang="en-US" sz="2800" b="1" dirty="0" err="1">
                <a:solidFill>
                  <a:schemeClr val="tx2"/>
                </a:solidFill>
              </a:rPr>
              <a:t>lin</a:t>
            </a:r>
            <a:endParaRPr lang="en-US" sz="2800" b="1" dirty="0">
              <a:solidFill>
                <a:schemeClr val="tx2"/>
              </a:solidFill>
            </a:endParaRPr>
          </a:p>
          <a:p>
            <a:pPr algn="ctr">
              <a:defRPr/>
            </a:pPr>
            <a:r>
              <a:rPr lang="tr-TR" sz="2800" b="1" dirty="0">
                <a:solidFill>
                  <a:schemeClr val="tx2"/>
                </a:solidFill>
              </a:rPr>
              <a:t>Direnci</a:t>
            </a:r>
            <a:endParaRPr lang="en-US" sz="2800" b="1" dirty="0">
              <a:solidFill>
                <a:schemeClr val="tx2"/>
              </a:solidFill>
            </a:endParaRPr>
          </a:p>
        </p:txBody>
      </p:sp>
      <p:sp>
        <p:nvSpPr>
          <p:cNvPr id="38921" name="Line 7"/>
          <p:cNvSpPr>
            <a:spLocks noChangeShapeType="1"/>
          </p:cNvSpPr>
          <p:nvPr/>
        </p:nvSpPr>
        <p:spPr bwMode="auto">
          <a:xfrm flipV="1">
            <a:off x="6170613" y="2206625"/>
            <a:ext cx="0" cy="436557"/>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tr-TR">
              <a:ln w="0"/>
              <a:solidFill>
                <a:schemeClr val="tx2"/>
              </a:solidFill>
              <a:effectLst>
                <a:outerShdw blurRad="38100" dist="19050" dir="2700000" algn="tl" rotWithShape="0">
                  <a:schemeClr val="dk1">
                    <a:alpha val="40000"/>
                  </a:schemeClr>
                </a:outerShdw>
              </a:effectLst>
            </a:endParaRPr>
          </a:p>
        </p:txBody>
      </p:sp>
      <p:sp>
        <p:nvSpPr>
          <p:cNvPr id="18443" name="Oval 16"/>
          <p:cNvSpPr>
            <a:spLocks noChangeArrowheads="1"/>
          </p:cNvSpPr>
          <p:nvPr/>
        </p:nvSpPr>
        <p:spPr bwMode="auto">
          <a:xfrm>
            <a:off x="2084388" y="4613275"/>
            <a:ext cx="2608262" cy="885242"/>
          </a:xfrm>
          <a:prstGeom prst="ellipse">
            <a:avLst/>
          </a:prstGeom>
          <a:solidFill>
            <a:schemeClr val="bg2">
              <a:lumMod val="60000"/>
              <a:lumOff val="40000"/>
            </a:schemeClr>
          </a:solidFill>
          <a:ln w="9525">
            <a:solidFill>
              <a:schemeClr val="bg1"/>
            </a:solidFill>
            <a:round/>
            <a:headEnd/>
            <a:tailEnd/>
          </a:ln>
        </p:spPr>
        <p:txBody>
          <a:bodyPr wrap="none" anchor="ctr"/>
          <a:lstStyle/>
          <a:p>
            <a:pPr algn="ctr">
              <a:defRPr/>
            </a:pPr>
            <a:r>
              <a:rPr lang="en-US" sz="2000" b="1" dirty="0">
                <a:solidFill>
                  <a:schemeClr val="tx2"/>
                </a:solidFill>
              </a:rPr>
              <a:t>D</a:t>
            </a:r>
            <a:r>
              <a:rPr lang="tr-TR" sz="2000" b="1" dirty="0">
                <a:solidFill>
                  <a:schemeClr val="tx2"/>
                </a:solidFill>
              </a:rPr>
              <a:t>i</a:t>
            </a:r>
            <a:r>
              <a:rPr lang="en-US" sz="2000" b="1" dirty="0" err="1">
                <a:solidFill>
                  <a:schemeClr val="tx2"/>
                </a:solidFill>
              </a:rPr>
              <a:t>slipidemi</a:t>
            </a:r>
            <a:endParaRPr lang="en-US" sz="2000" b="1" dirty="0">
              <a:solidFill>
                <a:schemeClr val="tx2"/>
              </a:solidFill>
            </a:endParaRPr>
          </a:p>
        </p:txBody>
      </p:sp>
      <p:sp>
        <p:nvSpPr>
          <p:cNvPr id="18444" name="Oval 17"/>
          <p:cNvSpPr>
            <a:spLocks noChangeArrowheads="1"/>
          </p:cNvSpPr>
          <p:nvPr/>
        </p:nvSpPr>
        <p:spPr bwMode="auto">
          <a:xfrm>
            <a:off x="7564439" y="4772025"/>
            <a:ext cx="2420937" cy="618456"/>
          </a:xfrm>
          <a:prstGeom prst="ellipse">
            <a:avLst/>
          </a:prstGeom>
          <a:solidFill>
            <a:schemeClr val="bg2">
              <a:lumMod val="60000"/>
              <a:lumOff val="40000"/>
            </a:schemeClr>
          </a:solidFill>
          <a:ln w="9525">
            <a:solidFill>
              <a:schemeClr val="bg1"/>
            </a:solidFill>
            <a:round/>
            <a:headEnd/>
            <a:tailEnd/>
          </a:ln>
        </p:spPr>
        <p:txBody>
          <a:bodyPr wrap="none" anchor="ctr"/>
          <a:lstStyle/>
          <a:p>
            <a:pPr algn="ctr">
              <a:defRPr/>
            </a:pPr>
            <a:r>
              <a:rPr lang="en-US" sz="2000" b="1" dirty="0" err="1">
                <a:solidFill>
                  <a:schemeClr val="tx2"/>
                </a:solidFill>
              </a:rPr>
              <a:t>Obe</a:t>
            </a:r>
            <a:r>
              <a:rPr lang="tr-TR" sz="2000" b="1" dirty="0">
                <a:solidFill>
                  <a:schemeClr val="tx2"/>
                </a:solidFill>
              </a:rPr>
              <a:t>z</a:t>
            </a:r>
            <a:r>
              <a:rPr lang="en-US" sz="2000" b="1" dirty="0">
                <a:solidFill>
                  <a:schemeClr val="tx2"/>
                </a:solidFill>
              </a:rPr>
              <a:t>it</a:t>
            </a:r>
            <a:r>
              <a:rPr lang="tr-TR" sz="2000" b="1" dirty="0">
                <a:solidFill>
                  <a:schemeClr val="tx2"/>
                </a:solidFill>
              </a:rPr>
              <a:t>e</a:t>
            </a:r>
            <a:endParaRPr lang="en-US" sz="2000" b="1" dirty="0">
              <a:solidFill>
                <a:schemeClr val="tx2"/>
              </a:solidFill>
            </a:endParaRPr>
          </a:p>
        </p:txBody>
      </p:sp>
      <p:sp>
        <p:nvSpPr>
          <p:cNvPr id="18445" name="Oval 19"/>
          <p:cNvSpPr>
            <a:spLocks noChangeArrowheads="1"/>
          </p:cNvSpPr>
          <p:nvPr/>
        </p:nvSpPr>
        <p:spPr bwMode="auto">
          <a:xfrm>
            <a:off x="7521575" y="2111375"/>
            <a:ext cx="2420938" cy="618456"/>
          </a:xfrm>
          <a:prstGeom prst="ellipse">
            <a:avLst/>
          </a:prstGeom>
          <a:solidFill>
            <a:schemeClr val="bg2">
              <a:lumMod val="60000"/>
              <a:lumOff val="40000"/>
            </a:schemeClr>
          </a:solidFill>
          <a:ln w="9525">
            <a:solidFill>
              <a:schemeClr val="bg1"/>
            </a:solidFill>
            <a:round/>
            <a:headEnd/>
            <a:tailEnd/>
          </a:ln>
        </p:spPr>
        <p:txBody>
          <a:bodyPr wrap="none" anchor="ctr"/>
          <a:lstStyle/>
          <a:p>
            <a:pPr algn="ctr">
              <a:defRPr/>
            </a:pPr>
            <a:r>
              <a:rPr lang="en-US" sz="2000" b="1" dirty="0">
                <a:solidFill>
                  <a:schemeClr val="tx2"/>
                </a:solidFill>
              </a:rPr>
              <a:t>H</a:t>
            </a:r>
            <a:r>
              <a:rPr lang="tr-TR" sz="2000" b="1" dirty="0">
                <a:solidFill>
                  <a:schemeClr val="tx2"/>
                </a:solidFill>
              </a:rPr>
              <a:t>i</a:t>
            </a:r>
            <a:r>
              <a:rPr lang="en-US" sz="2000" b="1" dirty="0">
                <a:solidFill>
                  <a:schemeClr val="tx2"/>
                </a:solidFill>
              </a:rPr>
              <a:t>pert</a:t>
            </a:r>
            <a:r>
              <a:rPr lang="tr-TR" sz="2000" b="1" dirty="0">
                <a:solidFill>
                  <a:schemeClr val="tx2"/>
                </a:solidFill>
              </a:rPr>
              <a:t>a</a:t>
            </a:r>
            <a:r>
              <a:rPr lang="en-US" sz="2000" b="1" dirty="0" err="1">
                <a:solidFill>
                  <a:schemeClr val="tx2"/>
                </a:solidFill>
              </a:rPr>
              <a:t>nsi</a:t>
            </a:r>
            <a:r>
              <a:rPr lang="tr-TR" sz="2000" b="1" dirty="0">
                <a:solidFill>
                  <a:schemeClr val="tx2"/>
                </a:solidFill>
              </a:rPr>
              <a:t>y</a:t>
            </a:r>
            <a:r>
              <a:rPr lang="en-US" sz="2000" b="1" dirty="0">
                <a:solidFill>
                  <a:schemeClr val="tx2"/>
                </a:solidFill>
              </a:rPr>
              <a:t>on</a:t>
            </a:r>
          </a:p>
        </p:txBody>
      </p:sp>
      <p:sp>
        <p:nvSpPr>
          <p:cNvPr id="18446" name="Oval 20"/>
          <p:cNvSpPr>
            <a:spLocks noChangeArrowheads="1"/>
          </p:cNvSpPr>
          <p:nvPr/>
        </p:nvSpPr>
        <p:spPr bwMode="auto">
          <a:xfrm>
            <a:off x="2255838" y="2047875"/>
            <a:ext cx="2565400" cy="679089"/>
          </a:xfrm>
          <a:prstGeom prst="ellipse">
            <a:avLst/>
          </a:prstGeom>
          <a:solidFill>
            <a:schemeClr val="bg2">
              <a:lumMod val="60000"/>
              <a:lumOff val="40000"/>
            </a:schemeClr>
          </a:solidFill>
          <a:ln w="9525">
            <a:solidFill>
              <a:schemeClr val="bg1"/>
            </a:solidFill>
            <a:round/>
            <a:headEnd/>
            <a:tailEnd/>
          </a:ln>
        </p:spPr>
        <p:txBody>
          <a:bodyPr wrap="none" anchor="ctr"/>
          <a:lstStyle/>
          <a:p>
            <a:pPr algn="ctr">
              <a:defRPr/>
            </a:pPr>
            <a:r>
              <a:rPr lang="en-US" sz="2000" b="1" dirty="0">
                <a:solidFill>
                  <a:schemeClr val="tx2"/>
                </a:solidFill>
              </a:rPr>
              <a:t>D</a:t>
            </a:r>
            <a:r>
              <a:rPr lang="tr-TR" sz="2000" b="1" dirty="0">
                <a:solidFill>
                  <a:schemeClr val="tx2"/>
                </a:solidFill>
              </a:rPr>
              <a:t>i</a:t>
            </a:r>
            <a:r>
              <a:rPr lang="en-US" sz="2000" b="1" dirty="0" err="1">
                <a:solidFill>
                  <a:schemeClr val="tx2"/>
                </a:solidFill>
              </a:rPr>
              <a:t>sfibrinol</a:t>
            </a:r>
            <a:r>
              <a:rPr lang="tr-TR" sz="2000" b="1" dirty="0" err="1">
                <a:solidFill>
                  <a:schemeClr val="tx2"/>
                </a:solidFill>
              </a:rPr>
              <a:t>izis</a:t>
            </a:r>
            <a:endParaRPr lang="en-US" sz="2000" b="1" dirty="0">
              <a:solidFill>
                <a:schemeClr val="tx2"/>
              </a:solidFill>
            </a:endParaRPr>
          </a:p>
        </p:txBody>
      </p:sp>
      <p:sp>
        <p:nvSpPr>
          <p:cNvPr id="18447" name="Oval 21"/>
          <p:cNvSpPr>
            <a:spLocks noChangeArrowheads="1"/>
          </p:cNvSpPr>
          <p:nvPr/>
        </p:nvSpPr>
        <p:spPr bwMode="auto">
          <a:xfrm>
            <a:off x="4957764" y="1514475"/>
            <a:ext cx="2422525" cy="618456"/>
          </a:xfrm>
          <a:prstGeom prst="ellipse">
            <a:avLst/>
          </a:prstGeom>
          <a:solidFill>
            <a:schemeClr val="bg2">
              <a:lumMod val="60000"/>
              <a:lumOff val="40000"/>
            </a:schemeClr>
          </a:solidFill>
          <a:ln w="9525">
            <a:solidFill>
              <a:schemeClr val="bg1"/>
            </a:solidFill>
            <a:round/>
            <a:headEnd/>
            <a:tailEnd/>
          </a:ln>
        </p:spPr>
        <p:txBody>
          <a:bodyPr wrap="none" anchor="ctr"/>
          <a:lstStyle/>
          <a:p>
            <a:pPr algn="ctr">
              <a:defRPr/>
            </a:pPr>
            <a:r>
              <a:rPr lang="en-US" sz="2000" b="1" dirty="0">
                <a:solidFill>
                  <a:schemeClr val="tx2"/>
                </a:solidFill>
              </a:rPr>
              <a:t>H</a:t>
            </a:r>
            <a:r>
              <a:rPr lang="tr-TR" sz="2000" b="1" dirty="0">
                <a:solidFill>
                  <a:schemeClr val="tx2"/>
                </a:solidFill>
              </a:rPr>
              <a:t>i</a:t>
            </a:r>
            <a:r>
              <a:rPr lang="en-US" sz="2000" b="1" dirty="0" err="1">
                <a:solidFill>
                  <a:schemeClr val="tx2"/>
                </a:solidFill>
              </a:rPr>
              <a:t>pergl</a:t>
            </a:r>
            <a:r>
              <a:rPr lang="tr-TR" sz="2000" b="1" dirty="0">
                <a:solidFill>
                  <a:schemeClr val="tx2"/>
                </a:solidFill>
              </a:rPr>
              <a:t>is</a:t>
            </a:r>
            <a:r>
              <a:rPr lang="en-US" sz="2000" b="1" dirty="0" err="1">
                <a:solidFill>
                  <a:schemeClr val="tx2"/>
                </a:solidFill>
              </a:rPr>
              <a:t>emi</a:t>
            </a:r>
            <a:endParaRPr lang="en-US" sz="2000" b="1" dirty="0">
              <a:solidFill>
                <a:schemeClr val="tx2"/>
              </a:solidFill>
            </a:endParaRPr>
          </a:p>
        </p:txBody>
      </p:sp>
      <p:sp>
        <p:nvSpPr>
          <p:cNvPr id="18448" name="Oval 22"/>
          <p:cNvSpPr>
            <a:spLocks noChangeArrowheads="1"/>
          </p:cNvSpPr>
          <p:nvPr/>
        </p:nvSpPr>
        <p:spPr bwMode="auto">
          <a:xfrm>
            <a:off x="4792664" y="5368925"/>
            <a:ext cx="2763837" cy="739722"/>
          </a:xfrm>
          <a:prstGeom prst="ellipse">
            <a:avLst/>
          </a:prstGeom>
          <a:solidFill>
            <a:schemeClr val="bg2">
              <a:lumMod val="60000"/>
              <a:lumOff val="40000"/>
            </a:schemeClr>
          </a:solidFill>
          <a:ln w="9525">
            <a:solidFill>
              <a:schemeClr val="bg1"/>
            </a:solidFill>
            <a:round/>
            <a:headEnd/>
            <a:tailEnd/>
          </a:ln>
        </p:spPr>
        <p:txBody>
          <a:bodyPr wrap="none" anchor="ctr"/>
          <a:lstStyle/>
          <a:p>
            <a:pPr algn="ctr">
              <a:defRPr/>
            </a:pPr>
            <a:r>
              <a:rPr lang="en-US" sz="2000" b="1" dirty="0" err="1">
                <a:solidFill>
                  <a:schemeClr val="tx2"/>
                </a:solidFill>
              </a:rPr>
              <a:t>Endotel</a:t>
            </a:r>
            <a:endParaRPr lang="en-US" sz="2000" b="1" dirty="0">
              <a:solidFill>
                <a:schemeClr val="tx2"/>
              </a:solidFill>
            </a:endParaRPr>
          </a:p>
          <a:p>
            <a:pPr algn="ctr">
              <a:defRPr/>
            </a:pPr>
            <a:r>
              <a:rPr lang="en-US" sz="2000" b="1" dirty="0">
                <a:solidFill>
                  <a:schemeClr val="tx2"/>
                </a:solidFill>
              </a:rPr>
              <a:t>D</a:t>
            </a:r>
            <a:r>
              <a:rPr lang="tr-TR" sz="2000" b="1" dirty="0">
                <a:solidFill>
                  <a:schemeClr val="tx2"/>
                </a:solidFill>
              </a:rPr>
              <a:t>i</a:t>
            </a:r>
            <a:r>
              <a:rPr lang="en-US" sz="2000" b="1" dirty="0" err="1">
                <a:solidFill>
                  <a:schemeClr val="tx2"/>
                </a:solidFill>
              </a:rPr>
              <a:t>sf</a:t>
            </a:r>
            <a:r>
              <a:rPr lang="tr-TR" sz="2000" b="1" dirty="0">
                <a:solidFill>
                  <a:schemeClr val="tx2"/>
                </a:solidFill>
              </a:rPr>
              <a:t>o</a:t>
            </a:r>
            <a:r>
              <a:rPr lang="en-US" sz="2000" b="1" dirty="0">
                <a:solidFill>
                  <a:schemeClr val="tx2"/>
                </a:solidFill>
              </a:rPr>
              <a:t>n</a:t>
            </a:r>
            <a:r>
              <a:rPr lang="tr-TR" sz="2000" b="1" dirty="0" err="1">
                <a:solidFill>
                  <a:schemeClr val="tx2"/>
                </a:solidFill>
              </a:rPr>
              <a:t>ksiyonu</a:t>
            </a:r>
            <a:endParaRPr lang="en-US" sz="2000" b="1" dirty="0">
              <a:solidFill>
                <a:schemeClr val="tx2"/>
              </a:solidFill>
            </a:endParaRPr>
          </a:p>
        </p:txBody>
      </p:sp>
      <p:sp>
        <p:nvSpPr>
          <p:cNvPr id="18449" name="Oval 23"/>
          <p:cNvSpPr>
            <a:spLocks noChangeArrowheads="1"/>
          </p:cNvSpPr>
          <p:nvPr/>
        </p:nvSpPr>
        <p:spPr bwMode="auto">
          <a:xfrm>
            <a:off x="1527176" y="3267075"/>
            <a:ext cx="2608263" cy="800355"/>
          </a:xfrm>
          <a:prstGeom prst="ellipse">
            <a:avLst/>
          </a:prstGeom>
          <a:solidFill>
            <a:schemeClr val="bg2">
              <a:lumMod val="60000"/>
              <a:lumOff val="40000"/>
            </a:schemeClr>
          </a:solidFill>
          <a:ln w="9525">
            <a:solidFill>
              <a:schemeClr val="bg1"/>
            </a:solidFill>
            <a:round/>
            <a:headEnd/>
            <a:tailEnd/>
          </a:ln>
        </p:spPr>
        <p:txBody>
          <a:bodyPr wrap="none" anchor="ctr"/>
          <a:lstStyle/>
          <a:p>
            <a:pPr algn="ctr">
              <a:defRPr/>
            </a:pPr>
            <a:r>
              <a:rPr lang="en-US" sz="2000" b="1" dirty="0">
                <a:solidFill>
                  <a:schemeClr val="tx2"/>
                </a:solidFill>
              </a:rPr>
              <a:t>Ma</a:t>
            </a:r>
            <a:r>
              <a:rPr lang="tr-TR" sz="2000" b="1" dirty="0">
                <a:solidFill>
                  <a:schemeClr val="tx2"/>
                </a:solidFill>
              </a:rPr>
              <a:t>k</a:t>
            </a:r>
            <a:r>
              <a:rPr lang="en-US" sz="2000" b="1" dirty="0" err="1">
                <a:solidFill>
                  <a:schemeClr val="tx2"/>
                </a:solidFill>
              </a:rPr>
              <a:t>rovas</a:t>
            </a:r>
            <a:r>
              <a:rPr lang="tr-TR" sz="2000" b="1" dirty="0">
                <a:solidFill>
                  <a:schemeClr val="tx2"/>
                </a:solidFill>
              </a:rPr>
              <a:t>küle</a:t>
            </a:r>
            <a:r>
              <a:rPr lang="en-US" sz="2000" b="1" dirty="0">
                <a:solidFill>
                  <a:schemeClr val="tx2"/>
                </a:solidFill>
              </a:rPr>
              <a:t>r</a:t>
            </a:r>
          </a:p>
          <a:p>
            <a:pPr algn="ctr">
              <a:defRPr/>
            </a:pPr>
            <a:r>
              <a:rPr lang="tr-TR" sz="2000" b="1" dirty="0">
                <a:solidFill>
                  <a:schemeClr val="tx2"/>
                </a:solidFill>
              </a:rPr>
              <a:t>Hastalık</a:t>
            </a:r>
            <a:endParaRPr lang="en-US" sz="2000" b="1" dirty="0">
              <a:solidFill>
                <a:schemeClr val="tx2"/>
              </a:solidFill>
            </a:endParaRPr>
          </a:p>
        </p:txBody>
      </p:sp>
      <p:sp>
        <p:nvSpPr>
          <p:cNvPr id="18450" name="Oval 24"/>
          <p:cNvSpPr>
            <a:spLocks noChangeArrowheads="1"/>
          </p:cNvSpPr>
          <p:nvPr/>
        </p:nvSpPr>
        <p:spPr bwMode="auto">
          <a:xfrm>
            <a:off x="8213726" y="3317875"/>
            <a:ext cx="2422525" cy="751849"/>
          </a:xfrm>
          <a:prstGeom prst="ellipse">
            <a:avLst/>
          </a:prstGeom>
          <a:solidFill>
            <a:schemeClr val="bg2">
              <a:lumMod val="60000"/>
              <a:lumOff val="40000"/>
            </a:schemeClr>
          </a:solidFill>
          <a:ln w="9525">
            <a:solidFill>
              <a:schemeClr val="bg1"/>
            </a:solidFill>
            <a:round/>
            <a:headEnd/>
            <a:tailEnd/>
          </a:ln>
        </p:spPr>
        <p:txBody>
          <a:bodyPr wrap="none" anchor="ctr"/>
          <a:lstStyle/>
          <a:p>
            <a:pPr algn="ctr">
              <a:defRPr/>
            </a:pPr>
            <a:r>
              <a:rPr lang="en-US" sz="2000" b="1" dirty="0" err="1">
                <a:solidFill>
                  <a:schemeClr val="tx2"/>
                </a:solidFill>
              </a:rPr>
              <a:t>Glu</a:t>
            </a:r>
            <a:r>
              <a:rPr lang="tr-TR" sz="2000" b="1" dirty="0">
                <a:solidFill>
                  <a:schemeClr val="tx2"/>
                </a:solidFill>
              </a:rPr>
              <a:t>k</a:t>
            </a:r>
            <a:r>
              <a:rPr lang="en-US" sz="2000" b="1" dirty="0">
                <a:solidFill>
                  <a:schemeClr val="tx2"/>
                </a:solidFill>
              </a:rPr>
              <a:t>o</a:t>
            </a:r>
            <a:r>
              <a:rPr lang="tr-TR" sz="2000" b="1" dirty="0">
                <a:solidFill>
                  <a:schemeClr val="tx2"/>
                </a:solidFill>
              </a:rPr>
              <a:t>z</a:t>
            </a:r>
            <a:endParaRPr lang="en-US" sz="2000" b="1" dirty="0">
              <a:solidFill>
                <a:schemeClr val="tx2"/>
              </a:solidFill>
            </a:endParaRPr>
          </a:p>
          <a:p>
            <a:pPr algn="ctr">
              <a:defRPr/>
            </a:pPr>
            <a:r>
              <a:rPr lang="tr-TR" sz="2000" b="1" dirty="0">
                <a:solidFill>
                  <a:schemeClr val="tx2"/>
                </a:solidFill>
              </a:rPr>
              <a:t>İ</a:t>
            </a:r>
            <a:r>
              <a:rPr lang="en-US" sz="2000" b="1" dirty="0" err="1">
                <a:solidFill>
                  <a:schemeClr val="tx2"/>
                </a:solidFill>
              </a:rPr>
              <a:t>ntoleran</a:t>
            </a:r>
            <a:r>
              <a:rPr lang="tr-TR" sz="2000" b="1" dirty="0">
                <a:solidFill>
                  <a:schemeClr val="tx2"/>
                </a:solidFill>
              </a:rPr>
              <a:t>sı</a:t>
            </a:r>
            <a:endParaRPr lang="en-US" sz="2000" b="1" dirty="0">
              <a:solidFill>
                <a:schemeClr val="tx2"/>
              </a:solidFill>
            </a:endParaRPr>
          </a:p>
        </p:txBody>
      </p:sp>
      <p:sp>
        <p:nvSpPr>
          <p:cNvPr id="18451" name="Text Box 25"/>
          <p:cNvSpPr txBox="1">
            <a:spLocks noChangeArrowheads="1"/>
          </p:cNvSpPr>
          <p:nvPr/>
        </p:nvSpPr>
        <p:spPr bwMode="auto">
          <a:xfrm>
            <a:off x="1325564" y="6184900"/>
            <a:ext cx="9355137" cy="825500"/>
          </a:xfrm>
          <a:prstGeom prst="rect">
            <a:avLst/>
          </a:prstGeom>
          <a:noFill/>
          <a:ln w="9525">
            <a:noFill/>
            <a:miter lim="800000"/>
            <a:headEnd/>
            <a:tailEnd/>
          </a:ln>
        </p:spPr>
        <p:txBody>
          <a:bodyPr>
            <a:spAutoFit/>
          </a:bodyPr>
          <a:lstStyle/>
          <a:p>
            <a:pPr>
              <a:lnSpc>
                <a:spcPct val="70000"/>
              </a:lnSpc>
              <a:spcBef>
                <a:spcPct val="50000"/>
              </a:spcBef>
              <a:buFont typeface="Wingdings" pitchFamily="2" charset="2"/>
              <a:buChar char="v"/>
              <a:defRPr/>
            </a:pPr>
            <a:r>
              <a:rPr lang="tr-TR" sz="1400" dirty="0">
                <a:solidFill>
                  <a:schemeClr val="tx2"/>
                </a:solidFill>
              </a:rPr>
              <a:t> </a:t>
            </a:r>
            <a:r>
              <a:rPr lang="en-US" sz="1400" dirty="0" err="1">
                <a:solidFill>
                  <a:schemeClr val="tx2"/>
                </a:solidFill>
              </a:rPr>
              <a:t>Reusch</a:t>
            </a:r>
            <a:r>
              <a:rPr lang="en-US" sz="1400" dirty="0">
                <a:solidFill>
                  <a:schemeClr val="tx2"/>
                </a:solidFill>
              </a:rPr>
              <a:t> JEB. Am J </a:t>
            </a:r>
            <a:r>
              <a:rPr lang="en-US" sz="1400" dirty="0" err="1">
                <a:solidFill>
                  <a:schemeClr val="tx2"/>
                </a:solidFill>
              </a:rPr>
              <a:t>Cardiol</a:t>
            </a:r>
            <a:r>
              <a:rPr lang="en-US" sz="1400" dirty="0">
                <a:solidFill>
                  <a:schemeClr val="tx2"/>
                </a:solidFill>
              </a:rPr>
              <a:t> 2002;90:19-26.</a:t>
            </a:r>
            <a:endParaRPr lang="tr-TR" sz="1400" dirty="0">
              <a:solidFill>
                <a:schemeClr val="tx2"/>
              </a:solidFill>
            </a:endParaRPr>
          </a:p>
          <a:p>
            <a:pPr>
              <a:lnSpc>
                <a:spcPct val="70000"/>
              </a:lnSpc>
              <a:spcBef>
                <a:spcPct val="50000"/>
              </a:spcBef>
              <a:buFont typeface="Wingdings" pitchFamily="2" charset="2"/>
              <a:buChar char="v"/>
              <a:defRPr/>
            </a:pPr>
            <a:r>
              <a:rPr lang="tr-TR" sz="1400" dirty="0">
                <a:solidFill>
                  <a:schemeClr val="tx2"/>
                </a:solidFill>
              </a:rPr>
              <a:t> </a:t>
            </a:r>
            <a:r>
              <a:rPr lang="en-US" sz="1400" dirty="0">
                <a:solidFill>
                  <a:schemeClr val="tx2"/>
                </a:solidFill>
              </a:rPr>
              <a:t>McFarlane SI et al. J </a:t>
            </a:r>
            <a:r>
              <a:rPr lang="en-US" sz="1400" dirty="0" err="1">
                <a:solidFill>
                  <a:schemeClr val="tx2"/>
                </a:solidFill>
              </a:rPr>
              <a:t>Clin</a:t>
            </a:r>
            <a:r>
              <a:rPr lang="en-US" sz="1400" dirty="0">
                <a:solidFill>
                  <a:schemeClr val="tx2"/>
                </a:solidFill>
              </a:rPr>
              <a:t> </a:t>
            </a:r>
            <a:r>
              <a:rPr lang="en-US" sz="1400" dirty="0" err="1">
                <a:solidFill>
                  <a:schemeClr val="tx2"/>
                </a:solidFill>
              </a:rPr>
              <a:t>Endocrinol</a:t>
            </a:r>
            <a:r>
              <a:rPr lang="en-US" sz="1400" dirty="0">
                <a:solidFill>
                  <a:schemeClr val="tx2"/>
                </a:solidFill>
              </a:rPr>
              <a:t> </a:t>
            </a:r>
            <a:r>
              <a:rPr lang="en-US" sz="1400" dirty="0" err="1">
                <a:solidFill>
                  <a:schemeClr val="tx2"/>
                </a:solidFill>
              </a:rPr>
              <a:t>Metab</a:t>
            </a:r>
            <a:r>
              <a:rPr lang="en-US" sz="1400" dirty="0">
                <a:solidFill>
                  <a:schemeClr val="tx2"/>
                </a:solidFill>
              </a:rPr>
              <a:t> 2001;86:713-718</a:t>
            </a:r>
            <a:r>
              <a:rPr lang="tr-TR" sz="1400" dirty="0">
                <a:solidFill>
                  <a:schemeClr val="tx2"/>
                </a:solidFill>
              </a:rPr>
              <a:t>.</a:t>
            </a:r>
            <a:r>
              <a:rPr lang="en-US" sz="1400" dirty="0">
                <a:solidFill>
                  <a:schemeClr val="tx2"/>
                </a:solidFill>
              </a:rPr>
              <a:t> </a:t>
            </a:r>
            <a:endParaRPr lang="tr-TR" sz="1400" dirty="0">
              <a:solidFill>
                <a:schemeClr val="tx2"/>
              </a:solidFill>
            </a:endParaRPr>
          </a:p>
          <a:p>
            <a:pPr>
              <a:spcBef>
                <a:spcPct val="50000"/>
              </a:spcBef>
              <a:defRPr/>
            </a:pPr>
            <a:endParaRPr lang="en-US" sz="1400" dirty="0">
              <a:solidFill>
                <a:schemeClr val="tx2"/>
              </a:solidFill>
            </a:endParaRPr>
          </a:p>
        </p:txBody>
      </p:sp>
      <p:sp>
        <p:nvSpPr>
          <p:cNvPr id="38931" name="Line 28"/>
          <p:cNvSpPr>
            <a:spLocks noChangeShapeType="1"/>
          </p:cNvSpPr>
          <p:nvPr/>
        </p:nvSpPr>
        <p:spPr bwMode="auto">
          <a:xfrm rot="10728568" flipV="1">
            <a:off x="6113249" y="4784727"/>
            <a:ext cx="1587" cy="436557"/>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tr-TR">
              <a:solidFill>
                <a:schemeClr val="tx2"/>
              </a:solidFill>
            </a:endParaRPr>
          </a:p>
        </p:txBody>
      </p:sp>
      <p:sp>
        <p:nvSpPr>
          <p:cNvPr id="23" name="1 Başlık"/>
          <p:cNvSpPr>
            <a:spLocks noGrp="1"/>
          </p:cNvSpPr>
          <p:nvPr>
            <p:ph type="title"/>
          </p:nvPr>
        </p:nvSpPr>
        <p:spPr>
          <a:xfrm>
            <a:off x="1466850" y="254000"/>
            <a:ext cx="9258300" cy="1091394"/>
          </a:xfrm>
        </p:spPr>
        <p:txBody>
          <a:bodyPr>
            <a:normAutofit/>
          </a:bodyPr>
          <a:lstStyle/>
          <a:p>
            <a:pPr>
              <a:defRPr/>
            </a:pPr>
            <a:r>
              <a:rPr lang="tr-TR" sz="3600" b="1" dirty="0">
                <a:solidFill>
                  <a:schemeClr val="accent6">
                    <a:lumMod val="50000"/>
                  </a:schemeClr>
                </a:solidFill>
                <a:latin typeface="+mn-lt"/>
              </a:rPr>
              <a:t>METABOLİK SENDROM         İNSÜLİN DİRENCİ</a:t>
            </a:r>
          </a:p>
        </p:txBody>
      </p:sp>
    </p:spTree>
    <p:extLst>
      <p:ext uri="{BB962C8B-B14F-4D97-AF65-F5344CB8AC3E}">
        <p14:creationId xmlns:p14="http://schemas.microsoft.com/office/powerpoint/2010/main" val="1686785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2495550"/>
            <a:ext cx="234632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op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988" y="2495550"/>
            <a:ext cx="294481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958850" y="1752600"/>
            <a:ext cx="1784350" cy="641350"/>
          </a:xfrm>
          <a:prstGeom prst="rect">
            <a:avLst/>
          </a:prstGeom>
          <a:noFill/>
          <a:ln w="9525">
            <a:noFill/>
            <a:miter lim="800000"/>
            <a:headEnd/>
            <a:tailEnd/>
          </a:ln>
          <a:effectLst/>
        </p:spPr>
        <p:txBody>
          <a:bodyPr>
            <a:spAutoFit/>
          </a:bodyPr>
          <a:lstStyle/>
          <a:p>
            <a:pPr>
              <a:spcBef>
                <a:spcPct val="50000"/>
              </a:spcBef>
              <a:defRPr/>
            </a:pPr>
            <a:r>
              <a:rPr lang="en-AU" sz="1800" b="1" dirty="0" err="1">
                <a:solidFill>
                  <a:schemeClr val="tx2"/>
                </a:solidFill>
                <a:latin typeface="+mn-lt"/>
                <a:cs typeface="+mn-cs"/>
              </a:rPr>
              <a:t>Derialtı</a:t>
            </a:r>
            <a:r>
              <a:rPr lang="en-AU" sz="1800" b="1" dirty="0">
                <a:solidFill>
                  <a:schemeClr val="tx2"/>
                </a:solidFill>
                <a:latin typeface="+mn-lt"/>
                <a:cs typeface="+mn-cs"/>
              </a:rPr>
              <a:t> </a:t>
            </a:r>
            <a:r>
              <a:rPr lang="en-AU" sz="1800" b="1" dirty="0" err="1">
                <a:solidFill>
                  <a:schemeClr val="tx2"/>
                </a:solidFill>
                <a:latin typeface="+mn-lt"/>
                <a:cs typeface="+mn-cs"/>
              </a:rPr>
              <a:t>yağ</a:t>
            </a:r>
            <a:r>
              <a:rPr lang="en-AU" sz="1800" b="1" dirty="0">
                <a:solidFill>
                  <a:schemeClr val="tx2"/>
                </a:solidFill>
                <a:latin typeface="+mn-lt"/>
                <a:cs typeface="+mn-cs"/>
              </a:rPr>
              <a:t> </a:t>
            </a:r>
            <a:r>
              <a:rPr lang="en-AU" sz="1800" b="1" dirty="0" err="1">
                <a:solidFill>
                  <a:schemeClr val="tx2"/>
                </a:solidFill>
                <a:latin typeface="+mn-lt"/>
                <a:cs typeface="+mn-cs"/>
              </a:rPr>
              <a:t>dokusu</a:t>
            </a:r>
            <a:endParaRPr lang="en-AU" sz="1800" dirty="0">
              <a:solidFill>
                <a:schemeClr val="tx2"/>
              </a:solidFill>
              <a:latin typeface="+mn-lt"/>
              <a:cs typeface="+mn-cs"/>
            </a:endParaRPr>
          </a:p>
        </p:txBody>
      </p:sp>
      <p:sp>
        <p:nvSpPr>
          <p:cNvPr id="6" name="Text Box 5"/>
          <p:cNvSpPr txBox="1">
            <a:spLocks noChangeArrowheads="1"/>
          </p:cNvSpPr>
          <p:nvPr/>
        </p:nvSpPr>
        <p:spPr bwMode="auto">
          <a:xfrm>
            <a:off x="7648575" y="1943100"/>
            <a:ext cx="1285875" cy="646331"/>
          </a:xfrm>
          <a:prstGeom prst="rect">
            <a:avLst/>
          </a:prstGeom>
          <a:noFill/>
          <a:ln w="9525">
            <a:noFill/>
            <a:miter lim="800000"/>
            <a:headEnd/>
            <a:tailEnd/>
          </a:ln>
          <a:effectLst/>
        </p:spPr>
        <p:txBody>
          <a:bodyPr>
            <a:spAutoFit/>
          </a:bodyPr>
          <a:lstStyle/>
          <a:p>
            <a:pPr>
              <a:spcBef>
                <a:spcPct val="50000"/>
              </a:spcBef>
              <a:defRPr/>
            </a:pPr>
            <a:r>
              <a:rPr lang="en-AU" sz="1800" b="1" dirty="0" err="1">
                <a:solidFill>
                  <a:schemeClr val="tx2"/>
                </a:solidFill>
                <a:latin typeface="+mn-lt"/>
                <a:cs typeface="+mn-cs"/>
              </a:rPr>
              <a:t>Derialtı</a:t>
            </a:r>
            <a:r>
              <a:rPr lang="en-AU" sz="1800" b="1" dirty="0">
                <a:solidFill>
                  <a:schemeClr val="tx2"/>
                </a:solidFill>
                <a:latin typeface="+mn-lt"/>
                <a:cs typeface="+mn-cs"/>
              </a:rPr>
              <a:t> </a:t>
            </a:r>
            <a:r>
              <a:rPr lang="en-AU" sz="1800" b="1" dirty="0" err="1">
                <a:solidFill>
                  <a:schemeClr val="tx2"/>
                </a:solidFill>
                <a:latin typeface="+mn-lt"/>
                <a:cs typeface="+mn-cs"/>
              </a:rPr>
              <a:t>yağ</a:t>
            </a:r>
            <a:r>
              <a:rPr lang="en-AU" sz="1800" b="1" dirty="0">
                <a:solidFill>
                  <a:schemeClr val="tx2"/>
                </a:solidFill>
                <a:latin typeface="+mn-lt"/>
                <a:cs typeface="+mn-cs"/>
              </a:rPr>
              <a:t> </a:t>
            </a:r>
            <a:r>
              <a:rPr lang="en-AU" sz="1800" b="1" dirty="0" err="1">
                <a:solidFill>
                  <a:schemeClr val="tx2"/>
                </a:solidFill>
                <a:latin typeface="+mn-lt"/>
                <a:cs typeface="+mn-cs"/>
              </a:rPr>
              <a:t>dokusu</a:t>
            </a:r>
            <a:endParaRPr lang="en-AU" sz="1800" dirty="0">
              <a:solidFill>
                <a:schemeClr val="tx2"/>
              </a:solidFill>
              <a:latin typeface="+mn-lt"/>
              <a:cs typeface="+mn-cs"/>
            </a:endParaRPr>
          </a:p>
        </p:txBody>
      </p:sp>
      <p:sp>
        <p:nvSpPr>
          <p:cNvPr id="7" name="Text Box 6"/>
          <p:cNvSpPr txBox="1">
            <a:spLocks noChangeArrowheads="1"/>
          </p:cNvSpPr>
          <p:nvPr/>
        </p:nvSpPr>
        <p:spPr bwMode="auto">
          <a:xfrm>
            <a:off x="3346450" y="1598613"/>
            <a:ext cx="1457325" cy="646112"/>
          </a:xfrm>
          <a:prstGeom prst="rect">
            <a:avLst/>
          </a:prstGeom>
          <a:noFill/>
          <a:ln w="9525">
            <a:noFill/>
            <a:miter lim="800000"/>
            <a:headEnd/>
            <a:tailEnd/>
          </a:ln>
          <a:effectLst/>
        </p:spPr>
        <p:txBody>
          <a:bodyPr>
            <a:spAutoFit/>
          </a:bodyPr>
          <a:lstStyle/>
          <a:p>
            <a:pPr algn="ctr">
              <a:spcBef>
                <a:spcPct val="50000"/>
              </a:spcBef>
              <a:defRPr/>
            </a:pPr>
            <a:r>
              <a:rPr lang="en-AU" sz="1800" b="1" dirty="0" err="1">
                <a:solidFill>
                  <a:schemeClr val="bg2">
                    <a:lumMod val="50000"/>
                  </a:schemeClr>
                </a:solidFill>
                <a:latin typeface="+mn-lt"/>
                <a:cs typeface="+mn-cs"/>
              </a:rPr>
              <a:t>Yağ</a:t>
            </a:r>
            <a:r>
              <a:rPr lang="en-AU" sz="1800" b="1" dirty="0">
                <a:solidFill>
                  <a:schemeClr val="bg2">
                    <a:lumMod val="50000"/>
                  </a:schemeClr>
                </a:solidFill>
                <a:latin typeface="+mn-lt"/>
                <a:cs typeface="+mn-cs"/>
              </a:rPr>
              <a:t> </a:t>
            </a:r>
            <a:r>
              <a:rPr lang="en-AU" sz="1800" b="1" dirty="0" err="1">
                <a:solidFill>
                  <a:schemeClr val="bg2">
                    <a:lumMod val="50000"/>
                  </a:schemeClr>
                </a:solidFill>
                <a:latin typeface="+mn-lt"/>
                <a:cs typeface="+mn-cs"/>
              </a:rPr>
              <a:t>depoları</a:t>
            </a:r>
            <a:endParaRPr lang="en-AU" sz="1800" b="1" dirty="0">
              <a:solidFill>
                <a:schemeClr val="bg2">
                  <a:lumMod val="50000"/>
                </a:schemeClr>
              </a:solidFill>
              <a:latin typeface="+mn-lt"/>
              <a:cs typeface="+mn-cs"/>
            </a:endParaRPr>
          </a:p>
        </p:txBody>
      </p:sp>
      <p:sp>
        <p:nvSpPr>
          <p:cNvPr id="8" name="Text Box 7"/>
          <p:cNvSpPr txBox="1">
            <a:spLocks noChangeArrowheads="1"/>
          </p:cNvSpPr>
          <p:nvPr/>
        </p:nvSpPr>
        <p:spPr bwMode="auto">
          <a:xfrm>
            <a:off x="1114425" y="6262688"/>
            <a:ext cx="2228850" cy="396875"/>
          </a:xfrm>
          <a:prstGeom prst="rect">
            <a:avLst/>
          </a:prstGeom>
          <a:noFill/>
          <a:ln w="9525">
            <a:noFill/>
            <a:miter lim="800000"/>
            <a:headEnd/>
            <a:tailEnd/>
          </a:ln>
          <a:effectLst/>
        </p:spPr>
        <p:txBody>
          <a:bodyPr>
            <a:spAutoFit/>
          </a:bodyPr>
          <a:lstStyle/>
          <a:p>
            <a:pPr algn="ctr">
              <a:spcBef>
                <a:spcPct val="50000"/>
              </a:spcBef>
              <a:defRPr/>
            </a:pPr>
            <a:r>
              <a:rPr lang="en-AU" sz="2000" b="1" dirty="0">
                <a:latin typeface="+mn-lt"/>
                <a:cs typeface="+mn-cs"/>
              </a:rPr>
              <a:t>Normal </a:t>
            </a:r>
            <a:r>
              <a:rPr lang="en-AU" sz="2000" b="1" dirty="0" err="1">
                <a:latin typeface="+mn-lt"/>
                <a:cs typeface="+mn-cs"/>
              </a:rPr>
              <a:t>kilolu</a:t>
            </a:r>
            <a:endParaRPr lang="en-AU" sz="2000" b="1" dirty="0">
              <a:latin typeface="+mn-lt"/>
              <a:cs typeface="+mn-cs"/>
            </a:endParaRPr>
          </a:p>
        </p:txBody>
      </p:sp>
      <p:sp>
        <p:nvSpPr>
          <p:cNvPr id="9" name="Text Box 8"/>
          <p:cNvSpPr txBox="1">
            <a:spLocks noChangeArrowheads="1"/>
          </p:cNvSpPr>
          <p:nvPr/>
        </p:nvSpPr>
        <p:spPr bwMode="auto">
          <a:xfrm>
            <a:off x="4559300" y="6248400"/>
            <a:ext cx="2828925" cy="396875"/>
          </a:xfrm>
          <a:prstGeom prst="rect">
            <a:avLst/>
          </a:prstGeom>
          <a:noFill/>
          <a:ln w="9525">
            <a:noFill/>
            <a:miter lim="800000"/>
            <a:headEnd/>
            <a:tailEnd/>
          </a:ln>
          <a:effectLst/>
        </p:spPr>
        <p:txBody>
          <a:bodyPr>
            <a:spAutoFit/>
          </a:bodyPr>
          <a:lstStyle/>
          <a:p>
            <a:pPr algn="ctr">
              <a:spcBef>
                <a:spcPct val="50000"/>
              </a:spcBef>
              <a:defRPr/>
            </a:pPr>
            <a:r>
              <a:rPr lang="en-AU" sz="2000" b="1" dirty="0" err="1">
                <a:latin typeface="+mn-lt"/>
                <a:cs typeface="+mn-cs"/>
              </a:rPr>
              <a:t>Fazla</a:t>
            </a:r>
            <a:r>
              <a:rPr lang="en-AU" sz="2000" b="1" dirty="0">
                <a:latin typeface="+mn-lt"/>
                <a:cs typeface="+mn-cs"/>
              </a:rPr>
              <a:t> </a:t>
            </a:r>
            <a:r>
              <a:rPr lang="en-AU" sz="2000" b="1" dirty="0" err="1">
                <a:latin typeface="+mn-lt"/>
                <a:cs typeface="+mn-cs"/>
              </a:rPr>
              <a:t>kilolu</a:t>
            </a:r>
            <a:r>
              <a:rPr lang="en-AU" sz="2000" b="1" dirty="0">
                <a:latin typeface="+mn-lt"/>
                <a:cs typeface="+mn-cs"/>
              </a:rPr>
              <a:t> / </a:t>
            </a:r>
            <a:r>
              <a:rPr lang="en-AU" sz="2000" b="1" dirty="0" err="1">
                <a:latin typeface="+mn-lt"/>
                <a:cs typeface="+mn-cs"/>
              </a:rPr>
              <a:t>Obez</a:t>
            </a:r>
            <a:endParaRPr lang="en-AU" sz="1800" b="1" dirty="0">
              <a:latin typeface="+mn-lt"/>
              <a:cs typeface="+mn-cs"/>
            </a:endParaRPr>
          </a:p>
        </p:txBody>
      </p:sp>
      <p:sp>
        <p:nvSpPr>
          <p:cNvPr id="10" name="Line 9"/>
          <p:cNvSpPr>
            <a:spLocks noChangeShapeType="1"/>
          </p:cNvSpPr>
          <p:nvPr/>
        </p:nvSpPr>
        <p:spPr bwMode="auto">
          <a:xfrm flipH="1">
            <a:off x="1628775" y="2332038"/>
            <a:ext cx="7938" cy="1477962"/>
          </a:xfrm>
          <a:prstGeom prst="line">
            <a:avLst/>
          </a:prstGeom>
          <a:noFill/>
          <a:ln w="57150">
            <a:solidFill>
              <a:srgbClr val="FF0000"/>
            </a:solidFill>
            <a:round/>
            <a:headEnd/>
            <a:tailEnd/>
          </a:ln>
          <a:effectLst/>
        </p:spPr>
        <p:txBody>
          <a:bodyPr wrap="none" anchor="ctr"/>
          <a:lstStyle/>
          <a:p>
            <a:pPr algn="ctr">
              <a:defRPr/>
            </a:pPr>
            <a:endParaRPr lang="tr-TR">
              <a:latin typeface="+mn-lt"/>
              <a:cs typeface="+mn-cs"/>
            </a:endParaRPr>
          </a:p>
        </p:txBody>
      </p:sp>
      <p:sp>
        <p:nvSpPr>
          <p:cNvPr id="11" name="Line 10"/>
          <p:cNvSpPr>
            <a:spLocks noChangeShapeType="1"/>
          </p:cNvSpPr>
          <p:nvPr/>
        </p:nvSpPr>
        <p:spPr bwMode="auto">
          <a:xfrm flipH="1">
            <a:off x="7056438" y="2347913"/>
            <a:ext cx="563562" cy="1568450"/>
          </a:xfrm>
          <a:prstGeom prst="line">
            <a:avLst/>
          </a:prstGeom>
          <a:noFill/>
          <a:ln w="57150">
            <a:solidFill>
              <a:srgbClr val="FF0000"/>
            </a:solidFill>
            <a:round/>
            <a:headEnd/>
            <a:tailEnd/>
          </a:ln>
          <a:effectLst/>
        </p:spPr>
        <p:txBody>
          <a:bodyPr wrap="none" anchor="ctr"/>
          <a:lstStyle/>
          <a:p>
            <a:pPr algn="ctr">
              <a:defRPr/>
            </a:pPr>
            <a:endParaRPr lang="tr-TR">
              <a:latin typeface="+mn-lt"/>
              <a:cs typeface="+mn-cs"/>
            </a:endParaRPr>
          </a:p>
        </p:txBody>
      </p:sp>
      <p:sp>
        <p:nvSpPr>
          <p:cNvPr id="12" name="Text Box 11"/>
          <p:cNvSpPr txBox="1">
            <a:spLocks noChangeArrowheads="1"/>
          </p:cNvSpPr>
          <p:nvPr/>
        </p:nvSpPr>
        <p:spPr bwMode="auto">
          <a:xfrm>
            <a:off x="7559675" y="5257800"/>
            <a:ext cx="1200150" cy="923925"/>
          </a:xfrm>
          <a:prstGeom prst="rect">
            <a:avLst/>
          </a:prstGeom>
          <a:noFill/>
          <a:ln w="9525">
            <a:noFill/>
            <a:miter lim="800000"/>
            <a:headEnd/>
            <a:tailEnd/>
          </a:ln>
          <a:effectLst/>
        </p:spPr>
        <p:txBody>
          <a:bodyPr>
            <a:spAutoFit/>
          </a:bodyPr>
          <a:lstStyle/>
          <a:p>
            <a:pPr>
              <a:spcBef>
                <a:spcPct val="50000"/>
              </a:spcBef>
              <a:defRPr/>
            </a:pPr>
            <a:r>
              <a:rPr lang="en-AU" sz="1800" b="1" dirty="0">
                <a:latin typeface="+mn-lt"/>
                <a:cs typeface="+mn-cs"/>
              </a:rPr>
              <a:t>Vis</a:t>
            </a:r>
            <a:r>
              <a:rPr lang="tr-TR" sz="1800" b="1" dirty="0">
                <a:latin typeface="+mn-lt"/>
                <a:cs typeface="+mn-cs"/>
              </a:rPr>
              <a:t>s</a:t>
            </a:r>
            <a:r>
              <a:rPr lang="en-AU" sz="1800" b="1" dirty="0" err="1">
                <a:latin typeface="+mn-lt"/>
                <a:cs typeface="+mn-cs"/>
              </a:rPr>
              <a:t>eral</a:t>
            </a:r>
            <a:r>
              <a:rPr lang="en-AU" sz="1800" b="1" dirty="0">
                <a:latin typeface="+mn-lt"/>
                <a:cs typeface="+mn-cs"/>
              </a:rPr>
              <a:t> </a:t>
            </a:r>
            <a:r>
              <a:rPr lang="en-AU" sz="1800" b="1" dirty="0" err="1">
                <a:latin typeface="+mn-lt"/>
                <a:cs typeface="+mn-cs"/>
              </a:rPr>
              <a:t>yağ</a:t>
            </a:r>
            <a:r>
              <a:rPr lang="en-AU" sz="1800" b="1" dirty="0">
                <a:latin typeface="+mn-lt"/>
                <a:cs typeface="+mn-cs"/>
              </a:rPr>
              <a:t> </a:t>
            </a:r>
            <a:r>
              <a:rPr lang="en-AU" sz="1800" b="1" dirty="0" err="1">
                <a:latin typeface="+mn-lt"/>
                <a:cs typeface="+mn-cs"/>
              </a:rPr>
              <a:t>dokusu</a:t>
            </a:r>
            <a:endParaRPr lang="en-AU" sz="1800" dirty="0">
              <a:latin typeface="+mn-lt"/>
              <a:cs typeface="+mn-cs"/>
            </a:endParaRPr>
          </a:p>
        </p:txBody>
      </p:sp>
      <p:sp>
        <p:nvSpPr>
          <p:cNvPr id="13" name="Line 12"/>
          <p:cNvSpPr>
            <a:spLocks noChangeShapeType="1"/>
          </p:cNvSpPr>
          <p:nvPr/>
        </p:nvSpPr>
        <p:spPr bwMode="auto">
          <a:xfrm flipH="1" flipV="1">
            <a:off x="6616700" y="4343400"/>
            <a:ext cx="942975" cy="990600"/>
          </a:xfrm>
          <a:prstGeom prst="line">
            <a:avLst/>
          </a:prstGeom>
          <a:noFill/>
          <a:ln w="57150">
            <a:solidFill>
              <a:srgbClr val="FF0000"/>
            </a:solidFill>
            <a:round/>
            <a:headEnd/>
            <a:tailEnd/>
          </a:ln>
          <a:effectLst/>
        </p:spPr>
        <p:txBody>
          <a:bodyPr wrap="none" anchor="ctr"/>
          <a:lstStyle/>
          <a:p>
            <a:pPr algn="ctr">
              <a:defRPr/>
            </a:pPr>
            <a:endParaRPr lang="tr-TR">
              <a:latin typeface="+mn-lt"/>
              <a:cs typeface="+mn-cs"/>
            </a:endParaRPr>
          </a:p>
        </p:txBody>
      </p:sp>
      <p:sp>
        <p:nvSpPr>
          <p:cNvPr id="14" name="Line 13"/>
          <p:cNvSpPr>
            <a:spLocks noChangeShapeType="1"/>
          </p:cNvSpPr>
          <p:nvPr/>
        </p:nvSpPr>
        <p:spPr bwMode="auto">
          <a:xfrm flipH="1">
            <a:off x="2828925" y="3733800"/>
            <a:ext cx="1028700" cy="1371600"/>
          </a:xfrm>
          <a:prstGeom prst="line">
            <a:avLst/>
          </a:prstGeom>
          <a:noFill/>
          <a:ln w="57150">
            <a:solidFill>
              <a:srgbClr val="FF0000"/>
            </a:solidFill>
            <a:round/>
            <a:headEnd/>
            <a:tailEnd/>
          </a:ln>
          <a:effectLst/>
        </p:spPr>
        <p:txBody>
          <a:bodyPr wrap="none" anchor="ctr"/>
          <a:lstStyle/>
          <a:p>
            <a:pPr algn="ctr">
              <a:defRPr/>
            </a:pPr>
            <a:endParaRPr lang="tr-TR">
              <a:latin typeface="+mn-lt"/>
              <a:cs typeface="+mn-cs"/>
            </a:endParaRPr>
          </a:p>
        </p:txBody>
      </p:sp>
      <p:sp>
        <p:nvSpPr>
          <p:cNvPr id="15" name="Line 14"/>
          <p:cNvSpPr>
            <a:spLocks noChangeShapeType="1"/>
          </p:cNvSpPr>
          <p:nvPr/>
        </p:nvSpPr>
        <p:spPr bwMode="auto">
          <a:xfrm flipH="1" flipV="1">
            <a:off x="3873500" y="3733800"/>
            <a:ext cx="1285875" cy="1295400"/>
          </a:xfrm>
          <a:prstGeom prst="line">
            <a:avLst/>
          </a:prstGeom>
          <a:noFill/>
          <a:ln w="57150">
            <a:solidFill>
              <a:srgbClr val="FF0000"/>
            </a:solidFill>
            <a:round/>
            <a:headEnd/>
            <a:tailEnd/>
          </a:ln>
          <a:effectLst/>
        </p:spPr>
        <p:txBody>
          <a:bodyPr wrap="none" anchor="ctr"/>
          <a:lstStyle/>
          <a:p>
            <a:pPr algn="ctr">
              <a:defRPr/>
            </a:pPr>
            <a:endParaRPr lang="tr-TR">
              <a:latin typeface="+mn-lt"/>
              <a:cs typeface="+mn-cs"/>
            </a:endParaRPr>
          </a:p>
        </p:txBody>
      </p:sp>
      <p:sp>
        <p:nvSpPr>
          <p:cNvPr id="16" name="Text Box 15"/>
          <p:cNvSpPr txBox="1">
            <a:spLocks noChangeArrowheads="1"/>
          </p:cNvSpPr>
          <p:nvPr/>
        </p:nvSpPr>
        <p:spPr bwMode="auto">
          <a:xfrm rot="16171268">
            <a:off x="8488363" y="3759200"/>
            <a:ext cx="2438400" cy="831850"/>
          </a:xfrm>
          <a:prstGeom prst="rect">
            <a:avLst/>
          </a:prstGeom>
          <a:noFill/>
          <a:ln w="9525">
            <a:noFill/>
            <a:miter lim="800000"/>
            <a:headEnd/>
            <a:tailEnd/>
          </a:ln>
          <a:effectLst/>
        </p:spPr>
        <p:txBody>
          <a:bodyPr>
            <a:spAutoFit/>
          </a:bodyPr>
          <a:lstStyle/>
          <a:p>
            <a:pPr algn="ctr">
              <a:spcBef>
                <a:spcPct val="50000"/>
              </a:spcBef>
              <a:defRPr/>
            </a:pPr>
            <a:r>
              <a:rPr lang="en-AU" sz="2400" b="1" dirty="0">
                <a:solidFill>
                  <a:schemeClr val="bg2">
                    <a:lumMod val="50000"/>
                  </a:schemeClr>
                </a:solidFill>
                <a:latin typeface="+mn-lt"/>
                <a:cs typeface="+mn-cs"/>
              </a:rPr>
              <a:t>ABDOMİNAL YAĞ</a:t>
            </a:r>
          </a:p>
        </p:txBody>
      </p:sp>
      <p:sp>
        <p:nvSpPr>
          <p:cNvPr id="17" name="AutoShape 16"/>
          <p:cNvSpPr>
            <a:spLocks/>
          </p:cNvSpPr>
          <p:nvPr/>
        </p:nvSpPr>
        <p:spPr bwMode="auto">
          <a:xfrm>
            <a:off x="8551863" y="1981200"/>
            <a:ext cx="685800" cy="4343400"/>
          </a:xfrm>
          <a:prstGeom prst="rightBrace">
            <a:avLst>
              <a:gd name="adj1" fmla="val 52778"/>
              <a:gd name="adj2" fmla="val 50000"/>
            </a:avLst>
          </a:prstGeom>
          <a:noFill/>
          <a:ln w="28575">
            <a:solidFill>
              <a:schemeClr val="accent1"/>
            </a:solidFill>
            <a:round/>
            <a:headEnd/>
            <a:tailEnd/>
          </a:ln>
          <a:effectLst/>
        </p:spPr>
        <p:txBody>
          <a:bodyPr wrap="none" anchor="ctr"/>
          <a:lstStyle/>
          <a:p>
            <a:pPr algn="ctr">
              <a:defRPr/>
            </a:pPr>
            <a:endParaRPr lang="tr-TR">
              <a:latin typeface="+mn-lt"/>
              <a:cs typeface="+mn-cs"/>
            </a:endParaRPr>
          </a:p>
        </p:txBody>
      </p:sp>
      <p:sp>
        <p:nvSpPr>
          <p:cNvPr id="18" name="Line 17"/>
          <p:cNvSpPr>
            <a:spLocks noChangeShapeType="1"/>
          </p:cNvSpPr>
          <p:nvPr/>
        </p:nvSpPr>
        <p:spPr bwMode="auto">
          <a:xfrm flipH="1" flipV="1">
            <a:off x="3854450" y="2273300"/>
            <a:ext cx="1588" cy="1476375"/>
          </a:xfrm>
          <a:prstGeom prst="line">
            <a:avLst/>
          </a:prstGeom>
          <a:noFill/>
          <a:ln w="57150">
            <a:solidFill>
              <a:srgbClr val="FF0000"/>
            </a:solidFill>
            <a:round/>
            <a:headEnd type="none" w="sm" len="sm"/>
            <a:tailEnd type="none" w="sm" len="sm"/>
          </a:ln>
          <a:effectLst/>
        </p:spPr>
        <p:txBody>
          <a:bodyPr wrap="none" anchor="ctr"/>
          <a:lstStyle/>
          <a:p>
            <a:pPr algn="ctr">
              <a:defRPr/>
            </a:pPr>
            <a:endParaRPr lang="tr-TR">
              <a:latin typeface="+mn-lt"/>
              <a:cs typeface="+mn-cs"/>
            </a:endParaRPr>
          </a:p>
        </p:txBody>
      </p:sp>
      <p:sp>
        <p:nvSpPr>
          <p:cNvPr id="19" name="1 Başlık"/>
          <p:cNvSpPr txBox="1">
            <a:spLocks/>
          </p:cNvSpPr>
          <p:nvPr/>
        </p:nvSpPr>
        <p:spPr>
          <a:xfrm>
            <a:off x="514350" y="254000"/>
            <a:ext cx="9258300" cy="11430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tr-TR" sz="2800" dirty="0" smtClean="0">
                <a:solidFill>
                  <a:schemeClr val="tx2"/>
                </a:solidFill>
                <a:latin typeface="+mn-lt"/>
              </a:rPr>
              <a:t>METABOLİK SENDROM</a:t>
            </a:r>
            <a:r>
              <a:rPr lang="tr-TR" sz="4000" dirty="0" smtClean="0">
                <a:solidFill>
                  <a:schemeClr val="tx2"/>
                </a:solidFill>
                <a:latin typeface="+mn-lt"/>
              </a:rPr>
              <a:t> </a:t>
            </a:r>
            <a:r>
              <a:rPr lang="tr-TR" sz="4000" dirty="0" smtClean="0">
                <a:solidFill>
                  <a:schemeClr val="bg2">
                    <a:lumMod val="60000"/>
                    <a:lumOff val="40000"/>
                  </a:schemeClr>
                </a:solidFill>
                <a:latin typeface="+mn-lt"/>
              </a:rPr>
              <a:t>       </a:t>
            </a:r>
            <a:r>
              <a:rPr lang="tr-TR" sz="4000" dirty="0" smtClean="0">
                <a:latin typeface="+mn-lt"/>
              </a:rPr>
              <a:t>OBEZİTENİN ROLÜ</a:t>
            </a:r>
            <a:endParaRPr lang="tr-TR" sz="4000" dirty="0">
              <a:latin typeface="+mn-lt"/>
            </a:endParaRPr>
          </a:p>
        </p:txBody>
      </p:sp>
    </p:spTree>
    <p:extLst>
      <p:ext uri="{BB962C8B-B14F-4D97-AF65-F5344CB8AC3E}">
        <p14:creationId xmlns:p14="http://schemas.microsoft.com/office/powerpoint/2010/main" val="4262867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536700" y="254000"/>
            <a:ext cx="9423400" cy="1143000"/>
          </a:xfrm>
        </p:spPr>
        <p:txBody>
          <a:bodyPr>
            <a:normAutofit/>
          </a:bodyPr>
          <a:lstStyle/>
          <a:p>
            <a:pPr algn="l">
              <a:defRPr/>
            </a:pPr>
            <a:r>
              <a:rPr lang="tr-TR" sz="3600" b="1" dirty="0" smtClean="0">
                <a:solidFill>
                  <a:schemeClr val="accent6">
                    <a:lumMod val="50000"/>
                  </a:schemeClr>
                </a:solidFill>
                <a:latin typeface="+mn-lt"/>
              </a:rPr>
              <a:t>    METABOLİK </a:t>
            </a:r>
            <a:r>
              <a:rPr lang="tr-TR" sz="3600" b="1" dirty="0">
                <a:solidFill>
                  <a:schemeClr val="accent6">
                    <a:lumMod val="50000"/>
                  </a:schemeClr>
                </a:solidFill>
                <a:latin typeface="+mn-lt"/>
              </a:rPr>
              <a:t>SENDROM </a:t>
            </a:r>
            <a:r>
              <a:rPr lang="tr-TR" sz="3600" b="1" dirty="0" smtClean="0">
                <a:solidFill>
                  <a:schemeClr val="accent6">
                    <a:lumMod val="50000"/>
                  </a:schemeClr>
                </a:solidFill>
                <a:latin typeface="+mn-lt"/>
              </a:rPr>
              <a:t>-  TANI </a:t>
            </a:r>
            <a:r>
              <a:rPr lang="tr-TR" sz="3600" b="1" dirty="0">
                <a:solidFill>
                  <a:schemeClr val="accent6">
                    <a:lumMod val="50000"/>
                  </a:schemeClr>
                </a:solidFill>
                <a:latin typeface="+mn-lt"/>
              </a:rPr>
              <a:t>KRİTERLERİ</a:t>
            </a:r>
          </a:p>
        </p:txBody>
      </p:sp>
      <p:pic>
        <p:nvPicPr>
          <p:cNvPr id="2662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314725" y="1846263"/>
            <a:ext cx="5622875" cy="4022725"/>
          </a:xfrm>
        </p:spPr>
      </p:pic>
    </p:spTree>
    <p:extLst>
      <p:ext uri="{BB962C8B-B14F-4D97-AF65-F5344CB8AC3E}">
        <p14:creationId xmlns:p14="http://schemas.microsoft.com/office/powerpoint/2010/main" val="15414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57"/>
          <p:cNvSpPr>
            <a:spLocks noGrp="1" noChangeArrowheads="1"/>
          </p:cNvSpPr>
          <p:nvPr>
            <p:ph type="title"/>
          </p:nvPr>
        </p:nvSpPr>
        <p:spPr>
          <a:xfrm>
            <a:off x="1749425" y="115911"/>
            <a:ext cx="8534400" cy="759854"/>
          </a:xfrm>
        </p:spPr>
        <p:txBody>
          <a:bodyPr/>
          <a:lstStyle/>
          <a:p>
            <a:pPr eaLnBrk="1" hangingPunct="1"/>
            <a:r>
              <a:rPr lang="tr-TR" altLang="tr-TR" b="1" dirty="0" smtClean="0">
                <a:solidFill>
                  <a:schemeClr val="accent6">
                    <a:lumMod val="50000"/>
                  </a:schemeClr>
                </a:solidFill>
                <a:latin typeface="+mn-lt"/>
              </a:rPr>
              <a:t>  </a:t>
            </a:r>
            <a:r>
              <a:rPr lang="en-US" altLang="tr-TR" b="1" dirty="0" err="1" smtClean="0">
                <a:solidFill>
                  <a:schemeClr val="accent6">
                    <a:lumMod val="50000"/>
                  </a:schemeClr>
                </a:solidFill>
                <a:latin typeface="+mn-lt"/>
              </a:rPr>
              <a:t>Metaboli</a:t>
            </a:r>
            <a:r>
              <a:rPr lang="tr-TR" altLang="tr-TR" b="1" dirty="0" smtClean="0">
                <a:solidFill>
                  <a:schemeClr val="accent6">
                    <a:lumMod val="50000"/>
                  </a:schemeClr>
                </a:solidFill>
                <a:latin typeface="+mn-lt"/>
              </a:rPr>
              <a:t>k</a:t>
            </a:r>
            <a:r>
              <a:rPr lang="en-US" altLang="tr-TR" b="1" dirty="0" smtClean="0">
                <a:solidFill>
                  <a:schemeClr val="accent6">
                    <a:lumMod val="50000"/>
                  </a:schemeClr>
                </a:solidFill>
                <a:latin typeface="+mn-lt"/>
              </a:rPr>
              <a:t> S</a:t>
            </a:r>
            <a:r>
              <a:rPr lang="tr-TR" altLang="tr-TR" b="1" dirty="0" smtClean="0">
                <a:solidFill>
                  <a:schemeClr val="accent6">
                    <a:lumMod val="50000"/>
                  </a:schemeClr>
                </a:solidFill>
                <a:latin typeface="+mn-lt"/>
              </a:rPr>
              <a:t>e</a:t>
            </a:r>
            <a:r>
              <a:rPr lang="en-US" altLang="tr-TR" b="1" dirty="0" err="1" smtClean="0">
                <a:solidFill>
                  <a:schemeClr val="accent6">
                    <a:lumMod val="50000"/>
                  </a:schemeClr>
                </a:solidFill>
                <a:latin typeface="+mn-lt"/>
              </a:rPr>
              <a:t>ndrom</a:t>
            </a:r>
            <a:r>
              <a:rPr lang="tr-TR" altLang="tr-TR" b="1" dirty="0" smtClean="0">
                <a:solidFill>
                  <a:schemeClr val="accent6">
                    <a:lumMod val="50000"/>
                  </a:schemeClr>
                </a:solidFill>
                <a:latin typeface="+mn-lt"/>
              </a:rPr>
              <a:t>un Tanımları</a:t>
            </a:r>
            <a:endParaRPr lang="en-US" altLang="tr-TR" b="1" dirty="0" smtClean="0">
              <a:solidFill>
                <a:schemeClr val="accent6">
                  <a:lumMod val="50000"/>
                </a:schemeClr>
              </a:solidFill>
              <a:latin typeface="+mn-lt"/>
            </a:endParaRPr>
          </a:p>
        </p:txBody>
      </p:sp>
      <p:graphicFrame>
        <p:nvGraphicFramePr>
          <p:cNvPr id="613890" name="Group 514"/>
          <p:cNvGraphicFramePr>
            <a:graphicFrameLocks noGrp="1"/>
          </p:cNvGraphicFramePr>
          <p:nvPr>
            <p:extLst>
              <p:ext uri="{D42A27DB-BD31-4B8C-83A1-F6EECF244321}">
                <p14:modId xmlns:p14="http://schemas.microsoft.com/office/powerpoint/2010/main" val="3625478114"/>
              </p:ext>
            </p:extLst>
          </p:nvPr>
        </p:nvGraphicFramePr>
        <p:xfrm>
          <a:off x="1912937" y="946060"/>
          <a:ext cx="8207375" cy="4620768"/>
        </p:xfrm>
        <a:graphic>
          <a:graphicData uri="http://schemas.openxmlformats.org/drawingml/2006/table">
            <a:tbl>
              <a:tblPr/>
              <a:tblGrid>
                <a:gridCol w="4086225"/>
                <a:gridCol w="4121150"/>
              </a:tblGrid>
              <a:tr h="370718">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 typeface="Arial" panose="020B0604020202020204" pitchFamily="34" charset="0"/>
                        <a:buNone/>
                        <a:tabLst/>
                      </a:pPr>
                      <a:r>
                        <a:rPr kumimoji="0" lang="en-US" altLang="tr-TR" sz="20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NCEP ATP III</a:t>
                      </a:r>
                      <a:r>
                        <a:rPr kumimoji="0" lang="en-US" altLang="tr-TR" sz="2000" b="1" i="0" u="none" strike="noStrike" cap="none" normalizeH="0" baseline="30000" dirty="0" smtClean="0">
                          <a:ln>
                            <a:noFill/>
                          </a:ln>
                          <a:solidFill>
                            <a:schemeClr val="tx2"/>
                          </a:solidFill>
                          <a:effectLst/>
                          <a:latin typeface="Arial" panose="020B0604020202020204" pitchFamily="34" charset="0"/>
                          <a:ea typeface="MS PGothic" panose="020B0600070205080204" pitchFamily="34" charset="-128"/>
                        </a:rPr>
                        <a:t>1</a:t>
                      </a:r>
                      <a:r>
                        <a:rPr kumimoji="0" lang="tr-TR" altLang="tr-TR" sz="2000" b="1" i="0" u="none" strike="noStrike" cap="none" normalizeH="0" baseline="30000" dirty="0" smtClean="0">
                          <a:ln>
                            <a:noFill/>
                          </a:ln>
                          <a:solidFill>
                            <a:schemeClr val="tx2"/>
                          </a:solidFill>
                          <a:effectLst/>
                          <a:latin typeface="Arial" panose="020B0604020202020204" pitchFamily="34" charset="0"/>
                          <a:ea typeface="MS PGothic" panose="020B0600070205080204" pitchFamily="34" charset="-128"/>
                        </a:rPr>
                        <a:t> </a:t>
                      </a:r>
                      <a:r>
                        <a:rPr kumimoji="0" lang="tr-TR" altLang="tr-TR" sz="20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 2001</a:t>
                      </a:r>
                      <a:endParaRPr kumimoji="0" lang="tr-TR" altLang="tr-TR" sz="2000" b="1" i="0" u="none" strike="noStrike" cap="none" normalizeH="0" baseline="30000" dirty="0" smtClean="0">
                        <a:ln>
                          <a:noFill/>
                        </a:ln>
                        <a:solidFill>
                          <a:schemeClr val="tx2"/>
                        </a:solidFill>
                        <a:effectLst/>
                        <a:latin typeface="Arial" panose="020B0604020202020204" pitchFamily="34" charset="0"/>
                        <a:ea typeface="MS PGothic" panose="020B0600070205080204" pitchFamily="34" charset="-128"/>
                      </a:endParaRPr>
                    </a:p>
                  </a:txBody>
                  <a:tcPr marT="73152" marB="7315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 typeface="Arial" panose="020B0604020202020204" pitchFamily="34" charset="0"/>
                        <a:buNone/>
                        <a:tabLst/>
                      </a:pPr>
                      <a:r>
                        <a:rPr kumimoji="0" lang="en-US" altLang="tr-TR" sz="20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WHO</a:t>
                      </a:r>
                      <a:r>
                        <a:rPr kumimoji="0" lang="en-US" altLang="tr-TR" sz="2000" b="1" i="0" u="none" strike="noStrike" cap="none" normalizeH="0" baseline="3000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1,2</a:t>
                      </a:r>
                      <a:r>
                        <a:rPr kumimoji="0" lang="tr-TR" altLang="tr-TR" sz="2000" b="1" i="0" u="none" strike="noStrike" cap="none" normalizeH="0" baseline="30000" dirty="0" smtClean="0">
                          <a:ln>
                            <a:noFill/>
                          </a:ln>
                          <a:solidFill>
                            <a:schemeClr val="tx2"/>
                          </a:solidFill>
                          <a:effectLst/>
                          <a:latin typeface="Arial" panose="020B0604020202020204" pitchFamily="34" charset="0"/>
                          <a:ea typeface="MS PGothic" panose="020B0600070205080204" pitchFamily="34" charset="-128"/>
                          <a:cs typeface="+mn-cs"/>
                        </a:rPr>
                        <a:t> </a:t>
                      </a:r>
                      <a:r>
                        <a:rPr kumimoji="0" lang="tr-TR" altLang="tr-TR" sz="2000" b="1" i="0" u="none" strike="noStrike" cap="none" normalizeH="0" baseline="3000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a:t>
                      </a:r>
                      <a:r>
                        <a:rPr kumimoji="0" lang="tr-TR" altLang="tr-TR" sz="20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1999</a:t>
                      </a:r>
                      <a:endParaRPr kumimoji="0" lang="tr-TR" altLang="tr-TR" sz="2000" b="1" i="0" u="none" strike="noStrike" cap="none" normalizeH="0" baseline="30000" dirty="0" smtClean="0">
                        <a:ln>
                          <a:noFill/>
                        </a:ln>
                        <a:solidFill>
                          <a:schemeClr val="tx2"/>
                        </a:solidFill>
                        <a:effectLst/>
                        <a:latin typeface="Arial" panose="020B0604020202020204" pitchFamily="34" charset="0"/>
                        <a:ea typeface="MS PGothic" panose="020B0600070205080204" pitchFamily="34" charset="-128"/>
                        <a:cs typeface="+mn-cs"/>
                      </a:endParaRPr>
                    </a:p>
                  </a:txBody>
                  <a:tcPr marT="73152" marB="7315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20000"/>
                        <a:buFont typeface="Arial" panose="020B0604020202020204" pitchFamily="34" charset="0"/>
                        <a:buNone/>
                        <a:tabLst/>
                      </a:pPr>
                      <a:r>
                        <a:rPr kumimoji="0" lang="tr-TR"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Aşağıdakilerin üçü veya daha fazlası</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a:t>
                      </a:r>
                      <a:endPar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endParaRPr>
                    </a:p>
                  </a:txBody>
                  <a:tcPr marT="73152" marB="731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20000"/>
                        <a:buFont typeface="Arial" panose="020B0604020202020204" pitchFamily="34" charset="0"/>
                        <a:buNone/>
                        <a:tabLst/>
                      </a:pP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Insulin </a:t>
                      </a:r>
                      <a:r>
                        <a:rPr kumimoji="0" lang="tr-TR"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direnci-Bozulmuş </a:t>
                      </a:r>
                      <a:r>
                        <a:rPr kumimoji="0" lang="tr-TR" altLang="tr-TR" sz="1800" b="0"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Glukoz</a:t>
                      </a:r>
                      <a:r>
                        <a:rPr kumimoji="0" lang="tr-TR"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Toleransı-Aşikar </a:t>
                      </a:r>
                      <a:r>
                        <a:rPr kumimoji="0" lang="tr-TR" altLang="tr-TR" sz="1800" b="0"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DM’dan</a:t>
                      </a:r>
                      <a:r>
                        <a:rPr kumimoji="0" lang="tr-TR"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en az biri + aşağıdakilerin </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2 </a:t>
                      </a:r>
                      <a:r>
                        <a:rPr kumimoji="0" lang="tr-TR"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veya daha fazlası</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endParaRPr>
                    </a:p>
                  </a:txBody>
                  <a:tcPr marT="73152" marB="731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725">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20000"/>
                        <a:buFont typeface="Arial" panose="020B0604020202020204" pitchFamily="34" charset="0"/>
                        <a:buNone/>
                        <a:tabLst/>
                      </a:pPr>
                      <a:r>
                        <a:rPr kumimoji="0" lang="tr-TR"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Bel çevresi</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&gt;102 cm (&gt;40 in) </a:t>
                      </a:r>
                      <a:r>
                        <a:rPr kumimoji="0" lang="tr-TR"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erkeklerde</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&gt;88 cm (&gt;35 in) </a:t>
                      </a:r>
                      <a:r>
                        <a:rPr kumimoji="0" lang="tr-TR"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kadınlarda</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endParaRPr>
                    </a:p>
                  </a:txBody>
                  <a:tcPr marT="73152" marB="731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20000"/>
                        <a:buFont typeface="Arial" panose="020B0604020202020204" pitchFamily="34" charset="0"/>
                        <a:buNone/>
                        <a:tabLst/>
                      </a:pPr>
                      <a:r>
                        <a:rPr kumimoji="0" lang="tr-TR" altLang="tr-TR" sz="18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Santral </a:t>
                      </a:r>
                      <a:r>
                        <a:rPr kumimoji="0" lang="tr-TR" altLang="tr-TR" sz="1800" b="1"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Obezite</a:t>
                      </a:r>
                      <a:r>
                        <a:rPr kumimoji="0" lang="en-US" altLang="tr-TR" sz="18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WHR &gt;0.9 </a:t>
                      </a:r>
                      <a:r>
                        <a:rPr kumimoji="0" lang="tr-TR"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erkeklerde</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&gt;0.85 </a:t>
                      </a:r>
                      <a:r>
                        <a:rPr kumimoji="0" lang="tr-TR"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kadınlarda</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a:t>
                      </a:r>
                      <a:r>
                        <a:rPr kumimoji="0" lang="tr-TR" altLang="tr-TR" sz="1800" b="0" i="1"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ve</a:t>
                      </a:r>
                      <a:r>
                        <a:rPr kumimoji="0" lang="en-US" altLang="tr-TR" sz="1800" b="0" i="1"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a:t>
                      </a:r>
                      <a:r>
                        <a:rPr kumimoji="0" lang="tr-TR" altLang="tr-TR" sz="1800" b="0" i="1"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veya</a:t>
                      </a:r>
                      <a:r>
                        <a:rPr kumimoji="0" lang="en-US" altLang="tr-TR" sz="1800" b="0" i="1"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BMI &gt;30 kg/m</a:t>
                      </a:r>
                      <a:r>
                        <a:rPr kumimoji="0" lang="en-US" altLang="tr-TR" sz="1800" b="0" i="0" u="none" strike="noStrike" cap="none" normalizeH="0" baseline="3000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2</a:t>
                      </a:r>
                      <a:endPar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endParaRPr>
                    </a:p>
                  </a:txBody>
                  <a:tcPr marT="73152" marB="731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9075">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20000"/>
                        <a:buFont typeface="Arial" panose="020B0604020202020204" pitchFamily="34" charset="0"/>
                        <a:buNone/>
                        <a:tabLst/>
                      </a:pPr>
                      <a:r>
                        <a:rPr kumimoji="0" lang="en-US" altLang="tr-TR" sz="1800" b="1"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Trigl</a:t>
                      </a:r>
                      <a:r>
                        <a:rPr kumimoji="0" lang="tr-TR" altLang="tr-TR" sz="1800" b="1"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is</a:t>
                      </a:r>
                      <a:r>
                        <a:rPr kumimoji="0" lang="en-US" altLang="tr-TR" sz="1800" b="1"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erid</a:t>
                      </a:r>
                      <a:r>
                        <a:rPr kumimoji="0" lang="en-US"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a:t>
                      </a:r>
                      <a:r>
                        <a:rPr kumimoji="0" lang="en-US"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r>
                        <a:rPr kumimoji="0" lang="en-US"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150 mg/dL</a:t>
                      </a:r>
                      <a:endParaRPr kumimoji="0" lang="en-US"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endParaRPr>
                    </a:p>
                  </a:txBody>
                  <a:tcPr marT="73152" marB="731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20000"/>
                        <a:buFont typeface="Arial" panose="020B0604020202020204" pitchFamily="34" charset="0"/>
                        <a:buNone/>
                        <a:tabLst/>
                      </a:pPr>
                      <a:r>
                        <a:rPr kumimoji="0" lang="en-US" altLang="tr-TR" sz="1800" b="1"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Trigl</a:t>
                      </a:r>
                      <a:r>
                        <a:rPr kumimoji="0" lang="tr-TR" altLang="tr-TR" sz="18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is</a:t>
                      </a:r>
                      <a:r>
                        <a:rPr kumimoji="0" lang="en-US" altLang="tr-TR" sz="1800" b="1"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erid</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150 mg/</a:t>
                      </a:r>
                      <a:r>
                        <a:rPr kumimoji="0" lang="en-US" altLang="tr-TR" sz="1800" b="0"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dL</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a:t>
                      </a:r>
                      <a:r>
                        <a:rPr kumimoji="0" lang="tr-TR" altLang="tr-TR" sz="1800" b="0" i="1"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ve/veya</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 </a:t>
                      </a:r>
                      <a:b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b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HDL-C &lt;35 mg/</a:t>
                      </a:r>
                      <a:r>
                        <a:rPr kumimoji="0" lang="en-US" altLang="tr-TR" sz="1800" b="0"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dL</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a:t>
                      </a:r>
                      <a:r>
                        <a:rPr kumimoji="0" lang="tr-TR"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erkeklerde</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&lt;39 mg/</a:t>
                      </a:r>
                      <a:r>
                        <a:rPr kumimoji="0" lang="en-US" altLang="tr-TR" sz="1800" b="0"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dL</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a:t>
                      </a:r>
                      <a:r>
                        <a:rPr kumimoji="0" lang="tr-TR"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kadınlarda</a:t>
                      </a:r>
                      <a:endPar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endParaRPr>
                    </a:p>
                  </a:txBody>
                  <a:tcPr marT="73152" marB="731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20000"/>
                        <a:buFont typeface="Arial" panose="020B0604020202020204" pitchFamily="34" charset="0"/>
                        <a:buNone/>
                        <a:tabLst/>
                      </a:pPr>
                      <a:r>
                        <a:rPr kumimoji="0" lang="en-US" altLang="tr-TR" sz="1800" b="1"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HDL-C</a:t>
                      </a:r>
                      <a:r>
                        <a:rPr kumimoji="0" lang="en-US"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&lt;40 mg/dL </a:t>
                      </a:r>
                      <a:r>
                        <a:rPr kumimoji="0" lang="tr-TR"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erkeklerde</a:t>
                      </a:r>
                      <a:r>
                        <a:rPr kumimoji="0" lang="en-US"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&lt;50 mg/dL</a:t>
                      </a:r>
                      <a:r>
                        <a:rPr kumimoji="0" lang="tr-TR"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kadınlarda</a:t>
                      </a:r>
                      <a:endParaRPr kumimoji="0" lang="en-US"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endParaRPr>
                    </a:p>
                  </a:txBody>
                  <a:tcPr marT="73152" marB="731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tr-TR"/>
                    </a:p>
                  </a:txBody>
                  <a:tcPr/>
                </a:tc>
              </a:tr>
              <a:tr h="225425">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20000"/>
                        <a:buFont typeface="Arial" panose="020B0604020202020204" pitchFamily="34" charset="0"/>
                        <a:buNone/>
                        <a:tabLst/>
                      </a:pPr>
                      <a:r>
                        <a:rPr kumimoji="0" lang="tr-TR" altLang="tr-TR" sz="1800" b="1"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TA</a:t>
                      </a:r>
                      <a:r>
                        <a:rPr kumimoji="0" lang="en-US"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a:t>
                      </a:r>
                      <a:r>
                        <a:rPr kumimoji="0" lang="en-US"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r>
                        <a:rPr kumimoji="0" lang="en-US"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130/</a:t>
                      </a:r>
                      <a:r>
                        <a:rPr kumimoji="0" lang="en-US"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r>
                        <a:rPr kumimoji="0" lang="en-US"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85 mm Hg</a:t>
                      </a:r>
                      <a:endParaRPr kumimoji="0" lang="en-US"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endParaRPr>
                    </a:p>
                  </a:txBody>
                  <a:tcPr marT="73152" marB="731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20000"/>
                        <a:buFont typeface="Arial" panose="020B0604020202020204" pitchFamily="34" charset="0"/>
                        <a:buNone/>
                        <a:tabLst/>
                      </a:pPr>
                      <a:r>
                        <a:rPr kumimoji="0" lang="tr-TR" altLang="tr-TR" sz="1800" b="1"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TA</a:t>
                      </a:r>
                      <a:r>
                        <a:rPr kumimoji="0" lang="en-US"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a:t>
                      </a:r>
                      <a:r>
                        <a:rPr kumimoji="0" lang="en-US"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r>
                        <a:rPr kumimoji="0" lang="en-US"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140/90 mm Hg</a:t>
                      </a:r>
                      <a:endParaRPr kumimoji="0" lang="en-US" altLang="tr-TR" sz="18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endParaRPr>
                    </a:p>
                  </a:txBody>
                  <a:tcPr marT="73152" marB="731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20000"/>
                        <a:buFont typeface="Arial" panose="020B0604020202020204" pitchFamily="34" charset="0"/>
                        <a:buNone/>
                        <a:tabLst/>
                      </a:pPr>
                      <a:r>
                        <a:rPr kumimoji="0" lang="tr-TR" altLang="tr-TR" sz="18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AKŞ</a:t>
                      </a:r>
                      <a:r>
                        <a:rPr kumimoji="0" lang="en-US" altLang="tr-TR" sz="18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110 mg/</a:t>
                      </a:r>
                      <a:r>
                        <a:rPr kumimoji="0" lang="en-US" altLang="tr-TR" sz="1800" b="0"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dL</a:t>
                      </a:r>
                      <a:endPar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endParaRPr>
                    </a:p>
                  </a:txBody>
                  <a:tcPr marT="73152" marB="731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20000"/>
                        <a:buFont typeface="Arial" panose="020B0604020202020204" pitchFamily="34" charset="0"/>
                        <a:buNone/>
                        <a:tabLst/>
                      </a:pPr>
                      <a:r>
                        <a:rPr kumimoji="0" lang="en-US" altLang="tr-TR" sz="1800" b="1"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Mi</a:t>
                      </a:r>
                      <a:r>
                        <a:rPr kumimoji="0" lang="tr-TR" altLang="tr-TR" sz="18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k</a:t>
                      </a:r>
                      <a:r>
                        <a:rPr kumimoji="0" lang="en-US" altLang="tr-TR" sz="1800" b="1"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roalbumin</a:t>
                      </a:r>
                      <a:r>
                        <a:rPr kumimoji="0" lang="tr-TR" altLang="tr-TR" sz="18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ü</a:t>
                      </a:r>
                      <a:r>
                        <a:rPr kumimoji="0" lang="en-US" altLang="tr-TR" sz="1800" b="1"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ri</a:t>
                      </a:r>
                      <a:r>
                        <a:rPr kumimoji="0" lang="en-US" altLang="tr-TR" sz="18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UAE </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20 </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g/min </a:t>
                      </a:r>
                      <a:r>
                        <a:rPr kumimoji="0" lang="tr-TR"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veya</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albumin:</a:t>
                      </a:r>
                      <a:r>
                        <a:rPr kumimoji="0" lang="tr-TR" altLang="tr-TR" sz="1800" b="0"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kreatinin</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rPr>
                        <a:t></a:t>
                      </a:r>
                      <a:r>
                        <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30 mg/g </a:t>
                      </a:r>
                      <a:endParaRPr kumimoji="0" lang="en-US" altLang="tr-TR" sz="18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endParaRPr>
                    </a:p>
                  </a:txBody>
                  <a:tcPr marT="73152" marB="731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92" name="Rectangle 75"/>
          <p:cNvSpPr>
            <a:spLocks noChangeArrowheads="1"/>
          </p:cNvSpPr>
          <p:nvPr/>
        </p:nvSpPr>
        <p:spPr bwMode="auto">
          <a:xfrm>
            <a:off x="605307" y="5566828"/>
            <a:ext cx="1116598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b="1">
                <a:solidFill>
                  <a:schemeClr val="tx1"/>
                </a:solidFill>
                <a:latin typeface="Arial" panose="020B0604020202020204" pitchFamily="34" charset="0"/>
                <a:ea typeface="MS PGothic" panose="020B0600070205080204" pitchFamily="34" charset="-128"/>
              </a:defRPr>
            </a:lvl1pPr>
            <a:lvl2pPr marL="971550" indent="-457200">
              <a:defRPr b="1">
                <a:solidFill>
                  <a:schemeClr val="tx1"/>
                </a:solidFill>
                <a:latin typeface="Arial" panose="020B0604020202020204" pitchFamily="34" charset="0"/>
                <a:ea typeface="MS PGothic" panose="020B0600070205080204" pitchFamily="34" charset="-128"/>
              </a:defRPr>
            </a:lvl2pPr>
            <a:lvl3pPr marL="1543050" indent="-457200">
              <a:defRPr b="1">
                <a:solidFill>
                  <a:schemeClr val="tx1"/>
                </a:solidFill>
                <a:latin typeface="Arial" panose="020B0604020202020204" pitchFamily="34" charset="0"/>
                <a:ea typeface="MS PGothic" panose="020B0600070205080204" pitchFamily="34" charset="-128"/>
              </a:defRPr>
            </a:lvl3pPr>
            <a:lvl4pPr marL="2114550" indent="-457200">
              <a:defRPr b="1">
                <a:solidFill>
                  <a:schemeClr val="tx1"/>
                </a:solidFill>
                <a:latin typeface="Arial" panose="020B0604020202020204" pitchFamily="34" charset="0"/>
                <a:ea typeface="MS PGothic" panose="020B0600070205080204" pitchFamily="34" charset="-128"/>
              </a:defRPr>
            </a:lvl4pPr>
            <a:lvl5pPr marL="2686050" indent="-457200">
              <a:defRPr b="1">
                <a:solidFill>
                  <a:schemeClr val="tx1"/>
                </a:solidFill>
                <a:latin typeface="Arial" panose="020B0604020202020204" pitchFamily="34" charset="0"/>
                <a:ea typeface="MS PGothic" panose="020B0600070205080204" pitchFamily="34" charset="-128"/>
              </a:defRPr>
            </a:lvl5pPr>
            <a:lvl6pPr marL="3143250" indent="-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3600450" indent="-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4057650" indent="-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4514850" indent="-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r>
              <a:rPr lang="en-US" altLang="tr-TR" sz="1200" b="0" dirty="0">
                <a:solidFill>
                  <a:schemeClr val="tx2"/>
                </a:solidFill>
              </a:rPr>
              <a:t>NCEP ATP III = National Cholesterol Education Program Adult Treatment Panel III; WHO = World Health Organization; IGT = impaired glucose tolerance; IFG = impaired fasting glucose; BMI = body mass index; WHR = waist-to-hip ratio;  BP = blood pressure; FPG = fasting plasma glucose; UAE = urinary albumin excretion.</a:t>
            </a:r>
          </a:p>
          <a:p>
            <a:pPr eaLnBrk="1" hangingPunct="1"/>
            <a:endParaRPr lang="en-US" altLang="tr-TR" sz="800" b="0" dirty="0">
              <a:solidFill>
                <a:schemeClr val="tx2"/>
              </a:solidFill>
            </a:endParaRPr>
          </a:p>
          <a:p>
            <a:pPr eaLnBrk="1" hangingPunct="1"/>
            <a:r>
              <a:rPr lang="en-US" altLang="tr-TR" sz="1200" b="0" dirty="0">
                <a:solidFill>
                  <a:schemeClr val="tx2"/>
                </a:solidFill>
              </a:rPr>
              <a:t>1. Grundy SM, et al. Circulation. 2004;109:433-438. </a:t>
            </a:r>
            <a:br>
              <a:rPr lang="en-US" altLang="tr-TR" sz="1200" b="0" dirty="0">
                <a:solidFill>
                  <a:schemeClr val="tx2"/>
                </a:solidFill>
              </a:rPr>
            </a:br>
            <a:r>
              <a:rPr lang="en-US" altLang="tr-TR" sz="1200" b="0" dirty="0">
                <a:solidFill>
                  <a:schemeClr val="tx2"/>
                </a:solidFill>
              </a:rPr>
              <a:t>2. </a:t>
            </a:r>
            <a:r>
              <a:rPr lang="en-US" altLang="tr-TR" sz="1200" b="0" dirty="0" err="1">
                <a:solidFill>
                  <a:schemeClr val="tx2"/>
                </a:solidFill>
              </a:rPr>
              <a:t>Alberti</a:t>
            </a:r>
            <a:r>
              <a:rPr lang="en-US" altLang="tr-TR" sz="1200" b="0" dirty="0">
                <a:solidFill>
                  <a:schemeClr val="tx2"/>
                </a:solidFill>
              </a:rPr>
              <a:t> KG, </a:t>
            </a:r>
            <a:r>
              <a:rPr lang="en-US" altLang="tr-TR" sz="1200" b="0" dirty="0" err="1">
                <a:solidFill>
                  <a:schemeClr val="tx2"/>
                </a:solidFill>
              </a:rPr>
              <a:t>Zimmet</a:t>
            </a:r>
            <a:r>
              <a:rPr lang="en-US" altLang="tr-TR" sz="1200" b="0" dirty="0">
                <a:solidFill>
                  <a:schemeClr val="tx2"/>
                </a:solidFill>
              </a:rPr>
              <a:t> PZ. </a:t>
            </a:r>
            <a:r>
              <a:rPr lang="en-US" altLang="tr-TR" sz="1200" b="0" i="1" dirty="0" err="1">
                <a:solidFill>
                  <a:schemeClr val="tx2"/>
                </a:solidFill>
              </a:rPr>
              <a:t>Diabet</a:t>
            </a:r>
            <a:r>
              <a:rPr lang="en-US" altLang="tr-TR" sz="1200" b="0" i="1" dirty="0">
                <a:solidFill>
                  <a:schemeClr val="tx2"/>
                </a:solidFill>
              </a:rPr>
              <a:t> Med.</a:t>
            </a:r>
            <a:r>
              <a:rPr lang="en-US" altLang="tr-TR" sz="1200" b="0" dirty="0">
                <a:solidFill>
                  <a:schemeClr val="tx2"/>
                </a:solidFill>
              </a:rPr>
              <a:t> 1998;15:539-553.</a:t>
            </a:r>
          </a:p>
        </p:txBody>
      </p:sp>
    </p:spTree>
    <p:extLst>
      <p:ext uri="{BB962C8B-B14F-4D97-AF65-F5344CB8AC3E}">
        <p14:creationId xmlns:p14="http://schemas.microsoft.com/office/powerpoint/2010/main" val="2789547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62252" y="0"/>
            <a:ext cx="8534400" cy="1507067"/>
          </a:xfrm>
        </p:spPr>
        <p:txBody>
          <a:bodyPr/>
          <a:lstStyle/>
          <a:p>
            <a:pPr eaLnBrk="1" hangingPunct="1"/>
            <a:r>
              <a:rPr lang="en-US" altLang="tr-TR" b="1" dirty="0" err="1" smtClean="0">
                <a:solidFill>
                  <a:schemeClr val="accent6">
                    <a:lumMod val="50000"/>
                  </a:schemeClr>
                </a:solidFill>
                <a:latin typeface="+mn-lt"/>
              </a:rPr>
              <a:t>Metaboli</a:t>
            </a:r>
            <a:r>
              <a:rPr lang="tr-TR" altLang="tr-TR" b="1" dirty="0" smtClean="0">
                <a:solidFill>
                  <a:schemeClr val="accent6">
                    <a:lumMod val="50000"/>
                  </a:schemeClr>
                </a:solidFill>
                <a:latin typeface="+mn-lt"/>
              </a:rPr>
              <a:t>k</a:t>
            </a:r>
            <a:r>
              <a:rPr lang="en-US" altLang="tr-TR" b="1" dirty="0" smtClean="0">
                <a:solidFill>
                  <a:schemeClr val="accent6">
                    <a:lumMod val="50000"/>
                  </a:schemeClr>
                </a:solidFill>
                <a:latin typeface="+mn-lt"/>
              </a:rPr>
              <a:t> S</a:t>
            </a:r>
            <a:r>
              <a:rPr lang="tr-TR" altLang="tr-TR" b="1" dirty="0" smtClean="0">
                <a:solidFill>
                  <a:schemeClr val="accent6">
                    <a:lumMod val="50000"/>
                  </a:schemeClr>
                </a:solidFill>
                <a:latin typeface="+mn-lt"/>
              </a:rPr>
              <a:t>e</a:t>
            </a:r>
            <a:r>
              <a:rPr lang="en-US" altLang="tr-TR" b="1" dirty="0" err="1" smtClean="0">
                <a:solidFill>
                  <a:schemeClr val="accent6">
                    <a:lumMod val="50000"/>
                  </a:schemeClr>
                </a:solidFill>
                <a:latin typeface="+mn-lt"/>
              </a:rPr>
              <a:t>ndrom</a:t>
            </a:r>
            <a:r>
              <a:rPr lang="tr-TR" altLang="tr-TR" b="1" dirty="0" smtClean="0">
                <a:solidFill>
                  <a:schemeClr val="accent6">
                    <a:lumMod val="50000"/>
                  </a:schemeClr>
                </a:solidFill>
                <a:latin typeface="+mn-lt"/>
              </a:rPr>
              <a:t>un Tanımları</a:t>
            </a:r>
            <a:endParaRPr lang="en-US" altLang="tr-TR" b="1" dirty="0" smtClean="0">
              <a:solidFill>
                <a:schemeClr val="accent6">
                  <a:lumMod val="50000"/>
                </a:schemeClr>
              </a:solidFill>
              <a:latin typeface="+mn-lt"/>
            </a:endParaRPr>
          </a:p>
        </p:txBody>
      </p:sp>
      <p:graphicFrame>
        <p:nvGraphicFramePr>
          <p:cNvPr id="684104" name="Group 72"/>
          <p:cNvGraphicFramePr>
            <a:graphicFrameLocks noGrp="1"/>
          </p:cNvGraphicFramePr>
          <p:nvPr>
            <p:extLst>
              <p:ext uri="{D42A27DB-BD31-4B8C-83A1-F6EECF244321}">
                <p14:modId xmlns:p14="http://schemas.microsoft.com/office/powerpoint/2010/main" val="2687163195"/>
              </p:ext>
            </p:extLst>
          </p:nvPr>
        </p:nvGraphicFramePr>
        <p:xfrm>
          <a:off x="1981201" y="1751526"/>
          <a:ext cx="8245475" cy="4291584"/>
        </p:xfrm>
        <a:graphic>
          <a:graphicData uri="http://schemas.openxmlformats.org/drawingml/2006/table">
            <a:tbl>
              <a:tblPr/>
              <a:tblGrid>
                <a:gridCol w="8245475"/>
              </a:tblGrid>
              <a:tr h="483483">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120000"/>
                        <a:buFont typeface="Arial" panose="020B0604020202020204" pitchFamily="34" charset="0"/>
                        <a:buNone/>
                        <a:tabLst/>
                      </a:pPr>
                      <a:r>
                        <a:rPr kumimoji="0" lang="en-US" altLang="tr-TR" sz="24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IDF</a:t>
                      </a:r>
                      <a:r>
                        <a:rPr kumimoji="0" lang="tr-TR" altLang="tr-TR" sz="24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-2005</a:t>
                      </a:r>
                      <a:endParaRPr kumimoji="0" lang="en-US" altLang="tr-TR" sz="2400" b="1" i="0" u="none" strike="noStrike" cap="none" normalizeH="0" baseline="30000" dirty="0" smtClean="0">
                        <a:ln>
                          <a:noFill/>
                        </a:ln>
                        <a:solidFill>
                          <a:schemeClr val="tx2"/>
                        </a:solidFill>
                        <a:effectLst/>
                        <a:latin typeface="Arial" panose="020B0604020202020204" pitchFamily="34" charset="0"/>
                        <a:ea typeface="MS PGothic" panose="020B0600070205080204" pitchFamily="34" charset="-128"/>
                      </a:endParaRPr>
                    </a:p>
                  </a:txBody>
                  <a:tcPr marT="73152" marB="7315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37677">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120000"/>
                        <a:buFont typeface="Arial" panose="020B0604020202020204" pitchFamily="34" charset="0"/>
                        <a:buNone/>
                        <a:tabLst/>
                      </a:pPr>
                      <a:r>
                        <a:rPr kumimoji="0" lang="tr-TR"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Santral obeziteyle birlikte aşağıdakilerin iki veya daha fazlası</a:t>
                      </a:r>
                      <a:r>
                        <a:rPr kumimoji="0" lang="en-US"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a:t>
                      </a:r>
                    </a:p>
                  </a:txBody>
                  <a:tcPr marT="73152" marB="7315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3714">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120000"/>
                        <a:buFont typeface="Arial" panose="020B0604020202020204" pitchFamily="34" charset="0"/>
                        <a:buNone/>
                        <a:tabLst/>
                      </a:pPr>
                      <a:r>
                        <a:rPr kumimoji="0" lang="tr-TR" altLang="tr-TR" sz="20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Artmış </a:t>
                      </a:r>
                      <a:r>
                        <a:rPr kumimoji="0" lang="tr-TR" altLang="tr-TR" sz="2000" b="1"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rPr>
                        <a:t>trigliserid</a:t>
                      </a:r>
                      <a:r>
                        <a:rPr kumimoji="0" lang="tr-TR" altLang="tr-TR" sz="20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 seviyesi</a:t>
                      </a:r>
                      <a:r>
                        <a:rPr kumimoji="0" lang="en-US" altLang="tr-TR" sz="20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 </a:t>
                      </a:r>
                      <a:r>
                        <a:rPr kumimoji="0" lang="en-US" altLang="tr-TR" sz="20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≥150 mg/</a:t>
                      </a:r>
                      <a:r>
                        <a:rPr kumimoji="0" lang="en-US" altLang="tr-TR" sz="2000" b="0"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rPr>
                        <a:t>dL</a:t>
                      </a:r>
                      <a:r>
                        <a:rPr kumimoji="0" lang="en-US" altLang="tr-TR" sz="20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 </a:t>
                      </a:r>
                      <a:r>
                        <a:rPr kumimoji="0" lang="tr-TR" altLang="tr-TR" sz="20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veya bu </a:t>
                      </a:r>
                      <a:r>
                        <a:rPr kumimoji="0" lang="tr-TR" altLang="tr-TR" sz="2000" b="0"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rPr>
                        <a:t>lipid</a:t>
                      </a:r>
                      <a:r>
                        <a:rPr kumimoji="0" lang="tr-TR" altLang="tr-TR" sz="20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 bozukluğu için spesifik tedavi uygulanması</a:t>
                      </a:r>
                      <a:endParaRPr kumimoji="0" lang="en-US" altLang="tr-TR" sz="20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endParaRPr>
                    </a:p>
                  </a:txBody>
                  <a:tcPr marT="73152" marB="7315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3714">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120000"/>
                        <a:buFont typeface="Arial" panose="020B0604020202020204" pitchFamily="34" charset="0"/>
                        <a:buNone/>
                        <a:tabLst/>
                      </a:pPr>
                      <a:r>
                        <a:rPr kumimoji="0" lang="tr-TR" altLang="tr-TR" sz="2000" b="1"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Azalmış </a:t>
                      </a:r>
                      <a:r>
                        <a:rPr kumimoji="0" lang="en-US" altLang="tr-TR" sz="2000" b="1"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HDL-C: </a:t>
                      </a:r>
                      <a:r>
                        <a:rPr kumimoji="0" lang="en-US"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&lt;40 mg/dL </a:t>
                      </a:r>
                      <a:r>
                        <a:rPr kumimoji="0" lang="tr-TR"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erkeklerde ve</a:t>
                      </a:r>
                      <a:r>
                        <a:rPr kumimoji="0" lang="en-US"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 &lt;50 mg/dL </a:t>
                      </a:r>
                      <a:r>
                        <a:rPr kumimoji="0" lang="tr-TR"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kadınlarda</a:t>
                      </a:r>
                      <a:r>
                        <a:rPr kumimoji="0" lang="en-US"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 </a:t>
                      </a:r>
                      <a:r>
                        <a:rPr kumimoji="0" lang="tr-TR"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veya bu lipid bozukluğu için spesifik tedavi uygulanması.</a:t>
                      </a:r>
                      <a:endParaRPr kumimoji="0" lang="en-US"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endParaRPr>
                    </a:p>
                  </a:txBody>
                  <a:tcPr marT="73152" marB="7315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3714">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120000"/>
                        <a:buFont typeface="Arial" panose="020B0604020202020204" pitchFamily="34" charset="0"/>
                        <a:buNone/>
                        <a:tabLst/>
                      </a:pPr>
                      <a:r>
                        <a:rPr kumimoji="0" lang="tr-TR" altLang="tr-TR" sz="2000" b="1"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Artmış Kan Basıncı</a:t>
                      </a:r>
                      <a:r>
                        <a:rPr kumimoji="0" lang="en-US" altLang="tr-TR" sz="2000" b="1"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 </a:t>
                      </a:r>
                      <a:r>
                        <a:rPr kumimoji="0" lang="en-US"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S</a:t>
                      </a:r>
                      <a:r>
                        <a:rPr kumimoji="0" lang="tr-TR"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i</a:t>
                      </a:r>
                      <a:r>
                        <a:rPr kumimoji="0" lang="en-US"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stoli</a:t>
                      </a:r>
                      <a:r>
                        <a:rPr kumimoji="0" lang="tr-TR"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k</a:t>
                      </a:r>
                      <a:r>
                        <a:rPr kumimoji="0" lang="en-US"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 </a:t>
                      </a:r>
                      <a:r>
                        <a:rPr kumimoji="0" lang="tr-TR"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KB</a:t>
                      </a:r>
                      <a:r>
                        <a:rPr kumimoji="0" lang="en-US"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 ≥130 </a:t>
                      </a:r>
                      <a:r>
                        <a:rPr kumimoji="0" lang="tr-TR"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veya</a:t>
                      </a:r>
                      <a:r>
                        <a:rPr kumimoji="0" lang="en-US"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 di</a:t>
                      </a:r>
                      <a:r>
                        <a:rPr kumimoji="0" lang="tr-TR"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y</a:t>
                      </a:r>
                      <a:r>
                        <a:rPr kumimoji="0" lang="en-US"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astoli</a:t>
                      </a:r>
                      <a:r>
                        <a:rPr kumimoji="0" lang="tr-TR"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k</a:t>
                      </a:r>
                      <a:r>
                        <a:rPr kumimoji="0" lang="en-US"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 </a:t>
                      </a:r>
                      <a:r>
                        <a:rPr kumimoji="0" lang="tr-TR"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KB</a:t>
                      </a:r>
                      <a:r>
                        <a:rPr kumimoji="0" lang="en-US"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 ≥85 mm Hg, </a:t>
                      </a:r>
                      <a:r>
                        <a:rPr kumimoji="0" lang="tr-TR"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rPr>
                        <a:t>veya daha önce tanımlanmış hipertansiyon için tedavi almış olmak.</a:t>
                      </a:r>
                      <a:endParaRPr kumimoji="0" lang="en-US" altLang="tr-TR" sz="2000" b="0" i="0" u="none" strike="noStrike" cap="none" normalizeH="0" baseline="0" smtClean="0">
                        <a:ln>
                          <a:noFill/>
                        </a:ln>
                        <a:solidFill>
                          <a:schemeClr val="tx2"/>
                        </a:solidFill>
                        <a:effectLst/>
                        <a:latin typeface="Arial" panose="020B0604020202020204" pitchFamily="34" charset="0"/>
                        <a:ea typeface="MS PGothic" panose="020B0600070205080204" pitchFamily="34" charset="-128"/>
                      </a:endParaRPr>
                    </a:p>
                  </a:txBody>
                  <a:tcPr marT="73152" marB="7315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1501">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1pPr>
                      <a:lvl2pPr indent="-168275">
                        <a:spcBef>
                          <a:spcPct val="20000"/>
                        </a:spcBef>
                        <a:defRPr>
                          <a:solidFill>
                            <a:schemeClr val="tx1"/>
                          </a:solidFill>
                          <a:latin typeface="Arial" panose="020B0604020202020204" pitchFamily="34" charset="0"/>
                          <a:ea typeface="MS PGothic" panose="020B0600070205080204" pitchFamily="34" charset="-128"/>
                        </a:defRPr>
                      </a:lvl2pPr>
                      <a:lvl3pPr indent="-393700">
                        <a:spcBef>
                          <a:spcPct val="20000"/>
                        </a:spcBef>
                        <a:defRPr>
                          <a:solidFill>
                            <a:schemeClr val="tx1"/>
                          </a:solidFill>
                          <a:latin typeface="Arial" panose="020B0604020202020204" pitchFamily="34" charset="0"/>
                          <a:ea typeface="MS PGothic" panose="020B0600070205080204" pitchFamily="34" charset="-128"/>
                        </a:defRPr>
                      </a:lvl3pPr>
                      <a:lvl4pPr indent="-633413">
                        <a:spcBef>
                          <a:spcPct val="20000"/>
                        </a:spcBef>
                        <a:defRPr>
                          <a:solidFill>
                            <a:schemeClr val="tx1"/>
                          </a:solidFill>
                          <a:latin typeface="Arial" panose="020B0604020202020204" pitchFamily="34" charset="0"/>
                          <a:ea typeface="MS PGothic" panose="020B0600070205080204" pitchFamily="34" charset="-128"/>
                        </a:defRPr>
                      </a:lvl4pPr>
                      <a:lvl5pPr indent="-855663">
                        <a:spcBef>
                          <a:spcPct val="20000"/>
                        </a:spcBef>
                        <a:defRPr>
                          <a:solidFill>
                            <a:schemeClr val="tx1"/>
                          </a:solidFill>
                          <a:latin typeface="Arial" panose="020B0604020202020204" pitchFamily="34" charset="0"/>
                          <a:ea typeface="MS PGothic" panose="020B0600070205080204" pitchFamily="34" charset="-128"/>
                        </a:defRPr>
                      </a:lvl5pPr>
                      <a:lvl6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indent="-85566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120000"/>
                        <a:buFont typeface="Arial" panose="020B0604020202020204" pitchFamily="34" charset="0"/>
                        <a:buNone/>
                        <a:tabLst/>
                      </a:pPr>
                      <a:r>
                        <a:rPr kumimoji="0" lang="tr-TR" altLang="tr-TR" sz="20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Artmış</a:t>
                      </a:r>
                      <a:r>
                        <a:rPr kumimoji="0" lang="en-US" altLang="tr-TR" sz="20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 </a:t>
                      </a:r>
                      <a:r>
                        <a:rPr kumimoji="0" lang="tr-TR" altLang="tr-TR" sz="20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AKŞ</a:t>
                      </a:r>
                      <a:r>
                        <a:rPr kumimoji="0" lang="en-US" altLang="tr-TR" sz="2000" b="1"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 </a:t>
                      </a:r>
                      <a:r>
                        <a:rPr kumimoji="0" lang="en-US" altLang="tr-TR" sz="20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≥100 mg/</a:t>
                      </a:r>
                      <a:r>
                        <a:rPr kumimoji="0" lang="en-US" altLang="tr-TR" sz="2000" b="0"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rPr>
                        <a:t>dL</a:t>
                      </a:r>
                      <a:r>
                        <a:rPr kumimoji="0" lang="en-US" altLang="tr-TR" sz="20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 </a:t>
                      </a:r>
                      <a:r>
                        <a:rPr kumimoji="0" lang="tr-TR" altLang="tr-TR" sz="20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veya daha önce tip 2 </a:t>
                      </a:r>
                      <a:r>
                        <a:rPr kumimoji="0" lang="tr-TR" altLang="tr-TR" sz="2000" b="0"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rPr>
                        <a:t>diabet</a:t>
                      </a:r>
                      <a:r>
                        <a:rPr kumimoji="0" lang="tr-TR" altLang="tr-TR" sz="20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 teşhisi almak. Eğer </a:t>
                      </a:r>
                      <a:r>
                        <a:rPr kumimoji="0" lang="en-US" altLang="tr-TR" sz="20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100 mg/</a:t>
                      </a:r>
                      <a:r>
                        <a:rPr kumimoji="0" lang="en-US" altLang="tr-TR" sz="2000" b="0"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rPr>
                        <a:t>dL</a:t>
                      </a:r>
                      <a:r>
                        <a:rPr kumimoji="0" lang="tr-TR" altLang="tr-TR" sz="20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a:t>
                      </a:r>
                      <a:r>
                        <a:rPr kumimoji="0" lang="tr-TR" altLang="tr-TR" sz="2000" b="0" i="0" u="none" strike="noStrike" cap="none" normalizeH="0" baseline="0" dirty="0" err="1" smtClean="0">
                          <a:ln>
                            <a:noFill/>
                          </a:ln>
                          <a:solidFill>
                            <a:schemeClr val="tx2"/>
                          </a:solidFill>
                          <a:effectLst/>
                          <a:latin typeface="Arial" panose="020B0604020202020204" pitchFamily="34" charset="0"/>
                          <a:ea typeface="MS PGothic" panose="020B0600070205080204" pitchFamily="34" charset="-128"/>
                        </a:rPr>
                        <a:t>nin</a:t>
                      </a:r>
                      <a:r>
                        <a:rPr kumimoji="0" lang="tr-TR" altLang="tr-TR" sz="20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 üzerindeyse</a:t>
                      </a:r>
                      <a:r>
                        <a:rPr kumimoji="0" lang="en-US" altLang="tr-TR" sz="20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 OGTT </a:t>
                      </a:r>
                      <a:r>
                        <a:rPr kumimoji="0" lang="tr-TR" altLang="tr-TR" sz="20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rPr>
                        <a:t>şiddetle önerilir ama sendromun varlığını kanıtlamak için şart değildir.</a:t>
                      </a:r>
                      <a:endParaRPr kumimoji="0" lang="en-US" altLang="tr-TR" sz="2000" b="0" i="0" u="none" strike="noStrike" cap="none" normalizeH="0" baseline="0" dirty="0" smtClean="0">
                        <a:ln>
                          <a:noFill/>
                        </a:ln>
                        <a:solidFill>
                          <a:schemeClr val="tx2"/>
                        </a:solidFill>
                        <a:effectLst/>
                        <a:latin typeface="Arial" panose="020B0604020202020204" pitchFamily="34" charset="0"/>
                        <a:ea typeface="MS PGothic" panose="020B0600070205080204" pitchFamily="34" charset="-128"/>
                      </a:endParaRPr>
                    </a:p>
                  </a:txBody>
                  <a:tcPr marT="73152" marB="7315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31" name="Rectangle 37"/>
          <p:cNvSpPr>
            <a:spLocks noChangeArrowheads="1"/>
          </p:cNvSpPr>
          <p:nvPr/>
        </p:nvSpPr>
        <p:spPr bwMode="auto">
          <a:xfrm>
            <a:off x="1876425" y="6008689"/>
            <a:ext cx="82804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b="1">
                <a:solidFill>
                  <a:schemeClr val="tx1"/>
                </a:solidFill>
                <a:latin typeface="Arial" panose="020B0604020202020204" pitchFamily="34" charset="0"/>
                <a:ea typeface="MS PGothic" panose="020B0600070205080204" pitchFamily="34" charset="-128"/>
              </a:defRPr>
            </a:lvl1pPr>
            <a:lvl2pPr marL="971550" indent="-457200">
              <a:defRPr b="1">
                <a:solidFill>
                  <a:schemeClr val="tx1"/>
                </a:solidFill>
                <a:latin typeface="Arial" panose="020B0604020202020204" pitchFamily="34" charset="0"/>
                <a:ea typeface="MS PGothic" panose="020B0600070205080204" pitchFamily="34" charset="-128"/>
              </a:defRPr>
            </a:lvl2pPr>
            <a:lvl3pPr marL="1543050" indent="-457200">
              <a:defRPr b="1">
                <a:solidFill>
                  <a:schemeClr val="tx1"/>
                </a:solidFill>
                <a:latin typeface="Arial" panose="020B0604020202020204" pitchFamily="34" charset="0"/>
                <a:ea typeface="MS PGothic" panose="020B0600070205080204" pitchFamily="34" charset="-128"/>
              </a:defRPr>
            </a:lvl3pPr>
            <a:lvl4pPr marL="2114550" indent="-457200">
              <a:defRPr b="1">
                <a:solidFill>
                  <a:schemeClr val="tx1"/>
                </a:solidFill>
                <a:latin typeface="Arial" panose="020B0604020202020204" pitchFamily="34" charset="0"/>
                <a:ea typeface="MS PGothic" panose="020B0600070205080204" pitchFamily="34" charset="-128"/>
              </a:defRPr>
            </a:lvl4pPr>
            <a:lvl5pPr marL="2686050" indent="-457200">
              <a:defRPr b="1">
                <a:solidFill>
                  <a:schemeClr val="tx1"/>
                </a:solidFill>
                <a:latin typeface="Arial" panose="020B0604020202020204" pitchFamily="34" charset="0"/>
                <a:ea typeface="MS PGothic" panose="020B0600070205080204" pitchFamily="34" charset="-128"/>
              </a:defRPr>
            </a:lvl5pPr>
            <a:lvl6pPr marL="3143250" indent="-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3600450" indent="-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4057650" indent="-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4514850" indent="-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r>
              <a:rPr lang="en-US" altLang="tr-TR" sz="1200" b="0" dirty="0">
                <a:solidFill>
                  <a:schemeClr val="tx2"/>
                </a:solidFill>
              </a:rPr>
              <a:t>IDF = International Diabetes Federation; OGTT = oral glucose tolerance test.</a:t>
            </a:r>
          </a:p>
          <a:p>
            <a:pPr eaLnBrk="1" hangingPunct="1">
              <a:spcBef>
                <a:spcPct val="50000"/>
              </a:spcBef>
            </a:pPr>
            <a:r>
              <a:rPr lang="en-US" altLang="tr-TR" sz="1200" b="0" dirty="0">
                <a:solidFill>
                  <a:schemeClr val="tx2"/>
                </a:solidFill>
              </a:rPr>
              <a:t>International Diabetes Federation. Available at http://www.idf.org/webdata/docs/Metac_syndrome_def.pdf. Accessed June 10, 2005. </a:t>
            </a:r>
          </a:p>
        </p:txBody>
      </p:sp>
    </p:spTree>
    <p:extLst>
      <p:ext uri="{BB962C8B-B14F-4D97-AF65-F5344CB8AC3E}">
        <p14:creationId xmlns:p14="http://schemas.microsoft.com/office/powerpoint/2010/main" val="2622029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43" descr="insidepi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166" y="1751527"/>
            <a:ext cx="6751034" cy="464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Başlık"/>
          <p:cNvSpPr>
            <a:spLocks noGrp="1"/>
          </p:cNvSpPr>
          <p:nvPr>
            <p:ph type="title"/>
          </p:nvPr>
        </p:nvSpPr>
        <p:spPr>
          <a:xfrm>
            <a:off x="1197735" y="266879"/>
            <a:ext cx="9916733" cy="1143000"/>
          </a:xfrm>
        </p:spPr>
        <p:txBody>
          <a:bodyPr/>
          <a:lstStyle/>
          <a:p>
            <a:pPr>
              <a:defRPr/>
            </a:pPr>
            <a:r>
              <a:rPr lang="tr-TR" sz="4000" b="1" dirty="0">
                <a:solidFill>
                  <a:schemeClr val="accent6">
                    <a:lumMod val="50000"/>
                  </a:schemeClr>
                </a:solidFill>
                <a:latin typeface="+mn-lt"/>
              </a:rPr>
              <a:t>METABOLİK </a:t>
            </a:r>
            <a:r>
              <a:rPr lang="tr-TR" sz="4000" b="1" dirty="0" smtClean="0">
                <a:solidFill>
                  <a:schemeClr val="accent6">
                    <a:lumMod val="50000"/>
                  </a:schemeClr>
                </a:solidFill>
                <a:latin typeface="+mn-lt"/>
              </a:rPr>
              <a:t>SENDROM- SANTRAL OBEZİTE (IDF)</a:t>
            </a:r>
            <a:endParaRPr lang="tr-TR" sz="4000" b="1" dirty="0">
              <a:solidFill>
                <a:schemeClr val="accent6">
                  <a:lumMod val="50000"/>
                </a:schemeClr>
              </a:solidFill>
              <a:latin typeface="+mn-lt"/>
            </a:endParaRPr>
          </a:p>
        </p:txBody>
      </p:sp>
    </p:spTree>
    <p:extLst>
      <p:ext uri="{BB962C8B-B14F-4D97-AF65-F5344CB8AC3E}">
        <p14:creationId xmlns:p14="http://schemas.microsoft.com/office/powerpoint/2010/main" val="3625391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2853" name="Group 197"/>
          <p:cNvGraphicFramePr>
            <a:graphicFrameLocks noGrp="1"/>
          </p:cNvGraphicFramePr>
          <p:nvPr>
            <p:extLst>
              <p:ext uri="{D42A27DB-BD31-4B8C-83A1-F6EECF244321}">
                <p14:modId xmlns:p14="http://schemas.microsoft.com/office/powerpoint/2010/main" val="502405385"/>
              </p:ext>
            </p:extLst>
          </p:nvPr>
        </p:nvGraphicFramePr>
        <p:xfrm>
          <a:off x="1981201" y="1743075"/>
          <a:ext cx="8245475" cy="3959338"/>
        </p:xfrm>
        <a:graphic>
          <a:graphicData uri="http://schemas.openxmlformats.org/drawingml/2006/table">
            <a:tbl>
              <a:tblPr/>
              <a:tblGrid>
                <a:gridCol w="4856163"/>
                <a:gridCol w="1236662"/>
                <a:gridCol w="2152650"/>
              </a:tblGrid>
              <a:tr h="585197">
                <a:tc gridSpan="2">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ct val="0"/>
                        </a:spcBef>
                        <a:spcAft>
                          <a:spcPct val="0"/>
                        </a:spcAft>
                        <a:buClrTx/>
                        <a:buSzPct val="120000"/>
                        <a:buFont typeface="Arial" panose="020B0604020202020204" pitchFamily="34" charset="0"/>
                        <a:buNone/>
                        <a:tabLst/>
                      </a:pPr>
                      <a:r>
                        <a:rPr kumimoji="0" lang="en-US" altLang="tr-TR" sz="1800" b="1" i="0" u="none" strike="noStrike" cap="none" normalizeH="0" baseline="0" dirty="0" smtClean="0">
                          <a:ln>
                            <a:noFill/>
                          </a:ln>
                          <a:solidFill>
                            <a:schemeClr val="tx2"/>
                          </a:solidFill>
                          <a:effectLst/>
                          <a:latin typeface="Arial" panose="020B0604020202020204" pitchFamily="34" charset="0"/>
                          <a:ea typeface="ＭＳ Ｐゴシック" panose="020B0600070205080204" pitchFamily="34" charset="-128"/>
                        </a:rPr>
                        <a:t>Country/Ethnic Group </a:t>
                      </a:r>
                    </a:p>
                  </a:txBody>
                  <a:tcPr marT="45719" marB="45719"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Pct val="120000"/>
                        <a:buFontTx/>
                        <a:buNone/>
                        <a:tabLst/>
                      </a:pPr>
                      <a:r>
                        <a:rPr kumimoji="0" lang="en-US" altLang="tr-TR" sz="1800" b="1" i="0"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rPr>
                        <a:t>Waist Circumference*</a:t>
                      </a:r>
                    </a:p>
                  </a:txBody>
                  <a:tcPr marT="45719" marB="45719"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317">
                <a:tc rowSpan="2">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ct val="20000"/>
                        </a:spcBef>
                        <a:spcAft>
                          <a:spcPct val="0"/>
                        </a:spcAft>
                        <a:buClrTx/>
                        <a:buSzPct val="120000"/>
                        <a:buFont typeface="Arial" panose="020B0604020202020204" pitchFamily="34" charset="0"/>
                        <a:buNone/>
                        <a:tabLst/>
                      </a:pPr>
                      <a:r>
                        <a:rPr kumimoji="0" lang="en-US" altLang="tr-TR" sz="1800" b="1" i="0" u="none" strike="noStrike" cap="none" normalizeH="0" baseline="0" dirty="0" smtClean="0">
                          <a:ln>
                            <a:noFill/>
                          </a:ln>
                          <a:solidFill>
                            <a:schemeClr val="tx2"/>
                          </a:solidFill>
                          <a:effectLst/>
                          <a:latin typeface="Arial" panose="020B0604020202020204" pitchFamily="34" charset="0"/>
                          <a:ea typeface="ＭＳ Ｐゴシック" panose="020B0600070205080204" pitchFamily="34" charset="-128"/>
                        </a:rPr>
                        <a:t>Europids</a:t>
                      </a:r>
                    </a:p>
                    <a:p>
                      <a:pPr marL="0" marR="0" lvl="0" indent="0" algn="l" defTabSz="914400" rtl="0" eaLnBrk="1" fontAlgn="base" latinLnBrk="0" hangingPunct="1">
                        <a:lnSpc>
                          <a:spcPct val="90000"/>
                        </a:lnSpc>
                        <a:spcBef>
                          <a:spcPct val="20000"/>
                        </a:spcBef>
                        <a:spcAft>
                          <a:spcPct val="0"/>
                        </a:spcAft>
                        <a:buClrTx/>
                        <a:buSzPct val="120000"/>
                        <a:buFont typeface="Arial" panose="020B0604020202020204" pitchFamily="34" charset="0"/>
                        <a:buNone/>
                        <a:tabLst/>
                      </a:pPr>
                      <a:r>
                        <a:rPr kumimoji="0" lang="en-US" altLang="tr-TR" sz="1800" b="0" i="1" u="none" strike="noStrike" cap="none" normalizeH="0" baseline="0" dirty="0" smtClean="0">
                          <a:ln>
                            <a:noFill/>
                          </a:ln>
                          <a:solidFill>
                            <a:schemeClr val="tx2"/>
                          </a:solidFill>
                          <a:effectLst/>
                          <a:latin typeface="Arial" panose="020B0604020202020204" pitchFamily="34" charset="0"/>
                          <a:ea typeface="ＭＳ Ｐゴシック" panose="020B0600070205080204" pitchFamily="34" charset="-128"/>
                        </a:rPr>
                        <a:t>In the USA, the NCEP ATP III values (102 cm, male; 88 cm, female) are likely to continue to be used for clinical purposes.</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Tx/>
                        <a:buSzPct val="120000"/>
                        <a:buFont typeface="Arial" panose="020B0604020202020204" pitchFamily="34" charset="0"/>
                        <a:buNone/>
                        <a:tabLst/>
                      </a:pPr>
                      <a:r>
                        <a:rPr kumimoji="0" lang="en-US" altLang="tr-TR" sz="1800" b="0" i="0"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rPr>
                        <a:t>Male</a:t>
                      </a:r>
                      <a:endParaRPr kumimoji="0" lang="en-US" altLang="tr-TR" sz="1800" b="0" i="1"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Tx/>
                        <a:buSzPct val="120000"/>
                        <a:buFont typeface="Arial" panose="020B0604020202020204" pitchFamily="34" charset="0"/>
                        <a:buNone/>
                        <a:tabLst/>
                      </a:pPr>
                      <a:r>
                        <a:rPr kumimoji="0" lang="en-US" altLang="tr-TR" sz="1800" b="0" i="0" u="none" strike="noStrike" cap="none" normalizeH="0" baseline="0" dirty="0" smtClean="0">
                          <a:ln>
                            <a:noFill/>
                          </a:ln>
                          <a:solidFill>
                            <a:srgbClr val="FF0000"/>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tr-TR" sz="1800" b="0" i="0" u="none" strike="noStrike" cap="none" normalizeH="0" baseline="0" dirty="0" smtClean="0">
                          <a:ln>
                            <a:noFill/>
                          </a:ln>
                          <a:solidFill>
                            <a:srgbClr val="FF0000"/>
                          </a:solidFill>
                          <a:effectLst/>
                          <a:latin typeface="Arial" panose="020B0604020202020204" pitchFamily="34" charset="0"/>
                          <a:ea typeface="ＭＳ Ｐゴシック" panose="020B0600070205080204" pitchFamily="34" charset="-128"/>
                        </a:rPr>
                        <a:t>94 cm </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95502">
                <a:tc vMerge="1">
                  <a:txBody>
                    <a:bodyPr/>
                    <a:lstStyle/>
                    <a:p>
                      <a:endParaRPr lang="tr-TR"/>
                    </a:p>
                  </a:txBody>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Pct val="120000"/>
                        <a:buFontTx/>
                        <a:buNone/>
                        <a:tabLst/>
                      </a:pPr>
                      <a:r>
                        <a:rPr kumimoji="0" lang="en-US" altLang="tr-TR" sz="1800" b="0" i="0"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rPr>
                        <a:t>Female</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Tx/>
                        <a:buSzPct val="120000"/>
                        <a:buFont typeface="Arial" panose="020B0604020202020204" pitchFamily="34" charset="0"/>
                        <a:buNone/>
                        <a:tabLst/>
                      </a:pPr>
                      <a:r>
                        <a:rPr kumimoji="0" lang="en-US" altLang="tr-TR" sz="1800" b="0" i="0" u="none" strike="noStrike" cap="none" normalizeH="0" baseline="0" dirty="0" smtClean="0">
                          <a:ln>
                            <a:noFill/>
                          </a:ln>
                          <a:solidFill>
                            <a:srgbClr val="FF0000"/>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tr-TR" sz="1800" b="0" i="0" u="none" strike="noStrike" cap="none" normalizeH="0" baseline="0" dirty="0" smtClean="0">
                          <a:ln>
                            <a:noFill/>
                          </a:ln>
                          <a:solidFill>
                            <a:srgbClr val="FF0000"/>
                          </a:solidFill>
                          <a:effectLst/>
                          <a:latin typeface="Arial" panose="020B0604020202020204" pitchFamily="34" charset="0"/>
                          <a:ea typeface="ＭＳ Ｐゴシック" panose="020B0600070205080204" pitchFamily="34" charset="-128"/>
                        </a:rPr>
                        <a:t>80 cm</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38317">
                <a:tc rowSpan="2">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0000"/>
                        </a:lnSpc>
                        <a:spcBef>
                          <a:spcPct val="20000"/>
                        </a:spcBef>
                        <a:spcAft>
                          <a:spcPct val="0"/>
                        </a:spcAft>
                        <a:buClrTx/>
                        <a:buSzPct val="120000"/>
                        <a:buFont typeface="Arial" panose="020B0604020202020204" pitchFamily="34" charset="0"/>
                        <a:buNone/>
                        <a:tabLst/>
                      </a:pPr>
                      <a:r>
                        <a:rPr kumimoji="0" lang="en-US" altLang="tr-TR" sz="1800" b="1" i="0"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rPr>
                        <a:t>South Asians</a:t>
                      </a:r>
                    </a:p>
                    <a:p>
                      <a:pPr marL="0" marR="0" lvl="0" indent="0" algn="l" defTabSz="914400" rtl="0" eaLnBrk="1" fontAlgn="base" latinLnBrk="0" hangingPunct="1">
                        <a:lnSpc>
                          <a:spcPct val="90000"/>
                        </a:lnSpc>
                        <a:spcBef>
                          <a:spcPct val="20000"/>
                        </a:spcBef>
                        <a:spcAft>
                          <a:spcPct val="0"/>
                        </a:spcAft>
                        <a:buClrTx/>
                        <a:buSzPct val="120000"/>
                        <a:buFont typeface="Arial" panose="020B0604020202020204" pitchFamily="34" charset="0"/>
                        <a:buNone/>
                        <a:tabLst/>
                      </a:pPr>
                      <a:r>
                        <a:rPr kumimoji="0" lang="en-US" altLang="tr-TR" sz="1800" b="0" i="1"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rPr>
                        <a:t>Based on a Chinese, Malay, and Asian-Indian population.</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Pct val="120000"/>
                        <a:buFontTx/>
                        <a:buNone/>
                        <a:tabLst/>
                      </a:pPr>
                      <a:r>
                        <a:rPr kumimoji="0" lang="en-US" altLang="tr-TR" sz="1800" b="0" i="0" u="none" strike="noStrike" cap="none" normalizeH="0" baseline="0" dirty="0" smtClean="0">
                          <a:ln>
                            <a:noFill/>
                          </a:ln>
                          <a:solidFill>
                            <a:schemeClr val="tx2"/>
                          </a:solidFill>
                          <a:effectLst/>
                          <a:latin typeface="Arial" panose="020B0604020202020204" pitchFamily="34" charset="0"/>
                          <a:ea typeface="ＭＳ Ｐゴシック" panose="020B0600070205080204" pitchFamily="34" charset="-128"/>
                        </a:rPr>
                        <a:t>Male</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Tx/>
                        <a:buSzPct val="120000"/>
                        <a:buFont typeface="Arial" panose="020B0604020202020204" pitchFamily="34" charset="0"/>
                        <a:buNone/>
                        <a:tabLst/>
                      </a:pPr>
                      <a:r>
                        <a:rPr kumimoji="0" lang="en-US" altLang="tr-TR" sz="1800" b="0" i="0"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tr-TR" sz="1800" b="0" i="0"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rPr>
                        <a:t>90 cm</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48622">
                <a:tc vMerge="1">
                  <a:txBody>
                    <a:bodyPr/>
                    <a:lstStyle/>
                    <a:p>
                      <a:endParaRPr lang="tr-TR"/>
                    </a:p>
                  </a:txBody>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Pct val="120000"/>
                        <a:buFontTx/>
                        <a:buNone/>
                        <a:tabLst/>
                      </a:pPr>
                      <a:r>
                        <a:rPr kumimoji="0" lang="en-US" altLang="tr-TR" sz="1800" b="0" i="0" u="none" strike="noStrike" cap="none" normalizeH="0" baseline="0" dirty="0" smtClean="0">
                          <a:ln>
                            <a:noFill/>
                          </a:ln>
                          <a:solidFill>
                            <a:schemeClr val="tx2"/>
                          </a:solidFill>
                          <a:effectLst/>
                          <a:latin typeface="Arial" panose="020B0604020202020204" pitchFamily="34" charset="0"/>
                          <a:ea typeface="ＭＳ Ｐゴシック" panose="020B0600070205080204" pitchFamily="34" charset="-128"/>
                        </a:rPr>
                        <a:t>Female</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Pct val="120000"/>
                        <a:buFontTx/>
                        <a:buNone/>
                        <a:tabLst/>
                      </a:pPr>
                      <a:r>
                        <a:rPr kumimoji="0" lang="en-US" altLang="tr-TR" sz="1800" b="0" i="0" u="none" strike="noStrike" cap="none" normalizeH="0" baseline="0" dirty="0" smtClean="0">
                          <a:ln>
                            <a:noFill/>
                          </a:ln>
                          <a:solidFill>
                            <a:schemeClr val="tx2"/>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tr-TR" sz="1800" b="0" i="0" u="none" strike="noStrike" cap="none" normalizeH="0" baseline="0" dirty="0" smtClean="0">
                          <a:ln>
                            <a:noFill/>
                          </a:ln>
                          <a:solidFill>
                            <a:schemeClr val="tx2"/>
                          </a:solidFill>
                          <a:effectLst/>
                          <a:latin typeface="Arial" panose="020B0604020202020204" pitchFamily="34" charset="0"/>
                          <a:ea typeface="ＭＳ Ｐゴシック" panose="020B0600070205080204" pitchFamily="34" charset="-128"/>
                        </a:rPr>
                        <a:t>80 cm</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38317">
                <a:tc rowSpan="2">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Pct val="120000"/>
                        <a:buFontTx/>
                        <a:buNone/>
                        <a:tabLst/>
                      </a:pPr>
                      <a:r>
                        <a:rPr kumimoji="0" lang="en-US" altLang="tr-TR" sz="1800" b="1" i="0"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rPr>
                        <a:t>Chinese</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Pct val="120000"/>
                        <a:buFontTx/>
                        <a:buNone/>
                        <a:tabLst/>
                      </a:pPr>
                      <a:r>
                        <a:rPr kumimoji="0" lang="en-US" altLang="tr-TR" sz="1800" b="0" i="0"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rPr>
                        <a:t>Male</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Pct val="120000"/>
                        <a:buFontTx/>
                        <a:buNone/>
                        <a:tabLst/>
                      </a:pPr>
                      <a:r>
                        <a:rPr kumimoji="0" lang="en-US" altLang="tr-TR" sz="1800" b="0" i="0"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tr-TR" sz="1800" b="0" i="0"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rPr>
                        <a:t>90 cm</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8317">
                <a:tc vMerge="1">
                  <a:txBody>
                    <a:bodyPr/>
                    <a:lstStyle/>
                    <a:p>
                      <a:endParaRPr lang="tr-TR"/>
                    </a:p>
                  </a:txBody>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Pct val="120000"/>
                        <a:buFontTx/>
                        <a:buNone/>
                        <a:tabLst/>
                      </a:pPr>
                      <a:r>
                        <a:rPr kumimoji="0" lang="en-US" altLang="tr-TR" sz="1800" b="0" i="0"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rPr>
                        <a:t>Female</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Pct val="120000"/>
                        <a:buFontTx/>
                        <a:buNone/>
                        <a:tabLst/>
                      </a:pPr>
                      <a:r>
                        <a:rPr kumimoji="0" lang="en-US" altLang="tr-TR" sz="1800" b="0" i="0"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tr-TR" sz="1800" b="0" i="0"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rPr>
                        <a:t>80 cm</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38317">
                <a:tc rowSpan="2">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Pct val="120000"/>
                        <a:buFontTx/>
                        <a:buNone/>
                        <a:tabLst/>
                      </a:pPr>
                      <a:r>
                        <a:rPr kumimoji="0" lang="en-US" altLang="tr-TR" sz="1800" b="1" i="0" u="none" strike="noStrike" cap="none" normalizeH="0" baseline="0" dirty="0" smtClean="0">
                          <a:ln>
                            <a:noFill/>
                          </a:ln>
                          <a:solidFill>
                            <a:schemeClr val="tx2"/>
                          </a:solidFill>
                          <a:effectLst/>
                          <a:latin typeface="Arial" panose="020B0604020202020204" pitchFamily="34" charset="0"/>
                          <a:ea typeface="ＭＳ Ｐゴシック" panose="020B0600070205080204" pitchFamily="34" charset="-128"/>
                        </a:rPr>
                        <a:t>Japanese</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Pct val="120000"/>
                        <a:buFontTx/>
                        <a:buNone/>
                        <a:tabLst/>
                      </a:pPr>
                      <a:r>
                        <a:rPr kumimoji="0" lang="en-US" altLang="tr-TR" sz="1800" b="0" i="0"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rPr>
                        <a:t>Male</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Pct val="120000"/>
                        <a:buFontTx/>
                        <a:buNone/>
                        <a:tabLst/>
                      </a:pPr>
                      <a:r>
                        <a:rPr kumimoji="0" lang="en-US" altLang="tr-TR" sz="1800" b="0" i="0"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tr-TR" sz="1800" b="0" i="0"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rPr>
                        <a:t>85 cm</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8317">
                <a:tc vMerge="1">
                  <a:txBody>
                    <a:bodyPr/>
                    <a:lstStyle/>
                    <a:p>
                      <a:endParaRPr lang="tr-TR"/>
                    </a:p>
                  </a:txBody>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Pct val="120000"/>
                        <a:buFontTx/>
                        <a:buNone/>
                        <a:tabLst/>
                      </a:pPr>
                      <a:r>
                        <a:rPr kumimoji="0" lang="en-US" altLang="tr-TR" sz="1800" b="0" i="0" u="none" strike="noStrike" cap="none" normalizeH="0" baseline="0" smtClean="0">
                          <a:ln>
                            <a:noFill/>
                          </a:ln>
                          <a:solidFill>
                            <a:schemeClr val="tx2"/>
                          </a:solidFill>
                          <a:effectLst/>
                          <a:latin typeface="Arial" panose="020B0604020202020204" pitchFamily="34" charset="0"/>
                          <a:ea typeface="ＭＳ Ｐゴシック" panose="020B0600070205080204" pitchFamily="34" charset="-128"/>
                        </a:rPr>
                        <a:t>Female</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SzPct val="12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indent="-168275">
                        <a:spcBef>
                          <a:spcPct val="20000"/>
                        </a:spcBef>
                        <a:defRPr>
                          <a:solidFill>
                            <a:schemeClr val="tx1"/>
                          </a:solidFill>
                          <a:latin typeface="Arial" panose="020B0604020202020204" pitchFamily="34" charset="0"/>
                          <a:ea typeface="ＭＳ Ｐゴシック" panose="020B0600070205080204" pitchFamily="34" charset="-128"/>
                        </a:defRPr>
                      </a:lvl2pPr>
                      <a:lvl3pPr indent="-393700">
                        <a:spcBef>
                          <a:spcPct val="20000"/>
                        </a:spcBef>
                        <a:defRPr>
                          <a:solidFill>
                            <a:schemeClr val="tx1"/>
                          </a:solidFill>
                          <a:latin typeface="Arial" panose="020B0604020202020204" pitchFamily="34" charset="0"/>
                          <a:ea typeface="ＭＳ Ｐゴシック" panose="020B0600070205080204" pitchFamily="34" charset="-128"/>
                        </a:defRPr>
                      </a:lvl3pPr>
                      <a:lvl4pPr indent="-633413">
                        <a:spcBef>
                          <a:spcPct val="20000"/>
                        </a:spcBef>
                        <a:defRPr>
                          <a:solidFill>
                            <a:schemeClr val="tx1"/>
                          </a:solidFill>
                          <a:latin typeface="Arial" panose="020B0604020202020204" pitchFamily="34" charset="0"/>
                          <a:ea typeface="ＭＳ Ｐゴシック" panose="020B0600070205080204" pitchFamily="34" charset="-128"/>
                        </a:defRPr>
                      </a:lvl4pPr>
                      <a:lvl5pPr indent="-855663">
                        <a:spcBef>
                          <a:spcPct val="20000"/>
                        </a:spcBef>
                        <a:defRPr>
                          <a:solidFill>
                            <a:schemeClr val="tx1"/>
                          </a:solidFill>
                          <a:latin typeface="Arial" panose="020B0604020202020204" pitchFamily="34" charset="0"/>
                          <a:ea typeface="ＭＳ Ｐゴシック" panose="020B0600070205080204" pitchFamily="34" charset="-128"/>
                        </a:defRPr>
                      </a:lvl5pPr>
                      <a:lvl6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indent="-855663"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Pct val="120000"/>
                        <a:buFontTx/>
                        <a:buNone/>
                        <a:tabLst/>
                      </a:pPr>
                      <a:r>
                        <a:rPr kumimoji="0" lang="en-US" altLang="tr-TR" sz="1800" b="0" i="0" u="none" strike="noStrike" cap="none" normalizeH="0" baseline="0" dirty="0" smtClean="0">
                          <a:ln>
                            <a:noFill/>
                          </a:ln>
                          <a:solidFill>
                            <a:schemeClr val="tx2"/>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tr-TR" sz="1800" b="0" i="0" u="none" strike="noStrike" cap="none" normalizeH="0" baseline="0" dirty="0" smtClean="0">
                          <a:ln>
                            <a:noFill/>
                          </a:ln>
                          <a:solidFill>
                            <a:schemeClr val="tx2"/>
                          </a:solidFill>
                          <a:effectLst/>
                          <a:latin typeface="Arial" panose="020B0604020202020204" pitchFamily="34" charset="0"/>
                          <a:ea typeface="ＭＳ Ｐゴシック" panose="020B0600070205080204" pitchFamily="34" charset="-128"/>
                        </a:rPr>
                        <a:t>90 cm</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5399" name="Rectangle 52"/>
          <p:cNvSpPr>
            <a:spLocks noGrp="1" noChangeArrowheads="1"/>
          </p:cNvSpPr>
          <p:nvPr>
            <p:ph type="title"/>
          </p:nvPr>
        </p:nvSpPr>
        <p:spPr/>
        <p:txBody>
          <a:bodyPr/>
          <a:lstStyle/>
          <a:p>
            <a:pPr eaLnBrk="1" hangingPunct="1"/>
            <a:r>
              <a:rPr lang="tr-TR" altLang="tr-TR" b="1" dirty="0" smtClean="0">
                <a:latin typeface="+mn-lt"/>
              </a:rPr>
              <a:t>          </a:t>
            </a:r>
            <a:r>
              <a:rPr lang="tr-TR" altLang="tr-TR" b="1" dirty="0" smtClean="0">
                <a:solidFill>
                  <a:schemeClr val="accent6">
                    <a:lumMod val="50000"/>
                  </a:schemeClr>
                </a:solidFill>
                <a:latin typeface="+mn-lt"/>
              </a:rPr>
              <a:t>Santral </a:t>
            </a:r>
            <a:r>
              <a:rPr lang="tr-TR" altLang="tr-TR" b="1" dirty="0" err="1" smtClean="0">
                <a:solidFill>
                  <a:schemeClr val="accent6">
                    <a:lumMod val="50000"/>
                  </a:schemeClr>
                </a:solidFill>
                <a:latin typeface="+mn-lt"/>
              </a:rPr>
              <a:t>Obezite</a:t>
            </a:r>
            <a:r>
              <a:rPr lang="tr-TR" altLang="tr-TR" b="1" dirty="0" smtClean="0">
                <a:solidFill>
                  <a:schemeClr val="accent6">
                    <a:lumMod val="50000"/>
                  </a:schemeClr>
                </a:solidFill>
                <a:latin typeface="+mn-lt"/>
              </a:rPr>
              <a:t> Tanımlaması</a:t>
            </a:r>
            <a:endParaRPr lang="en-US" altLang="tr-TR" b="1" dirty="0" smtClean="0">
              <a:solidFill>
                <a:schemeClr val="accent6">
                  <a:lumMod val="50000"/>
                </a:schemeClr>
              </a:solidFill>
              <a:latin typeface="+mn-lt"/>
            </a:endParaRPr>
          </a:p>
        </p:txBody>
      </p:sp>
      <p:sp>
        <p:nvSpPr>
          <p:cNvPr id="15400" name="Rectangle 51"/>
          <p:cNvSpPr>
            <a:spLocks noChangeArrowheads="1"/>
          </p:cNvSpPr>
          <p:nvPr/>
        </p:nvSpPr>
        <p:spPr bwMode="auto">
          <a:xfrm>
            <a:off x="1892300" y="5795963"/>
            <a:ext cx="80279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tr-TR" sz="1200" b="0" dirty="0">
                <a:solidFill>
                  <a:schemeClr val="tx2"/>
                </a:solidFill>
                <a:cs typeface="Arial" panose="020B0604020202020204" pitchFamily="34" charset="0"/>
              </a:rPr>
              <a:t>*</a:t>
            </a:r>
            <a:r>
              <a:rPr lang="en-US" altLang="tr-TR" sz="1200" b="0" dirty="0">
                <a:solidFill>
                  <a:schemeClr val="tx2"/>
                </a:solidFill>
              </a:rPr>
              <a:t>In future epidemiologic studies of populations of Europid origin, prevalence should be given using both European and North American cutoff points to allow better comparisons.</a:t>
            </a:r>
            <a:endParaRPr lang="en-US" altLang="tr-TR" sz="800" b="0" dirty="0">
              <a:solidFill>
                <a:schemeClr val="tx2"/>
              </a:solidFill>
            </a:endParaRPr>
          </a:p>
          <a:p>
            <a:pPr>
              <a:spcBef>
                <a:spcPct val="50000"/>
              </a:spcBef>
            </a:pPr>
            <a:r>
              <a:rPr lang="en-US" altLang="tr-TR" sz="1200" b="0" dirty="0">
                <a:solidFill>
                  <a:schemeClr val="tx2"/>
                </a:solidFill>
              </a:rPr>
              <a:t>International Diabetes Federation. Available at http://www.idf.org/webdata/docs/Metac_syndrome_def.pdf. Accessed June 10, 2005. </a:t>
            </a:r>
          </a:p>
        </p:txBody>
      </p:sp>
    </p:spTree>
    <p:extLst>
      <p:ext uri="{BB962C8B-B14F-4D97-AF65-F5344CB8AC3E}">
        <p14:creationId xmlns:p14="http://schemas.microsoft.com/office/powerpoint/2010/main" val="3028516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a:solidFill>
                  <a:schemeClr val="accent6">
                    <a:lumMod val="50000"/>
                  </a:schemeClr>
                </a:solidFill>
                <a:latin typeface="+mn-lt"/>
              </a:rPr>
              <a:t>Türkiye Endokrinoloji Metabolizma Derneği, </a:t>
            </a:r>
            <a:r>
              <a:rPr lang="tr-TR" sz="3600" b="1" dirty="0" err="1">
                <a:solidFill>
                  <a:schemeClr val="accent6">
                    <a:lumMod val="50000"/>
                  </a:schemeClr>
                </a:solidFill>
                <a:latin typeface="+mn-lt"/>
              </a:rPr>
              <a:t>Metabolik</a:t>
            </a:r>
            <a:r>
              <a:rPr lang="tr-TR" sz="3600" b="1" dirty="0">
                <a:solidFill>
                  <a:schemeClr val="accent6">
                    <a:lumMod val="50000"/>
                  </a:schemeClr>
                </a:solidFill>
                <a:latin typeface="+mn-lt"/>
              </a:rPr>
              <a:t> Sendrom Çalışma Grubunun önerdiği, </a:t>
            </a:r>
            <a:r>
              <a:rPr lang="tr-TR" sz="3600" b="1" dirty="0" err="1">
                <a:solidFill>
                  <a:schemeClr val="accent6">
                    <a:lumMod val="50000"/>
                  </a:schemeClr>
                </a:solidFill>
                <a:latin typeface="+mn-lt"/>
              </a:rPr>
              <a:t>Metabolik</a:t>
            </a:r>
            <a:r>
              <a:rPr lang="tr-TR" sz="3600" b="1" dirty="0">
                <a:solidFill>
                  <a:schemeClr val="accent6">
                    <a:lumMod val="50000"/>
                  </a:schemeClr>
                </a:solidFill>
                <a:latin typeface="+mn-lt"/>
              </a:rPr>
              <a:t> Sendrom Tanı Kriterleri (</a:t>
            </a:r>
            <a:r>
              <a:rPr lang="tr-TR" sz="3600" b="1" dirty="0" smtClean="0">
                <a:solidFill>
                  <a:schemeClr val="accent6">
                    <a:lumMod val="50000"/>
                  </a:schemeClr>
                </a:solidFill>
                <a:latin typeface="+mn-lt"/>
              </a:rPr>
              <a:t>2005)</a:t>
            </a:r>
            <a:endParaRPr lang="tr-TR" sz="3600" b="1" dirty="0">
              <a:solidFill>
                <a:schemeClr val="accent6">
                  <a:lumMod val="50000"/>
                </a:schemeClr>
              </a:solidFill>
              <a:latin typeface="+mn-lt"/>
            </a:endParaRPr>
          </a:p>
        </p:txBody>
      </p:sp>
      <p:sp>
        <p:nvSpPr>
          <p:cNvPr id="3" name="İçerik Yer Tutucusu 2"/>
          <p:cNvSpPr>
            <a:spLocks noGrp="1"/>
          </p:cNvSpPr>
          <p:nvPr>
            <p:ph idx="1"/>
          </p:nvPr>
        </p:nvSpPr>
        <p:spPr/>
        <p:txBody>
          <a:bodyPr>
            <a:noAutofit/>
          </a:bodyPr>
          <a:lstStyle/>
          <a:p>
            <a:pPr>
              <a:buClrTx/>
              <a:buFont typeface="Arial" panose="020B0604020202020204" pitchFamily="34" charset="0"/>
              <a:buChar char="•"/>
            </a:pPr>
            <a:r>
              <a:rPr lang="tr-TR" sz="2400" b="1" dirty="0" smtClean="0">
                <a:solidFill>
                  <a:schemeClr val="tx2"/>
                </a:solidFill>
              </a:rPr>
              <a:t> </a:t>
            </a:r>
            <a:r>
              <a:rPr lang="tr-TR" sz="2400" b="1" dirty="0" err="1" smtClean="0">
                <a:solidFill>
                  <a:schemeClr val="tx2"/>
                </a:solidFill>
              </a:rPr>
              <a:t>Diabetes</a:t>
            </a:r>
            <a:r>
              <a:rPr lang="tr-TR" sz="2400" b="1" dirty="0" smtClean="0">
                <a:solidFill>
                  <a:schemeClr val="tx2"/>
                </a:solidFill>
              </a:rPr>
              <a:t> </a:t>
            </a:r>
            <a:r>
              <a:rPr lang="tr-TR" sz="2400" b="1" dirty="0" err="1">
                <a:solidFill>
                  <a:schemeClr val="tx2"/>
                </a:solidFill>
              </a:rPr>
              <a:t>mellitus</a:t>
            </a:r>
            <a:r>
              <a:rPr lang="tr-TR" sz="2400" b="1" dirty="0">
                <a:solidFill>
                  <a:schemeClr val="tx2"/>
                </a:solidFill>
              </a:rPr>
              <a:t> -</a:t>
            </a:r>
            <a:r>
              <a:rPr lang="tr-TR" sz="2400" b="1" dirty="0" smtClean="0">
                <a:solidFill>
                  <a:schemeClr val="tx2"/>
                </a:solidFill>
              </a:rPr>
              <a:t> Bozulmuş </a:t>
            </a:r>
            <a:r>
              <a:rPr lang="tr-TR" sz="2400" b="1" dirty="0" err="1">
                <a:solidFill>
                  <a:schemeClr val="tx2"/>
                </a:solidFill>
              </a:rPr>
              <a:t>glukoz</a:t>
            </a:r>
            <a:r>
              <a:rPr lang="tr-TR" sz="2400" b="1" dirty="0">
                <a:solidFill>
                  <a:schemeClr val="tx2"/>
                </a:solidFill>
              </a:rPr>
              <a:t> </a:t>
            </a:r>
            <a:r>
              <a:rPr lang="tr-TR" sz="2400" b="1" dirty="0" smtClean="0">
                <a:solidFill>
                  <a:schemeClr val="tx2"/>
                </a:solidFill>
              </a:rPr>
              <a:t>toleransı- İnsülin </a:t>
            </a:r>
            <a:r>
              <a:rPr lang="tr-TR" sz="2400" b="1" dirty="0" err="1" smtClean="0">
                <a:solidFill>
                  <a:schemeClr val="tx2"/>
                </a:solidFill>
              </a:rPr>
              <a:t>direnci’inden</a:t>
            </a:r>
            <a:r>
              <a:rPr lang="tr-TR" sz="2400" b="1" dirty="0" smtClean="0">
                <a:solidFill>
                  <a:schemeClr val="tx2"/>
                </a:solidFill>
              </a:rPr>
              <a:t> herhangi biriyle birlikte;</a:t>
            </a:r>
          </a:p>
          <a:p>
            <a:pPr marL="0" indent="0">
              <a:buClrTx/>
              <a:buNone/>
            </a:pPr>
            <a:r>
              <a:rPr lang="tr-TR" sz="2400" b="1" dirty="0" smtClean="0">
                <a:solidFill>
                  <a:schemeClr val="tx2"/>
                </a:solidFill>
                <a:sym typeface="Wingdings" panose="05000000000000000000" pitchFamily="2" charset="2"/>
              </a:rPr>
              <a:t></a:t>
            </a:r>
            <a:r>
              <a:rPr lang="tr-TR" sz="2400" b="1" dirty="0" smtClean="0">
                <a:solidFill>
                  <a:schemeClr val="tx2"/>
                </a:solidFill>
              </a:rPr>
              <a:t>Aşağıdakilerden </a:t>
            </a:r>
            <a:r>
              <a:rPr lang="tr-TR" sz="2400" b="1" dirty="0">
                <a:solidFill>
                  <a:schemeClr val="tx2"/>
                </a:solidFill>
              </a:rPr>
              <a:t>en az ikisi: </a:t>
            </a:r>
            <a:endParaRPr lang="tr-TR" sz="2400" b="1" dirty="0" smtClean="0">
              <a:solidFill>
                <a:schemeClr val="tx2"/>
              </a:solidFill>
            </a:endParaRPr>
          </a:p>
          <a:p>
            <a:pPr>
              <a:buClrTx/>
              <a:buFont typeface="Arial" panose="020B0604020202020204" pitchFamily="34" charset="0"/>
              <a:buChar char="•"/>
            </a:pPr>
            <a:r>
              <a:rPr lang="tr-TR" sz="2400" b="1" dirty="0" smtClean="0">
                <a:solidFill>
                  <a:schemeClr val="tx2"/>
                </a:solidFill>
              </a:rPr>
              <a:t>Hipertansiyon </a:t>
            </a:r>
            <a:r>
              <a:rPr lang="tr-TR" sz="2400" b="1" dirty="0">
                <a:solidFill>
                  <a:schemeClr val="tx2"/>
                </a:solidFill>
              </a:rPr>
              <a:t>(</a:t>
            </a:r>
            <a:r>
              <a:rPr lang="tr-TR" sz="2400" b="1" dirty="0" err="1">
                <a:solidFill>
                  <a:schemeClr val="tx2"/>
                </a:solidFill>
              </a:rPr>
              <a:t>sistolik</a:t>
            </a:r>
            <a:r>
              <a:rPr lang="tr-TR" sz="2400" b="1" dirty="0">
                <a:solidFill>
                  <a:schemeClr val="tx2"/>
                </a:solidFill>
              </a:rPr>
              <a:t> kan basıncı &gt;130, </a:t>
            </a:r>
            <a:r>
              <a:rPr lang="tr-TR" sz="2400" b="1" dirty="0" err="1">
                <a:solidFill>
                  <a:schemeClr val="tx2"/>
                </a:solidFill>
              </a:rPr>
              <a:t>diyastolik</a:t>
            </a:r>
            <a:r>
              <a:rPr lang="tr-TR" sz="2400" b="1" dirty="0">
                <a:solidFill>
                  <a:schemeClr val="tx2"/>
                </a:solidFill>
              </a:rPr>
              <a:t> kan basıncı &gt;85 </a:t>
            </a:r>
            <a:r>
              <a:rPr lang="tr-TR" sz="2400" b="1" dirty="0" err="1">
                <a:solidFill>
                  <a:schemeClr val="tx2"/>
                </a:solidFill>
              </a:rPr>
              <a:t>mmHg</a:t>
            </a:r>
            <a:r>
              <a:rPr lang="tr-TR" sz="2400" b="1" dirty="0">
                <a:solidFill>
                  <a:schemeClr val="tx2"/>
                </a:solidFill>
              </a:rPr>
              <a:t> veya </a:t>
            </a:r>
            <a:r>
              <a:rPr lang="tr-TR" sz="2400" b="1" dirty="0" err="1">
                <a:solidFill>
                  <a:schemeClr val="tx2"/>
                </a:solidFill>
              </a:rPr>
              <a:t>antihipertansif</a:t>
            </a:r>
            <a:r>
              <a:rPr lang="tr-TR" sz="2400" b="1" dirty="0">
                <a:solidFill>
                  <a:schemeClr val="tx2"/>
                </a:solidFill>
              </a:rPr>
              <a:t> kullanıyor olmak) </a:t>
            </a:r>
          </a:p>
          <a:p>
            <a:pPr>
              <a:buClrTx/>
              <a:buFont typeface="Arial" panose="020B0604020202020204" pitchFamily="34" charset="0"/>
              <a:buChar char="•"/>
            </a:pPr>
            <a:r>
              <a:rPr lang="tr-TR" sz="2400" b="1" dirty="0" err="1" smtClean="0">
                <a:solidFill>
                  <a:schemeClr val="tx2"/>
                </a:solidFill>
              </a:rPr>
              <a:t>Trigliserid</a:t>
            </a:r>
            <a:r>
              <a:rPr lang="tr-TR" sz="2400" b="1" dirty="0" smtClean="0">
                <a:solidFill>
                  <a:schemeClr val="tx2"/>
                </a:solidFill>
              </a:rPr>
              <a:t> </a:t>
            </a:r>
            <a:r>
              <a:rPr lang="tr-TR" sz="2400" b="1" dirty="0">
                <a:solidFill>
                  <a:schemeClr val="tx2"/>
                </a:solidFill>
              </a:rPr>
              <a:t>düzeyi &gt; 150 mg/dl </a:t>
            </a:r>
          </a:p>
          <a:p>
            <a:pPr>
              <a:buClrTx/>
              <a:buFont typeface="Arial" panose="020B0604020202020204" pitchFamily="34" charset="0"/>
              <a:buChar char="•"/>
            </a:pPr>
            <a:r>
              <a:rPr lang="tr-TR" sz="2400" b="1" dirty="0">
                <a:solidFill>
                  <a:schemeClr val="tx2"/>
                </a:solidFill>
              </a:rPr>
              <a:t> </a:t>
            </a:r>
            <a:r>
              <a:rPr lang="tr-TR" sz="2400" b="1" dirty="0" smtClean="0">
                <a:solidFill>
                  <a:schemeClr val="tx2"/>
                </a:solidFill>
              </a:rPr>
              <a:t>HDL düzeyi erkekte &lt; 40 mg/dl, kadında &lt; 50 mg/dl) </a:t>
            </a:r>
          </a:p>
          <a:p>
            <a:pPr>
              <a:buClrTx/>
              <a:buFont typeface="Arial" panose="020B0604020202020204" pitchFamily="34" charset="0"/>
              <a:buChar char="•"/>
            </a:pPr>
            <a:r>
              <a:rPr lang="tr-TR" sz="2400" b="1" dirty="0" err="1" smtClean="0">
                <a:solidFill>
                  <a:schemeClr val="tx2"/>
                </a:solidFill>
              </a:rPr>
              <a:t>Abdominal</a:t>
            </a:r>
            <a:r>
              <a:rPr lang="tr-TR" sz="2400" b="1" dirty="0" smtClean="0">
                <a:solidFill>
                  <a:schemeClr val="tx2"/>
                </a:solidFill>
              </a:rPr>
              <a:t> </a:t>
            </a:r>
            <a:r>
              <a:rPr lang="tr-TR" sz="2400" b="1" dirty="0" err="1">
                <a:solidFill>
                  <a:schemeClr val="tx2"/>
                </a:solidFill>
              </a:rPr>
              <a:t>obezite</a:t>
            </a:r>
            <a:r>
              <a:rPr lang="tr-TR" sz="2400" b="1" dirty="0">
                <a:solidFill>
                  <a:schemeClr val="tx2"/>
                </a:solidFill>
              </a:rPr>
              <a:t> (VKİ &gt; 30 kg/m2 veya bel çevresi: erkeklerde &gt; 94 cm, kadınlarda &gt; 80 cm</a:t>
            </a:r>
            <a:r>
              <a:rPr lang="tr-TR" sz="2400" b="1" dirty="0" smtClean="0">
                <a:solidFill>
                  <a:schemeClr val="tx2"/>
                </a:solidFill>
              </a:rPr>
              <a:t>)</a:t>
            </a:r>
          </a:p>
          <a:p>
            <a:pPr marL="0" indent="0">
              <a:buClrTx/>
              <a:buNone/>
            </a:pPr>
            <a:r>
              <a:rPr lang="tr-TR" sz="1800" b="1" dirty="0" smtClean="0">
                <a:solidFill>
                  <a:schemeClr val="tx2"/>
                </a:solidFill>
              </a:rPr>
              <a:t>* </a:t>
            </a:r>
            <a:r>
              <a:rPr lang="tr-TR" sz="1800" b="1" dirty="0">
                <a:solidFill>
                  <a:schemeClr val="tx2"/>
                </a:solidFill>
              </a:rPr>
              <a:t>* Yerel veriler olmadığından IDF 2005 kılavuzunda Avrupalılar için önerilen değerler baz alınmıştır</a:t>
            </a:r>
          </a:p>
        </p:txBody>
      </p:sp>
    </p:spTree>
    <p:extLst>
      <p:ext uri="{BB962C8B-B14F-4D97-AF65-F5344CB8AC3E}">
        <p14:creationId xmlns:p14="http://schemas.microsoft.com/office/powerpoint/2010/main" val="940509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50000"/>
                  </a:schemeClr>
                </a:solidFill>
                <a:latin typeface="+mn-lt"/>
              </a:rPr>
              <a:t>LABARATUAR</a:t>
            </a:r>
            <a:endParaRPr lang="tr-TR" b="1" dirty="0">
              <a:solidFill>
                <a:schemeClr val="accent6">
                  <a:lumMod val="50000"/>
                </a:schemeClr>
              </a:solidFill>
              <a:latin typeface="+mn-lt"/>
            </a:endParaRPr>
          </a:p>
        </p:txBody>
      </p:sp>
      <p:sp>
        <p:nvSpPr>
          <p:cNvPr id="3" name="İçerik Yer Tutucusu 2"/>
          <p:cNvSpPr>
            <a:spLocks noGrp="1"/>
          </p:cNvSpPr>
          <p:nvPr>
            <p:ph idx="1"/>
          </p:nvPr>
        </p:nvSpPr>
        <p:spPr/>
        <p:txBody>
          <a:bodyPr/>
          <a:lstStyle/>
          <a:p>
            <a:r>
              <a:rPr lang="tr-TR" altLang="tr-TR" dirty="0">
                <a:latin typeface="Comic Sans MS" panose="030F0702030302020204" pitchFamily="66" charset="0"/>
              </a:rPr>
              <a:t>Biyokimya </a:t>
            </a:r>
          </a:p>
          <a:p>
            <a:pPr>
              <a:buNone/>
            </a:pPr>
            <a:r>
              <a:rPr lang="tr-TR" altLang="tr-TR" dirty="0">
                <a:latin typeface="Comic Sans MS" panose="030F0702030302020204" pitchFamily="66" charset="0"/>
              </a:rPr>
              <a:t>   AKŞ:119mg/</a:t>
            </a:r>
            <a:r>
              <a:rPr lang="tr-TR" altLang="tr-TR" dirty="0" err="1">
                <a:latin typeface="Comic Sans MS" panose="030F0702030302020204" pitchFamily="66" charset="0"/>
              </a:rPr>
              <a:t>dL</a:t>
            </a:r>
            <a:endParaRPr lang="tr-TR" altLang="tr-TR" dirty="0">
              <a:latin typeface="Comic Sans MS" panose="030F0702030302020204" pitchFamily="66" charset="0"/>
            </a:endParaRPr>
          </a:p>
          <a:p>
            <a:pPr>
              <a:buNone/>
            </a:pPr>
            <a:r>
              <a:rPr lang="tr-TR" altLang="tr-TR" dirty="0">
                <a:latin typeface="Comic Sans MS" panose="030F0702030302020204" pitchFamily="66" charset="0"/>
              </a:rPr>
              <a:t>   Kol: 299mg/</a:t>
            </a:r>
            <a:r>
              <a:rPr lang="tr-TR" altLang="tr-TR" dirty="0" err="1">
                <a:latin typeface="Comic Sans MS" panose="030F0702030302020204" pitchFamily="66" charset="0"/>
              </a:rPr>
              <a:t>dL</a:t>
            </a:r>
            <a:endParaRPr lang="tr-TR" altLang="tr-TR" dirty="0">
              <a:latin typeface="Comic Sans MS" panose="030F0702030302020204" pitchFamily="66" charset="0"/>
            </a:endParaRPr>
          </a:p>
          <a:p>
            <a:pPr>
              <a:buNone/>
            </a:pPr>
            <a:r>
              <a:rPr lang="tr-TR" altLang="tr-TR" dirty="0">
                <a:latin typeface="Comic Sans MS" panose="030F0702030302020204" pitchFamily="66" charset="0"/>
              </a:rPr>
              <a:t>   TG:628mg/</a:t>
            </a:r>
            <a:r>
              <a:rPr lang="tr-TR" altLang="tr-TR" dirty="0" err="1">
                <a:latin typeface="Comic Sans MS" panose="030F0702030302020204" pitchFamily="66" charset="0"/>
              </a:rPr>
              <a:t>dL</a:t>
            </a:r>
            <a:endParaRPr lang="tr-TR" altLang="tr-TR" dirty="0">
              <a:latin typeface="Comic Sans MS" panose="030F0702030302020204" pitchFamily="66" charset="0"/>
            </a:endParaRPr>
          </a:p>
          <a:p>
            <a:pPr>
              <a:buNone/>
            </a:pPr>
            <a:r>
              <a:rPr lang="tr-TR" altLang="tr-TR" dirty="0">
                <a:latin typeface="Comic Sans MS" panose="030F0702030302020204" pitchFamily="66" charset="0"/>
              </a:rPr>
              <a:t>   HDL kol:29mg/</a:t>
            </a:r>
            <a:r>
              <a:rPr lang="tr-TR" altLang="tr-TR" dirty="0" err="1">
                <a:latin typeface="Comic Sans MS" panose="030F0702030302020204" pitchFamily="66" charset="0"/>
              </a:rPr>
              <a:t>dL</a:t>
            </a:r>
            <a:endParaRPr lang="tr-TR" altLang="tr-TR" dirty="0">
              <a:latin typeface="Comic Sans MS" panose="030F0702030302020204" pitchFamily="66" charset="0"/>
            </a:endParaRPr>
          </a:p>
          <a:p>
            <a:pPr>
              <a:buNone/>
            </a:pPr>
            <a:r>
              <a:rPr lang="tr-TR" altLang="tr-TR" dirty="0">
                <a:latin typeface="Comic Sans MS" panose="030F0702030302020204" pitchFamily="66" charset="0"/>
              </a:rPr>
              <a:t>   TK/HDL Kol:10.31</a:t>
            </a:r>
          </a:p>
          <a:p>
            <a:endParaRPr lang="tr-TR" dirty="0"/>
          </a:p>
        </p:txBody>
      </p:sp>
    </p:spTree>
    <p:extLst>
      <p:ext uri="{BB962C8B-B14F-4D97-AF65-F5344CB8AC3E}">
        <p14:creationId xmlns:p14="http://schemas.microsoft.com/office/powerpoint/2010/main" val="546514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50000"/>
                  </a:schemeClr>
                </a:solidFill>
                <a:latin typeface="+mn-lt"/>
              </a:rPr>
              <a:t>TEDAVİ</a:t>
            </a:r>
            <a:endParaRPr lang="tr-TR" b="1" dirty="0">
              <a:solidFill>
                <a:schemeClr val="accent6">
                  <a:lumMod val="50000"/>
                </a:schemeClr>
              </a:solidFill>
              <a:latin typeface="+mn-lt"/>
            </a:endParaRPr>
          </a:p>
        </p:txBody>
      </p:sp>
      <p:sp>
        <p:nvSpPr>
          <p:cNvPr id="3" name="İçerik Yer Tutucusu 2"/>
          <p:cNvSpPr>
            <a:spLocks noGrp="1"/>
          </p:cNvSpPr>
          <p:nvPr>
            <p:ph idx="1"/>
          </p:nvPr>
        </p:nvSpPr>
        <p:spPr/>
        <p:txBody>
          <a:bodyPr>
            <a:noAutofit/>
          </a:bodyPr>
          <a:lstStyle/>
          <a:p>
            <a:r>
              <a:rPr lang="tr-TR" sz="3200" dirty="0"/>
              <a:t>Tedavi </a:t>
            </a:r>
            <a:r>
              <a:rPr lang="tr-TR" sz="3200" dirty="0" err="1"/>
              <a:t>Metabolik</a:t>
            </a:r>
            <a:r>
              <a:rPr lang="tr-TR" sz="3200" dirty="0"/>
              <a:t> sendrom tedavi hedefleri; insülin direncine neden olan risk faktörlerinin yaşam şekli </a:t>
            </a:r>
            <a:r>
              <a:rPr lang="tr-TR" sz="3200" dirty="0" smtClean="0"/>
              <a:t>değişiklikleri </a:t>
            </a:r>
            <a:r>
              <a:rPr lang="tr-TR" sz="3200" dirty="0"/>
              <a:t>ile kontrol altına alınması ve gerekli koşullarda klinik hedeflere ulaşmak amacıyla ilaç tedavisinin başlanmasıdır. Yaşam tarzı değişikliği dışında, </a:t>
            </a:r>
            <a:r>
              <a:rPr lang="tr-TR" sz="3200" dirty="0" err="1"/>
              <a:t>metabolik</a:t>
            </a:r>
            <a:r>
              <a:rPr lang="tr-TR" sz="3200" dirty="0"/>
              <a:t> sendromu tedavi edebilecek tek bir ajan söz konusu değildir. En uygun tedavi yöntemi, kilo kaybının temini ve düzenli egzersiz için yaşam şekli değişikliğinin sağlanması, sağlıklı beslenme ve sigaranın kesilmesidir. </a:t>
            </a:r>
            <a:endParaRPr lang="tr-TR" sz="3200" dirty="0" smtClean="0"/>
          </a:p>
        </p:txBody>
      </p:sp>
    </p:spTree>
    <p:extLst>
      <p:ext uri="{BB962C8B-B14F-4D97-AF65-F5344CB8AC3E}">
        <p14:creationId xmlns:p14="http://schemas.microsoft.com/office/powerpoint/2010/main" val="3593477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6">
                    <a:lumMod val="50000"/>
                  </a:schemeClr>
                </a:solidFill>
                <a:latin typeface="+mn-lt"/>
              </a:rPr>
              <a:t>TEDAVİ</a:t>
            </a:r>
            <a:endParaRPr lang="tr-TR" dirty="0">
              <a:latin typeface="+mn-lt"/>
            </a:endParaRPr>
          </a:p>
        </p:txBody>
      </p:sp>
      <p:sp>
        <p:nvSpPr>
          <p:cNvPr id="3" name="İçerik Yer Tutucusu 2"/>
          <p:cNvSpPr>
            <a:spLocks noGrp="1"/>
          </p:cNvSpPr>
          <p:nvPr>
            <p:ph idx="1"/>
          </p:nvPr>
        </p:nvSpPr>
        <p:spPr/>
        <p:txBody>
          <a:bodyPr>
            <a:normAutofit fontScale="85000" lnSpcReduction="20000"/>
          </a:bodyPr>
          <a:lstStyle/>
          <a:p>
            <a:pPr>
              <a:buClrTx/>
              <a:buSzPct val="110000"/>
              <a:buFont typeface="Arial" panose="020B0604020202020204" pitchFamily="34" charset="0"/>
              <a:buChar char="•"/>
            </a:pPr>
            <a:r>
              <a:rPr lang="tr-TR" sz="3600" b="1" dirty="0" smtClean="0">
                <a:solidFill>
                  <a:schemeClr val="tx2"/>
                </a:solidFill>
              </a:rPr>
              <a:t>KİLO KAYBI</a:t>
            </a:r>
          </a:p>
          <a:p>
            <a:pPr>
              <a:buClrTx/>
              <a:buSzPct val="110000"/>
              <a:buFont typeface="Arial" panose="020B0604020202020204" pitchFamily="34" charset="0"/>
              <a:buChar char="•"/>
            </a:pPr>
            <a:r>
              <a:rPr lang="tr-TR" sz="3600" b="1" dirty="0" smtClean="0">
                <a:solidFill>
                  <a:schemeClr val="tx2"/>
                </a:solidFill>
              </a:rPr>
              <a:t>FİZİK AKTİVİTE</a:t>
            </a:r>
          </a:p>
          <a:p>
            <a:pPr>
              <a:buClrTx/>
              <a:buSzPct val="110000"/>
              <a:buFont typeface="Arial" panose="020B0604020202020204" pitchFamily="34" charset="0"/>
              <a:buChar char="•"/>
            </a:pPr>
            <a:r>
              <a:rPr lang="tr-TR" sz="3600" b="1" dirty="0" smtClean="0">
                <a:solidFill>
                  <a:schemeClr val="tx2"/>
                </a:solidFill>
              </a:rPr>
              <a:t>İNSÜLİN DİRENCİ</a:t>
            </a:r>
          </a:p>
          <a:p>
            <a:pPr>
              <a:buClrTx/>
              <a:buSzPct val="110000"/>
              <a:buFont typeface="Arial" panose="020B0604020202020204" pitchFamily="34" charset="0"/>
              <a:buChar char="•"/>
            </a:pPr>
            <a:r>
              <a:rPr lang="tr-TR" sz="3600" b="1" dirty="0" smtClean="0">
                <a:solidFill>
                  <a:schemeClr val="tx2"/>
                </a:solidFill>
              </a:rPr>
              <a:t>TİP-2 DM </a:t>
            </a:r>
          </a:p>
          <a:p>
            <a:pPr>
              <a:buClrTx/>
              <a:buSzPct val="110000"/>
              <a:buFont typeface="Arial" panose="020B0604020202020204" pitchFamily="34" charset="0"/>
              <a:buChar char="•"/>
            </a:pPr>
            <a:r>
              <a:rPr lang="tr-TR" sz="3600" b="1" dirty="0" smtClean="0">
                <a:solidFill>
                  <a:schemeClr val="tx2"/>
                </a:solidFill>
              </a:rPr>
              <a:t>DİSLİPİDEMİ</a:t>
            </a:r>
          </a:p>
          <a:p>
            <a:pPr>
              <a:buClrTx/>
              <a:buSzPct val="110000"/>
              <a:buFont typeface="Arial" panose="020B0604020202020204" pitchFamily="34" charset="0"/>
              <a:buChar char="•"/>
            </a:pPr>
            <a:r>
              <a:rPr lang="tr-TR" sz="3600" b="1" dirty="0" smtClean="0">
                <a:solidFill>
                  <a:schemeClr val="tx2"/>
                </a:solidFill>
              </a:rPr>
              <a:t>OBEZİTE</a:t>
            </a:r>
          </a:p>
          <a:p>
            <a:pPr>
              <a:buClrTx/>
              <a:buSzPct val="110000"/>
              <a:buFont typeface="Arial" panose="020B0604020202020204" pitchFamily="34" charset="0"/>
              <a:buChar char="•"/>
            </a:pPr>
            <a:r>
              <a:rPr lang="tr-TR" sz="3600" b="1" dirty="0" smtClean="0">
                <a:solidFill>
                  <a:schemeClr val="tx2"/>
                </a:solidFill>
              </a:rPr>
              <a:t>HİPERTANSİYON</a:t>
            </a:r>
          </a:p>
          <a:p>
            <a:pPr>
              <a:buClrTx/>
              <a:buSzPct val="110000"/>
              <a:buFont typeface="Arial" panose="020B0604020202020204" pitchFamily="34" charset="0"/>
              <a:buChar char="•"/>
            </a:pPr>
            <a:r>
              <a:rPr lang="tr-TR" sz="3600" b="1" dirty="0" smtClean="0">
                <a:solidFill>
                  <a:schemeClr val="tx2"/>
                </a:solidFill>
              </a:rPr>
              <a:t>ANTİİNFLAMATUAR TEDAVİ</a:t>
            </a:r>
          </a:p>
          <a:p>
            <a:pPr>
              <a:buClrTx/>
              <a:buSzPct val="150000"/>
              <a:buFont typeface="Arial" panose="020B0604020202020204" pitchFamily="34" charset="0"/>
              <a:buChar char="•"/>
            </a:pPr>
            <a:endParaRPr lang="tr-TR" sz="3600" b="1" dirty="0" smtClean="0">
              <a:solidFill>
                <a:schemeClr val="tx2"/>
              </a:solidFill>
            </a:endParaRPr>
          </a:p>
          <a:p>
            <a:pPr>
              <a:buClrTx/>
              <a:buSzPct val="150000"/>
              <a:buFont typeface="Arial" panose="020B0604020202020204" pitchFamily="34" charset="0"/>
              <a:buChar char="•"/>
            </a:pPr>
            <a:endParaRPr lang="tr-TR" sz="3600" b="1" dirty="0" smtClean="0">
              <a:solidFill>
                <a:schemeClr val="tx2"/>
              </a:solidFill>
            </a:endParaRPr>
          </a:p>
          <a:p>
            <a:pPr>
              <a:buClrTx/>
              <a:buSzPct val="150000"/>
              <a:buFont typeface="Arial" panose="020B0604020202020204" pitchFamily="34" charset="0"/>
              <a:buChar char="•"/>
            </a:pPr>
            <a:endParaRPr lang="tr-TR" b="1" dirty="0">
              <a:solidFill>
                <a:schemeClr val="tx2"/>
              </a:solidFill>
            </a:endParaRPr>
          </a:p>
        </p:txBody>
      </p:sp>
    </p:spTree>
    <p:extLst>
      <p:ext uri="{BB962C8B-B14F-4D97-AF65-F5344CB8AC3E}">
        <p14:creationId xmlns:p14="http://schemas.microsoft.com/office/powerpoint/2010/main" val="2724238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50000"/>
                  </a:schemeClr>
                </a:solidFill>
                <a:latin typeface="+mn-lt"/>
              </a:rPr>
              <a:t>KİLO KAYBI</a:t>
            </a:r>
            <a:endParaRPr lang="tr-TR" b="1" dirty="0">
              <a:solidFill>
                <a:schemeClr val="accent6">
                  <a:lumMod val="50000"/>
                </a:schemeClr>
              </a:solidFill>
              <a:latin typeface="+mn-lt"/>
            </a:endParaRPr>
          </a:p>
        </p:txBody>
      </p:sp>
      <p:sp>
        <p:nvSpPr>
          <p:cNvPr id="3" name="İçerik Yer Tutucusu 2"/>
          <p:cNvSpPr>
            <a:spLocks noGrp="1"/>
          </p:cNvSpPr>
          <p:nvPr>
            <p:ph idx="1"/>
          </p:nvPr>
        </p:nvSpPr>
        <p:spPr/>
        <p:txBody>
          <a:bodyPr>
            <a:noAutofit/>
          </a:bodyPr>
          <a:lstStyle/>
          <a:p>
            <a:r>
              <a:rPr lang="tr-TR" sz="2800" dirty="0">
                <a:solidFill>
                  <a:schemeClr val="tx2"/>
                </a:solidFill>
              </a:rPr>
              <a:t>• %5-10’luk kilo kaybı bile </a:t>
            </a:r>
            <a:r>
              <a:rPr lang="tr-TR" sz="2800" dirty="0" err="1">
                <a:solidFill>
                  <a:schemeClr val="tx2"/>
                </a:solidFill>
              </a:rPr>
              <a:t>metabolik</a:t>
            </a:r>
            <a:r>
              <a:rPr lang="tr-TR" sz="2800" dirty="0">
                <a:solidFill>
                  <a:schemeClr val="tx2"/>
                </a:solidFill>
              </a:rPr>
              <a:t> sendromun tüm bileşenlerini kontrol altına alabilir</a:t>
            </a:r>
            <a:r>
              <a:rPr lang="tr-TR" sz="2800" dirty="0" smtClean="0">
                <a:solidFill>
                  <a:schemeClr val="tx2"/>
                </a:solidFill>
              </a:rPr>
              <a:t>.</a:t>
            </a:r>
          </a:p>
          <a:p>
            <a:r>
              <a:rPr lang="tr-TR" sz="2800" dirty="0" smtClean="0">
                <a:solidFill>
                  <a:schemeClr val="tx2"/>
                </a:solidFill>
              </a:rPr>
              <a:t> </a:t>
            </a:r>
            <a:r>
              <a:rPr lang="tr-TR" sz="2800" dirty="0">
                <a:solidFill>
                  <a:schemeClr val="tx2"/>
                </a:solidFill>
              </a:rPr>
              <a:t>• %7’lik kilo kaybı ile birlikte düzenli fizik aktivite 4 yıl içinde Tip 2 DM gelişme riski %50 azaltmaktadır. </a:t>
            </a:r>
            <a:endParaRPr lang="tr-TR" sz="2800" dirty="0" smtClean="0">
              <a:solidFill>
                <a:schemeClr val="tx2"/>
              </a:solidFill>
            </a:endParaRPr>
          </a:p>
          <a:p>
            <a:r>
              <a:rPr lang="tr-TR" sz="2800" dirty="0" smtClean="0">
                <a:solidFill>
                  <a:schemeClr val="tx2"/>
                </a:solidFill>
              </a:rPr>
              <a:t>• </a:t>
            </a:r>
            <a:r>
              <a:rPr lang="tr-TR" sz="2800" dirty="0">
                <a:solidFill>
                  <a:schemeClr val="tx2"/>
                </a:solidFill>
              </a:rPr>
              <a:t>Total kalorinin % 10’undan azı </a:t>
            </a:r>
            <a:r>
              <a:rPr lang="tr-TR" sz="2800" dirty="0" err="1">
                <a:solidFill>
                  <a:schemeClr val="tx2"/>
                </a:solidFill>
              </a:rPr>
              <a:t>poliansatüre</a:t>
            </a:r>
            <a:r>
              <a:rPr lang="tr-TR" sz="2800" dirty="0">
                <a:solidFill>
                  <a:schemeClr val="tx2"/>
                </a:solidFill>
              </a:rPr>
              <a:t>, % 20’sinden azı ise </a:t>
            </a:r>
            <a:r>
              <a:rPr lang="tr-TR" sz="2800" dirty="0" err="1">
                <a:solidFill>
                  <a:schemeClr val="tx2"/>
                </a:solidFill>
              </a:rPr>
              <a:t>monoansatüre</a:t>
            </a:r>
            <a:r>
              <a:rPr lang="tr-TR" sz="2800" dirty="0">
                <a:solidFill>
                  <a:schemeClr val="tx2"/>
                </a:solidFill>
              </a:rPr>
              <a:t> </a:t>
            </a:r>
            <a:r>
              <a:rPr lang="tr-TR" sz="2800" dirty="0" smtClean="0">
                <a:solidFill>
                  <a:schemeClr val="tx2"/>
                </a:solidFill>
              </a:rPr>
              <a:t>yağlardan </a:t>
            </a:r>
            <a:r>
              <a:rPr lang="tr-TR" sz="2800" dirty="0">
                <a:solidFill>
                  <a:schemeClr val="tx2"/>
                </a:solidFill>
              </a:rPr>
              <a:t>oluşmalıdır. </a:t>
            </a:r>
            <a:r>
              <a:rPr lang="tr-TR" sz="2800" dirty="0" err="1">
                <a:solidFill>
                  <a:schemeClr val="tx2"/>
                </a:solidFill>
              </a:rPr>
              <a:t>Karbohidratlar</a:t>
            </a:r>
            <a:r>
              <a:rPr lang="tr-TR" sz="2800" dirty="0">
                <a:solidFill>
                  <a:schemeClr val="tx2"/>
                </a:solidFill>
              </a:rPr>
              <a:t> total kalorinin %50-60’ını, proteinler ise %15’ini oluşturmalıdır. Diyet 20-30 gram kadar lif içermelidir. </a:t>
            </a:r>
            <a:endParaRPr lang="tr-TR" sz="2800" dirty="0" smtClean="0">
              <a:solidFill>
                <a:schemeClr val="tx2"/>
              </a:solidFill>
            </a:endParaRPr>
          </a:p>
          <a:p>
            <a:r>
              <a:rPr lang="tr-TR" sz="2800" dirty="0" smtClean="0">
                <a:solidFill>
                  <a:schemeClr val="tx2"/>
                </a:solidFill>
              </a:rPr>
              <a:t>• </a:t>
            </a:r>
            <a:r>
              <a:rPr lang="tr-TR" sz="2800" dirty="0">
                <a:solidFill>
                  <a:schemeClr val="tx2"/>
                </a:solidFill>
              </a:rPr>
              <a:t>Diyet önerilerine uyum için davranış tedavisi ve uzun süreli takip gerekir.</a:t>
            </a:r>
          </a:p>
        </p:txBody>
      </p:sp>
    </p:spTree>
    <p:extLst>
      <p:ext uri="{BB962C8B-B14F-4D97-AF65-F5344CB8AC3E}">
        <p14:creationId xmlns:p14="http://schemas.microsoft.com/office/powerpoint/2010/main" val="2069395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9" y="469900"/>
            <a:ext cx="4530725"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938" y="461964"/>
            <a:ext cx="4919662"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9576" y="1458913"/>
            <a:ext cx="1127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830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50000"/>
                  </a:schemeClr>
                </a:solidFill>
                <a:latin typeface="+mn-lt"/>
              </a:rPr>
              <a:t>FİZİK AKTİVİTE</a:t>
            </a:r>
            <a:endParaRPr lang="tr-TR" b="1" dirty="0">
              <a:solidFill>
                <a:schemeClr val="accent6">
                  <a:lumMod val="50000"/>
                </a:schemeClr>
              </a:solidFill>
              <a:latin typeface="+mn-lt"/>
            </a:endParaRPr>
          </a:p>
        </p:txBody>
      </p:sp>
      <p:sp>
        <p:nvSpPr>
          <p:cNvPr id="3" name="İçerik Yer Tutucusu 2"/>
          <p:cNvSpPr>
            <a:spLocks noGrp="1"/>
          </p:cNvSpPr>
          <p:nvPr>
            <p:ph idx="1"/>
          </p:nvPr>
        </p:nvSpPr>
        <p:spPr/>
        <p:txBody>
          <a:bodyPr>
            <a:normAutofit/>
          </a:bodyPr>
          <a:lstStyle/>
          <a:p>
            <a:r>
              <a:rPr lang="tr-TR" sz="3600" dirty="0"/>
              <a:t>Düzenli fizik aktivite insülin direncini düzelterek </a:t>
            </a:r>
            <a:r>
              <a:rPr lang="tr-TR" sz="3600" dirty="0" err="1"/>
              <a:t>glukoz</a:t>
            </a:r>
            <a:r>
              <a:rPr lang="tr-TR" sz="3600" dirty="0"/>
              <a:t>, </a:t>
            </a:r>
            <a:r>
              <a:rPr lang="tr-TR" sz="3600" dirty="0" err="1"/>
              <a:t>lipid</a:t>
            </a:r>
            <a:r>
              <a:rPr lang="tr-TR" sz="3600" dirty="0"/>
              <a:t> ve kan basıncı kontrolünü sağlar ve </a:t>
            </a:r>
            <a:r>
              <a:rPr lang="tr-TR" sz="3600" dirty="0" err="1"/>
              <a:t>kardiyovasküler</a:t>
            </a:r>
            <a:r>
              <a:rPr lang="tr-TR" sz="3600" dirty="0"/>
              <a:t> fonksiyonları düzeltir. </a:t>
            </a:r>
            <a:endParaRPr lang="tr-TR" sz="3600" dirty="0" smtClean="0"/>
          </a:p>
          <a:p>
            <a:r>
              <a:rPr lang="tr-TR" sz="3600" dirty="0" smtClean="0"/>
              <a:t>• </a:t>
            </a:r>
            <a:r>
              <a:rPr lang="tr-TR" sz="3600" dirty="0"/>
              <a:t>Kilo alımının engellenmesi için düzenli olarak </a:t>
            </a:r>
            <a:r>
              <a:rPr lang="tr-TR" sz="3600" dirty="0" err="1"/>
              <a:t>hergün</a:t>
            </a:r>
            <a:r>
              <a:rPr lang="tr-TR" sz="3600" dirty="0"/>
              <a:t> 45-60 dakika fizik aktivite yapılmalıdır. </a:t>
            </a:r>
            <a:r>
              <a:rPr lang="tr-TR" sz="3600" dirty="0" err="1"/>
              <a:t>Kardiyovasküler</a:t>
            </a:r>
            <a:r>
              <a:rPr lang="tr-TR" sz="3600" dirty="0"/>
              <a:t> risk azalması için ise günde 10000 adım atılması önerilmektedir</a:t>
            </a:r>
          </a:p>
        </p:txBody>
      </p:sp>
    </p:spTree>
    <p:extLst>
      <p:ext uri="{BB962C8B-B14F-4D97-AF65-F5344CB8AC3E}">
        <p14:creationId xmlns:p14="http://schemas.microsoft.com/office/powerpoint/2010/main" val="3046395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50000"/>
                  </a:schemeClr>
                </a:solidFill>
                <a:latin typeface="+mn-lt"/>
              </a:rPr>
              <a:t>İNSÜLİN DİRENCİ</a:t>
            </a:r>
            <a:endParaRPr lang="tr-TR" b="1" dirty="0">
              <a:solidFill>
                <a:schemeClr val="accent6">
                  <a:lumMod val="50000"/>
                </a:schemeClr>
              </a:solidFill>
              <a:latin typeface="+mn-lt"/>
            </a:endParaRPr>
          </a:p>
        </p:txBody>
      </p:sp>
      <p:sp>
        <p:nvSpPr>
          <p:cNvPr id="3" name="İçerik Yer Tutucusu 2"/>
          <p:cNvSpPr>
            <a:spLocks noGrp="1"/>
          </p:cNvSpPr>
          <p:nvPr>
            <p:ph idx="1"/>
          </p:nvPr>
        </p:nvSpPr>
        <p:spPr/>
        <p:txBody>
          <a:bodyPr>
            <a:noAutofit/>
          </a:bodyPr>
          <a:lstStyle/>
          <a:p>
            <a:r>
              <a:rPr lang="tr-TR" sz="2400" dirty="0">
                <a:solidFill>
                  <a:schemeClr val="tx2"/>
                </a:solidFill>
              </a:rPr>
              <a:t>• </a:t>
            </a:r>
            <a:r>
              <a:rPr lang="tr-TR" sz="2400" dirty="0" err="1">
                <a:solidFill>
                  <a:schemeClr val="tx2"/>
                </a:solidFill>
              </a:rPr>
              <a:t>Metformin</a:t>
            </a:r>
            <a:r>
              <a:rPr lang="tr-TR" sz="2400" dirty="0">
                <a:solidFill>
                  <a:schemeClr val="tx2"/>
                </a:solidFill>
              </a:rPr>
              <a:t> insülin direncini düzeltir. Anti-</a:t>
            </a:r>
            <a:r>
              <a:rPr lang="tr-TR" sz="2400" dirty="0" err="1">
                <a:solidFill>
                  <a:schemeClr val="tx2"/>
                </a:solidFill>
              </a:rPr>
              <a:t>hiperglisemik</a:t>
            </a:r>
            <a:r>
              <a:rPr lang="tr-TR" sz="2400" dirty="0">
                <a:solidFill>
                  <a:schemeClr val="tx2"/>
                </a:solidFill>
              </a:rPr>
              <a:t> etkilerine ek olarak iştahı azalttığı için kilo kaybı sağlar. Serum </a:t>
            </a:r>
            <a:r>
              <a:rPr lang="tr-TR" sz="2400" dirty="0" err="1">
                <a:solidFill>
                  <a:schemeClr val="tx2"/>
                </a:solidFill>
              </a:rPr>
              <a:t>lipidleri</a:t>
            </a:r>
            <a:r>
              <a:rPr lang="tr-TR" sz="2400" dirty="0">
                <a:solidFill>
                  <a:schemeClr val="tx2"/>
                </a:solidFill>
              </a:rPr>
              <a:t> üzerinde olumlu etkileri vardır. Değişik dokularda kanser gelişimini azaltmaktadır. </a:t>
            </a:r>
            <a:endParaRPr lang="tr-TR" sz="2400" dirty="0" smtClean="0">
              <a:solidFill>
                <a:schemeClr val="tx2"/>
              </a:solidFill>
            </a:endParaRPr>
          </a:p>
          <a:p>
            <a:r>
              <a:rPr lang="tr-TR" sz="2400" dirty="0" smtClean="0">
                <a:solidFill>
                  <a:schemeClr val="tx2"/>
                </a:solidFill>
              </a:rPr>
              <a:t>• </a:t>
            </a:r>
            <a:r>
              <a:rPr lang="tr-TR" sz="2400" dirty="0" err="1" smtClean="0">
                <a:solidFill>
                  <a:schemeClr val="tx2"/>
                </a:solidFill>
              </a:rPr>
              <a:t>Glitazonlar</a:t>
            </a:r>
            <a:r>
              <a:rPr lang="tr-TR" sz="2400" dirty="0" smtClean="0">
                <a:solidFill>
                  <a:schemeClr val="tx2"/>
                </a:solidFill>
              </a:rPr>
              <a:t>; </a:t>
            </a:r>
            <a:r>
              <a:rPr lang="tr-TR" sz="2400" dirty="0" err="1" smtClean="0">
                <a:solidFill>
                  <a:schemeClr val="tx2"/>
                </a:solidFill>
              </a:rPr>
              <a:t>subkutan</a:t>
            </a:r>
            <a:r>
              <a:rPr lang="tr-TR" sz="2400" dirty="0" smtClean="0">
                <a:solidFill>
                  <a:schemeClr val="tx2"/>
                </a:solidFill>
              </a:rPr>
              <a:t> </a:t>
            </a:r>
            <a:r>
              <a:rPr lang="tr-TR" sz="2400" dirty="0">
                <a:solidFill>
                  <a:schemeClr val="tx2"/>
                </a:solidFill>
              </a:rPr>
              <a:t>yağ dokusunda artış oluşturmasına karşın </a:t>
            </a:r>
            <a:r>
              <a:rPr lang="tr-TR" sz="2400" dirty="0" err="1">
                <a:solidFill>
                  <a:schemeClr val="tx2"/>
                </a:solidFill>
              </a:rPr>
              <a:t>visseral</a:t>
            </a:r>
            <a:r>
              <a:rPr lang="tr-TR" sz="2400" dirty="0">
                <a:solidFill>
                  <a:schemeClr val="tx2"/>
                </a:solidFill>
              </a:rPr>
              <a:t> yağ dokusunda artış yapmazlar</a:t>
            </a:r>
            <a:r>
              <a:rPr lang="tr-TR" sz="2400" dirty="0" smtClean="0">
                <a:solidFill>
                  <a:schemeClr val="tx2"/>
                </a:solidFill>
              </a:rPr>
              <a:t>. Ödem </a:t>
            </a:r>
            <a:r>
              <a:rPr lang="tr-TR" sz="2400" dirty="0">
                <a:solidFill>
                  <a:schemeClr val="tx2"/>
                </a:solidFill>
              </a:rPr>
              <a:t>ve kilo alma gibi yan etkileri vardır</a:t>
            </a:r>
            <a:r>
              <a:rPr lang="tr-TR" sz="2400" dirty="0" smtClean="0">
                <a:solidFill>
                  <a:schemeClr val="tx2"/>
                </a:solidFill>
              </a:rPr>
              <a:t>. Kalp </a:t>
            </a:r>
            <a:r>
              <a:rPr lang="tr-TR" sz="2400" dirty="0">
                <a:solidFill>
                  <a:schemeClr val="tx2"/>
                </a:solidFill>
              </a:rPr>
              <a:t>yetmezliğinde </a:t>
            </a:r>
            <a:r>
              <a:rPr lang="tr-TR" sz="2400" dirty="0" err="1">
                <a:solidFill>
                  <a:schemeClr val="tx2"/>
                </a:solidFill>
              </a:rPr>
              <a:t>kullanılmamalıdır.Koroner</a:t>
            </a:r>
            <a:r>
              <a:rPr lang="tr-TR" sz="2400" dirty="0">
                <a:solidFill>
                  <a:schemeClr val="tx2"/>
                </a:solidFill>
              </a:rPr>
              <a:t> arter hastalığı ve osteoporozu olanlar dikkatle izlenmelidir. </a:t>
            </a:r>
            <a:endParaRPr lang="tr-TR" sz="2400" dirty="0" smtClean="0">
              <a:solidFill>
                <a:schemeClr val="tx2"/>
              </a:solidFill>
            </a:endParaRPr>
          </a:p>
          <a:p>
            <a:r>
              <a:rPr lang="tr-TR" sz="2400" dirty="0" smtClean="0">
                <a:solidFill>
                  <a:schemeClr val="tx2"/>
                </a:solidFill>
              </a:rPr>
              <a:t>• </a:t>
            </a:r>
            <a:r>
              <a:rPr lang="tr-TR" sz="2400" dirty="0">
                <a:solidFill>
                  <a:schemeClr val="tx2"/>
                </a:solidFill>
              </a:rPr>
              <a:t>DM olmayan </a:t>
            </a:r>
            <a:r>
              <a:rPr lang="tr-TR" sz="2400" dirty="0" err="1">
                <a:solidFill>
                  <a:schemeClr val="tx2"/>
                </a:solidFill>
              </a:rPr>
              <a:t>metabolik</a:t>
            </a:r>
            <a:r>
              <a:rPr lang="tr-TR" sz="2400" dirty="0">
                <a:solidFill>
                  <a:schemeClr val="tx2"/>
                </a:solidFill>
              </a:rPr>
              <a:t> sendromlu hastalarda </a:t>
            </a:r>
            <a:r>
              <a:rPr lang="tr-TR" sz="2400" dirty="0" err="1">
                <a:solidFill>
                  <a:schemeClr val="tx2"/>
                </a:solidFill>
              </a:rPr>
              <a:t>metformin</a:t>
            </a:r>
            <a:r>
              <a:rPr lang="tr-TR" sz="2400" dirty="0">
                <a:solidFill>
                  <a:schemeClr val="tx2"/>
                </a:solidFill>
              </a:rPr>
              <a:t> ve </a:t>
            </a:r>
            <a:r>
              <a:rPr lang="tr-TR" sz="2400" dirty="0" err="1">
                <a:solidFill>
                  <a:schemeClr val="tx2"/>
                </a:solidFill>
              </a:rPr>
              <a:t>glitazonların</a:t>
            </a:r>
            <a:r>
              <a:rPr lang="tr-TR" sz="2400" dirty="0">
                <a:solidFill>
                  <a:schemeClr val="tx2"/>
                </a:solidFill>
              </a:rPr>
              <a:t> kullanımı için ülkemizde henüz onay yoktur.</a:t>
            </a:r>
          </a:p>
        </p:txBody>
      </p:sp>
    </p:spTree>
    <p:extLst>
      <p:ext uri="{BB962C8B-B14F-4D97-AF65-F5344CB8AC3E}">
        <p14:creationId xmlns:p14="http://schemas.microsoft.com/office/powerpoint/2010/main" val="1138365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50000"/>
                  </a:schemeClr>
                </a:solidFill>
                <a:latin typeface="+mn-lt"/>
              </a:rPr>
              <a:t>TİP 2 DM</a:t>
            </a:r>
            <a:endParaRPr lang="tr-TR" b="1" dirty="0">
              <a:solidFill>
                <a:schemeClr val="accent6">
                  <a:lumMod val="50000"/>
                </a:schemeClr>
              </a:solidFill>
              <a:latin typeface="+mn-lt"/>
            </a:endParaRPr>
          </a:p>
        </p:txBody>
      </p:sp>
      <p:sp>
        <p:nvSpPr>
          <p:cNvPr id="3" name="İçerik Yer Tutucusu 2"/>
          <p:cNvSpPr>
            <a:spLocks noGrp="1"/>
          </p:cNvSpPr>
          <p:nvPr>
            <p:ph idx="1"/>
          </p:nvPr>
        </p:nvSpPr>
        <p:spPr/>
        <p:txBody>
          <a:bodyPr>
            <a:normAutofit/>
          </a:bodyPr>
          <a:lstStyle/>
          <a:p>
            <a:r>
              <a:rPr lang="tr-TR" sz="3200" dirty="0" err="1">
                <a:solidFill>
                  <a:schemeClr val="tx2"/>
                </a:solidFill>
              </a:rPr>
              <a:t>Metabolik</a:t>
            </a:r>
            <a:r>
              <a:rPr lang="tr-TR" sz="3200" dirty="0">
                <a:solidFill>
                  <a:schemeClr val="tx2"/>
                </a:solidFill>
              </a:rPr>
              <a:t> sendromlu hastalarda </a:t>
            </a:r>
            <a:r>
              <a:rPr lang="tr-TR" sz="3200" dirty="0" err="1">
                <a:solidFill>
                  <a:schemeClr val="tx2"/>
                </a:solidFill>
              </a:rPr>
              <a:t>diabetes</a:t>
            </a:r>
            <a:r>
              <a:rPr lang="tr-TR" sz="3200" dirty="0">
                <a:solidFill>
                  <a:schemeClr val="tx2"/>
                </a:solidFill>
              </a:rPr>
              <a:t> </a:t>
            </a:r>
            <a:r>
              <a:rPr lang="tr-TR" sz="3200" dirty="0" err="1">
                <a:solidFill>
                  <a:schemeClr val="tx2"/>
                </a:solidFill>
              </a:rPr>
              <a:t>mellitusun</a:t>
            </a:r>
            <a:r>
              <a:rPr lang="tr-TR" sz="3200" dirty="0">
                <a:solidFill>
                  <a:schemeClr val="tx2"/>
                </a:solidFill>
              </a:rPr>
              <a:t> tedavisinde ilk seçilecek ilaçlar insülin direncini azaltanlar olmalıdır. Hedeflenen </a:t>
            </a:r>
            <a:r>
              <a:rPr lang="tr-TR" sz="3200" dirty="0" err="1">
                <a:solidFill>
                  <a:schemeClr val="tx2"/>
                </a:solidFill>
              </a:rPr>
              <a:t>glisemik</a:t>
            </a:r>
            <a:r>
              <a:rPr lang="tr-TR" sz="3200" dirty="0">
                <a:solidFill>
                  <a:schemeClr val="tx2"/>
                </a:solidFill>
              </a:rPr>
              <a:t> </a:t>
            </a:r>
            <a:r>
              <a:rPr lang="tr-TR" sz="3200" dirty="0" err="1">
                <a:solidFill>
                  <a:schemeClr val="tx2"/>
                </a:solidFill>
              </a:rPr>
              <a:t>kontrolun</a:t>
            </a:r>
            <a:r>
              <a:rPr lang="tr-TR" sz="3200" dirty="0">
                <a:solidFill>
                  <a:schemeClr val="tx2"/>
                </a:solidFill>
              </a:rPr>
              <a:t> sağlanamaması durumunda diğer ilaçlarla kombinasyon tedavilerine geçilebilir. </a:t>
            </a:r>
            <a:endParaRPr lang="tr-TR" sz="3200" dirty="0" smtClean="0">
              <a:solidFill>
                <a:schemeClr val="tx2"/>
              </a:solidFill>
            </a:endParaRPr>
          </a:p>
          <a:p>
            <a:r>
              <a:rPr lang="tr-TR" sz="3200" dirty="0" smtClean="0">
                <a:solidFill>
                  <a:schemeClr val="tx2"/>
                </a:solidFill>
              </a:rPr>
              <a:t>• </a:t>
            </a:r>
            <a:r>
              <a:rPr lang="tr-TR" sz="3200" dirty="0" err="1">
                <a:solidFill>
                  <a:schemeClr val="tx2"/>
                </a:solidFill>
              </a:rPr>
              <a:t>Metformin</a:t>
            </a:r>
            <a:r>
              <a:rPr lang="tr-TR" sz="3200" dirty="0">
                <a:solidFill>
                  <a:schemeClr val="tx2"/>
                </a:solidFill>
              </a:rPr>
              <a:t> ve </a:t>
            </a:r>
            <a:r>
              <a:rPr lang="tr-TR" sz="3200" dirty="0" err="1">
                <a:solidFill>
                  <a:schemeClr val="tx2"/>
                </a:solidFill>
              </a:rPr>
              <a:t>akarboz</a:t>
            </a:r>
            <a:r>
              <a:rPr lang="tr-TR" sz="3200" dirty="0">
                <a:solidFill>
                  <a:schemeClr val="tx2"/>
                </a:solidFill>
              </a:rPr>
              <a:t> hariç tip 2 DM tedavisinde </a:t>
            </a:r>
            <a:r>
              <a:rPr lang="tr-TR" sz="3200" dirty="0" err="1">
                <a:solidFill>
                  <a:schemeClr val="tx2"/>
                </a:solidFill>
              </a:rPr>
              <a:t>kulllanılan</a:t>
            </a:r>
            <a:r>
              <a:rPr lang="tr-TR" sz="3200" dirty="0">
                <a:solidFill>
                  <a:schemeClr val="tx2"/>
                </a:solidFill>
              </a:rPr>
              <a:t> ilaçların kilo alımına neden olabileceği unutulmamalıdır. </a:t>
            </a:r>
          </a:p>
        </p:txBody>
      </p:sp>
    </p:spTree>
    <p:extLst>
      <p:ext uri="{BB962C8B-B14F-4D97-AF65-F5344CB8AC3E}">
        <p14:creationId xmlns:p14="http://schemas.microsoft.com/office/powerpoint/2010/main" val="3238368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50000"/>
                  </a:schemeClr>
                </a:solidFill>
                <a:latin typeface="+mn-lt"/>
              </a:rPr>
              <a:t>DİSLİPİDEMİ</a:t>
            </a:r>
            <a:endParaRPr lang="tr-TR" b="1" dirty="0">
              <a:solidFill>
                <a:schemeClr val="accent6">
                  <a:lumMod val="50000"/>
                </a:schemeClr>
              </a:solidFill>
              <a:latin typeface="+mn-lt"/>
            </a:endParaRPr>
          </a:p>
        </p:txBody>
      </p:sp>
      <p:sp>
        <p:nvSpPr>
          <p:cNvPr id="3" name="İçerik Yer Tutucusu 2"/>
          <p:cNvSpPr>
            <a:spLocks noGrp="1"/>
          </p:cNvSpPr>
          <p:nvPr>
            <p:ph idx="1"/>
          </p:nvPr>
        </p:nvSpPr>
        <p:spPr/>
        <p:txBody>
          <a:bodyPr>
            <a:normAutofit/>
          </a:bodyPr>
          <a:lstStyle/>
          <a:p>
            <a:r>
              <a:rPr lang="tr-TR" sz="3600" dirty="0">
                <a:solidFill>
                  <a:schemeClr val="tx2"/>
                </a:solidFill>
              </a:rPr>
              <a:t>• </a:t>
            </a:r>
            <a:r>
              <a:rPr lang="tr-TR" sz="3600" dirty="0" err="1">
                <a:solidFill>
                  <a:schemeClr val="tx2"/>
                </a:solidFill>
              </a:rPr>
              <a:t>Fibratlar</a:t>
            </a:r>
            <a:r>
              <a:rPr lang="tr-TR" sz="3600" dirty="0">
                <a:solidFill>
                  <a:schemeClr val="tx2"/>
                </a:solidFill>
              </a:rPr>
              <a:t> serum </a:t>
            </a:r>
            <a:r>
              <a:rPr lang="tr-TR" sz="3600" dirty="0" err="1">
                <a:solidFill>
                  <a:schemeClr val="tx2"/>
                </a:solidFill>
              </a:rPr>
              <a:t>trigliseridlerini</a:t>
            </a:r>
            <a:r>
              <a:rPr lang="tr-TR" sz="3600" dirty="0">
                <a:solidFill>
                  <a:schemeClr val="tx2"/>
                </a:solidFill>
              </a:rPr>
              <a:t> azaltıp, </a:t>
            </a:r>
            <a:r>
              <a:rPr lang="tr-TR" sz="3600" dirty="0" err="1">
                <a:solidFill>
                  <a:schemeClr val="tx2"/>
                </a:solidFill>
              </a:rPr>
              <a:t>HDL’yi</a:t>
            </a:r>
            <a:r>
              <a:rPr lang="tr-TR" sz="3600" dirty="0">
                <a:solidFill>
                  <a:schemeClr val="tx2"/>
                </a:solidFill>
              </a:rPr>
              <a:t> yükselterek </a:t>
            </a:r>
            <a:r>
              <a:rPr lang="tr-TR" sz="3600" dirty="0" err="1">
                <a:solidFill>
                  <a:schemeClr val="tx2"/>
                </a:solidFill>
              </a:rPr>
              <a:t>kardiyovasküler</a:t>
            </a:r>
            <a:r>
              <a:rPr lang="tr-TR" sz="3600" dirty="0">
                <a:solidFill>
                  <a:schemeClr val="tx2"/>
                </a:solidFill>
              </a:rPr>
              <a:t> risk faktörlerini kontrol ederler. </a:t>
            </a:r>
            <a:endParaRPr lang="tr-TR" sz="3600" dirty="0" smtClean="0">
              <a:solidFill>
                <a:schemeClr val="tx2"/>
              </a:solidFill>
            </a:endParaRPr>
          </a:p>
          <a:p>
            <a:r>
              <a:rPr lang="tr-TR" sz="3600" dirty="0" smtClean="0">
                <a:solidFill>
                  <a:schemeClr val="tx2"/>
                </a:solidFill>
              </a:rPr>
              <a:t>• </a:t>
            </a:r>
            <a:r>
              <a:rPr lang="tr-TR" sz="3600" dirty="0">
                <a:solidFill>
                  <a:schemeClr val="tx2"/>
                </a:solidFill>
              </a:rPr>
              <a:t>Aşikar DM ve KAH varlığında </a:t>
            </a:r>
            <a:r>
              <a:rPr lang="tr-TR" sz="3600" dirty="0" err="1">
                <a:solidFill>
                  <a:schemeClr val="tx2"/>
                </a:solidFill>
              </a:rPr>
              <a:t>statinler</a:t>
            </a:r>
            <a:r>
              <a:rPr lang="tr-TR" sz="3600" dirty="0">
                <a:solidFill>
                  <a:schemeClr val="tx2"/>
                </a:solidFill>
              </a:rPr>
              <a:t> hedef LDL düzeyine ulaşmada etkilidirler. </a:t>
            </a:r>
            <a:endParaRPr lang="tr-TR" sz="3600" dirty="0" smtClean="0">
              <a:solidFill>
                <a:schemeClr val="tx2"/>
              </a:solidFill>
            </a:endParaRPr>
          </a:p>
          <a:p>
            <a:r>
              <a:rPr lang="tr-TR" sz="3600" dirty="0" smtClean="0">
                <a:solidFill>
                  <a:schemeClr val="tx2"/>
                </a:solidFill>
              </a:rPr>
              <a:t>• </a:t>
            </a:r>
            <a:r>
              <a:rPr lang="tr-TR" sz="3600" dirty="0">
                <a:solidFill>
                  <a:schemeClr val="tx2"/>
                </a:solidFill>
              </a:rPr>
              <a:t>HDL düşüklüğünü kontrol etmede sigara kesilmesi ve düzenli egzersiz en etkili </a:t>
            </a:r>
            <a:r>
              <a:rPr lang="tr-TR" sz="3600" dirty="0" smtClean="0">
                <a:solidFill>
                  <a:schemeClr val="tx2"/>
                </a:solidFill>
              </a:rPr>
              <a:t>yöntemdir.</a:t>
            </a:r>
            <a:endParaRPr lang="tr-TR" sz="3600" dirty="0">
              <a:solidFill>
                <a:schemeClr val="tx2"/>
              </a:solidFill>
            </a:endParaRPr>
          </a:p>
        </p:txBody>
      </p:sp>
    </p:spTree>
    <p:extLst>
      <p:ext uri="{BB962C8B-B14F-4D97-AF65-F5344CB8AC3E}">
        <p14:creationId xmlns:p14="http://schemas.microsoft.com/office/powerpoint/2010/main" val="1190867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50000"/>
                  </a:schemeClr>
                </a:solidFill>
                <a:latin typeface="+mn-lt"/>
              </a:rPr>
              <a:t>OBEZİTE</a:t>
            </a:r>
            <a:endParaRPr lang="tr-TR" b="1" dirty="0">
              <a:solidFill>
                <a:schemeClr val="accent6">
                  <a:lumMod val="50000"/>
                </a:schemeClr>
              </a:solidFill>
              <a:latin typeface="+mn-lt"/>
            </a:endParaRPr>
          </a:p>
        </p:txBody>
      </p:sp>
      <p:sp>
        <p:nvSpPr>
          <p:cNvPr id="3" name="İçerik Yer Tutucusu 2"/>
          <p:cNvSpPr>
            <a:spLocks noGrp="1"/>
          </p:cNvSpPr>
          <p:nvPr>
            <p:ph idx="1"/>
          </p:nvPr>
        </p:nvSpPr>
        <p:spPr/>
        <p:txBody>
          <a:bodyPr>
            <a:noAutofit/>
          </a:bodyPr>
          <a:lstStyle/>
          <a:p>
            <a:pPr>
              <a:buClrTx/>
              <a:buFont typeface="Arial" panose="020B0604020202020204" pitchFamily="34" charset="0"/>
              <a:buChar char="•"/>
            </a:pPr>
            <a:r>
              <a:rPr lang="tr-TR" sz="2400" dirty="0" smtClean="0">
                <a:solidFill>
                  <a:schemeClr val="tx2"/>
                </a:solidFill>
              </a:rPr>
              <a:t>Yaşam tarzı değişikliği;</a:t>
            </a:r>
            <a:endParaRPr lang="tr-TR" sz="2400" dirty="0">
              <a:solidFill>
                <a:schemeClr val="tx2"/>
              </a:solidFill>
            </a:endParaRPr>
          </a:p>
          <a:p>
            <a:pPr marL="342900" indent="-342900">
              <a:lnSpc>
                <a:spcPct val="120000"/>
              </a:lnSpc>
              <a:spcBef>
                <a:spcPct val="40000"/>
              </a:spcBef>
              <a:buClr>
                <a:schemeClr val="tx2"/>
              </a:buClr>
              <a:buSzPct val="120000"/>
              <a:buFontTx/>
              <a:buChar char="•"/>
              <a:defRPr/>
            </a:pPr>
            <a:r>
              <a:rPr lang="tr-TR" b="1" dirty="0">
                <a:solidFill>
                  <a:schemeClr val="accent6">
                    <a:lumMod val="50000"/>
                  </a:schemeClr>
                </a:solidFill>
              </a:rPr>
              <a:t>Kilo kaybı</a:t>
            </a:r>
            <a:r>
              <a:rPr lang="en-US" b="1" dirty="0">
                <a:solidFill>
                  <a:schemeClr val="accent6">
                    <a:lumMod val="50000"/>
                  </a:schemeClr>
                </a:solidFill>
              </a:rPr>
              <a:t> (</a:t>
            </a:r>
            <a:r>
              <a:rPr lang="tr-TR" b="1" dirty="0">
                <a:solidFill>
                  <a:schemeClr val="accent6">
                    <a:lumMod val="50000"/>
                  </a:schemeClr>
                </a:solidFill>
              </a:rPr>
              <a:t>% </a:t>
            </a:r>
            <a:r>
              <a:rPr lang="en-US" b="1" u="sng" dirty="0">
                <a:solidFill>
                  <a:schemeClr val="accent6">
                    <a:lumMod val="50000"/>
                  </a:schemeClr>
                </a:solidFill>
              </a:rPr>
              <a:t>&gt;</a:t>
            </a:r>
            <a:r>
              <a:rPr lang="tr-TR" b="1" dirty="0">
                <a:solidFill>
                  <a:schemeClr val="accent6">
                    <a:lumMod val="50000"/>
                  </a:schemeClr>
                </a:solidFill>
              </a:rPr>
              <a:t> </a:t>
            </a:r>
            <a:r>
              <a:rPr lang="en-US" b="1" dirty="0">
                <a:solidFill>
                  <a:schemeClr val="accent6">
                    <a:lumMod val="50000"/>
                  </a:schemeClr>
                </a:solidFill>
              </a:rPr>
              <a:t>7) </a:t>
            </a:r>
            <a:r>
              <a:rPr lang="tr-TR" b="1" dirty="0">
                <a:solidFill>
                  <a:schemeClr val="accent6">
                    <a:lumMod val="50000"/>
                  </a:schemeClr>
                </a:solidFill>
              </a:rPr>
              <a:t>ve yeni kilonun korunması</a:t>
            </a:r>
            <a:endParaRPr lang="en-US" b="1" dirty="0">
              <a:solidFill>
                <a:schemeClr val="accent6">
                  <a:lumMod val="50000"/>
                </a:schemeClr>
              </a:solidFill>
            </a:endParaRPr>
          </a:p>
          <a:p>
            <a:pPr marL="342900" indent="-342900">
              <a:lnSpc>
                <a:spcPct val="120000"/>
              </a:lnSpc>
              <a:spcBef>
                <a:spcPct val="40000"/>
              </a:spcBef>
              <a:buClr>
                <a:schemeClr val="tx2"/>
              </a:buClr>
              <a:buSzPct val="120000"/>
              <a:buFontTx/>
              <a:buChar char="•"/>
              <a:defRPr/>
            </a:pPr>
            <a:r>
              <a:rPr lang="en-US" b="1" dirty="0">
                <a:solidFill>
                  <a:schemeClr val="accent6">
                    <a:lumMod val="50000"/>
                  </a:schemeClr>
                </a:solidFill>
              </a:rPr>
              <a:t>Di</a:t>
            </a:r>
            <a:r>
              <a:rPr lang="tr-TR" b="1" dirty="0">
                <a:solidFill>
                  <a:schemeClr val="accent6">
                    <a:lumMod val="50000"/>
                  </a:schemeClr>
                </a:solidFill>
              </a:rPr>
              <a:t>y</a:t>
            </a:r>
            <a:r>
              <a:rPr lang="en-US" b="1" dirty="0">
                <a:solidFill>
                  <a:schemeClr val="accent6">
                    <a:lumMod val="50000"/>
                  </a:schemeClr>
                </a:solidFill>
              </a:rPr>
              <a:t>et</a:t>
            </a:r>
            <a:r>
              <a:rPr lang="tr-TR" b="1" dirty="0">
                <a:solidFill>
                  <a:schemeClr val="accent6">
                    <a:lumMod val="50000"/>
                  </a:schemeClr>
                </a:solidFill>
              </a:rPr>
              <a:t> yağ içeriği</a:t>
            </a:r>
            <a:r>
              <a:rPr lang="en-US" b="1" dirty="0">
                <a:solidFill>
                  <a:schemeClr val="accent6">
                    <a:lumMod val="50000"/>
                  </a:schemeClr>
                </a:solidFill>
              </a:rPr>
              <a:t> (</a:t>
            </a:r>
            <a:r>
              <a:rPr lang="tr-TR" b="1" dirty="0">
                <a:solidFill>
                  <a:schemeClr val="accent6">
                    <a:lumMod val="50000"/>
                  </a:schemeClr>
                </a:solidFill>
              </a:rPr>
              <a:t>% </a:t>
            </a:r>
            <a:r>
              <a:rPr lang="en-US" b="1" dirty="0">
                <a:solidFill>
                  <a:schemeClr val="accent6">
                    <a:lumMod val="50000"/>
                  </a:schemeClr>
                </a:solidFill>
              </a:rPr>
              <a:t>&lt;</a:t>
            </a:r>
            <a:r>
              <a:rPr lang="tr-TR" b="1" dirty="0">
                <a:solidFill>
                  <a:schemeClr val="accent6">
                    <a:lumMod val="50000"/>
                  </a:schemeClr>
                </a:solidFill>
              </a:rPr>
              <a:t> </a:t>
            </a:r>
            <a:r>
              <a:rPr lang="en-US" b="1" dirty="0">
                <a:solidFill>
                  <a:schemeClr val="accent6">
                    <a:lumMod val="50000"/>
                  </a:schemeClr>
                </a:solidFill>
              </a:rPr>
              <a:t>25)</a:t>
            </a:r>
          </a:p>
          <a:p>
            <a:pPr marL="342900" indent="-342900">
              <a:lnSpc>
                <a:spcPct val="120000"/>
              </a:lnSpc>
              <a:spcBef>
                <a:spcPct val="40000"/>
              </a:spcBef>
              <a:buClr>
                <a:schemeClr val="tx2"/>
              </a:buClr>
              <a:buSzPct val="120000"/>
              <a:buFontTx/>
              <a:buChar char="•"/>
              <a:defRPr/>
            </a:pPr>
            <a:r>
              <a:rPr lang="tr-TR" b="1" dirty="0">
                <a:solidFill>
                  <a:schemeClr val="accent6">
                    <a:lumMod val="50000"/>
                  </a:schemeClr>
                </a:solidFill>
              </a:rPr>
              <a:t>Kalori alımı</a:t>
            </a:r>
            <a:r>
              <a:rPr lang="en-US" b="1" dirty="0">
                <a:solidFill>
                  <a:schemeClr val="accent6">
                    <a:lumMod val="50000"/>
                  </a:schemeClr>
                </a:solidFill>
              </a:rPr>
              <a:t> (1200–1800</a:t>
            </a:r>
            <a:r>
              <a:rPr lang="tr-TR" b="1" dirty="0">
                <a:solidFill>
                  <a:schemeClr val="accent6">
                    <a:lumMod val="50000"/>
                  </a:schemeClr>
                </a:solidFill>
              </a:rPr>
              <a:t> </a:t>
            </a:r>
            <a:r>
              <a:rPr lang="en-US" b="1" dirty="0">
                <a:solidFill>
                  <a:schemeClr val="accent6">
                    <a:lumMod val="50000"/>
                  </a:schemeClr>
                </a:solidFill>
              </a:rPr>
              <a:t>kcal/</a:t>
            </a:r>
            <a:r>
              <a:rPr lang="tr-TR" b="1" dirty="0">
                <a:solidFill>
                  <a:schemeClr val="accent6">
                    <a:lumMod val="50000"/>
                  </a:schemeClr>
                </a:solidFill>
              </a:rPr>
              <a:t>gün</a:t>
            </a:r>
            <a:r>
              <a:rPr lang="en-US" b="1" dirty="0">
                <a:solidFill>
                  <a:schemeClr val="accent6">
                    <a:lumMod val="50000"/>
                  </a:schemeClr>
                </a:solidFill>
              </a:rPr>
              <a:t>)</a:t>
            </a:r>
          </a:p>
          <a:p>
            <a:pPr marL="342900" indent="-342900">
              <a:lnSpc>
                <a:spcPct val="120000"/>
              </a:lnSpc>
              <a:spcBef>
                <a:spcPct val="40000"/>
              </a:spcBef>
              <a:buClr>
                <a:schemeClr val="tx2"/>
              </a:buClr>
              <a:buSzPct val="120000"/>
              <a:buFontTx/>
              <a:buChar char="•"/>
              <a:defRPr/>
            </a:pPr>
            <a:r>
              <a:rPr lang="tr-TR" b="1" dirty="0">
                <a:solidFill>
                  <a:schemeClr val="accent6">
                    <a:lumMod val="50000"/>
                  </a:schemeClr>
                </a:solidFill>
              </a:rPr>
              <a:t>Fizik aktivite</a:t>
            </a:r>
            <a:r>
              <a:rPr lang="en-US" b="1" dirty="0">
                <a:solidFill>
                  <a:schemeClr val="accent6">
                    <a:lumMod val="50000"/>
                  </a:schemeClr>
                </a:solidFill>
              </a:rPr>
              <a:t> (</a:t>
            </a:r>
            <a:r>
              <a:rPr lang="en-US" b="1" u="sng" dirty="0">
                <a:solidFill>
                  <a:schemeClr val="accent6">
                    <a:lumMod val="50000"/>
                  </a:schemeClr>
                </a:solidFill>
              </a:rPr>
              <a:t>&gt;</a:t>
            </a:r>
            <a:r>
              <a:rPr lang="tr-TR" b="1" dirty="0">
                <a:solidFill>
                  <a:schemeClr val="accent6">
                    <a:lumMod val="50000"/>
                  </a:schemeClr>
                </a:solidFill>
              </a:rPr>
              <a:t> </a:t>
            </a:r>
            <a:r>
              <a:rPr lang="en-US" b="1" dirty="0">
                <a:solidFill>
                  <a:schemeClr val="accent6">
                    <a:lumMod val="50000"/>
                  </a:schemeClr>
                </a:solidFill>
              </a:rPr>
              <a:t>150 </a:t>
            </a:r>
            <a:r>
              <a:rPr lang="tr-TR" b="1" dirty="0">
                <a:solidFill>
                  <a:schemeClr val="accent6">
                    <a:lumMod val="50000"/>
                  </a:schemeClr>
                </a:solidFill>
              </a:rPr>
              <a:t>dakika</a:t>
            </a:r>
            <a:r>
              <a:rPr lang="en-US" b="1" dirty="0">
                <a:solidFill>
                  <a:schemeClr val="accent6">
                    <a:lumMod val="50000"/>
                  </a:schemeClr>
                </a:solidFill>
              </a:rPr>
              <a:t>/</a:t>
            </a:r>
            <a:r>
              <a:rPr lang="tr-TR" b="1" dirty="0">
                <a:solidFill>
                  <a:schemeClr val="accent6">
                    <a:lumMod val="50000"/>
                  </a:schemeClr>
                </a:solidFill>
              </a:rPr>
              <a:t>hafta</a:t>
            </a:r>
            <a:r>
              <a:rPr lang="en-US" b="1" dirty="0" smtClean="0">
                <a:solidFill>
                  <a:schemeClr val="accent6">
                    <a:lumMod val="50000"/>
                  </a:schemeClr>
                </a:solidFill>
              </a:rPr>
              <a:t>)</a:t>
            </a:r>
            <a:endParaRPr lang="tr-TR" b="1" dirty="0" smtClean="0">
              <a:solidFill>
                <a:schemeClr val="accent6">
                  <a:lumMod val="50000"/>
                </a:schemeClr>
              </a:solidFill>
              <a:effectLst>
                <a:outerShdw blurRad="38100" dist="38100" dir="2700000" algn="tl">
                  <a:srgbClr val="000000"/>
                </a:outerShdw>
              </a:effectLst>
            </a:endParaRPr>
          </a:p>
          <a:p>
            <a:pPr marL="342900" indent="-342900">
              <a:lnSpc>
                <a:spcPct val="120000"/>
              </a:lnSpc>
              <a:spcBef>
                <a:spcPct val="40000"/>
              </a:spcBef>
              <a:buClr>
                <a:schemeClr val="tx2"/>
              </a:buClr>
              <a:buSzPct val="120000"/>
              <a:buFontTx/>
              <a:buChar char="•"/>
              <a:defRPr/>
            </a:pPr>
            <a:r>
              <a:rPr lang="tr-TR" sz="2400" dirty="0" err="1" smtClean="0">
                <a:solidFill>
                  <a:schemeClr val="tx2"/>
                </a:solidFill>
              </a:rPr>
              <a:t>Farmakoterapi</a:t>
            </a:r>
            <a:r>
              <a:rPr lang="tr-TR" sz="2400" dirty="0" smtClean="0">
                <a:solidFill>
                  <a:schemeClr val="tx2"/>
                </a:solidFill>
              </a:rPr>
              <a:t>(</a:t>
            </a:r>
            <a:r>
              <a:rPr lang="tr-TR" sz="2400" dirty="0" err="1" smtClean="0">
                <a:solidFill>
                  <a:schemeClr val="tx2"/>
                </a:solidFill>
              </a:rPr>
              <a:t>Orlistat-Sibutramin</a:t>
            </a:r>
            <a:r>
              <a:rPr lang="tr-TR" sz="2400" dirty="0" smtClean="0">
                <a:solidFill>
                  <a:schemeClr val="tx2"/>
                </a:solidFill>
              </a:rPr>
              <a:t>)</a:t>
            </a:r>
            <a:endParaRPr lang="tr-TR" sz="2400" dirty="0">
              <a:solidFill>
                <a:schemeClr val="tx2"/>
              </a:solidFill>
            </a:endParaRPr>
          </a:p>
          <a:p>
            <a:pPr>
              <a:buClrTx/>
              <a:buFont typeface="Arial" panose="020B0604020202020204" pitchFamily="34" charset="0"/>
              <a:buChar char="•"/>
            </a:pPr>
            <a:r>
              <a:rPr lang="tr-TR" sz="2400" dirty="0" smtClean="0">
                <a:solidFill>
                  <a:schemeClr val="tx2"/>
                </a:solidFill>
              </a:rPr>
              <a:t>   </a:t>
            </a:r>
            <a:r>
              <a:rPr lang="tr-TR" sz="2400" dirty="0" err="1" smtClean="0">
                <a:solidFill>
                  <a:schemeClr val="tx2"/>
                </a:solidFill>
              </a:rPr>
              <a:t>Morbid</a:t>
            </a:r>
            <a:r>
              <a:rPr lang="tr-TR" sz="2400" dirty="0" smtClean="0">
                <a:solidFill>
                  <a:schemeClr val="tx2"/>
                </a:solidFill>
              </a:rPr>
              <a:t> </a:t>
            </a:r>
            <a:r>
              <a:rPr lang="tr-TR" sz="2400" dirty="0" err="1" smtClean="0">
                <a:solidFill>
                  <a:schemeClr val="tx2"/>
                </a:solidFill>
              </a:rPr>
              <a:t>obez</a:t>
            </a:r>
            <a:r>
              <a:rPr lang="tr-TR" sz="2400" dirty="0">
                <a:solidFill>
                  <a:schemeClr val="tx2"/>
                </a:solidFill>
              </a:rPr>
              <a:t> o</a:t>
            </a:r>
            <a:r>
              <a:rPr lang="tr-TR" sz="2400" dirty="0" smtClean="0">
                <a:solidFill>
                  <a:schemeClr val="tx2"/>
                </a:solidFill>
              </a:rPr>
              <a:t>lgularda cerrahi </a:t>
            </a:r>
            <a:r>
              <a:rPr lang="tr-TR" sz="2400" dirty="0">
                <a:solidFill>
                  <a:schemeClr val="tx2"/>
                </a:solidFill>
              </a:rPr>
              <a:t>tedavi </a:t>
            </a:r>
            <a:r>
              <a:rPr lang="tr-TR" sz="2400" dirty="0" smtClean="0">
                <a:solidFill>
                  <a:schemeClr val="tx2"/>
                </a:solidFill>
              </a:rPr>
              <a:t>uygulanabilir.</a:t>
            </a:r>
            <a:endParaRPr lang="tr-TR" sz="2400" dirty="0">
              <a:solidFill>
                <a:schemeClr val="tx2"/>
              </a:solidFill>
            </a:endParaRPr>
          </a:p>
        </p:txBody>
      </p:sp>
    </p:spTree>
    <p:extLst>
      <p:ext uri="{BB962C8B-B14F-4D97-AF65-F5344CB8AC3E}">
        <p14:creationId xmlns:p14="http://schemas.microsoft.com/office/powerpoint/2010/main" val="627388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50000"/>
                  </a:schemeClr>
                </a:solidFill>
                <a:latin typeface="+mn-lt"/>
              </a:rPr>
              <a:t>HİPERTANSİYON</a:t>
            </a:r>
            <a:endParaRPr lang="tr-TR" b="1" dirty="0">
              <a:solidFill>
                <a:schemeClr val="accent6">
                  <a:lumMod val="50000"/>
                </a:schemeClr>
              </a:solidFill>
              <a:latin typeface="+mn-lt"/>
            </a:endParaRPr>
          </a:p>
        </p:txBody>
      </p:sp>
      <p:sp>
        <p:nvSpPr>
          <p:cNvPr id="3" name="İçerik Yer Tutucusu 2"/>
          <p:cNvSpPr>
            <a:spLocks noGrp="1"/>
          </p:cNvSpPr>
          <p:nvPr>
            <p:ph idx="1"/>
          </p:nvPr>
        </p:nvSpPr>
        <p:spPr/>
        <p:txBody>
          <a:bodyPr>
            <a:normAutofit/>
          </a:bodyPr>
          <a:lstStyle/>
          <a:p>
            <a:pPr marL="0" indent="0">
              <a:buClrTx/>
              <a:buNone/>
            </a:pPr>
            <a:endParaRPr lang="tr-TR" sz="3600" dirty="0">
              <a:solidFill>
                <a:schemeClr val="tx2"/>
              </a:solidFill>
            </a:endParaRPr>
          </a:p>
          <a:p>
            <a:pPr>
              <a:buClrTx/>
              <a:buFont typeface="Arial" panose="020B0604020202020204" pitchFamily="34" charset="0"/>
              <a:buChar char="•"/>
            </a:pPr>
            <a:r>
              <a:rPr lang="tr-TR" sz="3600" dirty="0" smtClean="0">
                <a:solidFill>
                  <a:schemeClr val="tx2"/>
                </a:solidFill>
              </a:rPr>
              <a:t>Diyette </a:t>
            </a:r>
            <a:r>
              <a:rPr lang="tr-TR" sz="3600" dirty="0">
                <a:solidFill>
                  <a:schemeClr val="tx2"/>
                </a:solidFill>
              </a:rPr>
              <a:t>tuz kısıtlanmalıdır. </a:t>
            </a:r>
          </a:p>
          <a:p>
            <a:pPr>
              <a:buClrTx/>
              <a:buFont typeface="Arial" panose="020B0604020202020204" pitchFamily="34" charset="0"/>
              <a:buChar char="•"/>
            </a:pPr>
            <a:r>
              <a:rPr lang="tr-TR" sz="3600" dirty="0" err="1" smtClean="0">
                <a:solidFill>
                  <a:schemeClr val="tx2"/>
                </a:solidFill>
              </a:rPr>
              <a:t>Farmakoterapi</a:t>
            </a:r>
            <a:r>
              <a:rPr lang="tr-TR" sz="3600" dirty="0" smtClean="0">
                <a:solidFill>
                  <a:schemeClr val="tx2"/>
                </a:solidFill>
              </a:rPr>
              <a:t>(ACE </a:t>
            </a:r>
            <a:r>
              <a:rPr lang="tr-TR" sz="3600" dirty="0" err="1" smtClean="0">
                <a:solidFill>
                  <a:schemeClr val="tx2"/>
                </a:solidFill>
              </a:rPr>
              <a:t>inh</a:t>
            </a:r>
            <a:r>
              <a:rPr lang="tr-TR" sz="3600" dirty="0" smtClean="0">
                <a:solidFill>
                  <a:schemeClr val="tx2"/>
                </a:solidFill>
              </a:rPr>
              <a:t>., </a:t>
            </a:r>
            <a:r>
              <a:rPr lang="tr-TR" sz="3600" dirty="0" err="1" smtClean="0">
                <a:solidFill>
                  <a:schemeClr val="tx2"/>
                </a:solidFill>
              </a:rPr>
              <a:t>Ca</a:t>
            </a:r>
            <a:r>
              <a:rPr lang="tr-TR" sz="3600" dirty="0" smtClean="0">
                <a:solidFill>
                  <a:schemeClr val="tx2"/>
                </a:solidFill>
              </a:rPr>
              <a:t> Kanal, </a:t>
            </a:r>
            <a:r>
              <a:rPr lang="tr-TR" sz="3600" dirty="0" err="1" smtClean="0">
                <a:solidFill>
                  <a:schemeClr val="tx2"/>
                </a:solidFill>
              </a:rPr>
              <a:t>Diüretikler</a:t>
            </a:r>
            <a:r>
              <a:rPr lang="tr-TR" sz="3600" dirty="0">
                <a:solidFill>
                  <a:schemeClr val="tx2"/>
                </a:solidFill>
              </a:rPr>
              <a:t> </a:t>
            </a:r>
            <a:r>
              <a:rPr lang="tr-TR" sz="3600" dirty="0" smtClean="0">
                <a:solidFill>
                  <a:schemeClr val="tx2"/>
                </a:solidFill>
              </a:rPr>
              <a:t>vs.)</a:t>
            </a:r>
            <a:endParaRPr lang="tr-TR" sz="3600" dirty="0">
              <a:solidFill>
                <a:schemeClr val="tx2"/>
              </a:solidFill>
            </a:endParaRPr>
          </a:p>
        </p:txBody>
      </p:sp>
    </p:spTree>
    <p:extLst>
      <p:ext uri="{BB962C8B-B14F-4D97-AF65-F5344CB8AC3E}">
        <p14:creationId xmlns:p14="http://schemas.microsoft.com/office/powerpoint/2010/main" val="4123890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6000" b="1" dirty="0">
                <a:solidFill>
                  <a:schemeClr val="accent6">
                    <a:lumMod val="50000"/>
                  </a:schemeClr>
                </a:solidFill>
              </a:rPr>
              <a:t>HASTANIN TANISI VE TEDAVİ DÜZENLENMESİ KONUSUNDA NE </a:t>
            </a:r>
            <a:r>
              <a:rPr lang="tr-TR" sz="6000" b="1" dirty="0" smtClean="0">
                <a:solidFill>
                  <a:schemeClr val="accent6">
                    <a:lumMod val="50000"/>
                  </a:schemeClr>
                </a:solidFill>
              </a:rPr>
              <a:t>DÜŞÜNÜYORSUNUZ?</a:t>
            </a:r>
            <a:endParaRPr lang="tr-TR" sz="6000" b="1" dirty="0">
              <a:solidFill>
                <a:schemeClr val="accent6">
                  <a:lumMod val="50000"/>
                </a:schemeClr>
              </a:solidFill>
            </a:endParaRPr>
          </a:p>
        </p:txBody>
      </p:sp>
    </p:spTree>
    <p:extLst>
      <p:ext uri="{BB962C8B-B14F-4D97-AF65-F5344CB8AC3E}">
        <p14:creationId xmlns:p14="http://schemas.microsoft.com/office/powerpoint/2010/main" val="3190778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50000"/>
                  </a:schemeClr>
                </a:solidFill>
                <a:latin typeface="+mn-lt"/>
              </a:rPr>
              <a:t>ANTİİNFLAMATUAR TEDAVİ</a:t>
            </a:r>
            <a:endParaRPr lang="tr-TR" b="1" dirty="0">
              <a:solidFill>
                <a:schemeClr val="accent6">
                  <a:lumMod val="50000"/>
                </a:schemeClr>
              </a:solidFill>
              <a:latin typeface="+mn-lt"/>
            </a:endParaRPr>
          </a:p>
        </p:txBody>
      </p:sp>
      <p:sp>
        <p:nvSpPr>
          <p:cNvPr id="3" name="İçerik Yer Tutucusu 2"/>
          <p:cNvSpPr>
            <a:spLocks noGrp="1"/>
          </p:cNvSpPr>
          <p:nvPr>
            <p:ph idx="1"/>
          </p:nvPr>
        </p:nvSpPr>
        <p:spPr/>
        <p:txBody>
          <a:bodyPr>
            <a:normAutofit/>
          </a:bodyPr>
          <a:lstStyle/>
          <a:p>
            <a:r>
              <a:rPr lang="tr-TR" sz="4000" dirty="0"/>
              <a:t>• Aşikar tip 2 DM veya koroner arter hastalığı gelişmiş tüm bireylerin </a:t>
            </a:r>
            <a:r>
              <a:rPr lang="tr-TR" sz="4000" dirty="0" err="1"/>
              <a:t>asetilsalisilat</a:t>
            </a:r>
            <a:r>
              <a:rPr lang="tr-TR" sz="4000" dirty="0"/>
              <a:t> (75-150 mg/gün) kullanması önerilmektedir.</a:t>
            </a:r>
          </a:p>
        </p:txBody>
      </p:sp>
    </p:spTree>
    <p:extLst>
      <p:ext uri="{BB962C8B-B14F-4D97-AF65-F5344CB8AC3E}">
        <p14:creationId xmlns:p14="http://schemas.microsoft.com/office/powerpoint/2010/main" val="546859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50000"/>
                  </a:schemeClr>
                </a:solidFill>
                <a:latin typeface="+mn-lt"/>
              </a:rPr>
              <a:t>OLGU</a:t>
            </a:r>
            <a:endParaRPr lang="tr-TR" b="1" dirty="0">
              <a:solidFill>
                <a:schemeClr val="accent6">
                  <a:lumMod val="50000"/>
                </a:schemeClr>
              </a:solidFill>
              <a:latin typeface="+mn-lt"/>
            </a:endParaRPr>
          </a:p>
        </p:txBody>
      </p:sp>
      <p:sp>
        <p:nvSpPr>
          <p:cNvPr id="3" name="İçerik Yer Tutucusu 2"/>
          <p:cNvSpPr>
            <a:spLocks noGrp="1"/>
          </p:cNvSpPr>
          <p:nvPr>
            <p:ph idx="1"/>
          </p:nvPr>
        </p:nvSpPr>
        <p:spPr/>
        <p:txBody>
          <a:bodyPr>
            <a:normAutofit lnSpcReduction="10000"/>
          </a:bodyPr>
          <a:lstStyle/>
          <a:p>
            <a:r>
              <a:rPr lang="tr-TR" altLang="tr-TR" dirty="0">
                <a:latin typeface="Comic Sans MS" panose="030F0702030302020204" pitchFamily="66" charset="0"/>
              </a:rPr>
              <a:t>55 </a:t>
            </a:r>
            <a:r>
              <a:rPr lang="tr-TR" altLang="tr-TR" dirty="0" err="1">
                <a:latin typeface="Comic Sans MS" panose="030F0702030302020204" pitchFamily="66" charset="0"/>
              </a:rPr>
              <a:t>y.’da</a:t>
            </a:r>
            <a:r>
              <a:rPr lang="tr-TR" altLang="tr-TR" dirty="0">
                <a:latin typeface="Comic Sans MS" panose="030F0702030302020204" pitchFamily="66" charset="0"/>
              </a:rPr>
              <a:t> erkek hastanın son birkaç aydır </a:t>
            </a:r>
            <a:r>
              <a:rPr lang="tr-TR" altLang="tr-TR" dirty="0" err="1">
                <a:latin typeface="Comic Sans MS" panose="030F0702030302020204" pitchFamily="66" charset="0"/>
              </a:rPr>
              <a:t>TA’i</a:t>
            </a:r>
            <a:r>
              <a:rPr lang="tr-TR" altLang="tr-TR" dirty="0">
                <a:latin typeface="Comic Sans MS" panose="030F0702030302020204" pitchFamily="66" charset="0"/>
              </a:rPr>
              <a:t> :140- 150/90-100 </a:t>
            </a:r>
            <a:r>
              <a:rPr lang="tr-TR" altLang="tr-TR" dirty="0" err="1">
                <a:latin typeface="Comic Sans MS" panose="030F0702030302020204" pitchFamily="66" charset="0"/>
              </a:rPr>
              <a:t>mmHg</a:t>
            </a:r>
            <a:r>
              <a:rPr lang="tr-TR" altLang="tr-TR" dirty="0">
                <a:latin typeface="Comic Sans MS" panose="030F0702030302020204" pitchFamily="66" charset="0"/>
              </a:rPr>
              <a:t> ölçülüyor, hasta ileri tetkik ve tedavi amacı ile doktora başvuruyor</a:t>
            </a:r>
          </a:p>
          <a:p>
            <a:r>
              <a:rPr lang="tr-TR" altLang="tr-TR" dirty="0">
                <a:solidFill>
                  <a:schemeClr val="accent6">
                    <a:lumMod val="50000"/>
                  </a:schemeClr>
                </a:solidFill>
                <a:latin typeface="Comic Sans MS" panose="030F0702030302020204" pitchFamily="66" charset="0"/>
              </a:rPr>
              <a:t>Öz Geçmişi: </a:t>
            </a:r>
            <a:r>
              <a:rPr lang="tr-TR" altLang="tr-TR" dirty="0" err="1">
                <a:latin typeface="Comic Sans MS" panose="030F0702030302020204" pitchFamily="66" charset="0"/>
              </a:rPr>
              <a:t>Hiperlipidemi</a:t>
            </a:r>
            <a:r>
              <a:rPr lang="tr-TR" altLang="tr-TR" dirty="0">
                <a:latin typeface="Comic Sans MS" panose="030F0702030302020204" pitchFamily="66" charset="0"/>
              </a:rPr>
              <a:t> (son 3 yıl içinde,  kol: 254 mg/</a:t>
            </a:r>
            <a:r>
              <a:rPr lang="tr-TR" altLang="tr-TR" dirty="0" err="1">
                <a:latin typeface="Comic Sans MS" panose="030F0702030302020204" pitchFamily="66" charset="0"/>
              </a:rPr>
              <a:t>dL</a:t>
            </a:r>
            <a:r>
              <a:rPr lang="tr-TR" altLang="tr-TR" dirty="0">
                <a:latin typeface="Comic Sans MS" panose="030F0702030302020204" pitchFamily="66" charset="0"/>
              </a:rPr>
              <a:t>, TG:378 mg/</a:t>
            </a:r>
            <a:r>
              <a:rPr lang="tr-TR" altLang="tr-TR" dirty="0" err="1">
                <a:latin typeface="Comic Sans MS" panose="030F0702030302020204" pitchFamily="66" charset="0"/>
              </a:rPr>
              <a:t>dL</a:t>
            </a:r>
            <a:r>
              <a:rPr lang="tr-TR" altLang="tr-TR" dirty="0">
                <a:latin typeface="Comic Sans MS" panose="030F0702030302020204" pitchFamily="66" charset="0"/>
              </a:rPr>
              <a:t>, diyet önerilmiş)</a:t>
            </a:r>
          </a:p>
          <a:p>
            <a:r>
              <a:rPr lang="tr-TR" altLang="tr-TR" dirty="0">
                <a:solidFill>
                  <a:schemeClr val="accent6">
                    <a:lumMod val="50000"/>
                  </a:schemeClr>
                </a:solidFill>
                <a:latin typeface="Comic Sans MS" panose="030F0702030302020204" pitchFamily="66" charset="0"/>
              </a:rPr>
              <a:t>Soy Geçmiş:</a:t>
            </a:r>
            <a:r>
              <a:rPr lang="tr-TR" altLang="tr-TR" dirty="0">
                <a:latin typeface="Comic Sans MS" panose="030F0702030302020204" pitchFamily="66" charset="0"/>
              </a:rPr>
              <a:t> Baba 64 </a:t>
            </a:r>
            <a:r>
              <a:rPr lang="tr-TR" altLang="tr-TR" dirty="0" err="1">
                <a:latin typeface="Comic Sans MS" panose="030F0702030302020204" pitchFamily="66" charset="0"/>
              </a:rPr>
              <a:t>y.’da</a:t>
            </a:r>
            <a:r>
              <a:rPr lang="tr-TR" altLang="tr-TR" dirty="0">
                <a:latin typeface="Comic Sans MS" panose="030F0702030302020204" pitchFamily="66" charset="0"/>
              </a:rPr>
              <a:t> MI nedeniyle </a:t>
            </a:r>
            <a:r>
              <a:rPr lang="tr-TR" altLang="tr-TR" dirty="0" err="1">
                <a:latin typeface="Comic Sans MS" panose="030F0702030302020204" pitchFamily="66" charset="0"/>
              </a:rPr>
              <a:t>ex</a:t>
            </a:r>
            <a:r>
              <a:rPr lang="tr-TR" altLang="tr-TR" dirty="0">
                <a:latin typeface="Comic Sans MS" panose="030F0702030302020204" pitchFamily="66" charset="0"/>
              </a:rPr>
              <a:t> </a:t>
            </a:r>
          </a:p>
          <a:p>
            <a:pPr>
              <a:buNone/>
            </a:pPr>
            <a:r>
              <a:rPr lang="tr-TR" altLang="tr-TR" dirty="0">
                <a:latin typeface="Comic Sans MS" panose="030F0702030302020204" pitchFamily="66" charset="0"/>
              </a:rPr>
              <a:t>                          Anne DM tanısıyla </a:t>
            </a:r>
            <a:r>
              <a:rPr lang="tr-TR" altLang="tr-TR" dirty="0" err="1">
                <a:latin typeface="Comic Sans MS" panose="030F0702030302020204" pitchFamily="66" charset="0"/>
              </a:rPr>
              <a:t>tdv</a:t>
            </a:r>
            <a:r>
              <a:rPr lang="tr-TR" altLang="tr-TR" dirty="0">
                <a:latin typeface="Comic Sans MS" panose="030F0702030302020204" pitchFamily="66" charset="0"/>
              </a:rPr>
              <a:t> alıyormuş</a:t>
            </a:r>
          </a:p>
          <a:p>
            <a:r>
              <a:rPr lang="tr-TR" altLang="tr-TR" dirty="0" smtClean="0">
                <a:solidFill>
                  <a:schemeClr val="accent6">
                    <a:lumMod val="50000"/>
                  </a:schemeClr>
                </a:solidFill>
                <a:latin typeface="Comic Sans MS" panose="030F0702030302020204" pitchFamily="66" charset="0"/>
              </a:rPr>
              <a:t>FM  : </a:t>
            </a:r>
            <a:r>
              <a:rPr lang="tr-TR" altLang="tr-TR" dirty="0" smtClean="0">
                <a:latin typeface="Comic Sans MS" panose="030F0702030302020204" pitchFamily="66" charset="0"/>
              </a:rPr>
              <a:t>TA:130/88 </a:t>
            </a:r>
            <a:r>
              <a:rPr lang="tr-TR" altLang="tr-TR" dirty="0" err="1">
                <a:latin typeface="Comic Sans MS" panose="030F0702030302020204" pitchFamily="66" charset="0"/>
              </a:rPr>
              <a:t>mmHg</a:t>
            </a:r>
            <a:r>
              <a:rPr lang="tr-TR" altLang="tr-TR" dirty="0">
                <a:latin typeface="Comic Sans MS" panose="030F0702030302020204" pitchFamily="66" charset="0"/>
              </a:rPr>
              <a:t>, Nb:85’</a:t>
            </a:r>
          </a:p>
          <a:p>
            <a:pPr>
              <a:buNone/>
            </a:pPr>
            <a:r>
              <a:rPr lang="tr-TR" altLang="tr-TR" dirty="0">
                <a:latin typeface="Comic Sans MS" panose="030F0702030302020204" pitchFamily="66" charset="0"/>
              </a:rPr>
              <a:t>           Boy:172cm, Kg:92, BMI: 31</a:t>
            </a:r>
          </a:p>
          <a:p>
            <a:pPr>
              <a:buNone/>
            </a:pPr>
            <a:r>
              <a:rPr lang="tr-TR" altLang="tr-TR" dirty="0">
                <a:latin typeface="Comic Sans MS" panose="030F0702030302020204" pitchFamily="66" charset="0"/>
              </a:rPr>
              <a:t>           Bel ve kalça çevresi: 115-95cm</a:t>
            </a:r>
          </a:p>
          <a:p>
            <a:pPr>
              <a:buNone/>
            </a:pPr>
            <a:r>
              <a:rPr lang="tr-TR" altLang="tr-TR" dirty="0">
                <a:latin typeface="Comic Sans MS" panose="030F0702030302020204" pitchFamily="66" charset="0"/>
              </a:rPr>
              <a:t>           Diğer özellikleri normal</a:t>
            </a:r>
          </a:p>
          <a:p>
            <a:endParaRPr lang="tr-TR" dirty="0"/>
          </a:p>
          <a:p>
            <a:endParaRPr lang="tr-TR" dirty="0"/>
          </a:p>
        </p:txBody>
      </p:sp>
    </p:spTree>
    <p:extLst>
      <p:ext uri="{BB962C8B-B14F-4D97-AF65-F5344CB8AC3E}">
        <p14:creationId xmlns:p14="http://schemas.microsoft.com/office/powerpoint/2010/main" val="3741792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50000"/>
                  </a:schemeClr>
                </a:solidFill>
                <a:latin typeface="+mn-lt"/>
              </a:rPr>
              <a:t>LABARATUAR</a:t>
            </a:r>
            <a:endParaRPr lang="tr-TR" b="1" dirty="0">
              <a:solidFill>
                <a:schemeClr val="accent6">
                  <a:lumMod val="50000"/>
                </a:schemeClr>
              </a:solidFill>
              <a:latin typeface="+mn-lt"/>
            </a:endParaRPr>
          </a:p>
        </p:txBody>
      </p:sp>
      <p:sp>
        <p:nvSpPr>
          <p:cNvPr id="3" name="İçerik Yer Tutucusu 2"/>
          <p:cNvSpPr>
            <a:spLocks noGrp="1"/>
          </p:cNvSpPr>
          <p:nvPr>
            <p:ph idx="1"/>
          </p:nvPr>
        </p:nvSpPr>
        <p:spPr/>
        <p:txBody>
          <a:bodyPr/>
          <a:lstStyle/>
          <a:p>
            <a:r>
              <a:rPr lang="tr-TR" altLang="tr-TR" dirty="0">
                <a:latin typeface="Comic Sans MS" panose="030F0702030302020204" pitchFamily="66" charset="0"/>
              </a:rPr>
              <a:t>Biyokimya </a:t>
            </a:r>
          </a:p>
          <a:p>
            <a:pPr>
              <a:buNone/>
            </a:pPr>
            <a:r>
              <a:rPr lang="tr-TR" altLang="tr-TR" dirty="0">
                <a:latin typeface="Comic Sans MS" panose="030F0702030302020204" pitchFamily="66" charset="0"/>
              </a:rPr>
              <a:t>   AKŞ:119mg/</a:t>
            </a:r>
            <a:r>
              <a:rPr lang="tr-TR" altLang="tr-TR" dirty="0" err="1">
                <a:latin typeface="Comic Sans MS" panose="030F0702030302020204" pitchFamily="66" charset="0"/>
              </a:rPr>
              <a:t>dL</a:t>
            </a:r>
            <a:endParaRPr lang="tr-TR" altLang="tr-TR" dirty="0">
              <a:latin typeface="Comic Sans MS" panose="030F0702030302020204" pitchFamily="66" charset="0"/>
            </a:endParaRPr>
          </a:p>
          <a:p>
            <a:pPr>
              <a:buNone/>
            </a:pPr>
            <a:r>
              <a:rPr lang="tr-TR" altLang="tr-TR" dirty="0">
                <a:latin typeface="Comic Sans MS" panose="030F0702030302020204" pitchFamily="66" charset="0"/>
              </a:rPr>
              <a:t>   Kol: 299mg/</a:t>
            </a:r>
            <a:r>
              <a:rPr lang="tr-TR" altLang="tr-TR" dirty="0" err="1">
                <a:latin typeface="Comic Sans MS" panose="030F0702030302020204" pitchFamily="66" charset="0"/>
              </a:rPr>
              <a:t>dL</a:t>
            </a:r>
            <a:endParaRPr lang="tr-TR" altLang="tr-TR" dirty="0">
              <a:latin typeface="Comic Sans MS" panose="030F0702030302020204" pitchFamily="66" charset="0"/>
            </a:endParaRPr>
          </a:p>
          <a:p>
            <a:pPr>
              <a:buNone/>
            </a:pPr>
            <a:r>
              <a:rPr lang="tr-TR" altLang="tr-TR" dirty="0">
                <a:latin typeface="Comic Sans MS" panose="030F0702030302020204" pitchFamily="66" charset="0"/>
              </a:rPr>
              <a:t>   TG:628mg/</a:t>
            </a:r>
            <a:r>
              <a:rPr lang="tr-TR" altLang="tr-TR" dirty="0" err="1">
                <a:latin typeface="Comic Sans MS" panose="030F0702030302020204" pitchFamily="66" charset="0"/>
              </a:rPr>
              <a:t>dL</a:t>
            </a:r>
            <a:endParaRPr lang="tr-TR" altLang="tr-TR" dirty="0">
              <a:latin typeface="Comic Sans MS" panose="030F0702030302020204" pitchFamily="66" charset="0"/>
            </a:endParaRPr>
          </a:p>
          <a:p>
            <a:pPr>
              <a:buNone/>
            </a:pPr>
            <a:r>
              <a:rPr lang="tr-TR" altLang="tr-TR" dirty="0">
                <a:latin typeface="Comic Sans MS" panose="030F0702030302020204" pitchFamily="66" charset="0"/>
              </a:rPr>
              <a:t>   HDL kol:29mg/</a:t>
            </a:r>
            <a:r>
              <a:rPr lang="tr-TR" altLang="tr-TR" dirty="0" err="1">
                <a:latin typeface="Comic Sans MS" panose="030F0702030302020204" pitchFamily="66" charset="0"/>
              </a:rPr>
              <a:t>dL</a:t>
            </a:r>
            <a:endParaRPr lang="tr-TR" altLang="tr-TR" dirty="0">
              <a:latin typeface="Comic Sans MS" panose="030F0702030302020204" pitchFamily="66" charset="0"/>
            </a:endParaRPr>
          </a:p>
          <a:p>
            <a:pPr>
              <a:buNone/>
            </a:pPr>
            <a:r>
              <a:rPr lang="tr-TR" altLang="tr-TR" dirty="0">
                <a:latin typeface="Comic Sans MS" panose="030F0702030302020204" pitchFamily="66" charset="0"/>
              </a:rPr>
              <a:t>   TK/HDL Kol:10.31</a:t>
            </a:r>
          </a:p>
          <a:p>
            <a:endParaRPr lang="tr-TR" dirty="0"/>
          </a:p>
        </p:txBody>
      </p:sp>
    </p:spTree>
    <p:extLst>
      <p:ext uri="{BB962C8B-B14F-4D97-AF65-F5344CB8AC3E}">
        <p14:creationId xmlns:p14="http://schemas.microsoft.com/office/powerpoint/2010/main" val="3458235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03_05_2008_0352787001209838920_frank_boenigk"/>
          <p:cNvPicPr>
            <a:picLocks noChangeAspect="1" noChangeArrowheads="1"/>
          </p:cNvPicPr>
          <p:nvPr/>
        </p:nvPicPr>
        <p:blipFill>
          <a:blip r:embed="rId3" cstate="email">
            <a:duotone>
              <a:schemeClr val="bg2">
                <a:shade val="45000"/>
                <a:satMod val="135000"/>
              </a:schemeClr>
              <a:prstClr val="white"/>
            </a:duotone>
          </a:blip>
          <a:srcRect/>
          <a:stretch>
            <a:fillRect/>
          </a:stretch>
        </p:blipFill>
        <p:spPr>
          <a:xfrm>
            <a:off x="0" y="-77274"/>
            <a:ext cx="12192000" cy="6858000"/>
          </a:xfrm>
          <a:prstGeom prst="rect">
            <a:avLst/>
          </a:prstGeom>
          <a:noFill/>
        </p:spPr>
      </p:pic>
      <p:sp>
        <p:nvSpPr>
          <p:cNvPr id="8" name="3 Başlık"/>
          <p:cNvSpPr>
            <a:spLocks noGrp="1"/>
          </p:cNvSpPr>
          <p:nvPr>
            <p:ph type="title"/>
          </p:nvPr>
        </p:nvSpPr>
        <p:spPr>
          <a:xfrm>
            <a:off x="1270000" y="2133136"/>
            <a:ext cx="9258300" cy="1143000"/>
          </a:xfrm>
        </p:spPr>
        <p:txBody>
          <a:bodyPr/>
          <a:lstStyle/>
          <a:p>
            <a:pPr marL="54864" algn="ctr">
              <a:defRPr/>
            </a:pPr>
            <a:r>
              <a:rPr lang="tr-TR" sz="4000" b="1" dirty="0">
                <a:solidFill>
                  <a:schemeClr val="accent6">
                    <a:lumMod val="50000"/>
                  </a:schemeClr>
                </a:solidFill>
                <a:latin typeface="+mn-lt"/>
              </a:rPr>
              <a:t>TEŞEKKÜRLER</a:t>
            </a:r>
          </a:p>
        </p:txBody>
      </p:sp>
    </p:spTree>
    <p:custDataLst>
      <p:tags r:id="rId1"/>
    </p:custDataLst>
    <p:extLst>
      <p:ext uri="{BB962C8B-B14F-4D97-AF65-F5344CB8AC3E}">
        <p14:creationId xmlns:p14="http://schemas.microsoft.com/office/powerpoint/2010/main" val="429352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97280" y="758952"/>
            <a:ext cx="9939914" cy="2125916"/>
          </a:xfrm>
        </p:spPr>
        <p:txBody>
          <a:bodyPr>
            <a:normAutofit/>
          </a:bodyPr>
          <a:lstStyle/>
          <a:p>
            <a:r>
              <a:rPr lang="tr-TR" sz="8800" dirty="0" smtClean="0">
                <a:latin typeface="+mn-lt"/>
              </a:rPr>
              <a:t>  </a:t>
            </a:r>
            <a:r>
              <a:rPr lang="tr-TR" sz="8800" b="1" dirty="0" err="1" smtClean="0">
                <a:solidFill>
                  <a:schemeClr val="accent6">
                    <a:lumMod val="50000"/>
                  </a:schemeClr>
                </a:solidFill>
                <a:latin typeface="+mn-lt"/>
              </a:rPr>
              <a:t>metabolik</a:t>
            </a:r>
            <a:r>
              <a:rPr lang="tr-TR" sz="8800" b="1" dirty="0" smtClean="0">
                <a:solidFill>
                  <a:schemeClr val="accent6">
                    <a:lumMod val="50000"/>
                  </a:schemeClr>
                </a:solidFill>
                <a:latin typeface="+mn-lt"/>
              </a:rPr>
              <a:t> sendrom</a:t>
            </a:r>
            <a:endParaRPr lang="tr-TR" sz="8800" b="1" dirty="0">
              <a:solidFill>
                <a:schemeClr val="accent6">
                  <a:lumMod val="50000"/>
                </a:schemeClr>
              </a:solidFill>
              <a:latin typeface="+mn-lt"/>
            </a:endParaRPr>
          </a:p>
        </p:txBody>
      </p:sp>
      <p:sp>
        <p:nvSpPr>
          <p:cNvPr id="3" name="Alt Başlık 2"/>
          <p:cNvSpPr>
            <a:spLocks noGrp="1"/>
          </p:cNvSpPr>
          <p:nvPr>
            <p:ph type="subTitle" idx="1"/>
          </p:nvPr>
        </p:nvSpPr>
        <p:spPr/>
        <p:txBody>
          <a:bodyPr>
            <a:normAutofit/>
          </a:bodyPr>
          <a:lstStyle/>
          <a:p>
            <a:r>
              <a:rPr lang="tr-TR" b="1" dirty="0" err="1" smtClean="0">
                <a:latin typeface="+mn-lt"/>
              </a:rPr>
              <a:t>Araşt</a:t>
            </a:r>
            <a:r>
              <a:rPr lang="tr-TR" b="1" dirty="0" smtClean="0">
                <a:latin typeface="+mn-lt"/>
              </a:rPr>
              <a:t>. Gör. Dr. Selman demirci-Aile hekimliği </a:t>
            </a:r>
            <a:r>
              <a:rPr lang="tr-TR" b="1" dirty="0" err="1" smtClean="0">
                <a:latin typeface="+mn-lt"/>
              </a:rPr>
              <a:t>a.d</a:t>
            </a:r>
            <a:r>
              <a:rPr lang="tr-TR" b="1" dirty="0" smtClean="0">
                <a:latin typeface="+mn-lt"/>
              </a:rPr>
              <a:t>-                  05.05.2015</a:t>
            </a:r>
            <a:endParaRPr lang="tr-TR" b="1" dirty="0">
              <a:latin typeface="+mn-lt"/>
            </a:endParaRPr>
          </a:p>
        </p:txBody>
      </p:sp>
    </p:spTree>
    <p:extLst>
      <p:ext uri="{BB962C8B-B14F-4D97-AF65-F5344CB8AC3E}">
        <p14:creationId xmlns:p14="http://schemas.microsoft.com/office/powerpoint/2010/main" val="1686179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50000"/>
                  </a:schemeClr>
                </a:solidFill>
                <a:latin typeface="+mn-lt"/>
              </a:rPr>
              <a:t>TANIM</a:t>
            </a:r>
            <a:endParaRPr lang="tr-TR" b="1" dirty="0">
              <a:solidFill>
                <a:schemeClr val="accent6">
                  <a:lumMod val="50000"/>
                </a:schemeClr>
              </a:solidFill>
              <a:latin typeface="+mn-lt"/>
            </a:endParaRPr>
          </a:p>
        </p:txBody>
      </p:sp>
      <p:sp>
        <p:nvSpPr>
          <p:cNvPr id="3" name="İçerik Yer Tutucusu 2"/>
          <p:cNvSpPr>
            <a:spLocks noGrp="1"/>
          </p:cNvSpPr>
          <p:nvPr>
            <p:ph idx="1"/>
          </p:nvPr>
        </p:nvSpPr>
        <p:spPr/>
        <p:txBody>
          <a:bodyPr>
            <a:normAutofit/>
          </a:bodyPr>
          <a:lstStyle/>
          <a:p>
            <a:r>
              <a:rPr lang="tr-TR" sz="4000" dirty="0" err="1"/>
              <a:t>Metabolik</a:t>
            </a:r>
            <a:r>
              <a:rPr lang="tr-TR" sz="4000" dirty="0"/>
              <a:t> sendrom, insülin direnciyle başlayan </a:t>
            </a:r>
            <a:r>
              <a:rPr lang="tr-TR" sz="4000" dirty="0" err="1"/>
              <a:t>abdominal</a:t>
            </a:r>
            <a:r>
              <a:rPr lang="tr-TR" sz="4000" dirty="0"/>
              <a:t> </a:t>
            </a:r>
            <a:r>
              <a:rPr lang="tr-TR" sz="4000" dirty="0" err="1"/>
              <a:t>obezite</a:t>
            </a:r>
            <a:r>
              <a:rPr lang="tr-TR" sz="4000" dirty="0"/>
              <a:t>, </a:t>
            </a:r>
            <a:r>
              <a:rPr lang="tr-TR" sz="4000" dirty="0" err="1"/>
              <a:t>glukoz</a:t>
            </a:r>
            <a:r>
              <a:rPr lang="tr-TR" sz="4000" dirty="0"/>
              <a:t> </a:t>
            </a:r>
            <a:r>
              <a:rPr lang="tr-TR" sz="4000" dirty="0" err="1"/>
              <a:t>intoleransı</a:t>
            </a:r>
            <a:r>
              <a:rPr lang="tr-TR" sz="4000" dirty="0"/>
              <a:t> veya </a:t>
            </a:r>
            <a:r>
              <a:rPr lang="tr-TR" sz="4000" dirty="0" err="1"/>
              <a:t>diabetes</a:t>
            </a:r>
            <a:r>
              <a:rPr lang="tr-TR" sz="4000" dirty="0"/>
              <a:t> </a:t>
            </a:r>
            <a:r>
              <a:rPr lang="tr-TR" sz="4000" dirty="0" err="1"/>
              <a:t>mellitus</a:t>
            </a:r>
            <a:r>
              <a:rPr lang="tr-TR" sz="4000" dirty="0"/>
              <a:t>, </a:t>
            </a:r>
            <a:r>
              <a:rPr lang="tr-TR" sz="4000" dirty="0" err="1"/>
              <a:t>dislipidemi</a:t>
            </a:r>
            <a:r>
              <a:rPr lang="tr-TR" sz="4000" dirty="0"/>
              <a:t>, hipertansiyon ve koroner arter hastalığı (KAH) gibi sistemik bozuklukların birbirine eklendiği ölümcül bir </a:t>
            </a:r>
            <a:r>
              <a:rPr lang="tr-TR" sz="4000" dirty="0" err="1" smtClean="0"/>
              <a:t>endokrinopatidir</a:t>
            </a:r>
            <a:r>
              <a:rPr lang="tr-TR" sz="4000" dirty="0" smtClean="0"/>
              <a:t>.</a:t>
            </a:r>
            <a:endParaRPr lang="tr-TR" sz="4000" dirty="0"/>
          </a:p>
        </p:txBody>
      </p:sp>
    </p:spTree>
    <p:extLst>
      <p:ext uri="{BB962C8B-B14F-4D97-AF65-F5344CB8AC3E}">
        <p14:creationId xmlns:p14="http://schemas.microsoft.com/office/powerpoint/2010/main" val="3765797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50000"/>
                  </a:schemeClr>
                </a:solidFill>
                <a:latin typeface="+mn-lt"/>
              </a:rPr>
              <a:t>İSİMLENDİRME</a:t>
            </a:r>
            <a:endParaRPr lang="tr-TR" b="1" dirty="0">
              <a:solidFill>
                <a:schemeClr val="accent6">
                  <a:lumMod val="50000"/>
                </a:schemeClr>
              </a:solidFill>
              <a:latin typeface="+mn-lt"/>
            </a:endParaRPr>
          </a:p>
        </p:txBody>
      </p:sp>
      <p:sp>
        <p:nvSpPr>
          <p:cNvPr id="3" name="İçerik Yer Tutucusu 2"/>
          <p:cNvSpPr>
            <a:spLocks noGrp="1"/>
          </p:cNvSpPr>
          <p:nvPr>
            <p:ph idx="1"/>
          </p:nvPr>
        </p:nvSpPr>
        <p:spPr/>
        <p:txBody>
          <a:bodyPr>
            <a:normAutofit fontScale="92500" lnSpcReduction="20000"/>
          </a:bodyPr>
          <a:lstStyle/>
          <a:p>
            <a:pPr>
              <a:buFont typeface="Wingdings" panose="05000000000000000000" pitchFamily="2" charset="2"/>
              <a:buChar char="§"/>
            </a:pPr>
            <a:r>
              <a:rPr lang="tr-TR" b="1" dirty="0" smtClean="0">
                <a:solidFill>
                  <a:schemeClr val="tx2"/>
                </a:solidFill>
              </a:rPr>
              <a:t> METABOLİK SENDROM</a:t>
            </a:r>
          </a:p>
          <a:p>
            <a:pPr>
              <a:buFont typeface="Wingdings" panose="05000000000000000000" pitchFamily="2" charset="2"/>
              <a:buChar char="§"/>
            </a:pPr>
            <a:r>
              <a:rPr lang="tr-TR" b="1" dirty="0" smtClean="0">
                <a:solidFill>
                  <a:schemeClr val="tx2"/>
                </a:solidFill>
              </a:rPr>
              <a:t> İNSÜLİN DİRENCİ SENDROMU</a:t>
            </a:r>
          </a:p>
          <a:p>
            <a:pPr>
              <a:buFont typeface="Wingdings" panose="05000000000000000000" pitchFamily="2" charset="2"/>
              <a:buChar char="§"/>
            </a:pPr>
            <a:r>
              <a:rPr lang="tr-TR" b="1" dirty="0" smtClean="0">
                <a:solidFill>
                  <a:schemeClr val="tx2"/>
                </a:solidFill>
              </a:rPr>
              <a:t> SENDROM X</a:t>
            </a:r>
          </a:p>
          <a:p>
            <a:pPr>
              <a:buFont typeface="Wingdings" panose="05000000000000000000" pitchFamily="2" charset="2"/>
              <a:buChar char="§"/>
            </a:pPr>
            <a:r>
              <a:rPr lang="tr-TR" b="1" dirty="0" smtClean="0">
                <a:solidFill>
                  <a:schemeClr val="tx2"/>
                </a:solidFill>
              </a:rPr>
              <a:t>POLİMETABOLİK SENDROM</a:t>
            </a:r>
          </a:p>
          <a:p>
            <a:pPr>
              <a:buFont typeface="Wingdings" panose="05000000000000000000" pitchFamily="2" charset="2"/>
              <a:buChar char="§"/>
            </a:pPr>
            <a:r>
              <a:rPr lang="tr-TR" b="1" dirty="0" smtClean="0">
                <a:solidFill>
                  <a:schemeClr val="tx2"/>
                </a:solidFill>
              </a:rPr>
              <a:t>PLURİMETABOLİK SENDROM</a:t>
            </a:r>
          </a:p>
          <a:p>
            <a:pPr>
              <a:buFont typeface="Wingdings" panose="05000000000000000000" pitchFamily="2" charset="2"/>
              <a:buChar char="§"/>
            </a:pPr>
            <a:r>
              <a:rPr lang="tr-TR" b="1" dirty="0" smtClean="0">
                <a:solidFill>
                  <a:schemeClr val="tx2"/>
                </a:solidFill>
              </a:rPr>
              <a:t>ÖLÜMCÜL DÖRTLÜ</a:t>
            </a:r>
          </a:p>
          <a:p>
            <a:pPr>
              <a:buFont typeface="Wingdings" panose="05000000000000000000" pitchFamily="2" charset="2"/>
              <a:buChar char="§"/>
            </a:pPr>
            <a:r>
              <a:rPr lang="tr-TR" b="1" dirty="0" smtClean="0">
                <a:solidFill>
                  <a:schemeClr val="tx2"/>
                </a:solidFill>
              </a:rPr>
              <a:t>UYGARLIK SENDROMU</a:t>
            </a:r>
          </a:p>
          <a:p>
            <a:pPr>
              <a:buFont typeface="Wingdings" panose="05000000000000000000" pitchFamily="2" charset="2"/>
              <a:buChar char="§"/>
            </a:pPr>
            <a:r>
              <a:rPr lang="tr-TR" b="1" dirty="0" smtClean="0">
                <a:solidFill>
                  <a:schemeClr val="tx2"/>
                </a:solidFill>
              </a:rPr>
              <a:t>YENİ DÜNYA SENDROMU</a:t>
            </a:r>
          </a:p>
          <a:p>
            <a:pPr>
              <a:buFont typeface="Wingdings" panose="05000000000000000000" pitchFamily="2" charset="2"/>
              <a:buChar char="§"/>
            </a:pPr>
            <a:r>
              <a:rPr lang="tr-TR" b="1" dirty="0" smtClean="0">
                <a:solidFill>
                  <a:schemeClr val="tx2"/>
                </a:solidFill>
              </a:rPr>
              <a:t>DİSMETABOLİK SENDROM</a:t>
            </a:r>
          </a:p>
          <a:p>
            <a:pPr>
              <a:buFont typeface="Wingdings" panose="05000000000000000000" pitchFamily="2" charset="2"/>
              <a:buChar char="§"/>
            </a:pPr>
            <a:r>
              <a:rPr lang="tr-TR" b="1" dirty="0" smtClean="0">
                <a:solidFill>
                  <a:schemeClr val="tx2"/>
                </a:solidFill>
              </a:rPr>
              <a:t>SIRADIŞI SENDROMU</a:t>
            </a:r>
          </a:p>
          <a:p>
            <a:pPr>
              <a:buFont typeface="Wingdings" panose="05000000000000000000" pitchFamily="2" charset="2"/>
              <a:buChar char="§"/>
            </a:pPr>
            <a:endParaRPr lang="tr-TR" b="1" dirty="0"/>
          </a:p>
        </p:txBody>
      </p:sp>
    </p:spTree>
    <p:extLst>
      <p:ext uri="{BB962C8B-B14F-4D97-AF65-F5344CB8AC3E}">
        <p14:creationId xmlns:p14="http://schemas.microsoft.com/office/powerpoint/2010/main" val="454708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193183"/>
            <a:ext cx="10058400" cy="964628"/>
          </a:xfrm>
        </p:spPr>
        <p:txBody>
          <a:bodyPr>
            <a:normAutofit/>
          </a:bodyPr>
          <a:lstStyle/>
          <a:p>
            <a:r>
              <a:rPr lang="tr-TR" sz="4000" b="1" dirty="0" smtClean="0">
                <a:solidFill>
                  <a:schemeClr val="accent6">
                    <a:lumMod val="50000"/>
                  </a:schemeClr>
                </a:solidFill>
                <a:latin typeface="+mn-lt"/>
              </a:rPr>
              <a:t>TÜRKİYEDE METABOLİK SENDROM SIKLIĞI</a:t>
            </a:r>
            <a:endParaRPr lang="tr-TR" sz="4000" b="1" dirty="0">
              <a:solidFill>
                <a:schemeClr val="accent6">
                  <a:lumMod val="50000"/>
                </a:schemeClr>
              </a:solidFill>
              <a:latin typeface="+mn-lt"/>
            </a:endParaRPr>
          </a:p>
        </p:txBody>
      </p:sp>
      <p:sp>
        <p:nvSpPr>
          <p:cNvPr id="3" name="İçerik Yer Tutucusu 2"/>
          <p:cNvSpPr>
            <a:spLocks noGrp="1"/>
          </p:cNvSpPr>
          <p:nvPr>
            <p:ph idx="1"/>
          </p:nvPr>
        </p:nvSpPr>
        <p:spPr>
          <a:xfrm>
            <a:off x="1097280" y="1275008"/>
            <a:ext cx="10058400" cy="4594086"/>
          </a:xfrm>
        </p:spPr>
        <p:txBody>
          <a:bodyPr>
            <a:normAutofit/>
          </a:bodyPr>
          <a:lstStyle/>
          <a:p>
            <a:r>
              <a:rPr lang="tr-TR" sz="2400" b="1" dirty="0" smtClean="0">
                <a:sym typeface="Wingdings" panose="05000000000000000000" pitchFamily="2" charset="2"/>
              </a:rPr>
              <a:t>-TEKHARF ÇALIŞMASI-TÜRKİYE 2000-2010</a:t>
            </a:r>
          </a:p>
          <a:p>
            <a:endParaRPr lang="tr-TR" sz="2400" b="1" dirty="0" smtClean="0">
              <a:sym typeface="Wingdings" panose="05000000000000000000" pitchFamily="2" charset="2"/>
            </a:endParaRPr>
          </a:p>
          <a:p>
            <a:endParaRPr lang="tr-TR" sz="2400" b="1" dirty="0">
              <a:sym typeface="Wingdings" panose="05000000000000000000" pitchFamily="2" charset="2"/>
            </a:endParaRPr>
          </a:p>
          <a:p>
            <a:r>
              <a:rPr lang="tr-TR" sz="2400" b="1" dirty="0" smtClean="0">
                <a:sym typeface="Wingdings" panose="05000000000000000000" pitchFamily="2" charset="2"/>
              </a:rPr>
              <a:t>2000 </a:t>
            </a:r>
            <a:r>
              <a:rPr lang="tr-TR" sz="2400" b="1" dirty="0">
                <a:sym typeface="Wingdings" panose="05000000000000000000" pitchFamily="2" charset="2"/>
              </a:rPr>
              <a:t>YILI </a:t>
            </a:r>
            <a:r>
              <a:rPr lang="tr-TR" sz="2400" b="1" dirty="0" smtClean="0">
                <a:sym typeface="Wingdings" panose="05000000000000000000" pitchFamily="2" charset="2"/>
              </a:rPr>
              <a:t>İTİBARİYLE 30 YAŞ VE ÜSTÜ METABOLİK SENDROM 9.2 MİLYON</a:t>
            </a:r>
          </a:p>
          <a:p>
            <a:r>
              <a:rPr lang="tr-TR" sz="2400" b="1" dirty="0" smtClean="0">
                <a:sym typeface="Wingdings" panose="05000000000000000000" pitchFamily="2" charset="2"/>
              </a:rPr>
              <a:t>KAH OLANLARIN %53’ÜMETABOLİK SENDROM(2000)</a:t>
            </a:r>
          </a:p>
          <a:p>
            <a:r>
              <a:rPr lang="tr-TR" sz="2400" b="1" dirty="0" smtClean="0">
                <a:sym typeface="Wingdings" panose="05000000000000000000" pitchFamily="2" charset="2"/>
              </a:rPr>
              <a:t>ERKEKLER %28 (2000)                                       ERKEKLER%45.1(2010)</a:t>
            </a:r>
          </a:p>
          <a:p>
            <a:r>
              <a:rPr lang="tr-TR" sz="2400" b="1" dirty="0" smtClean="0">
                <a:sym typeface="Wingdings" panose="05000000000000000000" pitchFamily="2" charset="2"/>
              </a:rPr>
              <a:t>KADINLAR%40 (2000)                                       KADINLAR%54.5(2010)</a:t>
            </a:r>
          </a:p>
          <a:p>
            <a:r>
              <a:rPr lang="tr-TR" sz="2400" b="1" dirty="0">
                <a:sym typeface="Wingdings" panose="05000000000000000000" pitchFamily="2" charset="2"/>
              </a:rPr>
              <a:t> </a:t>
            </a:r>
            <a:r>
              <a:rPr lang="tr-TR" sz="2400" b="1" dirty="0" smtClean="0">
                <a:sym typeface="Wingdings" panose="05000000000000000000" pitchFamily="2" charset="2"/>
              </a:rPr>
              <a:t>                                                                                  GENELDE%49.9 (2010)</a:t>
            </a:r>
          </a:p>
          <a:p>
            <a:endParaRPr lang="tr-TR" b="1" dirty="0" smtClean="0">
              <a:sym typeface="Wingdings" panose="05000000000000000000" pitchFamily="2" charset="2"/>
            </a:endParaRPr>
          </a:p>
          <a:p>
            <a:endParaRPr lang="tr-TR" b="1" dirty="0"/>
          </a:p>
        </p:txBody>
      </p:sp>
    </p:spTree>
    <p:extLst>
      <p:ext uri="{BB962C8B-B14F-4D97-AF65-F5344CB8AC3E}">
        <p14:creationId xmlns:p14="http://schemas.microsoft.com/office/powerpoint/2010/main" val="3792067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lumMod val="50000"/>
                  </a:schemeClr>
                </a:solidFill>
                <a:latin typeface="+mn-lt"/>
              </a:rPr>
              <a:t>PATOGENEZ</a:t>
            </a:r>
            <a:endParaRPr lang="tr-TR" b="1" dirty="0">
              <a:solidFill>
                <a:schemeClr val="accent6">
                  <a:lumMod val="50000"/>
                </a:schemeClr>
              </a:solidFill>
              <a:latin typeface="+mn-lt"/>
            </a:endParaRPr>
          </a:p>
        </p:txBody>
      </p:sp>
      <p:sp>
        <p:nvSpPr>
          <p:cNvPr id="3" name="İçerik Yer Tutucusu 2"/>
          <p:cNvSpPr>
            <a:spLocks noGrp="1"/>
          </p:cNvSpPr>
          <p:nvPr>
            <p:ph idx="1"/>
          </p:nvPr>
        </p:nvSpPr>
        <p:spPr/>
        <p:txBody>
          <a:bodyPr>
            <a:normAutofit/>
          </a:bodyPr>
          <a:lstStyle/>
          <a:p>
            <a:r>
              <a:rPr lang="tr-TR" sz="3200" dirty="0" err="1"/>
              <a:t>Metabolik</a:t>
            </a:r>
            <a:r>
              <a:rPr lang="tr-TR" sz="3200" dirty="0"/>
              <a:t> sendromun tüm bileşenlerinin </a:t>
            </a:r>
            <a:r>
              <a:rPr lang="tr-TR" sz="3200" dirty="0" err="1"/>
              <a:t>etiyopatogenezini</a:t>
            </a:r>
            <a:r>
              <a:rPr lang="tr-TR" sz="3200" dirty="0"/>
              <a:t> açıklayabilecek tek bir genetik, </a:t>
            </a:r>
            <a:r>
              <a:rPr lang="tr-TR" sz="3200" dirty="0" err="1"/>
              <a:t>e</a:t>
            </a:r>
            <a:r>
              <a:rPr lang="tr-TR" sz="3200" dirty="0" err="1" smtClean="0"/>
              <a:t>nfeksiyöz</a:t>
            </a:r>
            <a:r>
              <a:rPr lang="tr-TR" sz="3200" dirty="0" smtClean="0"/>
              <a:t> </a:t>
            </a:r>
            <a:r>
              <a:rPr lang="tr-TR" sz="3200" dirty="0"/>
              <a:t>yada çevresel faktör henüz tanımlanamamıştır. </a:t>
            </a:r>
            <a:endParaRPr lang="tr-TR" sz="3200" dirty="0" smtClean="0"/>
          </a:p>
          <a:p>
            <a:r>
              <a:rPr lang="tr-TR" sz="3200" dirty="0" err="1" smtClean="0"/>
              <a:t>Metabolik</a:t>
            </a:r>
            <a:r>
              <a:rPr lang="tr-TR" sz="3200" dirty="0" smtClean="0"/>
              <a:t> </a:t>
            </a:r>
            <a:r>
              <a:rPr lang="tr-TR" sz="3200" dirty="0"/>
              <a:t>sendrom, insülin direnci zemininde gelişen heterojen bir hastalıktır. </a:t>
            </a:r>
            <a:endParaRPr lang="tr-TR" sz="3200" dirty="0" smtClean="0"/>
          </a:p>
          <a:p>
            <a:r>
              <a:rPr lang="tr-TR" sz="3200" dirty="0" err="1" smtClean="0"/>
              <a:t>Poligenik</a:t>
            </a:r>
            <a:r>
              <a:rPr lang="tr-TR" sz="3200" dirty="0" smtClean="0"/>
              <a:t> </a:t>
            </a:r>
            <a:r>
              <a:rPr lang="tr-TR" sz="3200" dirty="0"/>
              <a:t>yatkınlık söz konusu olsa da, modern kent hayatının getirdiği </a:t>
            </a:r>
            <a:r>
              <a:rPr lang="tr-TR" sz="3200" dirty="0" err="1"/>
              <a:t>sedanter</a:t>
            </a:r>
            <a:r>
              <a:rPr lang="tr-TR" sz="3200" dirty="0"/>
              <a:t> yaşam ve yüksek kalorili beslenme sendromun seyrini </a:t>
            </a:r>
            <a:r>
              <a:rPr lang="tr-TR" sz="3200" dirty="0" smtClean="0"/>
              <a:t>alevlendirmektedir.</a:t>
            </a:r>
            <a:endParaRPr lang="tr-TR" sz="3200" dirty="0"/>
          </a:p>
        </p:txBody>
      </p:sp>
    </p:spTree>
    <p:extLst>
      <p:ext uri="{BB962C8B-B14F-4D97-AF65-F5344CB8AC3E}">
        <p14:creationId xmlns:p14="http://schemas.microsoft.com/office/powerpoint/2010/main" val="131940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167425"/>
            <a:ext cx="10058400" cy="1183569"/>
          </a:xfrm>
        </p:spPr>
        <p:txBody>
          <a:bodyPr/>
          <a:lstStyle/>
          <a:p>
            <a:r>
              <a:rPr lang="tr-TR" b="1" dirty="0" smtClean="0">
                <a:solidFill>
                  <a:schemeClr val="accent6">
                    <a:lumMod val="50000"/>
                  </a:schemeClr>
                </a:solidFill>
                <a:latin typeface="+mn-lt"/>
              </a:rPr>
              <a:t>İNSÜLİN DİRENCİ</a:t>
            </a:r>
            <a:endParaRPr lang="tr-TR" b="1" dirty="0">
              <a:solidFill>
                <a:schemeClr val="accent6">
                  <a:lumMod val="50000"/>
                </a:schemeClr>
              </a:solidFill>
              <a:latin typeface="+mn-lt"/>
            </a:endParaRPr>
          </a:p>
        </p:txBody>
      </p:sp>
      <p:sp>
        <p:nvSpPr>
          <p:cNvPr id="3" name="İçerik Yer Tutucusu 2"/>
          <p:cNvSpPr>
            <a:spLocks noGrp="1"/>
          </p:cNvSpPr>
          <p:nvPr>
            <p:ph idx="1"/>
          </p:nvPr>
        </p:nvSpPr>
        <p:spPr>
          <a:xfrm>
            <a:off x="785611" y="1712889"/>
            <a:ext cx="10766737" cy="4636395"/>
          </a:xfrm>
        </p:spPr>
        <p:txBody>
          <a:bodyPr>
            <a:normAutofit/>
          </a:bodyPr>
          <a:lstStyle/>
          <a:p>
            <a:r>
              <a:rPr lang="tr-TR" sz="3200" dirty="0" err="1">
                <a:solidFill>
                  <a:schemeClr val="tx2"/>
                </a:solidFill>
              </a:rPr>
              <a:t>Endojen</a:t>
            </a:r>
            <a:r>
              <a:rPr lang="tr-TR" sz="3200" dirty="0">
                <a:solidFill>
                  <a:schemeClr val="tx2"/>
                </a:solidFill>
              </a:rPr>
              <a:t> veya </a:t>
            </a:r>
            <a:r>
              <a:rPr lang="tr-TR" sz="3200" dirty="0" err="1">
                <a:solidFill>
                  <a:schemeClr val="tx2"/>
                </a:solidFill>
              </a:rPr>
              <a:t>ekzojen</a:t>
            </a:r>
            <a:r>
              <a:rPr lang="tr-TR" sz="3200" dirty="0">
                <a:solidFill>
                  <a:schemeClr val="tx2"/>
                </a:solidFill>
              </a:rPr>
              <a:t> insüline karşı biyolojik </a:t>
            </a:r>
            <a:r>
              <a:rPr lang="tr-TR" sz="3200" dirty="0" err="1">
                <a:solidFill>
                  <a:schemeClr val="tx2"/>
                </a:solidFill>
              </a:rPr>
              <a:t>yanıtsızlıktır</a:t>
            </a:r>
            <a:r>
              <a:rPr lang="tr-TR" sz="3200" dirty="0" smtClean="0">
                <a:solidFill>
                  <a:schemeClr val="tx2"/>
                </a:solidFill>
              </a:rPr>
              <a:t>.</a:t>
            </a:r>
          </a:p>
          <a:p>
            <a:r>
              <a:rPr lang="tr-TR" sz="3200" dirty="0" smtClean="0">
                <a:solidFill>
                  <a:schemeClr val="tx2"/>
                </a:solidFill>
              </a:rPr>
              <a:t>Nedenler: </a:t>
            </a:r>
          </a:p>
          <a:p>
            <a:pPr lvl="1"/>
            <a:r>
              <a:rPr lang="tr-TR" sz="3200" dirty="0" smtClean="0">
                <a:solidFill>
                  <a:schemeClr val="tx2"/>
                </a:solidFill>
              </a:rPr>
              <a:t>Genetik </a:t>
            </a:r>
            <a:r>
              <a:rPr lang="tr-TR" sz="3200" dirty="0">
                <a:solidFill>
                  <a:schemeClr val="tx2"/>
                </a:solidFill>
              </a:rPr>
              <a:t>faktörler, </a:t>
            </a:r>
            <a:endParaRPr lang="tr-TR" sz="3200" dirty="0" smtClean="0">
              <a:solidFill>
                <a:schemeClr val="tx2"/>
              </a:solidFill>
            </a:endParaRPr>
          </a:p>
          <a:p>
            <a:pPr lvl="1"/>
            <a:r>
              <a:rPr lang="tr-TR" sz="3200" dirty="0" err="1">
                <a:solidFill>
                  <a:schemeClr val="tx2"/>
                </a:solidFill>
              </a:rPr>
              <a:t>F</a:t>
            </a:r>
            <a:r>
              <a:rPr lang="tr-TR" sz="3200" dirty="0" err="1" smtClean="0">
                <a:solidFill>
                  <a:schemeClr val="tx2"/>
                </a:solidFill>
              </a:rPr>
              <a:t>etal</a:t>
            </a:r>
            <a:r>
              <a:rPr lang="tr-TR" sz="3200" dirty="0" smtClean="0">
                <a:solidFill>
                  <a:schemeClr val="tx2"/>
                </a:solidFill>
              </a:rPr>
              <a:t> </a:t>
            </a:r>
            <a:r>
              <a:rPr lang="tr-TR" sz="3200" dirty="0" err="1">
                <a:solidFill>
                  <a:schemeClr val="tx2"/>
                </a:solidFill>
              </a:rPr>
              <a:t>malnütrisyon</a:t>
            </a:r>
            <a:r>
              <a:rPr lang="tr-TR" sz="3200" dirty="0">
                <a:solidFill>
                  <a:schemeClr val="tx2"/>
                </a:solidFill>
              </a:rPr>
              <a:t>, </a:t>
            </a:r>
            <a:endParaRPr lang="tr-TR" sz="3200" dirty="0" smtClean="0">
              <a:solidFill>
                <a:schemeClr val="tx2"/>
              </a:solidFill>
            </a:endParaRPr>
          </a:p>
          <a:p>
            <a:pPr lvl="1"/>
            <a:r>
              <a:rPr lang="tr-TR" sz="3200" dirty="0" smtClean="0">
                <a:solidFill>
                  <a:schemeClr val="tx2"/>
                </a:solidFill>
              </a:rPr>
              <a:t>Fiziksel </a:t>
            </a:r>
            <a:r>
              <a:rPr lang="tr-TR" sz="3200" dirty="0" err="1">
                <a:solidFill>
                  <a:schemeClr val="tx2"/>
                </a:solidFill>
              </a:rPr>
              <a:t>inaktivite</a:t>
            </a:r>
            <a:r>
              <a:rPr lang="tr-TR" sz="3200" dirty="0">
                <a:solidFill>
                  <a:schemeClr val="tx2"/>
                </a:solidFill>
              </a:rPr>
              <a:t>, </a:t>
            </a:r>
            <a:endParaRPr lang="tr-TR" sz="3200" dirty="0" smtClean="0">
              <a:solidFill>
                <a:schemeClr val="tx2"/>
              </a:solidFill>
            </a:endParaRPr>
          </a:p>
          <a:p>
            <a:pPr lvl="1"/>
            <a:r>
              <a:rPr lang="tr-TR" sz="3200" dirty="0" err="1" smtClean="0">
                <a:solidFill>
                  <a:schemeClr val="tx2"/>
                </a:solidFill>
              </a:rPr>
              <a:t>Obezite</a:t>
            </a:r>
            <a:r>
              <a:rPr lang="tr-TR" sz="3200" dirty="0" smtClean="0">
                <a:solidFill>
                  <a:schemeClr val="tx2"/>
                </a:solidFill>
              </a:rPr>
              <a:t> </a:t>
            </a:r>
            <a:r>
              <a:rPr lang="tr-TR" sz="3200" dirty="0">
                <a:solidFill>
                  <a:schemeClr val="tx2"/>
                </a:solidFill>
              </a:rPr>
              <a:t>ve </a:t>
            </a:r>
            <a:endParaRPr lang="tr-TR" sz="3200" dirty="0" smtClean="0">
              <a:solidFill>
                <a:schemeClr val="tx2"/>
              </a:solidFill>
            </a:endParaRPr>
          </a:p>
          <a:p>
            <a:pPr lvl="1"/>
            <a:r>
              <a:rPr lang="tr-TR" sz="3200" dirty="0" smtClean="0">
                <a:solidFill>
                  <a:schemeClr val="tx2"/>
                </a:solidFill>
              </a:rPr>
              <a:t>Yaşın </a:t>
            </a:r>
            <a:r>
              <a:rPr lang="tr-TR" sz="3200" dirty="0">
                <a:solidFill>
                  <a:schemeClr val="tx2"/>
                </a:solidFill>
              </a:rPr>
              <a:t>ilerlemesi insülin direncine neden olur. </a:t>
            </a:r>
            <a:endParaRPr lang="tr-TR" sz="3200" dirty="0" smtClean="0">
              <a:solidFill>
                <a:schemeClr val="tx2"/>
              </a:solidFill>
            </a:endParaRPr>
          </a:p>
          <a:p>
            <a:endParaRPr lang="tr-TR" sz="3200" dirty="0">
              <a:solidFill>
                <a:schemeClr val="tx2"/>
              </a:solidFill>
            </a:endParaRPr>
          </a:p>
        </p:txBody>
      </p:sp>
    </p:spTree>
    <p:extLst>
      <p:ext uri="{BB962C8B-B14F-4D97-AF65-F5344CB8AC3E}">
        <p14:creationId xmlns:p14="http://schemas.microsoft.com/office/powerpoint/2010/main" val="18839146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0|0"/>
</p:tagLst>
</file>

<file path=ppt/theme/theme1.xml><?xml version="1.0" encoding="utf-8"?>
<a:theme xmlns:a="http://schemas.openxmlformats.org/drawingml/2006/main" name="Geçmişe bakış">
  <a:themeElements>
    <a:clrScheme name="Karm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BAB94BD4-5D6D-4148-AB57-A4CCF1FD4E0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949</TotalTime>
  <Words>2318</Words>
  <Application>Microsoft Office PowerPoint</Application>
  <PresentationFormat>Özel</PresentationFormat>
  <Paragraphs>262</Paragraphs>
  <Slides>33</Slides>
  <Notes>4</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Geçmişe bakış</vt:lpstr>
      <vt:lpstr>OLGU</vt:lpstr>
      <vt:lpstr>LABARATUAR</vt:lpstr>
      <vt:lpstr>PowerPoint Sunusu</vt:lpstr>
      <vt:lpstr>  metabolik sendrom</vt:lpstr>
      <vt:lpstr>TANIM</vt:lpstr>
      <vt:lpstr>İSİMLENDİRME</vt:lpstr>
      <vt:lpstr>TÜRKİYEDE METABOLİK SENDROM SIKLIĞI</vt:lpstr>
      <vt:lpstr>PATOGENEZ</vt:lpstr>
      <vt:lpstr>İNSÜLİN DİRENCİ</vt:lpstr>
      <vt:lpstr>İNSÜLİN DİRENCİ</vt:lpstr>
      <vt:lpstr>İNSÜLİN DİRENCİ</vt:lpstr>
      <vt:lpstr>METABOLİK SENDROM         İNSÜLİN DİRENCİ</vt:lpstr>
      <vt:lpstr>PowerPoint Sunusu</vt:lpstr>
      <vt:lpstr>    METABOLİK SENDROM -  TANI KRİTERLERİ</vt:lpstr>
      <vt:lpstr>  Metabolik Sendromun Tanımları</vt:lpstr>
      <vt:lpstr>Metabolik Sendromun Tanımları</vt:lpstr>
      <vt:lpstr>METABOLİK SENDROM- SANTRAL OBEZİTE (IDF)</vt:lpstr>
      <vt:lpstr>          Santral Obezite Tanımlaması</vt:lpstr>
      <vt:lpstr>Türkiye Endokrinoloji Metabolizma Derneği, Metabolik Sendrom Çalışma Grubunun önerdiği, Metabolik Sendrom Tanı Kriterleri (2005)</vt:lpstr>
      <vt:lpstr>TEDAVİ</vt:lpstr>
      <vt:lpstr>TEDAVİ</vt:lpstr>
      <vt:lpstr>KİLO KAYBI</vt:lpstr>
      <vt:lpstr>PowerPoint Sunusu</vt:lpstr>
      <vt:lpstr>FİZİK AKTİVİTE</vt:lpstr>
      <vt:lpstr>İNSÜLİN DİRENCİ</vt:lpstr>
      <vt:lpstr>TİP 2 DM</vt:lpstr>
      <vt:lpstr>DİSLİPİDEMİ</vt:lpstr>
      <vt:lpstr>OBEZİTE</vt:lpstr>
      <vt:lpstr>HİPERTANSİYON</vt:lpstr>
      <vt:lpstr>ANTİİNFLAMATUAR TEDAVİ</vt:lpstr>
      <vt:lpstr>OLGU</vt:lpstr>
      <vt:lpstr>LABARATUAR</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Selman</dc:creator>
  <cp:lastModifiedBy>Win7</cp:lastModifiedBy>
  <cp:revision>43</cp:revision>
  <dcterms:created xsi:type="dcterms:W3CDTF">2015-05-03T10:49:41Z</dcterms:created>
  <dcterms:modified xsi:type="dcterms:W3CDTF">2015-05-05T13:01:02Z</dcterms:modified>
</cp:coreProperties>
</file>