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79" r:id="rId4"/>
    <p:sldId id="258" r:id="rId5"/>
    <p:sldId id="302" r:id="rId6"/>
    <p:sldId id="259" r:id="rId7"/>
    <p:sldId id="300" r:id="rId8"/>
    <p:sldId id="260" r:id="rId9"/>
    <p:sldId id="261" r:id="rId10"/>
    <p:sldId id="262" r:id="rId11"/>
    <p:sldId id="263" r:id="rId12"/>
    <p:sldId id="303" r:id="rId13"/>
    <p:sldId id="281" r:id="rId14"/>
    <p:sldId id="264" r:id="rId15"/>
    <p:sldId id="280" r:id="rId16"/>
    <p:sldId id="298" r:id="rId17"/>
    <p:sldId id="293" r:id="rId18"/>
    <p:sldId id="266" r:id="rId19"/>
    <p:sldId id="267" r:id="rId20"/>
    <p:sldId id="299" r:id="rId21"/>
    <p:sldId id="282" r:id="rId22"/>
    <p:sldId id="291" r:id="rId23"/>
    <p:sldId id="292" r:id="rId24"/>
    <p:sldId id="289" r:id="rId25"/>
    <p:sldId id="290" r:id="rId26"/>
    <p:sldId id="283" r:id="rId27"/>
    <p:sldId id="284" r:id="rId28"/>
    <p:sldId id="294" r:id="rId29"/>
    <p:sldId id="270" r:id="rId30"/>
    <p:sldId id="295" r:id="rId31"/>
    <p:sldId id="301" r:id="rId32"/>
    <p:sldId id="272" r:id="rId33"/>
    <p:sldId id="273" r:id="rId34"/>
    <p:sldId id="274" r:id="rId35"/>
    <p:sldId id="275" r:id="rId36"/>
    <p:sldId id="296" r:id="rId37"/>
    <p:sldId id="276" r:id="rId38"/>
    <p:sldId id="277" r:id="rId39"/>
    <p:sldId id="297"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93" autoAdjust="0"/>
  </p:normalViewPr>
  <p:slideViewPr>
    <p:cSldViewPr snapToGrid="0">
      <p:cViewPr varScale="1">
        <p:scale>
          <a:sx n="101" d="100"/>
          <a:sy n="101" d="100"/>
        </p:scale>
        <p:origin x="-91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4F1D-7107-4F64-AA7C-052E0C965E32}" type="datetimeFigureOut">
              <a:rPr lang="tr-TR" smtClean="0"/>
              <a:t>12.12.2022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109FC-9893-41B6-93FC-6DBDD5373824}" type="slidenum">
              <a:rPr lang="tr-TR" smtClean="0"/>
              <a:t>‹#›</a:t>
            </a:fld>
            <a:endParaRPr lang="tr-TR"/>
          </a:p>
        </p:txBody>
      </p:sp>
    </p:spTree>
    <p:extLst>
      <p:ext uri="{BB962C8B-B14F-4D97-AF65-F5344CB8AC3E}">
        <p14:creationId xmlns:p14="http://schemas.microsoft.com/office/powerpoint/2010/main" val="180090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PIPP  </a:t>
            </a:r>
            <a:r>
              <a:rPr lang="tr-TR" sz="1200" b="0" i="0" kern="1200" dirty="0" err="1" smtClean="0">
                <a:solidFill>
                  <a:schemeClr val="tx1"/>
                </a:solidFill>
                <a:effectLst/>
                <a:latin typeface="+mn-lt"/>
                <a:ea typeface="+mn-ea"/>
                <a:cs typeface="+mn-cs"/>
              </a:rPr>
              <a:t>skorlamasının</a:t>
            </a:r>
            <a:r>
              <a:rPr lang="tr-TR" sz="1200" b="0" i="0" kern="120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yorumlanışı:Toplam</a:t>
            </a:r>
            <a:r>
              <a:rPr lang="tr-TR" sz="1200" b="0" i="0" kern="1200" dirty="0" smtClean="0">
                <a:solidFill>
                  <a:schemeClr val="tx1"/>
                </a:solidFill>
                <a:effectLst/>
                <a:latin typeface="+mn-lt"/>
                <a:ea typeface="+mn-ea"/>
                <a:cs typeface="+mn-cs"/>
              </a:rPr>
              <a:t> skor aşağıda</a:t>
            </a:r>
            <a:r>
              <a:rPr lang="tr-TR" sz="1200" b="0" i="0" kern="1200" baseline="0" dirty="0" smtClean="0">
                <a:solidFill>
                  <a:schemeClr val="tx1"/>
                </a:solidFill>
                <a:effectLst/>
                <a:latin typeface="+mn-lt"/>
                <a:ea typeface="+mn-ea"/>
                <a:cs typeface="+mn-cs"/>
              </a:rPr>
              <a:t> belirtildiği şekilde yorumlanır ve ağrı tedavisi düzenlenir:</a:t>
            </a:r>
          </a:p>
          <a:p>
            <a:r>
              <a:rPr lang="tr-TR" sz="1200" b="0" i="0" kern="1200" baseline="0" dirty="0" smtClean="0">
                <a:solidFill>
                  <a:schemeClr val="tx1"/>
                </a:solidFill>
                <a:effectLst/>
                <a:latin typeface="+mn-lt"/>
                <a:ea typeface="+mn-ea"/>
                <a:cs typeface="+mn-cs"/>
              </a:rPr>
              <a:t>≤6 = ağrı yok ya da minimal ;ek girişim ya da tedavi uygulanmasına gerek yok</a:t>
            </a:r>
          </a:p>
          <a:p>
            <a:r>
              <a:rPr lang="tr-TR" sz="1200" b="0" i="0" kern="1200" baseline="0" dirty="0" smtClean="0">
                <a:solidFill>
                  <a:schemeClr val="tx1"/>
                </a:solidFill>
                <a:effectLst/>
                <a:latin typeface="+mn-lt"/>
                <a:ea typeface="+mn-ea"/>
                <a:cs typeface="+mn-cs"/>
              </a:rPr>
              <a:t>7-12 =hafif-orta düzeyde ağrı; farmakolojik olmayan yöntemler uygulanır (kundaklama, pozisyon </a:t>
            </a:r>
            <a:r>
              <a:rPr lang="tr-TR" sz="1200" b="0" i="0" kern="1200" baseline="0" dirty="0" err="1" smtClean="0">
                <a:solidFill>
                  <a:schemeClr val="tx1"/>
                </a:solidFill>
                <a:effectLst/>
                <a:latin typeface="+mn-lt"/>
                <a:ea typeface="+mn-ea"/>
                <a:cs typeface="+mn-cs"/>
              </a:rPr>
              <a:t>verme,emzik</a:t>
            </a:r>
            <a:r>
              <a:rPr lang="tr-TR" sz="1200" b="0" i="0" kern="1200" baseline="0" dirty="0" smtClean="0">
                <a:solidFill>
                  <a:schemeClr val="tx1"/>
                </a:solidFill>
                <a:effectLst/>
                <a:latin typeface="+mn-lt"/>
                <a:ea typeface="+mn-ea"/>
                <a:cs typeface="+mn-cs"/>
              </a:rPr>
              <a:t> gibi)</a:t>
            </a:r>
          </a:p>
          <a:p>
            <a:r>
              <a:rPr lang="tr-TR" sz="1200" b="0" i="0" kern="1200" baseline="0" dirty="0" smtClean="0">
                <a:solidFill>
                  <a:schemeClr val="tx1"/>
                </a:solidFill>
                <a:effectLst/>
                <a:latin typeface="+mn-lt"/>
                <a:ea typeface="+mn-ea"/>
                <a:cs typeface="+mn-cs"/>
              </a:rPr>
              <a:t>&gt;12 =orta-ciddi düzeyde ağrı; ilaç dışı yöntemlere ek olarak farmakolojik tedavi eklenir </a:t>
            </a:r>
            <a:endParaRPr lang="tr-TR" sz="1200" b="0" i="0" kern="120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FF6109FC-9893-41B6-93FC-6DBDD5373824}" type="slidenum">
              <a:rPr lang="tr-TR" smtClean="0"/>
              <a:t>7</a:t>
            </a:fld>
            <a:endParaRPr lang="tr-TR"/>
          </a:p>
        </p:txBody>
      </p:sp>
    </p:spTree>
    <p:extLst>
      <p:ext uri="{BB962C8B-B14F-4D97-AF65-F5344CB8AC3E}">
        <p14:creationId xmlns:p14="http://schemas.microsoft.com/office/powerpoint/2010/main" val="329568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Bu sistematik derlemeye dahil edilmek üzere çalışmaların nasıl seçildiğini gösteren PRISMA akış şeması: İlk arama, yinelenen hariç tutma, başlık ve özet taraması ve tam metin taraması. Kopyalar tek bir araştırmacı tarafından kaldırıldı; Tarama, tartışma ve anlaşmazlığı çözmek için hakem görevi gören üçüncü bir araştırmacı olmak üzere iki araştırmacı tarafından gerçekleştirildi</a:t>
            </a:r>
            <a:endParaRPr lang="tr-TR" dirty="0"/>
          </a:p>
        </p:txBody>
      </p:sp>
      <p:sp>
        <p:nvSpPr>
          <p:cNvPr id="4" name="Slayt Numarası Yer Tutucusu 3"/>
          <p:cNvSpPr>
            <a:spLocks noGrp="1"/>
          </p:cNvSpPr>
          <p:nvPr>
            <p:ph type="sldNum" sz="quarter" idx="10"/>
          </p:nvPr>
        </p:nvSpPr>
        <p:spPr/>
        <p:txBody>
          <a:bodyPr/>
          <a:lstStyle/>
          <a:p>
            <a:fld id="{FF6109FC-9893-41B6-93FC-6DBDD5373824}" type="slidenum">
              <a:rPr lang="tr-TR" smtClean="0"/>
              <a:t>13</a:t>
            </a:fld>
            <a:endParaRPr lang="tr-TR"/>
          </a:p>
        </p:txBody>
      </p:sp>
    </p:spTree>
    <p:extLst>
      <p:ext uri="{BB962C8B-B14F-4D97-AF65-F5344CB8AC3E}">
        <p14:creationId xmlns:p14="http://schemas.microsoft.com/office/powerpoint/2010/main" val="327101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Dahil edilen tüm çalışmalar için ÖN</a:t>
            </a:r>
            <a:r>
              <a:rPr lang="tr-TR" baseline="0" dirty="0" smtClean="0"/>
              <a:t> YARGI</a:t>
            </a:r>
            <a:r>
              <a:rPr lang="tr-TR" dirty="0" smtClean="0"/>
              <a:t> analizi riski. </a:t>
            </a:r>
            <a:r>
              <a:rPr lang="tr-TR" dirty="0" err="1" smtClean="0"/>
              <a:t>Cochrane</a:t>
            </a:r>
            <a:r>
              <a:rPr lang="tr-TR" dirty="0" smtClean="0"/>
              <a:t> </a:t>
            </a:r>
            <a:r>
              <a:rPr lang="tr-TR" dirty="0" err="1" smtClean="0"/>
              <a:t>Collaboration'ın</a:t>
            </a:r>
            <a:r>
              <a:rPr lang="tr-TR" dirty="0" smtClean="0"/>
              <a:t> </a:t>
            </a:r>
            <a:r>
              <a:rPr lang="tr-TR" dirty="0" err="1" smtClean="0"/>
              <a:t>randomize</a:t>
            </a:r>
            <a:r>
              <a:rPr lang="tr-TR" dirty="0" smtClean="0"/>
              <a:t> denemelerdeki yanlılık riskini değerlendirmek için kullandığı araçtan altı alan türetildi ve çalışmalar ayrıca diğer olası yanlılık kaynakları için de özel olarak tarandı. Her çalışma için, iki araştırmacı önyargı riskini tartışarak ve üçüncü bir araştırmacı herhangi bir anlaşmazlığı çözmek için arabulucu olarak hareket ederek değerlendirdi.</a:t>
            </a:r>
            <a:endParaRPr lang="tr-TR" dirty="0"/>
          </a:p>
        </p:txBody>
      </p:sp>
      <p:sp>
        <p:nvSpPr>
          <p:cNvPr id="4" name="Slayt Numarası Yer Tutucusu 3"/>
          <p:cNvSpPr>
            <a:spLocks noGrp="1"/>
          </p:cNvSpPr>
          <p:nvPr>
            <p:ph type="sldNum" sz="quarter" idx="10"/>
          </p:nvPr>
        </p:nvSpPr>
        <p:spPr/>
        <p:txBody>
          <a:bodyPr/>
          <a:lstStyle/>
          <a:p>
            <a:fld id="{FF6109FC-9893-41B6-93FC-6DBDD5373824}" type="slidenum">
              <a:rPr lang="tr-TR" smtClean="0"/>
              <a:t>17</a:t>
            </a:fld>
            <a:endParaRPr lang="tr-TR"/>
          </a:p>
        </p:txBody>
      </p:sp>
    </p:spTree>
    <p:extLst>
      <p:ext uri="{BB962C8B-B14F-4D97-AF65-F5344CB8AC3E}">
        <p14:creationId xmlns:p14="http://schemas.microsoft.com/office/powerpoint/2010/main" val="3523884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6109FC-9893-41B6-93FC-6DBDD5373824}" type="slidenum">
              <a:rPr lang="tr-TR" smtClean="0"/>
              <a:t>22</a:t>
            </a:fld>
            <a:endParaRPr lang="tr-TR"/>
          </a:p>
        </p:txBody>
      </p:sp>
    </p:spTree>
    <p:extLst>
      <p:ext uri="{BB962C8B-B14F-4D97-AF65-F5344CB8AC3E}">
        <p14:creationId xmlns:p14="http://schemas.microsoft.com/office/powerpoint/2010/main" val="1552499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6109FC-9893-41B6-93FC-6DBDD5373824}" type="slidenum">
              <a:rPr lang="tr-TR" smtClean="0"/>
              <a:t>29</a:t>
            </a:fld>
            <a:endParaRPr lang="tr-TR"/>
          </a:p>
        </p:txBody>
      </p:sp>
    </p:spTree>
    <p:extLst>
      <p:ext uri="{BB962C8B-B14F-4D97-AF65-F5344CB8AC3E}">
        <p14:creationId xmlns:p14="http://schemas.microsoft.com/office/powerpoint/2010/main" val="266802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B5D7A37-1175-4D59-8A12-344ADF7D63D0}" type="datetimeFigureOut">
              <a:rPr lang="tr-TR" smtClean="0"/>
              <a:t>12.12.2022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3F416ED-C458-4B91-99E6-DDBBD30AD8A9}" type="slidenum">
              <a:rPr lang="tr-TR" smtClean="0"/>
              <a:t>‹#›</a:t>
            </a:fld>
            <a:endParaRPr lang="tr-TR"/>
          </a:p>
        </p:txBody>
      </p:sp>
    </p:spTree>
    <p:extLst>
      <p:ext uri="{BB962C8B-B14F-4D97-AF65-F5344CB8AC3E}">
        <p14:creationId xmlns:p14="http://schemas.microsoft.com/office/powerpoint/2010/main" val="214603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B5D7A37-1175-4D59-8A12-344ADF7D63D0}" type="datetimeFigureOut">
              <a:rPr lang="tr-TR" smtClean="0"/>
              <a:t>12.12.2022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3F416ED-C458-4B91-99E6-DDBBD30AD8A9}" type="slidenum">
              <a:rPr lang="tr-TR" smtClean="0"/>
              <a:t>‹#›</a:t>
            </a:fld>
            <a:endParaRPr lang="tr-TR"/>
          </a:p>
        </p:txBody>
      </p:sp>
    </p:spTree>
    <p:extLst>
      <p:ext uri="{BB962C8B-B14F-4D97-AF65-F5344CB8AC3E}">
        <p14:creationId xmlns:p14="http://schemas.microsoft.com/office/powerpoint/2010/main" val="27581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B5D7A37-1175-4D59-8A12-344ADF7D63D0}" type="datetimeFigureOut">
              <a:rPr lang="tr-TR" smtClean="0"/>
              <a:t>12.12.2022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3F416ED-C458-4B91-99E6-DDBBD30AD8A9}" type="slidenum">
              <a:rPr lang="tr-TR" smtClean="0"/>
              <a:t>‹#›</a:t>
            </a:fld>
            <a:endParaRPr lang="tr-TR"/>
          </a:p>
        </p:txBody>
      </p:sp>
    </p:spTree>
    <p:extLst>
      <p:ext uri="{BB962C8B-B14F-4D97-AF65-F5344CB8AC3E}">
        <p14:creationId xmlns:p14="http://schemas.microsoft.com/office/powerpoint/2010/main" val="337562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B5D7A37-1175-4D59-8A12-344ADF7D63D0}" type="datetimeFigureOut">
              <a:rPr lang="tr-TR" smtClean="0"/>
              <a:t>12.12.2022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3F416ED-C458-4B91-99E6-DDBBD30AD8A9}" type="slidenum">
              <a:rPr lang="tr-TR" smtClean="0"/>
              <a:t>‹#›</a:t>
            </a:fld>
            <a:endParaRPr lang="tr-TR"/>
          </a:p>
        </p:txBody>
      </p:sp>
    </p:spTree>
    <p:extLst>
      <p:ext uri="{BB962C8B-B14F-4D97-AF65-F5344CB8AC3E}">
        <p14:creationId xmlns:p14="http://schemas.microsoft.com/office/powerpoint/2010/main" val="381982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B5D7A37-1175-4D59-8A12-344ADF7D63D0}" type="datetimeFigureOut">
              <a:rPr lang="tr-TR" smtClean="0"/>
              <a:t>12.12.2022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3F416ED-C458-4B91-99E6-DDBBD30AD8A9}" type="slidenum">
              <a:rPr lang="tr-TR" smtClean="0"/>
              <a:t>‹#›</a:t>
            </a:fld>
            <a:endParaRPr lang="tr-TR"/>
          </a:p>
        </p:txBody>
      </p:sp>
    </p:spTree>
    <p:extLst>
      <p:ext uri="{BB962C8B-B14F-4D97-AF65-F5344CB8AC3E}">
        <p14:creationId xmlns:p14="http://schemas.microsoft.com/office/powerpoint/2010/main" val="1628606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B5D7A37-1175-4D59-8A12-344ADF7D63D0}" type="datetimeFigureOut">
              <a:rPr lang="tr-TR" smtClean="0"/>
              <a:t>12.12.2022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3F416ED-C458-4B91-99E6-DDBBD30AD8A9}" type="slidenum">
              <a:rPr lang="tr-TR" smtClean="0"/>
              <a:t>‹#›</a:t>
            </a:fld>
            <a:endParaRPr lang="tr-TR"/>
          </a:p>
        </p:txBody>
      </p:sp>
    </p:spTree>
    <p:extLst>
      <p:ext uri="{BB962C8B-B14F-4D97-AF65-F5344CB8AC3E}">
        <p14:creationId xmlns:p14="http://schemas.microsoft.com/office/powerpoint/2010/main" val="1317803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B5D7A37-1175-4D59-8A12-344ADF7D63D0}" type="datetimeFigureOut">
              <a:rPr lang="tr-TR" smtClean="0"/>
              <a:t>12.12.2022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3F416ED-C458-4B91-99E6-DDBBD30AD8A9}" type="slidenum">
              <a:rPr lang="tr-TR" smtClean="0"/>
              <a:t>‹#›</a:t>
            </a:fld>
            <a:endParaRPr lang="tr-TR"/>
          </a:p>
        </p:txBody>
      </p:sp>
    </p:spTree>
    <p:extLst>
      <p:ext uri="{BB962C8B-B14F-4D97-AF65-F5344CB8AC3E}">
        <p14:creationId xmlns:p14="http://schemas.microsoft.com/office/powerpoint/2010/main" val="3494373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B5D7A37-1175-4D59-8A12-344ADF7D63D0}" type="datetimeFigureOut">
              <a:rPr lang="tr-TR" smtClean="0"/>
              <a:t>12.12.2022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3F416ED-C458-4B91-99E6-DDBBD30AD8A9}" type="slidenum">
              <a:rPr lang="tr-TR" smtClean="0"/>
              <a:t>‹#›</a:t>
            </a:fld>
            <a:endParaRPr lang="tr-TR"/>
          </a:p>
        </p:txBody>
      </p:sp>
    </p:spTree>
    <p:extLst>
      <p:ext uri="{BB962C8B-B14F-4D97-AF65-F5344CB8AC3E}">
        <p14:creationId xmlns:p14="http://schemas.microsoft.com/office/powerpoint/2010/main" val="261181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B5D7A37-1175-4D59-8A12-344ADF7D63D0}" type="datetimeFigureOut">
              <a:rPr lang="tr-TR" smtClean="0"/>
              <a:t>12.12.2022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3F416ED-C458-4B91-99E6-DDBBD30AD8A9}" type="slidenum">
              <a:rPr lang="tr-TR" smtClean="0"/>
              <a:t>‹#›</a:t>
            </a:fld>
            <a:endParaRPr lang="tr-TR"/>
          </a:p>
        </p:txBody>
      </p:sp>
    </p:spTree>
    <p:extLst>
      <p:ext uri="{BB962C8B-B14F-4D97-AF65-F5344CB8AC3E}">
        <p14:creationId xmlns:p14="http://schemas.microsoft.com/office/powerpoint/2010/main" val="384195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B5D7A37-1175-4D59-8A12-344ADF7D63D0}" type="datetimeFigureOut">
              <a:rPr lang="tr-TR" smtClean="0"/>
              <a:t>12.12.2022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3F416ED-C458-4B91-99E6-DDBBD30AD8A9}" type="slidenum">
              <a:rPr lang="tr-TR" smtClean="0"/>
              <a:t>‹#›</a:t>
            </a:fld>
            <a:endParaRPr lang="tr-TR"/>
          </a:p>
        </p:txBody>
      </p:sp>
    </p:spTree>
    <p:extLst>
      <p:ext uri="{BB962C8B-B14F-4D97-AF65-F5344CB8AC3E}">
        <p14:creationId xmlns:p14="http://schemas.microsoft.com/office/powerpoint/2010/main" val="333641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B5D7A37-1175-4D59-8A12-344ADF7D63D0}" type="datetimeFigureOut">
              <a:rPr lang="tr-TR" smtClean="0"/>
              <a:t>12.12.2022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3F416ED-C458-4B91-99E6-DDBBD30AD8A9}" type="slidenum">
              <a:rPr lang="tr-TR" smtClean="0"/>
              <a:t>‹#›</a:t>
            </a:fld>
            <a:endParaRPr lang="tr-TR"/>
          </a:p>
        </p:txBody>
      </p:sp>
    </p:spTree>
    <p:extLst>
      <p:ext uri="{BB962C8B-B14F-4D97-AF65-F5344CB8AC3E}">
        <p14:creationId xmlns:p14="http://schemas.microsoft.com/office/powerpoint/2010/main" val="740733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D7A37-1175-4D59-8A12-344ADF7D63D0}" type="datetimeFigureOut">
              <a:rPr lang="tr-TR" smtClean="0"/>
              <a:t>12.12.2022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416ED-C458-4B91-99E6-DDBBD30AD8A9}" type="slidenum">
              <a:rPr lang="tr-TR" smtClean="0"/>
              <a:t>‹#›</a:t>
            </a:fld>
            <a:endParaRPr lang="tr-TR"/>
          </a:p>
        </p:txBody>
      </p:sp>
    </p:spTree>
    <p:extLst>
      <p:ext uri="{BB962C8B-B14F-4D97-AF65-F5344CB8AC3E}">
        <p14:creationId xmlns:p14="http://schemas.microsoft.com/office/powerpoint/2010/main" val="2218477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onlinelibrary.wiley.com/doi/10.1111/papr.13138#papr13138-tbl-0001" TargetMode="External"/><Relationship Id="rId2" Type="http://schemas.openxmlformats.org/officeDocument/2006/relationships/hyperlink" Target="https://onlinelibrary.wiley.com/doi/10.1111/papr.13138#papr13138-fig-0001" TargetMode="External"/><Relationship Id="rId1" Type="http://schemas.openxmlformats.org/officeDocument/2006/relationships/slideLayout" Target="../slideLayouts/slideLayout2.xml"/><Relationship Id="rId4" Type="http://schemas.openxmlformats.org/officeDocument/2006/relationships/hyperlink" Target="https://onlinelibrary.wiley.com/doi/10.1111/papr.13138#papr13138-fig-000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onlinelibrary.wiley.com/doi/10.1111/papr.13138#papr13138-tbl-000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ncbi.nlm.nih.gov/pmc/articles/PMC9543288/table/papr13138-tbl-0003/"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ncbi.nlm.nih.gov/pmc/articles/PMC9543288/#papr13138-bib-0024"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868128" y="560439"/>
            <a:ext cx="8318091" cy="2389239"/>
          </a:xfrm>
          <a:prstGeom prst="rect">
            <a:avLst/>
          </a:prstGeom>
        </p:spPr>
      </p:pic>
      <p:sp>
        <p:nvSpPr>
          <p:cNvPr id="2" name="Unvan 1"/>
          <p:cNvSpPr>
            <a:spLocks noGrp="1"/>
          </p:cNvSpPr>
          <p:nvPr>
            <p:ph type="ctrTitle"/>
          </p:nvPr>
        </p:nvSpPr>
        <p:spPr>
          <a:xfrm>
            <a:off x="1661651" y="717754"/>
            <a:ext cx="9144000" cy="3588775"/>
          </a:xfrm>
        </p:spPr>
        <p:txBody>
          <a:bodyPr>
            <a:normAutofit/>
          </a:bodyPr>
          <a:lstStyle/>
          <a:p>
            <a:r>
              <a:rPr lang="tr-TR" sz="3200" b="1" dirty="0" smtClean="0"/>
              <a:t>PREMATÜRE RETİNOPATİ TARAMASI İÇİN ANALJEZİ:SİSTEMATİK DERLEME</a:t>
            </a:r>
            <a:endParaRPr lang="tr-TR" sz="3200" b="1" dirty="0"/>
          </a:p>
        </p:txBody>
      </p:sp>
      <p:sp>
        <p:nvSpPr>
          <p:cNvPr id="3" name="Alt Başlık 2"/>
          <p:cNvSpPr>
            <a:spLocks noGrp="1"/>
          </p:cNvSpPr>
          <p:nvPr>
            <p:ph type="subTitle" idx="1"/>
          </p:nvPr>
        </p:nvSpPr>
        <p:spPr>
          <a:xfrm>
            <a:off x="1524000" y="4021393"/>
            <a:ext cx="9144000" cy="1236407"/>
          </a:xfrm>
        </p:spPr>
        <p:txBody>
          <a:bodyPr>
            <a:normAutofit lnSpcReduction="10000"/>
          </a:bodyPr>
          <a:lstStyle/>
          <a:p>
            <a:endParaRPr lang="tr-TR" dirty="0" smtClean="0"/>
          </a:p>
          <a:p>
            <a:r>
              <a:rPr lang="tr-TR" dirty="0" smtClean="0"/>
              <a:t>Arş. Gör. DR. Murat </a:t>
            </a:r>
            <a:r>
              <a:rPr lang="tr-TR" dirty="0" err="1" smtClean="0"/>
              <a:t>Çontar</a:t>
            </a:r>
            <a:endParaRPr lang="tr-TR" dirty="0" smtClean="0"/>
          </a:p>
          <a:p>
            <a:r>
              <a:rPr lang="tr-TR" dirty="0" smtClean="0"/>
              <a:t>KTU Aile Hekimliği ABD</a:t>
            </a:r>
            <a:endParaRPr lang="tr-TR" dirty="0"/>
          </a:p>
        </p:txBody>
      </p:sp>
    </p:spTree>
    <p:extLst>
      <p:ext uri="{BB962C8B-B14F-4D97-AF65-F5344CB8AC3E}">
        <p14:creationId xmlns:p14="http://schemas.microsoft.com/office/powerpoint/2010/main" val="2022717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YÖNTEM</a:t>
            </a:r>
            <a:endParaRPr lang="tr-TR" dirty="0"/>
          </a:p>
        </p:txBody>
      </p:sp>
      <p:sp>
        <p:nvSpPr>
          <p:cNvPr id="3" name="İçerik Yer Tutucusu 2"/>
          <p:cNvSpPr>
            <a:spLocks noGrp="1"/>
          </p:cNvSpPr>
          <p:nvPr>
            <p:ph idx="1"/>
          </p:nvPr>
        </p:nvSpPr>
        <p:spPr>
          <a:xfrm>
            <a:off x="709301" y="1620526"/>
            <a:ext cx="10644499" cy="4600812"/>
          </a:xfrm>
        </p:spPr>
        <p:txBody>
          <a:bodyPr>
            <a:normAutofit/>
          </a:bodyPr>
          <a:lstStyle/>
          <a:p>
            <a:r>
              <a:rPr lang="tr-TR" dirty="0"/>
              <a:t>Sistematik inceleme protokolü ileriye dönük olarak </a:t>
            </a:r>
            <a:r>
              <a:rPr lang="tr-TR" dirty="0" err="1"/>
              <a:t>PROSPERO'da</a:t>
            </a:r>
            <a:r>
              <a:rPr lang="tr-TR" dirty="0"/>
              <a:t> </a:t>
            </a:r>
            <a:r>
              <a:rPr lang="tr-TR" dirty="0" smtClean="0"/>
              <a:t>kaydedilmiştir </a:t>
            </a:r>
            <a:r>
              <a:rPr lang="tr-TR" dirty="0"/>
              <a:t>ve bu incelemenin yürütülmesi ve raporlanması sırasında PRISMA kılavuzuna uyulmuştur</a:t>
            </a:r>
            <a:r>
              <a:rPr lang="tr-TR" dirty="0" smtClean="0"/>
              <a:t>.</a:t>
            </a:r>
            <a:r>
              <a:rPr lang="tr-TR" dirty="0"/>
              <a:t> 14 Ocak 2022'de </a:t>
            </a:r>
            <a:r>
              <a:rPr lang="tr-TR" u="sng" dirty="0" err="1"/>
              <a:t>Cochrane</a:t>
            </a:r>
            <a:r>
              <a:rPr lang="tr-TR" u="sng" dirty="0"/>
              <a:t> Kütüphanesi</a:t>
            </a:r>
            <a:r>
              <a:rPr lang="tr-TR" dirty="0"/>
              <a:t>, </a:t>
            </a:r>
            <a:r>
              <a:rPr lang="tr-TR" u="sng" dirty="0"/>
              <a:t>MEDLİNE</a:t>
            </a:r>
            <a:r>
              <a:rPr lang="tr-TR" dirty="0"/>
              <a:t> (</a:t>
            </a:r>
            <a:r>
              <a:rPr lang="tr-TR" dirty="0" err="1"/>
              <a:t>PubMed</a:t>
            </a:r>
            <a:r>
              <a:rPr lang="tr-TR" dirty="0"/>
              <a:t> aracılığıyla), </a:t>
            </a:r>
            <a:r>
              <a:rPr lang="tr-TR" u="sng" dirty="0" err="1"/>
              <a:t>Embase</a:t>
            </a:r>
            <a:r>
              <a:rPr lang="tr-TR" dirty="0"/>
              <a:t> (OVID aracılığıyla) ve </a:t>
            </a:r>
            <a:r>
              <a:rPr lang="tr-TR" u="sng" dirty="0" err="1"/>
              <a:t>Scopus</a:t>
            </a:r>
            <a:r>
              <a:rPr lang="tr-TR" dirty="0" err="1"/>
              <a:t>'ta</a:t>
            </a:r>
            <a:r>
              <a:rPr lang="tr-TR" dirty="0"/>
              <a:t>, yayın tarihi, dili veya yayın durumuna ilişkin ilk kısıtlamalar getirilmeden bir arama </a:t>
            </a:r>
            <a:r>
              <a:rPr lang="tr-TR" dirty="0" smtClean="0"/>
              <a:t>yapıldı. </a:t>
            </a:r>
          </a:p>
          <a:p>
            <a:r>
              <a:rPr lang="tr-TR" dirty="0" smtClean="0"/>
              <a:t>Arama </a:t>
            </a:r>
            <a:r>
              <a:rPr lang="tr-TR" dirty="0"/>
              <a:t>dizesi şu şekildeydi: başlıkta, özette ve/veya anahtar sözcüklerde </a:t>
            </a:r>
            <a:r>
              <a:rPr lang="tr-TR" dirty="0">
                <a:solidFill>
                  <a:srgbClr val="FF0000"/>
                </a:solidFill>
              </a:rPr>
              <a:t>“prematüre </a:t>
            </a:r>
            <a:r>
              <a:rPr lang="tr-TR" dirty="0" err="1">
                <a:solidFill>
                  <a:srgbClr val="FF0000"/>
                </a:solidFill>
              </a:rPr>
              <a:t>retinopatisi</a:t>
            </a:r>
            <a:r>
              <a:rPr lang="tr-TR" dirty="0">
                <a:solidFill>
                  <a:srgbClr val="FF0000"/>
                </a:solidFill>
              </a:rPr>
              <a:t>” VE (“analjezi” VEYA “ağrı”). </a:t>
            </a:r>
            <a:r>
              <a:rPr lang="tr-TR" dirty="0"/>
              <a:t>Benzer konulardaki önceki incelemelerden alınan çalışmalar da dahil edildi ve sonuçları dağıtan sonraki yayınlar için </a:t>
            </a:r>
            <a:r>
              <a:rPr lang="tr-TR" dirty="0" err="1"/>
              <a:t>The</a:t>
            </a:r>
            <a:r>
              <a:rPr lang="tr-TR" dirty="0"/>
              <a:t> </a:t>
            </a:r>
            <a:r>
              <a:rPr lang="tr-TR" dirty="0" err="1"/>
              <a:t>Cochrane</a:t>
            </a:r>
            <a:r>
              <a:rPr lang="tr-TR" dirty="0"/>
              <a:t> </a:t>
            </a:r>
            <a:r>
              <a:rPr lang="tr-TR" dirty="0" err="1"/>
              <a:t>Library'deki</a:t>
            </a:r>
            <a:r>
              <a:rPr lang="tr-TR" dirty="0"/>
              <a:t> çalışma protokolleri kontrol edildi.</a:t>
            </a:r>
          </a:p>
        </p:txBody>
      </p:sp>
    </p:spTree>
    <p:extLst>
      <p:ext uri="{BB962C8B-B14F-4D97-AF65-F5344CB8AC3E}">
        <p14:creationId xmlns:p14="http://schemas.microsoft.com/office/powerpoint/2010/main" val="3519695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389124" cy="973481"/>
          </a:xfrm>
        </p:spPr>
        <p:txBody>
          <a:bodyPr/>
          <a:lstStyle/>
          <a:p>
            <a:r>
              <a:rPr lang="tr-TR" dirty="0"/>
              <a:t>YÖNTEM</a:t>
            </a:r>
          </a:p>
        </p:txBody>
      </p:sp>
      <p:sp>
        <p:nvSpPr>
          <p:cNvPr id="3" name="İçerik Yer Tutucusu 2"/>
          <p:cNvSpPr>
            <a:spLocks noGrp="1"/>
          </p:cNvSpPr>
          <p:nvPr>
            <p:ph idx="1"/>
          </p:nvPr>
        </p:nvSpPr>
        <p:spPr>
          <a:xfrm>
            <a:off x="612742" y="1367147"/>
            <a:ext cx="10569878" cy="4552885"/>
          </a:xfrm>
        </p:spPr>
        <p:txBody>
          <a:bodyPr>
            <a:normAutofit/>
          </a:bodyPr>
          <a:lstStyle/>
          <a:p>
            <a:pPr algn="just"/>
            <a:r>
              <a:rPr lang="tr-TR" dirty="0" smtClean="0"/>
              <a:t>Yinelenen çalışmalar </a:t>
            </a:r>
            <a:r>
              <a:rPr lang="tr-TR" dirty="0" smtClean="0"/>
              <a:t>başlangıçta </a:t>
            </a:r>
            <a:r>
              <a:rPr lang="tr-TR" dirty="0"/>
              <a:t>tek bir araştırmacı tarafından kaldırıldı; </a:t>
            </a:r>
            <a:r>
              <a:rPr lang="tr-TR" dirty="0" smtClean="0"/>
              <a:t>başlık </a:t>
            </a:r>
            <a:r>
              <a:rPr lang="tr-TR" dirty="0"/>
              <a:t>ve özet taraması iki araştırmacı tarafından yapılmıştır; </a:t>
            </a:r>
            <a:r>
              <a:rPr lang="tr-TR" dirty="0" smtClean="0"/>
              <a:t>tam </a:t>
            </a:r>
            <a:r>
              <a:rPr lang="tr-TR" dirty="0"/>
              <a:t>metin taraması iki araştırmacı tarafından yapılmıştır. </a:t>
            </a:r>
            <a:r>
              <a:rPr lang="tr-TR" dirty="0" smtClean="0"/>
              <a:t>Her </a:t>
            </a:r>
            <a:r>
              <a:rPr lang="tr-TR" dirty="0"/>
              <a:t>iki araştırmacı da her makaleyi her iki tarama aşamasında da değerlendirdi; anlaşmazlığı çözmek için, fikir birliğine varmak için tartışma kullanıldı ve üçüncü bir araştırmacı, anlaşmazlık hala çözülmediyse karar verici bir oy kullandı. </a:t>
            </a:r>
          </a:p>
        </p:txBody>
      </p:sp>
    </p:spTree>
    <p:extLst>
      <p:ext uri="{BB962C8B-B14F-4D97-AF65-F5344CB8AC3E}">
        <p14:creationId xmlns:p14="http://schemas.microsoft.com/office/powerpoint/2010/main" val="4149407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YÖNTEM</a:t>
            </a:r>
          </a:p>
        </p:txBody>
      </p:sp>
      <p:sp>
        <p:nvSpPr>
          <p:cNvPr id="3" name="İçerik Yer Tutucusu 2"/>
          <p:cNvSpPr>
            <a:spLocks noGrp="1"/>
          </p:cNvSpPr>
          <p:nvPr>
            <p:ph idx="1"/>
          </p:nvPr>
        </p:nvSpPr>
        <p:spPr/>
        <p:txBody>
          <a:bodyPr/>
          <a:lstStyle/>
          <a:p>
            <a:pPr algn="just"/>
            <a:r>
              <a:rPr lang="tr-TR" dirty="0"/>
              <a:t>Başlık ve özet tarama sırasındaki dahil etme kriterleri şunlardı: </a:t>
            </a:r>
          </a:p>
          <a:p>
            <a:r>
              <a:rPr lang="tr-TR" dirty="0"/>
              <a:t>(1) Bazıları prematüre </a:t>
            </a:r>
            <a:r>
              <a:rPr lang="tr-TR" dirty="0" err="1"/>
              <a:t>retinopatisine</a:t>
            </a:r>
            <a:r>
              <a:rPr lang="tr-TR" dirty="0"/>
              <a:t> (ROP) atıfta bulunur; </a:t>
            </a:r>
          </a:p>
          <a:p>
            <a:r>
              <a:rPr lang="tr-TR" dirty="0"/>
              <a:t>(2) Bazıları tarama veya muayeneye atıfta bulunur; </a:t>
            </a:r>
          </a:p>
          <a:p>
            <a:r>
              <a:rPr lang="tr-TR" dirty="0"/>
              <a:t>(3) Bazıları prosedür ağrısına atıfta bulunur.</a:t>
            </a:r>
          </a:p>
          <a:p>
            <a:endParaRPr lang="tr-TR" dirty="0"/>
          </a:p>
        </p:txBody>
      </p:sp>
    </p:spTree>
    <p:extLst>
      <p:ext uri="{BB962C8B-B14F-4D97-AF65-F5344CB8AC3E}">
        <p14:creationId xmlns:p14="http://schemas.microsoft.com/office/powerpoint/2010/main" val="786778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a:stretch>
            <a:fillRect/>
          </a:stretch>
        </p:blipFill>
        <p:spPr>
          <a:xfrm>
            <a:off x="1527048" y="649224"/>
            <a:ext cx="7854696" cy="5527739"/>
          </a:xfrm>
          <a:prstGeom prst="rect">
            <a:avLst/>
          </a:prstGeom>
        </p:spPr>
      </p:pic>
    </p:spTree>
    <p:extLst>
      <p:ext uri="{BB962C8B-B14F-4D97-AF65-F5344CB8AC3E}">
        <p14:creationId xmlns:p14="http://schemas.microsoft.com/office/powerpoint/2010/main" val="3121435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YÖNTEM-Dahil edilme kriterleri</a:t>
            </a:r>
            <a:endParaRPr lang="tr-TR" dirty="0"/>
          </a:p>
        </p:txBody>
      </p:sp>
      <p:sp>
        <p:nvSpPr>
          <p:cNvPr id="3" name="İçerik Yer Tutucusu 2"/>
          <p:cNvSpPr>
            <a:spLocks noGrp="1"/>
          </p:cNvSpPr>
          <p:nvPr>
            <p:ph idx="1"/>
          </p:nvPr>
        </p:nvSpPr>
        <p:spPr/>
        <p:txBody>
          <a:bodyPr/>
          <a:lstStyle/>
          <a:p>
            <a:pPr marL="0" indent="0">
              <a:buNone/>
            </a:pPr>
            <a:r>
              <a:rPr lang="tr-TR" dirty="0"/>
              <a:t>Tam metin taraması sırasında dahil edilmek üzere hiyerarşik kriterler </a:t>
            </a:r>
            <a:r>
              <a:rPr lang="tr-TR" dirty="0" smtClean="0"/>
              <a:t> </a:t>
            </a:r>
            <a:r>
              <a:rPr lang="tr-TR" dirty="0"/>
              <a:t>aşağıdaki gibiydi:</a:t>
            </a:r>
            <a:endParaRPr lang="tr-TR" dirty="0" smtClean="0"/>
          </a:p>
          <a:p>
            <a:r>
              <a:rPr lang="tr-TR" dirty="0" smtClean="0"/>
              <a:t>1</a:t>
            </a:r>
            <a:r>
              <a:rPr lang="tr-TR" dirty="0"/>
              <a:t>. İngilizce dilinde yazılmıştır.</a:t>
            </a:r>
          </a:p>
          <a:p>
            <a:r>
              <a:rPr lang="tr-TR" dirty="0"/>
              <a:t>2. Birincil araştırma makalesidir.</a:t>
            </a:r>
          </a:p>
          <a:p>
            <a:r>
              <a:rPr lang="tr-TR" dirty="0"/>
              <a:t>3. Çalışma popülasyonu, ROP taramasından geçen </a:t>
            </a:r>
            <a:r>
              <a:rPr lang="tr-TR" dirty="0" err="1"/>
              <a:t>yenidoğanlardan</a:t>
            </a:r>
            <a:r>
              <a:rPr lang="tr-TR" dirty="0"/>
              <a:t> oluşur.</a:t>
            </a:r>
          </a:p>
          <a:p>
            <a:r>
              <a:rPr lang="tr-TR" dirty="0"/>
              <a:t>4. Deney kollarında aynı ROP tarama tekniği kullanıldı.</a:t>
            </a:r>
          </a:p>
          <a:p>
            <a:r>
              <a:rPr lang="tr-TR" dirty="0"/>
              <a:t>5. Çalışmaya farmakolojik bir ağrı giderici müdahale dahil edildi.</a:t>
            </a:r>
          </a:p>
          <a:p>
            <a:r>
              <a:rPr lang="tr-TR" dirty="0"/>
              <a:t>6. Ağrı değerlendirmesi bir sonuç değişkeni olarak dahil edildi.</a:t>
            </a:r>
          </a:p>
        </p:txBody>
      </p:sp>
    </p:spTree>
    <p:extLst>
      <p:ext uri="{BB962C8B-B14F-4D97-AF65-F5344CB8AC3E}">
        <p14:creationId xmlns:p14="http://schemas.microsoft.com/office/powerpoint/2010/main" val="2814792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YÖNTEM</a:t>
            </a:r>
          </a:p>
        </p:txBody>
      </p:sp>
      <p:sp>
        <p:nvSpPr>
          <p:cNvPr id="3" name="İçerik Yer Tutucusu 2"/>
          <p:cNvSpPr>
            <a:spLocks noGrp="1"/>
          </p:cNvSpPr>
          <p:nvPr>
            <p:ph idx="1"/>
          </p:nvPr>
        </p:nvSpPr>
        <p:spPr>
          <a:xfrm>
            <a:off x="589659" y="1372698"/>
            <a:ext cx="10863907" cy="4745298"/>
          </a:xfrm>
        </p:spPr>
        <p:txBody>
          <a:bodyPr>
            <a:normAutofit/>
          </a:bodyPr>
          <a:lstStyle/>
          <a:p>
            <a:r>
              <a:rPr lang="tr-TR" sz="2400" dirty="0"/>
              <a:t>Dahil etme kriterlerini karşılayan makaleler için iki hakem veri çıkarma gerçekleştirdi. Veriler yalnızca metin ve tablolardan çıkarıldı; Grafiklerden herhangi bir tahmin yapılmadı. </a:t>
            </a:r>
            <a:endParaRPr lang="tr-TR" sz="2400" dirty="0" smtClean="0"/>
          </a:p>
          <a:p>
            <a:pPr marL="0" indent="0">
              <a:buNone/>
            </a:pPr>
            <a:r>
              <a:rPr lang="tr-TR" sz="2400" dirty="0" smtClean="0"/>
              <a:t>   Toplanan </a:t>
            </a:r>
            <a:r>
              <a:rPr lang="tr-TR" sz="2400" dirty="0"/>
              <a:t>veriler </a:t>
            </a:r>
            <a:r>
              <a:rPr lang="tr-TR" sz="2400" dirty="0" smtClean="0"/>
              <a:t>: </a:t>
            </a:r>
          </a:p>
          <a:p>
            <a:r>
              <a:rPr lang="tr-TR" sz="2400" dirty="0" smtClean="0"/>
              <a:t>hem </a:t>
            </a:r>
            <a:r>
              <a:rPr lang="tr-TR" sz="2400" dirty="0"/>
              <a:t>toplamda hem de her deney kolunda </a:t>
            </a:r>
            <a:r>
              <a:rPr lang="tr-TR" sz="2400" dirty="0" smtClean="0"/>
              <a:t>deney katılımcı sayısı</a:t>
            </a:r>
            <a:r>
              <a:rPr lang="tr-TR" sz="2400" dirty="0"/>
              <a:t>; denenen müdahalenin kapsamlı bir açıklaması (yani, ilaç, yol, doz, prosedüre göre zamanlama); </a:t>
            </a:r>
            <a:endParaRPr lang="tr-TR" sz="2400" dirty="0" smtClean="0"/>
          </a:p>
          <a:p>
            <a:r>
              <a:rPr lang="tr-TR" sz="2400" dirty="0" smtClean="0"/>
              <a:t>her </a:t>
            </a:r>
            <a:r>
              <a:rPr lang="tr-TR" sz="2400" dirty="0"/>
              <a:t>deney kolu için işlem sırasındaki ağrı skorları (birden fazla ağrı skoru sağlanmışsa, en yüksek ortalama ağrı skoru çıkarıldı); ve </a:t>
            </a:r>
            <a:endParaRPr lang="tr-TR" sz="2400" dirty="0" smtClean="0"/>
          </a:p>
          <a:p>
            <a:r>
              <a:rPr lang="tr-TR" sz="2400" dirty="0" smtClean="0"/>
              <a:t>her </a:t>
            </a:r>
            <a:r>
              <a:rPr lang="tr-TR" sz="2400" dirty="0"/>
              <a:t>deney popülasyonundaki ağrı skorlarını karşılaştıran </a:t>
            </a:r>
            <a:r>
              <a:rPr lang="tr-TR" sz="2400" i="1" dirty="0"/>
              <a:t>t</a:t>
            </a:r>
            <a:r>
              <a:rPr lang="tr-TR" sz="2400" dirty="0"/>
              <a:t> testi veya ANOVA için </a:t>
            </a:r>
            <a:r>
              <a:rPr lang="tr-TR" sz="2400" i="1" dirty="0"/>
              <a:t>p</a:t>
            </a:r>
            <a:r>
              <a:rPr lang="tr-TR" sz="2400" dirty="0"/>
              <a:t> değeri.</a:t>
            </a:r>
            <a:r>
              <a:rPr lang="tr-TR" sz="3200" dirty="0"/>
              <a:t>  </a:t>
            </a:r>
            <a:endParaRPr lang="tr-TR" sz="2400" dirty="0"/>
          </a:p>
        </p:txBody>
      </p:sp>
    </p:spTree>
    <p:extLst>
      <p:ext uri="{BB962C8B-B14F-4D97-AF65-F5344CB8AC3E}">
        <p14:creationId xmlns:p14="http://schemas.microsoft.com/office/powerpoint/2010/main" val="543630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YÖNTEM</a:t>
            </a:r>
          </a:p>
        </p:txBody>
      </p:sp>
      <p:sp>
        <p:nvSpPr>
          <p:cNvPr id="3" name="İçerik Yer Tutucusu 2"/>
          <p:cNvSpPr>
            <a:spLocks noGrp="1"/>
          </p:cNvSpPr>
          <p:nvPr>
            <p:ph idx="1"/>
          </p:nvPr>
        </p:nvSpPr>
        <p:spPr>
          <a:xfrm>
            <a:off x="718559" y="1517976"/>
            <a:ext cx="10970678" cy="4713142"/>
          </a:xfrm>
        </p:spPr>
        <p:txBody>
          <a:bodyPr>
            <a:normAutofit lnSpcReduction="10000"/>
          </a:bodyPr>
          <a:lstStyle/>
          <a:p>
            <a:r>
              <a:rPr lang="tr-TR" sz="2600" dirty="0"/>
              <a:t>Her çalışma için iki araştırmacı tarafından, aşağıdaki yedi alanda yüksek risk, düşük risk veya belirsiz risk olarak değerlendirilerek, </a:t>
            </a:r>
            <a:r>
              <a:rPr lang="tr-TR" sz="2600" dirty="0" err="1"/>
              <a:t>Cochrane</a:t>
            </a:r>
            <a:r>
              <a:rPr lang="tr-TR" sz="2600" dirty="0"/>
              <a:t> </a:t>
            </a:r>
            <a:r>
              <a:rPr lang="tr-TR" sz="2600" dirty="0" err="1"/>
              <a:t>Collaboration'ın</a:t>
            </a:r>
            <a:r>
              <a:rPr lang="tr-TR" sz="2600" dirty="0"/>
              <a:t> </a:t>
            </a:r>
            <a:r>
              <a:rPr lang="tr-TR" sz="2600" dirty="0" err="1"/>
              <a:t>randomize</a:t>
            </a:r>
            <a:r>
              <a:rPr lang="tr-TR" sz="2600" dirty="0"/>
              <a:t> çalışmalarda önyargı riskini değerlendirme aracından türetilen bir </a:t>
            </a:r>
            <a:r>
              <a:rPr lang="tr-TR" sz="2600" dirty="0">
                <a:solidFill>
                  <a:srgbClr val="FF0000"/>
                </a:solidFill>
              </a:rPr>
              <a:t>önyargı riski analizi </a:t>
            </a:r>
            <a:r>
              <a:rPr lang="tr-TR" sz="2600" dirty="0"/>
              <a:t>yapıldı her deney kolu için işlem sırasında: </a:t>
            </a:r>
            <a:endParaRPr lang="tr-TR" sz="2600" dirty="0" smtClean="0"/>
          </a:p>
          <a:p>
            <a:pPr lvl="1"/>
            <a:r>
              <a:rPr lang="tr-TR" sz="2200" dirty="0"/>
              <a:t>R</a:t>
            </a:r>
            <a:r>
              <a:rPr lang="tr-TR" sz="2200" dirty="0" smtClean="0"/>
              <a:t>astgele </a:t>
            </a:r>
            <a:r>
              <a:rPr lang="tr-TR" sz="2200" dirty="0"/>
              <a:t>dizi oluşturma, </a:t>
            </a:r>
            <a:endParaRPr lang="tr-TR" sz="2200" dirty="0" smtClean="0"/>
          </a:p>
          <a:p>
            <a:pPr lvl="1"/>
            <a:r>
              <a:rPr lang="tr-TR" sz="2200" dirty="0" smtClean="0"/>
              <a:t>Çalışma gruplarına dağılımın gizliliği, </a:t>
            </a:r>
          </a:p>
          <a:p>
            <a:pPr lvl="1"/>
            <a:r>
              <a:rPr lang="tr-TR" sz="2200" dirty="0"/>
              <a:t>K</a:t>
            </a:r>
            <a:r>
              <a:rPr lang="tr-TR" sz="2200" dirty="0" smtClean="0"/>
              <a:t>atılımcıların </a:t>
            </a:r>
            <a:r>
              <a:rPr lang="tr-TR" sz="2200" dirty="0"/>
              <a:t>ve personelin körleştirilmesi, </a:t>
            </a:r>
            <a:endParaRPr lang="tr-TR" sz="2200" dirty="0" smtClean="0"/>
          </a:p>
          <a:p>
            <a:pPr lvl="1"/>
            <a:r>
              <a:rPr lang="tr-TR" sz="2200" dirty="0"/>
              <a:t>S</a:t>
            </a:r>
            <a:r>
              <a:rPr lang="tr-TR" sz="2200" dirty="0" smtClean="0"/>
              <a:t>onuç </a:t>
            </a:r>
            <a:r>
              <a:rPr lang="tr-TR" sz="2200" dirty="0"/>
              <a:t>değerlendirmesinin körleştirilmesi, </a:t>
            </a:r>
            <a:endParaRPr lang="tr-TR" sz="2200" dirty="0" smtClean="0"/>
          </a:p>
          <a:p>
            <a:pPr lvl="1"/>
            <a:r>
              <a:rPr lang="tr-TR" sz="2200" dirty="0"/>
              <a:t>E</a:t>
            </a:r>
            <a:r>
              <a:rPr lang="tr-TR" sz="2200" dirty="0" smtClean="0"/>
              <a:t>ksik </a:t>
            </a:r>
            <a:r>
              <a:rPr lang="tr-TR" sz="2200" dirty="0"/>
              <a:t>sonuç verileri, </a:t>
            </a:r>
            <a:endParaRPr lang="tr-TR" sz="2200" dirty="0" smtClean="0"/>
          </a:p>
          <a:p>
            <a:pPr lvl="1"/>
            <a:r>
              <a:rPr lang="tr-TR" sz="2200" dirty="0"/>
              <a:t>S</a:t>
            </a:r>
            <a:r>
              <a:rPr lang="tr-TR" sz="2200" dirty="0" smtClean="0"/>
              <a:t>eçici </a:t>
            </a:r>
            <a:r>
              <a:rPr lang="tr-TR" sz="2200" dirty="0"/>
              <a:t>raporlama ve </a:t>
            </a:r>
            <a:endParaRPr lang="tr-TR" sz="2200" dirty="0" smtClean="0"/>
          </a:p>
          <a:p>
            <a:pPr lvl="1"/>
            <a:r>
              <a:rPr lang="tr-TR" sz="2200" dirty="0"/>
              <a:t>D</a:t>
            </a:r>
            <a:r>
              <a:rPr lang="tr-TR" sz="2200" dirty="0" smtClean="0"/>
              <a:t>iğer </a:t>
            </a:r>
            <a:r>
              <a:rPr lang="tr-TR" sz="2200" dirty="0"/>
              <a:t>önyargılar (örneğin, çatışan çıkarlar, ancak varsa belirtilir</a:t>
            </a:r>
            <a:r>
              <a:rPr lang="tr-TR" sz="2200" dirty="0" smtClean="0"/>
              <a:t>).</a:t>
            </a:r>
          </a:p>
          <a:p>
            <a:r>
              <a:rPr lang="tr-TR" sz="2600" dirty="0"/>
              <a:t>Anlaşmazlık durumunda üçüncü araştırmacı tartışmayı takiben hakem olarak hareket etmiştir</a:t>
            </a:r>
            <a:r>
              <a:rPr lang="tr-TR" sz="3000" dirty="0"/>
              <a:t>.</a:t>
            </a:r>
          </a:p>
          <a:p>
            <a:endParaRPr lang="tr-TR" dirty="0"/>
          </a:p>
          <a:p>
            <a:endParaRPr lang="tr-TR" dirty="0"/>
          </a:p>
        </p:txBody>
      </p:sp>
    </p:spTree>
    <p:extLst>
      <p:ext uri="{BB962C8B-B14F-4D97-AF65-F5344CB8AC3E}">
        <p14:creationId xmlns:p14="http://schemas.microsoft.com/office/powerpoint/2010/main" val="1965913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a:stretch>
            <a:fillRect/>
          </a:stretch>
        </p:blipFill>
        <p:spPr>
          <a:xfrm>
            <a:off x="2184943" y="350677"/>
            <a:ext cx="7119313" cy="5971100"/>
          </a:xfrm>
          <a:prstGeom prst="rect">
            <a:avLst/>
          </a:prstGeom>
        </p:spPr>
      </p:pic>
    </p:spTree>
    <p:extLst>
      <p:ext uri="{BB962C8B-B14F-4D97-AF65-F5344CB8AC3E}">
        <p14:creationId xmlns:p14="http://schemas.microsoft.com/office/powerpoint/2010/main" val="1005864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YÖNTEM</a:t>
            </a:r>
          </a:p>
        </p:txBody>
      </p:sp>
      <p:sp>
        <p:nvSpPr>
          <p:cNvPr id="3" name="İçerik Yer Tutucusu 2"/>
          <p:cNvSpPr>
            <a:spLocks noGrp="1"/>
          </p:cNvSpPr>
          <p:nvPr>
            <p:ph idx="1"/>
          </p:nvPr>
        </p:nvSpPr>
        <p:spPr>
          <a:xfrm>
            <a:off x="669303" y="1655943"/>
            <a:ext cx="10580802" cy="4518614"/>
          </a:xfrm>
        </p:spPr>
        <p:txBody>
          <a:bodyPr>
            <a:normAutofit/>
          </a:bodyPr>
          <a:lstStyle/>
          <a:p>
            <a:r>
              <a:rPr lang="tr-TR" dirty="0"/>
              <a:t>Dahil edilen çalışmalar, test edilen müdahaleye göre iki kategoriye ayrılmıştır: (geleneksel) </a:t>
            </a:r>
            <a:r>
              <a:rPr lang="tr-TR" dirty="0" err="1"/>
              <a:t>topikal</a:t>
            </a:r>
            <a:r>
              <a:rPr lang="tr-TR" dirty="0"/>
              <a:t> anestezi ve (daha az geleneksel) oral ve nazal anestezi. </a:t>
            </a:r>
            <a:endParaRPr lang="tr-TR" dirty="0" smtClean="0"/>
          </a:p>
          <a:p>
            <a:r>
              <a:rPr lang="tr-TR" dirty="0" smtClean="0"/>
              <a:t>Her </a:t>
            </a:r>
            <a:r>
              <a:rPr lang="tr-TR" dirty="0"/>
              <a:t>çalışma için muayene tekniği, klinik uygulamadaki </a:t>
            </a:r>
            <a:r>
              <a:rPr lang="tr-TR" dirty="0" err="1"/>
              <a:t>heterojenliği</a:t>
            </a:r>
            <a:r>
              <a:rPr lang="tr-TR" dirty="0"/>
              <a:t> göstermek için </a:t>
            </a:r>
            <a:r>
              <a:rPr lang="tr-TR" dirty="0" smtClean="0"/>
              <a:t>çalışmada denenen </a:t>
            </a:r>
            <a:r>
              <a:rPr lang="tr-TR" dirty="0"/>
              <a:t>yönteme ek olarak alınan analjezik önlemlere (farmakolojik ve farmakolojik olmayan) vurgu yapılarak kapsamlı bir şekilde açıklanmıştır. </a:t>
            </a:r>
            <a:endParaRPr lang="tr-TR" dirty="0" smtClean="0"/>
          </a:p>
          <a:p>
            <a:r>
              <a:rPr lang="tr-TR" dirty="0" smtClean="0"/>
              <a:t>Meta-analiz çalışmaları </a:t>
            </a:r>
            <a:r>
              <a:rPr lang="tr-TR" dirty="0"/>
              <a:t>çok çeşitli temel müdahaleler sergiler ve </a:t>
            </a:r>
            <a:r>
              <a:rPr lang="tr-TR" dirty="0" smtClean="0"/>
              <a:t>bu müdahaleleri </a:t>
            </a:r>
            <a:r>
              <a:rPr lang="tr-TR" dirty="0"/>
              <a:t>birçok farklı şekilde </a:t>
            </a:r>
            <a:r>
              <a:rPr lang="tr-TR" dirty="0" smtClean="0"/>
              <a:t>birleştirir</a:t>
            </a:r>
            <a:r>
              <a:rPr lang="tr-TR" dirty="0" smtClean="0"/>
              <a:t>. Bu </a:t>
            </a:r>
            <a:r>
              <a:rPr lang="tr-TR" dirty="0"/>
              <a:t>kafa karıştırıcı </a:t>
            </a:r>
            <a:r>
              <a:rPr lang="tr-TR" dirty="0" err="1"/>
              <a:t>heterojenlik</a:t>
            </a:r>
            <a:r>
              <a:rPr lang="tr-TR" dirty="0"/>
              <a:t> </a:t>
            </a:r>
            <a:r>
              <a:rPr lang="tr-TR" dirty="0" smtClean="0"/>
              <a:t>nedeniyle meta-analizler </a:t>
            </a:r>
            <a:r>
              <a:rPr lang="tr-TR" dirty="0"/>
              <a:t>hariç </a:t>
            </a:r>
            <a:r>
              <a:rPr lang="tr-TR" dirty="0" smtClean="0"/>
              <a:t>tutuldu. </a:t>
            </a:r>
            <a:endParaRPr lang="tr-TR" dirty="0"/>
          </a:p>
        </p:txBody>
      </p:sp>
    </p:spTree>
    <p:extLst>
      <p:ext uri="{BB962C8B-B14F-4D97-AF65-F5344CB8AC3E}">
        <p14:creationId xmlns:p14="http://schemas.microsoft.com/office/powerpoint/2010/main" val="35437031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YÖNTEM</a:t>
            </a:r>
          </a:p>
        </p:txBody>
      </p:sp>
      <p:sp>
        <p:nvSpPr>
          <p:cNvPr id="3" name="İçerik Yer Tutucusu 2"/>
          <p:cNvSpPr>
            <a:spLocks noGrp="1"/>
          </p:cNvSpPr>
          <p:nvPr>
            <p:ph idx="1"/>
          </p:nvPr>
        </p:nvSpPr>
        <p:spPr/>
        <p:txBody>
          <a:bodyPr>
            <a:noAutofit/>
          </a:bodyPr>
          <a:lstStyle/>
          <a:p>
            <a:r>
              <a:rPr lang="tr-TR" dirty="0"/>
              <a:t>Bunun yerine, her çalışma grubu için özet istatistikler </a:t>
            </a:r>
            <a:r>
              <a:rPr lang="tr-TR" dirty="0" smtClean="0"/>
              <a:t>ve </a:t>
            </a:r>
            <a:r>
              <a:rPr lang="tr-TR" dirty="0"/>
              <a:t>birden fazla çalışmanın benzer bir analjezik test ettiği örneklem büyüklüğüne göre </a:t>
            </a:r>
            <a:r>
              <a:rPr lang="tr-TR" dirty="0" err="1"/>
              <a:t>ağırlıklandırılmış</a:t>
            </a:r>
            <a:r>
              <a:rPr lang="tr-TR" dirty="0"/>
              <a:t> PIPP skorundaki ortalama değişiklikler etrafında bir </a:t>
            </a:r>
            <a:r>
              <a:rPr lang="tr-TR" dirty="0" smtClean="0"/>
              <a:t>anlatım </a:t>
            </a:r>
            <a:r>
              <a:rPr lang="tr-TR" dirty="0"/>
              <a:t>düzenlendi</a:t>
            </a:r>
            <a:r>
              <a:rPr lang="tr-TR" dirty="0" smtClean="0"/>
              <a:t>.</a:t>
            </a:r>
          </a:p>
          <a:p>
            <a:r>
              <a:rPr lang="tr-TR" dirty="0" smtClean="0"/>
              <a:t>Birden </a:t>
            </a:r>
            <a:r>
              <a:rPr lang="tr-TR" dirty="0"/>
              <a:t>fazla çalışmanın benzer bir müdahaleyi test ettiği durumlarda, pozitif bir analjezik etkinin lehine ve aleyhine kanıtlar, yanlılık veya istatistiksel güçle ilgili endişelerin yanında listelendi. Kanıtların üstünlüğüne dayalı olarak sonuçlar çıkarıldı ve belirsizlikle karşılaşıldığında vurgulandı. </a:t>
            </a:r>
          </a:p>
        </p:txBody>
      </p:sp>
    </p:spTree>
    <p:extLst>
      <p:ext uri="{BB962C8B-B14F-4D97-AF65-F5344CB8AC3E}">
        <p14:creationId xmlns:p14="http://schemas.microsoft.com/office/powerpoint/2010/main" val="1247706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GİRİŞ</a:t>
            </a:r>
          </a:p>
        </p:txBody>
      </p:sp>
      <p:sp>
        <p:nvSpPr>
          <p:cNvPr id="3" name="İçerik Yer Tutucusu 2"/>
          <p:cNvSpPr>
            <a:spLocks noGrp="1"/>
          </p:cNvSpPr>
          <p:nvPr>
            <p:ph idx="1"/>
          </p:nvPr>
        </p:nvSpPr>
        <p:spPr/>
        <p:txBody>
          <a:bodyPr>
            <a:normAutofit/>
          </a:bodyPr>
          <a:lstStyle/>
          <a:p>
            <a:r>
              <a:rPr lang="tr-TR" dirty="0" smtClean="0"/>
              <a:t>Prematüre </a:t>
            </a:r>
            <a:r>
              <a:rPr lang="tr-TR" dirty="0" err="1" smtClean="0"/>
              <a:t>retinopatisi</a:t>
            </a:r>
            <a:r>
              <a:rPr lang="tr-TR" dirty="0" smtClean="0"/>
              <a:t> (ROP), </a:t>
            </a:r>
            <a:r>
              <a:rPr lang="tr-TR" dirty="0" err="1" smtClean="0"/>
              <a:t>retinal</a:t>
            </a:r>
            <a:r>
              <a:rPr lang="tr-TR" dirty="0" smtClean="0"/>
              <a:t> kan damarlarının eksik gelişimi ile karakterize, </a:t>
            </a:r>
            <a:r>
              <a:rPr lang="tr-TR" dirty="0" err="1" smtClean="0"/>
              <a:t>vasoproliferatif</a:t>
            </a:r>
            <a:r>
              <a:rPr lang="tr-TR" dirty="0" smtClean="0"/>
              <a:t> bir retina hastalığıdır.</a:t>
            </a:r>
          </a:p>
          <a:p>
            <a:r>
              <a:rPr lang="tr-TR" dirty="0" smtClean="0"/>
              <a:t>Dünya çapında çocukluk çağı körlüğünün en önde gelen önlenebilir </a:t>
            </a:r>
            <a:r>
              <a:rPr lang="tr-TR" dirty="0" err="1" smtClean="0"/>
              <a:t>nedenidir.Komplikasyonlar</a:t>
            </a:r>
            <a:r>
              <a:rPr lang="tr-TR" dirty="0" smtClean="0"/>
              <a:t> ortaya çıkmadan önce erken tanı ve tedavi önemlidir. </a:t>
            </a:r>
            <a:endParaRPr lang="tr-TR" dirty="0"/>
          </a:p>
        </p:txBody>
      </p:sp>
    </p:spTree>
    <p:extLst>
      <p:ext uri="{BB962C8B-B14F-4D97-AF65-F5344CB8AC3E}">
        <p14:creationId xmlns:p14="http://schemas.microsoft.com/office/powerpoint/2010/main" val="2578295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YÖNTEM</a:t>
            </a:r>
          </a:p>
        </p:txBody>
      </p:sp>
      <p:sp>
        <p:nvSpPr>
          <p:cNvPr id="3" name="İçerik Yer Tutucusu 2"/>
          <p:cNvSpPr>
            <a:spLocks noGrp="1"/>
          </p:cNvSpPr>
          <p:nvPr>
            <p:ph idx="1"/>
          </p:nvPr>
        </p:nvSpPr>
        <p:spPr/>
        <p:txBody>
          <a:bodyPr/>
          <a:lstStyle/>
          <a:p>
            <a:r>
              <a:rPr lang="tr-TR" dirty="0"/>
              <a:t>Daha büyük </a:t>
            </a:r>
            <a:r>
              <a:rPr lang="tr-TR" i="1" dirty="0"/>
              <a:t>p</a:t>
            </a:r>
            <a:r>
              <a:rPr lang="tr-TR" dirty="0"/>
              <a:t> değerleri ve daha küçük etki büyüklükleri, önyargı riski daha yüksek olan çalışmalarda olduğu gibi, olumlu bir analjezik etkinin daha az kesin kanıtı olarak yorumlandı. </a:t>
            </a:r>
            <a:endParaRPr lang="tr-TR" dirty="0" smtClean="0"/>
          </a:p>
          <a:p>
            <a:endParaRPr lang="tr-TR" dirty="0"/>
          </a:p>
          <a:p>
            <a:r>
              <a:rPr lang="tr-TR" dirty="0" smtClean="0"/>
              <a:t>Yayın </a:t>
            </a:r>
            <a:r>
              <a:rPr lang="tr-TR" dirty="0"/>
              <a:t>yanlılığı riskini değerlendirmek için, p değerleri, p = 0.05'te veya altında bir tepe noktasıyla, "istatistiksel olarak anlamlı" sonuçlara yönelik yanlılığın göstergesi </a:t>
            </a:r>
            <a:r>
              <a:rPr lang="tr-TR" dirty="0" smtClean="0"/>
              <a:t>olarak grafik </a:t>
            </a:r>
            <a:r>
              <a:rPr lang="tr-TR" dirty="0"/>
              <a:t>haline getirildi.</a:t>
            </a:r>
          </a:p>
          <a:p>
            <a:endParaRPr lang="tr-TR" dirty="0"/>
          </a:p>
        </p:txBody>
      </p:sp>
    </p:spTree>
    <p:extLst>
      <p:ext uri="{BB962C8B-B14F-4D97-AF65-F5344CB8AC3E}">
        <p14:creationId xmlns:p14="http://schemas.microsoft.com/office/powerpoint/2010/main" val="1599665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BULGULAR</a:t>
            </a:r>
            <a:endParaRPr lang="tr-TR" dirty="0"/>
          </a:p>
        </p:txBody>
      </p:sp>
      <p:sp>
        <p:nvSpPr>
          <p:cNvPr id="3" name="İçerik Yer Tutucusu 2"/>
          <p:cNvSpPr>
            <a:spLocks noGrp="1"/>
          </p:cNvSpPr>
          <p:nvPr>
            <p:ph idx="1"/>
          </p:nvPr>
        </p:nvSpPr>
        <p:spPr>
          <a:xfrm>
            <a:off x="762786" y="1665369"/>
            <a:ext cx="10515600" cy="4351338"/>
          </a:xfrm>
        </p:spPr>
        <p:txBody>
          <a:bodyPr>
            <a:normAutofit fontScale="92500" lnSpcReduction="10000"/>
          </a:bodyPr>
          <a:lstStyle/>
          <a:p>
            <a:r>
              <a:rPr lang="tr-TR" dirty="0"/>
              <a:t>Araştırmada, daha ileri analizler için 11 çalışmanın seçildiği 561 makale tespit edildi (Şekil </a:t>
            </a:r>
            <a:r>
              <a:rPr lang="tr-TR" b="1" u="sng" dirty="0">
                <a:hlinkClick r:id="rId2"/>
              </a:rPr>
              <a:t>1</a:t>
            </a:r>
            <a:r>
              <a:rPr lang="tr-TR" dirty="0"/>
              <a:t>). Bu 11 çalışma için </a:t>
            </a:r>
            <a:r>
              <a:rPr lang="tr-TR" dirty="0" smtClean="0"/>
              <a:t>PICOS </a:t>
            </a:r>
            <a:r>
              <a:rPr lang="tr-TR" dirty="0"/>
              <a:t>özellikleri ve önyargı riski analizi sırasıyla Tablo </a:t>
            </a:r>
            <a:r>
              <a:rPr lang="tr-TR" b="1" u="sng" dirty="0">
                <a:hlinkClick r:id="rId3" tooltip="Tabloya bağlantı"/>
              </a:rPr>
              <a:t>1</a:t>
            </a:r>
            <a:r>
              <a:rPr lang="tr-TR" dirty="0"/>
              <a:t> ve Şekil </a:t>
            </a:r>
            <a:r>
              <a:rPr lang="tr-TR" b="1" u="sng" dirty="0">
                <a:hlinkClick r:id="rId4"/>
              </a:rPr>
              <a:t>2</a:t>
            </a:r>
            <a:r>
              <a:rPr lang="tr-TR" dirty="0"/>
              <a:t>'de sunulmuştur. Çalışmalardan birinin, tek kör tasarım, </a:t>
            </a:r>
            <a:r>
              <a:rPr lang="tr-TR" dirty="0" err="1"/>
              <a:t>plasebo</a:t>
            </a:r>
            <a:r>
              <a:rPr lang="tr-TR" dirty="0"/>
              <a:t> kontrolü eksikliği ve düşük kaliteli </a:t>
            </a:r>
            <a:r>
              <a:rPr lang="tr-TR" dirty="0" smtClean="0"/>
              <a:t>videolardan dolayı </a:t>
            </a:r>
            <a:r>
              <a:rPr lang="tr-TR" dirty="0"/>
              <a:t>veri kaybı nedeniyle yüksek önyargı riski sergilediği </a:t>
            </a:r>
            <a:r>
              <a:rPr lang="tr-TR" dirty="0" smtClean="0"/>
              <a:t>kararlaştırıldı.</a:t>
            </a:r>
            <a:r>
              <a:rPr lang="tr-TR" dirty="0"/>
              <a:t> İki çalışma, önyargı riski açısından belirsiz olarak kategorize edildi; bunlardan biri </a:t>
            </a:r>
            <a:r>
              <a:rPr lang="tr-TR" dirty="0" err="1"/>
              <a:t>randomizasyon</a:t>
            </a:r>
            <a:r>
              <a:rPr lang="tr-TR" dirty="0"/>
              <a:t> ve erken deneme bırakma yerine </a:t>
            </a:r>
            <a:r>
              <a:rPr lang="tr-TR" dirty="0" err="1"/>
              <a:t>minimizasyon</a:t>
            </a:r>
            <a:r>
              <a:rPr lang="tr-TR" dirty="0"/>
              <a:t> dizisinin kullanılması, diğeri ise potansiyel erken </a:t>
            </a:r>
            <a:r>
              <a:rPr lang="tr-TR" dirty="0" err="1"/>
              <a:t>körleme</a:t>
            </a:r>
            <a:r>
              <a:rPr lang="tr-TR" dirty="0"/>
              <a:t> ve erken deneme bırakma </a:t>
            </a:r>
            <a:r>
              <a:rPr lang="tr-TR" dirty="0" smtClean="0"/>
              <a:t>nedeniyle.</a:t>
            </a:r>
            <a:r>
              <a:rPr lang="tr-TR" dirty="0"/>
              <a:t> </a:t>
            </a:r>
            <a:endParaRPr lang="tr-TR" dirty="0" smtClean="0"/>
          </a:p>
          <a:p>
            <a:r>
              <a:rPr lang="tr-TR" dirty="0" smtClean="0"/>
              <a:t>Daha </a:t>
            </a:r>
            <a:r>
              <a:rPr lang="tr-TR" dirty="0"/>
              <a:t>ileri analizler için çalışmalar, </a:t>
            </a:r>
            <a:r>
              <a:rPr lang="tr-TR" dirty="0" err="1"/>
              <a:t>konjonktival</a:t>
            </a:r>
            <a:r>
              <a:rPr lang="tr-TR" dirty="0"/>
              <a:t> keseye </a:t>
            </a:r>
            <a:r>
              <a:rPr lang="tr-TR" dirty="0" smtClean="0"/>
              <a:t>damlatılmış </a:t>
            </a:r>
            <a:r>
              <a:rPr lang="tr-TR" dirty="0" err="1"/>
              <a:t>topikal</a:t>
            </a:r>
            <a:r>
              <a:rPr lang="tr-TR" dirty="0"/>
              <a:t> anesteziyi mi yoksa oral veya nazal yollardan analjezikleri mi denediklerine göre gruplandırıldı.</a:t>
            </a:r>
          </a:p>
        </p:txBody>
      </p:sp>
    </p:spTree>
    <p:extLst>
      <p:ext uri="{BB962C8B-B14F-4D97-AF65-F5344CB8AC3E}">
        <p14:creationId xmlns:p14="http://schemas.microsoft.com/office/powerpoint/2010/main" val="1568749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365125"/>
            <a:ext cx="11353800" cy="45719"/>
          </a:xfrm>
        </p:spPr>
        <p:txBody>
          <a:bodyPr>
            <a:normAutofit fontScale="90000"/>
          </a:bodyPr>
          <a:lstStyle/>
          <a:p>
            <a:endParaRPr lang="tr-TR" dirty="0"/>
          </a:p>
        </p:txBody>
      </p:sp>
      <p:pic>
        <p:nvPicPr>
          <p:cNvPr id="4" name="İçerik Yer Tutucusu 3"/>
          <p:cNvPicPr>
            <a:picLocks noGrp="1" noChangeAspect="1"/>
          </p:cNvPicPr>
          <p:nvPr>
            <p:ph idx="1"/>
          </p:nvPr>
        </p:nvPicPr>
        <p:blipFill>
          <a:blip r:embed="rId3"/>
          <a:stretch>
            <a:fillRect/>
          </a:stretch>
        </p:blipFill>
        <p:spPr>
          <a:xfrm>
            <a:off x="984504" y="1837913"/>
            <a:ext cx="10515600" cy="4326762"/>
          </a:xfrm>
          <a:prstGeom prst="rect">
            <a:avLst/>
          </a:prstGeom>
        </p:spPr>
      </p:pic>
      <p:pic>
        <p:nvPicPr>
          <p:cNvPr id="7" name="Resim 6"/>
          <p:cNvPicPr>
            <a:picLocks noChangeAspect="1"/>
          </p:cNvPicPr>
          <p:nvPr/>
        </p:nvPicPr>
        <p:blipFill>
          <a:blip r:embed="rId4"/>
          <a:stretch>
            <a:fillRect/>
          </a:stretch>
        </p:blipFill>
        <p:spPr>
          <a:xfrm>
            <a:off x="984504" y="562517"/>
            <a:ext cx="8872728" cy="1129123"/>
          </a:xfrm>
          <a:prstGeom prst="rect">
            <a:avLst/>
          </a:prstGeom>
        </p:spPr>
      </p:pic>
      <p:cxnSp>
        <p:nvCxnSpPr>
          <p:cNvPr id="8" name="Düz Bağlayıcı 7"/>
          <p:cNvCxnSpPr/>
          <p:nvPr/>
        </p:nvCxnSpPr>
        <p:spPr>
          <a:xfrm flipV="1">
            <a:off x="2080008" y="3351495"/>
            <a:ext cx="1879043" cy="10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flipV="1">
            <a:off x="2080008" y="3561757"/>
            <a:ext cx="1879043" cy="10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flipV="1">
            <a:off x="2115177" y="4394850"/>
            <a:ext cx="1879043" cy="1004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flipV="1">
            <a:off x="2080007" y="4605112"/>
            <a:ext cx="1567545" cy="1004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flipV="1">
            <a:off x="2080007" y="5853705"/>
            <a:ext cx="1723292" cy="10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flipV="1">
            <a:off x="2080008" y="6063967"/>
            <a:ext cx="1723291" cy="10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908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971611" y="1825625"/>
            <a:ext cx="10248777" cy="4351338"/>
          </a:xfrm>
          <a:prstGeom prst="rect">
            <a:avLst/>
          </a:prstGeom>
        </p:spPr>
      </p:pic>
      <p:cxnSp>
        <p:nvCxnSpPr>
          <p:cNvPr id="5" name="Düz Bağlayıcı 4"/>
          <p:cNvCxnSpPr/>
          <p:nvPr/>
        </p:nvCxnSpPr>
        <p:spPr>
          <a:xfrm flipV="1">
            <a:off x="2130250" y="3681417"/>
            <a:ext cx="1879043" cy="10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V="1">
            <a:off x="2130249" y="4284318"/>
            <a:ext cx="1879043" cy="1004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flipV="1">
            <a:off x="2130248" y="5064369"/>
            <a:ext cx="939522" cy="372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flipV="1">
            <a:off x="2130248" y="5838092"/>
            <a:ext cx="1879043" cy="1004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a:off x="2130248" y="6079253"/>
            <a:ext cx="1055079"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383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838200" y="2220524"/>
            <a:ext cx="10515600" cy="3561540"/>
          </a:xfrm>
          <a:prstGeom prst="rect">
            <a:avLst/>
          </a:prstGeom>
        </p:spPr>
      </p:pic>
      <p:cxnSp>
        <p:nvCxnSpPr>
          <p:cNvPr id="5" name="Düz Bağlayıcı 4"/>
          <p:cNvCxnSpPr/>
          <p:nvPr/>
        </p:nvCxnSpPr>
        <p:spPr>
          <a:xfrm flipV="1">
            <a:off x="1979525" y="3028274"/>
            <a:ext cx="1879043" cy="1004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V="1">
            <a:off x="1979525" y="3923744"/>
            <a:ext cx="1879043" cy="1004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flipV="1">
            <a:off x="1979524" y="5148476"/>
            <a:ext cx="1879043" cy="10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flipV="1">
            <a:off x="1979523" y="5570507"/>
            <a:ext cx="1879043" cy="1004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7759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838200" y="2570374"/>
            <a:ext cx="10515600" cy="2861840"/>
          </a:xfrm>
          <a:prstGeom prst="rect">
            <a:avLst/>
          </a:prstGeom>
        </p:spPr>
      </p:pic>
      <p:cxnSp>
        <p:nvCxnSpPr>
          <p:cNvPr id="5" name="Düz Bağlayıcı 4"/>
          <p:cNvCxnSpPr/>
          <p:nvPr/>
        </p:nvCxnSpPr>
        <p:spPr>
          <a:xfrm flipV="1">
            <a:off x="1919234" y="4001294"/>
            <a:ext cx="1879043" cy="1004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 name="Düz Bağlayıcı 5"/>
          <p:cNvCxnSpPr/>
          <p:nvPr/>
        </p:nvCxnSpPr>
        <p:spPr>
          <a:xfrm flipV="1">
            <a:off x="1919234" y="3798277"/>
            <a:ext cx="939521" cy="371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flipV="1">
            <a:off x="1919234" y="5108283"/>
            <a:ext cx="1879043" cy="10048"/>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flipV="1">
            <a:off x="1919234" y="5270248"/>
            <a:ext cx="1356529" cy="10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997273" y="3920907"/>
            <a:ext cx="1356527" cy="731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62847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BULGULAR</a:t>
            </a:r>
            <a:br>
              <a:rPr lang="tr-TR" dirty="0" smtClean="0"/>
            </a:br>
            <a:r>
              <a:rPr lang="tr-TR" dirty="0" smtClean="0"/>
              <a:t>TOPİKAL ANESTEZİ</a:t>
            </a:r>
            <a:endParaRPr lang="tr-TR" dirty="0"/>
          </a:p>
        </p:txBody>
      </p:sp>
      <p:sp>
        <p:nvSpPr>
          <p:cNvPr id="3" name="İçerik Yer Tutucusu 2"/>
          <p:cNvSpPr>
            <a:spLocks noGrp="1"/>
          </p:cNvSpPr>
          <p:nvPr>
            <p:ph idx="1"/>
          </p:nvPr>
        </p:nvSpPr>
        <p:spPr/>
        <p:txBody>
          <a:bodyPr/>
          <a:lstStyle/>
          <a:p>
            <a:r>
              <a:rPr lang="tr-TR" dirty="0" err="1"/>
              <a:t>Topikal</a:t>
            </a:r>
            <a:r>
              <a:rPr lang="tr-TR" dirty="0"/>
              <a:t> anesteziyi değerlendiren dört çalışmadan üçü, her vakada %0.5 </a:t>
            </a:r>
            <a:r>
              <a:rPr lang="tr-TR" dirty="0" err="1"/>
              <a:t>proksimetakain</a:t>
            </a:r>
            <a:r>
              <a:rPr lang="tr-TR" dirty="0"/>
              <a:t>, </a:t>
            </a:r>
            <a:r>
              <a:rPr lang="tr-TR" dirty="0" err="1"/>
              <a:t>topikal</a:t>
            </a:r>
            <a:r>
              <a:rPr lang="tr-TR" dirty="0"/>
              <a:t> anestezi ile tedavi edilen bebeklerde </a:t>
            </a:r>
            <a:r>
              <a:rPr lang="tr-TR" dirty="0" err="1"/>
              <a:t>plaseboya</a:t>
            </a:r>
            <a:r>
              <a:rPr lang="tr-TR" dirty="0"/>
              <a:t> kıyasla daha düşük ağrı skorları, ağırlıklı ortalama PIPP azalması 1.66 ve </a:t>
            </a:r>
            <a:r>
              <a:rPr lang="tr-TR" i="1" dirty="0"/>
              <a:t>p</a:t>
            </a:r>
            <a:r>
              <a:rPr lang="tr-TR" dirty="0"/>
              <a:t> değerleri 0.001 ile 0.1 arasında değiştiğini bildirmiştir (Tablo </a:t>
            </a:r>
            <a:r>
              <a:rPr lang="tr-TR" b="1" u="sng" dirty="0">
                <a:hlinkClick r:id="rId2" tooltip="Tabloya bağlantı"/>
              </a:rPr>
              <a:t>2</a:t>
            </a:r>
            <a:r>
              <a:rPr lang="tr-TR" dirty="0" smtClean="0"/>
              <a:t>)</a:t>
            </a:r>
          </a:p>
          <a:p>
            <a:r>
              <a:rPr lang="tr-TR" dirty="0"/>
              <a:t>Bir çalışmada </a:t>
            </a:r>
            <a:r>
              <a:rPr lang="tr-TR" dirty="0" err="1"/>
              <a:t>topikal</a:t>
            </a:r>
            <a:r>
              <a:rPr lang="tr-TR" dirty="0"/>
              <a:t> anesteziyi %0.5 </a:t>
            </a:r>
            <a:r>
              <a:rPr lang="tr-TR" dirty="0" err="1"/>
              <a:t>proksimetakain</a:t>
            </a:r>
            <a:r>
              <a:rPr lang="tr-TR" dirty="0"/>
              <a:t> ile tatlı oral solüsyonla karşılaştırmış ve ağrı kesici açısından aralarında istatistiksel olarak anlamlı bir fark (</a:t>
            </a:r>
            <a:r>
              <a:rPr lang="tr-TR" i="1" dirty="0"/>
              <a:t>p</a:t>
            </a:r>
            <a:r>
              <a:rPr lang="tr-TR" dirty="0"/>
              <a:t> = 0.165) bulunamamıştır.</a:t>
            </a:r>
          </a:p>
        </p:txBody>
      </p:sp>
    </p:spTree>
    <p:extLst>
      <p:ext uri="{BB962C8B-B14F-4D97-AF65-F5344CB8AC3E}">
        <p14:creationId xmlns:p14="http://schemas.microsoft.com/office/powerpoint/2010/main" val="2044885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BULGULAR</a:t>
            </a:r>
            <a:br>
              <a:rPr lang="tr-TR" dirty="0"/>
            </a:br>
            <a:r>
              <a:rPr lang="tr-TR" dirty="0"/>
              <a:t>TOPİKAL ANESTEZİ</a:t>
            </a:r>
          </a:p>
        </p:txBody>
      </p:sp>
      <p:sp>
        <p:nvSpPr>
          <p:cNvPr id="3" name="İçerik Yer Tutucusu 2"/>
          <p:cNvSpPr>
            <a:spLocks noGrp="1"/>
          </p:cNvSpPr>
          <p:nvPr>
            <p:ph idx="1"/>
          </p:nvPr>
        </p:nvSpPr>
        <p:spPr/>
        <p:txBody>
          <a:bodyPr/>
          <a:lstStyle/>
          <a:p>
            <a:r>
              <a:rPr lang="tr-TR" dirty="0" smtClean="0"/>
              <a:t>Tüm vakalarda ağrıda rahatlama </a:t>
            </a:r>
            <a:r>
              <a:rPr lang="tr-TR" dirty="0"/>
              <a:t>yetersizdi </a:t>
            </a:r>
            <a:r>
              <a:rPr lang="tr-TR" dirty="0" smtClean="0"/>
              <a:t>(</a:t>
            </a:r>
            <a:r>
              <a:rPr lang="tr-TR" dirty="0"/>
              <a:t>her deney kolunda ortalama PIPP skorları 7'den </a:t>
            </a:r>
            <a:r>
              <a:rPr lang="tr-TR" dirty="0" smtClean="0"/>
              <a:t>büyükt</a:t>
            </a:r>
            <a:r>
              <a:rPr lang="tr-TR" dirty="0"/>
              <a:t>ü</a:t>
            </a:r>
            <a:r>
              <a:rPr lang="tr-TR" dirty="0" smtClean="0"/>
              <a:t>),</a:t>
            </a:r>
          </a:p>
          <a:p>
            <a:endParaRPr lang="tr-TR" dirty="0"/>
          </a:p>
          <a:p>
            <a:r>
              <a:rPr lang="tr-TR" dirty="0" smtClean="0"/>
              <a:t>Bir </a:t>
            </a:r>
            <a:r>
              <a:rPr lang="tr-TR" dirty="0"/>
              <a:t>çalışma, ek farmakolojik müdahale için tanınan bir eşiğin ötesinde, 14'ten büyük ortalama PIPP skorları bile sergiledi. </a:t>
            </a:r>
            <a:endParaRPr lang="tr-TR" dirty="0" smtClean="0"/>
          </a:p>
          <a:p>
            <a:endParaRPr lang="tr-TR" dirty="0"/>
          </a:p>
          <a:p>
            <a:r>
              <a:rPr lang="tr-TR" dirty="0" smtClean="0"/>
              <a:t>Bir </a:t>
            </a:r>
            <a:r>
              <a:rPr lang="tr-TR" dirty="0"/>
              <a:t>çalışmada, her iki deney grubundaki ayrı gözler için ortalama puanlar sağlayan daha ayrıntılı verilerden ortalama PIPP puanları </a:t>
            </a:r>
            <a:r>
              <a:rPr lang="tr-TR" dirty="0" smtClean="0"/>
              <a:t>hesaplandı (</a:t>
            </a:r>
            <a:r>
              <a:rPr lang="tr-TR" dirty="0" err="1"/>
              <a:t>Nesargi</a:t>
            </a:r>
            <a:r>
              <a:rPr lang="tr-TR" dirty="0"/>
              <a:t> et al, </a:t>
            </a:r>
            <a:r>
              <a:rPr lang="tr-TR" dirty="0" smtClean="0"/>
              <a:t>2015)</a:t>
            </a:r>
            <a:endParaRPr lang="tr-TR" dirty="0"/>
          </a:p>
        </p:txBody>
      </p:sp>
    </p:spTree>
    <p:extLst>
      <p:ext uri="{BB962C8B-B14F-4D97-AF65-F5344CB8AC3E}">
        <p14:creationId xmlns:p14="http://schemas.microsoft.com/office/powerpoint/2010/main" val="30159536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371692" y="1297858"/>
            <a:ext cx="7448615" cy="4879105"/>
          </a:xfrm>
          <a:prstGeom prst="rect">
            <a:avLst/>
          </a:prstGeom>
        </p:spPr>
      </p:pic>
    </p:spTree>
    <p:extLst>
      <p:ext uri="{BB962C8B-B14F-4D97-AF65-F5344CB8AC3E}">
        <p14:creationId xmlns:p14="http://schemas.microsoft.com/office/powerpoint/2010/main" val="1717264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BULGULAR</a:t>
            </a:r>
            <a:r>
              <a:rPr lang="tr-TR" dirty="0" smtClean="0"/>
              <a:t/>
            </a:r>
            <a:br>
              <a:rPr lang="tr-TR" dirty="0" smtClean="0"/>
            </a:br>
            <a:r>
              <a:rPr lang="tr-TR" dirty="0" smtClean="0"/>
              <a:t>Alternatif farmakolojik çalışmalar </a:t>
            </a:r>
            <a:endParaRPr lang="tr-TR" dirty="0"/>
          </a:p>
        </p:txBody>
      </p:sp>
      <p:sp>
        <p:nvSpPr>
          <p:cNvPr id="3" name="İçerik Yer Tutucusu 2"/>
          <p:cNvSpPr>
            <a:spLocks noGrp="1"/>
          </p:cNvSpPr>
          <p:nvPr>
            <p:ph idx="1"/>
          </p:nvPr>
        </p:nvSpPr>
        <p:spPr>
          <a:xfrm>
            <a:off x="838200" y="1690688"/>
            <a:ext cx="10515600" cy="4351338"/>
          </a:xfrm>
        </p:spPr>
        <p:txBody>
          <a:bodyPr>
            <a:noAutofit/>
          </a:bodyPr>
          <a:lstStyle/>
          <a:p>
            <a:r>
              <a:rPr lang="tr-TR" dirty="0"/>
              <a:t>Çeşitli alternatif analjezikler denenmiştir: </a:t>
            </a:r>
            <a:r>
              <a:rPr lang="tr-TR" dirty="0" err="1"/>
              <a:t>parasetamol</a:t>
            </a:r>
            <a:r>
              <a:rPr lang="tr-TR" dirty="0"/>
              <a:t> (</a:t>
            </a:r>
            <a:r>
              <a:rPr lang="tr-TR" dirty="0" err="1"/>
              <a:t>asetaminofen</a:t>
            </a:r>
            <a:r>
              <a:rPr lang="tr-TR" dirty="0"/>
              <a:t>), morfin, </a:t>
            </a:r>
            <a:r>
              <a:rPr lang="tr-TR" dirty="0" err="1"/>
              <a:t>fentanil</a:t>
            </a:r>
            <a:r>
              <a:rPr lang="tr-TR" dirty="0"/>
              <a:t> ve azot oksit (Tablo </a:t>
            </a:r>
            <a:r>
              <a:rPr lang="tr-TR" u="sng" dirty="0">
                <a:hlinkClick r:id="rId3"/>
              </a:rPr>
              <a:t>3</a:t>
            </a:r>
            <a:r>
              <a:rPr lang="tr-TR" dirty="0" smtClean="0"/>
              <a:t>).</a:t>
            </a:r>
          </a:p>
          <a:p>
            <a:r>
              <a:rPr lang="tr-TR" dirty="0" err="1" smtClean="0"/>
              <a:t>Parasetamol</a:t>
            </a:r>
            <a:r>
              <a:rPr lang="tr-TR" dirty="0" smtClean="0"/>
              <a:t> ile ilgili yapılan çalışmalarda genelde pozitif sonuç alındı.</a:t>
            </a:r>
            <a:r>
              <a:rPr lang="tr-TR" dirty="0"/>
              <a:t> Bu çalışmalarda </a:t>
            </a:r>
            <a:r>
              <a:rPr lang="tr-TR" dirty="0" err="1"/>
              <a:t>parasetamol</a:t>
            </a:r>
            <a:r>
              <a:rPr lang="tr-TR" dirty="0"/>
              <a:t>, ağırlıklı ortalama PIPP azalması 2.18, </a:t>
            </a:r>
            <a:r>
              <a:rPr lang="tr-TR" i="1" dirty="0"/>
              <a:t>p</a:t>
            </a:r>
            <a:r>
              <a:rPr lang="tr-TR" dirty="0"/>
              <a:t> değerleri 0.001–0.75 arasında değişmiştir</a:t>
            </a:r>
            <a:r>
              <a:rPr lang="tr-TR" dirty="0" smtClean="0"/>
              <a:t>. Ancak </a:t>
            </a:r>
            <a:r>
              <a:rPr lang="tr-TR" dirty="0" smtClean="0"/>
              <a:t>TA-</a:t>
            </a:r>
            <a:r>
              <a:rPr lang="tr-TR" dirty="0" err="1" smtClean="0"/>
              <a:t>Parasetamol</a:t>
            </a:r>
            <a:r>
              <a:rPr lang="tr-TR" dirty="0" smtClean="0"/>
              <a:t>, TA </a:t>
            </a:r>
            <a:r>
              <a:rPr lang="tr-TR" dirty="0" smtClean="0"/>
              <a:t>ve öncesinde anne sütü ile beslenmesi ve yalnızca TA kullanımı arasında yapılan üçlü kıyaslamada istatistiksel olarak anlamlı farklılık bulunamadı.</a:t>
            </a:r>
          </a:p>
          <a:p>
            <a:pPr marL="0" indent="0">
              <a:buNone/>
            </a:pPr>
            <a:r>
              <a:rPr lang="tr-TR" dirty="0"/>
              <a:t> </a:t>
            </a:r>
            <a:endParaRPr lang="tr-TR" dirty="0" smtClean="0"/>
          </a:p>
          <a:p>
            <a:endParaRPr lang="tr-TR" dirty="0" smtClean="0"/>
          </a:p>
          <a:p>
            <a:endParaRPr lang="tr-TR" dirty="0"/>
          </a:p>
        </p:txBody>
      </p:sp>
    </p:spTree>
    <p:extLst>
      <p:ext uri="{BB962C8B-B14F-4D97-AF65-F5344CB8AC3E}">
        <p14:creationId xmlns:p14="http://schemas.microsoft.com/office/powerpoint/2010/main" val="586251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a:t>
            </a:r>
            <a:endParaRPr lang="tr-TR" dirty="0"/>
          </a:p>
        </p:txBody>
      </p:sp>
      <p:sp>
        <p:nvSpPr>
          <p:cNvPr id="3" name="İçerik Yer Tutucusu 2"/>
          <p:cNvSpPr>
            <a:spLocks noGrp="1"/>
          </p:cNvSpPr>
          <p:nvPr>
            <p:ph idx="1"/>
          </p:nvPr>
        </p:nvSpPr>
        <p:spPr/>
        <p:txBody>
          <a:bodyPr/>
          <a:lstStyle/>
          <a:p>
            <a:r>
              <a:rPr lang="tr-TR" dirty="0"/>
              <a:t>Etkili tedavi için vakaları yeterince erken belirlemek amacıyla, 31 haftalık gebelik yaşından önce veya 1500 g gebelik ağırlığının altında doğan bebekler için düzenli tarama önerilir. </a:t>
            </a:r>
            <a:endParaRPr lang="tr-TR" dirty="0" smtClean="0"/>
          </a:p>
          <a:p>
            <a:r>
              <a:rPr lang="tr-TR" dirty="0" smtClean="0"/>
              <a:t>Yapay </a:t>
            </a:r>
            <a:r>
              <a:rPr lang="tr-TR" dirty="0"/>
              <a:t>zeka </a:t>
            </a:r>
            <a:r>
              <a:rPr lang="tr-TR" dirty="0" smtClean="0"/>
              <a:t>yardımıyla dijital </a:t>
            </a:r>
            <a:r>
              <a:rPr lang="tr-TR" dirty="0" err="1"/>
              <a:t>retinal</a:t>
            </a:r>
            <a:r>
              <a:rPr lang="tr-TR" dirty="0"/>
              <a:t> görüntüleme gibi daha yeni teknikler mevcut olmasına rağmen, taramanın temel dayanağı şu anda tüm retinayı görselleştirmek için </a:t>
            </a:r>
            <a:r>
              <a:rPr lang="tr-TR" dirty="0" err="1"/>
              <a:t>indirekt</a:t>
            </a:r>
            <a:r>
              <a:rPr lang="tr-TR" dirty="0"/>
              <a:t> </a:t>
            </a:r>
            <a:r>
              <a:rPr lang="tr-TR" dirty="0" err="1"/>
              <a:t>oftalmoskopidir</a:t>
            </a:r>
            <a:r>
              <a:rPr lang="tr-TR" dirty="0"/>
              <a:t>. </a:t>
            </a:r>
          </a:p>
        </p:txBody>
      </p:sp>
    </p:spTree>
    <p:extLst>
      <p:ext uri="{BB962C8B-B14F-4D97-AF65-F5344CB8AC3E}">
        <p14:creationId xmlns:p14="http://schemas.microsoft.com/office/powerpoint/2010/main" val="29623786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644877" y="1199535"/>
            <a:ext cx="5688513" cy="4977428"/>
          </a:xfrm>
          <a:prstGeom prst="rect">
            <a:avLst/>
          </a:prstGeom>
        </p:spPr>
      </p:pic>
      <p:sp>
        <p:nvSpPr>
          <p:cNvPr id="5" name="Yuvarlatılmış Dikdörtgen 4"/>
          <p:cNvSpPr/>
          <p:nvPr/>
        </p:nvSpPr>
        <p:spPr>
          <a:xfrm>
            <a:off x="2813538" y="5084466"/>
            <a:ext cx="5519852" cy="51246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varlatılmış Dikdörtgen 6"/>
          <p:cNvSpPr/>
          <p:nvPr/>
        </p:nvSpPr>
        <p:spPr>
          <a:xfrm>
            <a:off x="2813538" y="2694633"/>
            <a:ext cx="5519852" cy="77204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2813538" y="5596932"/>
            <a:ext cx="5519852" cy="512466"/>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29908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BULGULAR</a:t>
            </a:r>
            <a:br>
              <a:rPr lang="tr-TR" dirty="0"/>
            </a:br>
            <a:r>
              <a:rPr lang="tr-TR" dirty="0"/>
              <a:t>Alternatif farmakolojik çalışmalar </a:t>
            </a:r>
          </a:p>
        </p:txBody>
      </p:sp>
      <p:sp>
        <p:nvSpPr>
          <p:cNvPr id="3" name="İçerik Yer Tutucusu 2"/>
          <p:cNvSpPr>
            <a:spLocks noGrp="1"/>
          </p:cNvSpPr>
          <p:nvPr>
            <p:ph idx="1"/>
          </p:nvPr>
        </p:nvSpPr>
        <p:spPr>
          <a:xfrm>
            <a:off x="838200" y="2016543"/>
            <a:ext cx="10515600" cy="4351338"/>
          </a:xfrm>
        </p:spPr>
        <p:txBody>
          <a:bodyPr/>
          <a:lstStyle/>
          <a:p>
            <a:r>
              <a:rPr lang="fi-FI" dirty="0"/>
              <a:t>Üç çalışma opioid analjeziklerin etkisini test </a:t>
            </a:r>
            <a:r>
              <a:rPr lang="fi-FI" dirty="0" smtClean="0"/>
              <a:t>etti.</a:t>
            </a:r>
            <a:r>
              <a:rPr lang="tr-TR" dirty="0"/>
              <a:t>O</a:t>
            </a:r>
            <a:r>
              <a:rPr lang="tr-TR" dirty="0" smtClean="0"/>
              <a:t>ral morfin sülfat kullanımı ile yapılan iki çalışmada  p değerleri 0.83 </a:t>
            </a:r>
            <a:r>
              <a:rPr lang="tr-TR" dirty="0"/>
              <a:t>ve </a:t>
            </a:r>
            <a:r>
              <a:rPr lang="tr-TR" dirty="0" smtClean="0"/>
              <a:t>0.66 olarak ölçüldü ,istatistiksel olarak anlamlı fark bulunamadı.</a:t>
            </a:r>
          </a:p>
          <a:p>
            <a:r>
              <a:rPr lang="tr-TR" dirty="0"/>
              <a:t>Bununla birlikte, uygulama esnasında 2 </a:t>
            </a:r>
            <a:r>
              <a:rPr lang="tr-TR" dirty="0" smtClean="0"/>
              <a:t>µg/kg</a:t>
            </a:r>
            <a:r>
              <a:rPr lang="tr-TR" dirty="0"/>
              <a:t> </a:t>
            </a:r>
            <a:r>
              <a:rPr lang="tr-TR" dirty="0" err="1"/>
              <a:t>intranazal</a:t>
            </a:r>
            <a:r>
              <a:rPr lang="tr-TR" dirty="0"/>
              <a:t> </a:t>
            </a:r>
            <a:r>
              <a:rPr lang="tr-TR" dirty="0" err="1"/>
              <a:t>fentanili</a:t>
            </a:r>
            <a:r>
              <a:rPr lang="tr-TR" dirty="0"/>
              <a:t> test eden tek çalışmada, önemli ve nispeten büyük bir pozitif etki kaydedilmiştir.</a:t>
            </a:r>
          </a:p>
          <a:p>
            <a:endParaRPr lang="tr-TR" dirty="0" smtClean="0"/>
          </a:p>
          <a:p>
            <a:endParaRPr lang="tr-TR" dirty="0"/>
          </a:p>
        </p:txBody>
      </p:sp>
    </p:spTree>
    <p:extLst>
      <p:ext uri="{BB962C8B-B14F-4D97-AF65-F5344CB8AC3E}">
        <p14:creationId xmlns:p14="http://schemas.microsoft.com/office/powerpoint/2010/main" val="35043259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BULGULAR</a:t>
            </a:r>
          </a:p>
        </p:txBody>
      </p:sp>
      <p:sp>
        <p:nvSpPr>
          <p:cNvPr id="3" name="İçerik Yer Tutucusu 2"/>
          <p:cNvSpPr>
            <a:spLocks noGrp="1"/>
          </p:cNvSpPr>
          <p:nvPr>
            <p:ph idx="1"/>
          </p:nvPr>
        </p:nvSpPr>
        <p:spPr/>
        <p:txBody>
          <a:bodyPr/>
          <a:lstStyle/>
          <a:p>
            <a:r>
              <a:rPr lang="tr-TR" dirty="0"/>
              <a:t>Son olarak, bir çalışma, 40 </a:t>
            </a:r>
            <a:r>
              <a:rPr lang="tr-TR" dirty="0" err="1"/>
              <a:t>yenidoğandan</a:t>
            </a:r>
            <a:r>
              <a:rPr lang="tr-TR" dirty="0"/>
              <a:t> oluşan bir </a:t>
            </a:r>
            <a:r>
              <a:rPr lang="tr-TR" dirty="0" err="1"/>
              <a:t>kohortta</a:t>
            </a:r>
            <a:r>
              <a:rPr lang="tr-TR" dirty="0"/>
              <a:t> işlem sırasında bir nazal </a:t>
            </a:r>
            <a:r>
              <a:rPr lang="tr-TR" dirty="0" err="1"/>
              <a:t>kanül</a:t>
            </a:r>
            <a:r>
              <a:rPr lang="tr-TR" dirty="0"/>
              <a:t> yoluyla verilen bir oksijen ve azot oksit gazı karışımının kullanımını test etti ve bu grup ile </a:t>
            </a:r>
            <a:r>
              <a:rPr lang="tr-TR" dirty="0" err="1"/>
              <a:t>plasebo</a:t>
            </a:r>
            <a:r>
              <a:rPr lang="tr-TR" dirty="0"/>
              <a:t> ile tedavi edilen bir kontrol grubu arasında neredeyse aynı ağrı seviyelerini </a:t>
            </a:r>
            <a:r>
              <a:rPr lang="tr-TR" dirty="0" smtClean="0"/>
              <a:t>buldu.</a:t>
            </a:r>
            <a:endParaRPr lang="tr-TR" dirty="0"/>
          </a:p>
        </p:txBody>
      </p:sp>
    </p:spTree>
    <p:extLst>
      <p:ext uri="{BB962C8B-B14F-4D97-AF65-F5344CB8AC3E}">
        <p14:creationId xmlns:p14="http://schemas.microsoft.com/office/powerpoint/2010/main" val="2523322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BULGULAR</a:t>
            </a:r>
          </a:p>
        </p:txBody>
      </p:sp>
      <p:sp>
        <p:nvSpPr>
          <p:cNvPr id="3" name="İçerik Yer Tutucusu 2"/>
          <p:cNvSpPr>
            <a:spLocks noGrp="1"/>
          </p:cNvSpPr>
          <p:nvPr>
            <p:ph idx="1"/>
          </p:nvPr>
        </p:nvSpPr>
        <p:spPr/>
        <p:txBody>
          <a:bodyPr/>
          <a:lstStyle/>
          <a:p>
            <a:r>
              <a:rPr lang="tr-TR" dirty="0" err="1"/>
              <a:t>Topikal</a:t>
            </a:r>
            <a:r>
              <a:rPr lang="tr-TR" dirty="0"/>
              <a:t> anestezi denemelerinde olduğu gibi, ortalama PIPP skorları her deney kolunda 7'den büyük olduğu için hiçbir müdahale tam bir ağrı kesici sağlamadı. Kanıtların çoğu </a:t>
            </a:r>
            <a:r>
              <a:rPr lang="tr-TR" dirty="0" err="1"/>
              <a:t>parasetamol</a:t>
            </a:r>
            <a:r>
              <a:rPr lang="tr-TR" dirty="0"/>
              <a:t> ve nazal </a:t>
            </a:r>
            <a:r>
              <a:rPr lang="tr-TR" dirty="0" err="1"/>
              <a:t>fentanilin</a:t>
            </a:r>
            <a:r>
              <a:rPr lang="tr-TR" dirty="0"/>
              <a:t> önemli bir analjezik etkiye sahip olduğuna işaret ederken, kanıtlar oral morfin ve azot oksit gazının çok az veya hiç etkisinin olmadığını göstermektedir.</a:t>
            </a:r>
          </a:p>
        </p:txBody>
      </p:sp>
    </p:spTree>
    <p:extLst>
      <p:ext uri="{BB962C8B-B14F-4D97-AF65-F5344CB8AC3E}">
        <p14:creationId xmlns:p14="http://schemas.microsoft.com/office/powerpoint/2010/main" val="29467548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8774" y="195443"/>
            <a:ext cx="10515600" cy="1325563"/>
          </a:xfrm>
        </p:spPr>
        <p:txBody>
          <a:bodyPr>
            <a:normAutofit fontScale="90000"/>
          </a:bodyPr>
          <a:lstStyle/>
          <a:p>
            <a:r>
              <a:rPr lang="tr-TR" dirty="0"/>
              <a:t/>
            </a:r>
            <a:br>
              <a:rPr lang="tr-TR" dirty="0"/>
            </a:br>
            <a:r>
              <a:rPr lang="tr-TR" dirty="0" smtClean="0"/>
              <a:t>TARTIŞMA</a:t>
            </a:r>
            <a:r>
              <a:rPr lang="tr-TR" dirty="0"/>
              <a:t/>
            </a:r>
            <a:br>
              <a:rPr lang="tr-TR" dirty="0"/>
            </a:br>
            <a:endParaRPr lang="tr-TR" dirty="0"/>
          </a:p>
        </p:txBody>
      </p:sp>
      <p:sp>
        <p:nvSpPr>
          <p:cNvPr id="3" name="İçerik Yer Tutucusu 2"/>
          <p:cNvSpPr>
            <a:spLocks noGrp="1"/>
          </p:cNvSpPr>
          <p:nvPr>
            <p:ph idx="1"/>
          </p:nvPr>
        </p:nvSpPr>
        <p:spPr>
          <a:xfrm>
            <a:off x="809920" y="1703077"/>
            <a:ext cx="10515600" cy="4351338"/>
          </a:xfrm>
        </p:spPr>
        <p:txBody>
          <a:bodyPr>
            <a:normAutofit/>
          </a:bodyPr>
          <a:lstStyle/>
          <a:p>
            <a:r>
              <a:rPr lang="tr-TR" dirty="0"/>
              <a:t>Bu derleme, ROP taramasıyla ilişkili ağrıyı azaltmaya yönelik önlemler olarak bir dizi farmakolojik analjeziğin denendiğini ortaya koymaktadır. </a:t>
            </a:r>
            <a:endParaRPr lang="tr-TR" dirty="0" smtClean="0"/>
          </a:p>
          <a:p>
            <a:r>
              <a:rPr lang="tr-TR" dirty="0" err="1" smtClean="0"/>
              <a:t>Topikal</a:t>
            </a:r>
            <a:r>
              <a:rPr lang="tr-TR" dirty="0" smtClean="0"/>
              <a:t> </a:t>
            </a:r>
            <a:r>
              <a:rPr lang="tr-TR" dirty="0"/>
              <a:t>anestezi ve </a:t>
            </a:r>
            <a:r>
              <a:rPr lang="tr-TR" dirty="0" err="1"/>
              <a:t>parasetamol</a:t>
            </a:r>
            <a:r>
              <a:rPr lang="tr-TR" dirty="0"/>
              <a:t> için daha fazla kanıt vardır ve </a:t>
            </a:r>
            <a:r>
              <a:rPr lang="tr-TR" dirty="0" err="1"/>
              <a:t>opioid</a:t>
            </a:r>
            <a:r>
              <a:rPr lang="tr-TR" dirty="0"/>
              <a:t> veya azot oksit kullanımını araştıran daha az çalışma vardır. </a:t>
            </a:r>
            <a:endParaRPr lang="tr-TR" dirty="0" smtClean="0"/>
          </a:p>
          <a:p>
            <a:r>
              <a:rPr lang="tr-TR" dirty="0" smtClean="0"/>
              <a:t>Kanıtların </a:t>
            </a:r>
            <a:r>
              <a:rPr lang="tr-TR" dirty="0"/>
              <a:t>üstünlüğü, </a:t>
            </a:r>
            <a:r>
              <a:rPr lang="tr-TR" dirty="0" smtClean="0"/>
              <a:t>işlem sırasında </a:t>
            </a:r>
            <a:r>
              <a:rPr lang="tr-TR" dirty="0" err="1" smtClean="0"/>
              <a:t>topikal</a:t>
            </a:r>
            <a:r>
              <a:rPr lang="tr-TR" dirty="0" smtClean="0"/>
              <a:t> </a:t>
            </a:r>
            <a:r>
              <a:rPr lang="tr-TR" dirty="0" err="1"/>
              <a:t>proksimetakain</a:t>
            </a:r>
            <a:r>
              <a:rPr lang="tr-TR" dirty="0"/>
              <a:t>, </a:t>
            </a:r>
            <a:r>
              <a:rPr lang="tr-TR" dirty="0" smtClean="0"/>
              <a:t>işlem öncesi </a:t>
            </a:r>
            <a:r>
              <a:rPr lang="tr-TR" dirty="0"/>
              <a:t>oral </a:t>
            </a:r>
            <a:r>
              <a:rPr lang="tr-TR" dirty="0" err="1"/>
              <a:t>parasetamol</a:t>
            </a:r>
            <a:r>
              <a:rPr lang="tr-TR" dirty="0"/>
              <a:t> ve </a:t>
            </a:r>
            <a:r>
              <a:rPr lang="tr-TR" dirty="0" smtClean="0"/>
              <a:t>işlem sırasında burun </a:t>
            </a:r>
            <a:r>
              <a:rPr lang="tr-TR" dirty="0"/>
              <a:t>içi </a:t>
            </a:r>
            <a:r>
              <a:rPr lang="tr-TR" dirty="0" err="1"/>
              <a:t>fentanil</a:t>
            </a:r>
            <a:r>
              <a:rPr lang="tr-TR" dirty="0"/>
              <a:t> tarafından verilen pozitif analjeziyi desteklerken, yayınlanan tüm kanıtlar, </a:t>
            </a:r>
            <a:r>
              <a:rPr lang="tr-TR" dirty="0" smtClean="0"/>
              <a:t>işlem öncesi </a:t>
            </a:r>
            <a:r>
              <a:rPr lang="tr-TR" dirty="0"/>
              <a:t>oral morfin ve </a:t>
            </a:r>
            <a:r>
              <a:rPr lang="tr-TR" dirty="0" err="1" smtClean="0"/>
              <a:t>inhale</a:t>
            </a:r>
            <a:r>
              <a:rPr lang="tr-TR" dirty="0" smtClean="0"/>
              <a:t> </a:t>
            </a:r>
            <a:r>
              <a:rPr lang="tr-TR" dirty="0" err="1"/>
              <a:t>nitröz</a:t>
            </a:r>
            <a:r>
              <a:rPr lang="tr-TR" dirty="0"/>
              <a:t> oksidin etkili ağrı kesici sağlamadığını göstermektedir. </a:t>
            </a:r>
          </a:p>
        </p:txBody>
      </p:sp>
    </p:spTree>
    <p:extLst>
      <p:ext uri="{BB962C8B-B14F-4D97-AF65-F5344CB8AC3E}">
        <p14:creationId xmlns:p14="http://schemas.microsoft.com/office/powerpoint/2010/main" val="12728240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TARTIŞMA</a:t>
            </a:r>
          </a:p>
        </p:txBody>
      </p:sp>
      <p:sp>
        <p:nvSpPr>
          <p:cNvPr id="3" name="İçerik Yer Tutucusu 2"/>
          <p:cNvSpPr>
            <a:spLocks noGrp="1"/>
          </p:cNvSpPr>
          <p:nvPr>
            <p:ph idx="1"/>
          </p:nvPr>
        </p:nvSpPr>
        <p:spPr>
          <a:xfrm>
            <a:off x="725078" y="1655943"/>
            <a:ext cx="10515600" cy="4351338"/>
          </a:xfrm>
        </p:spPr>
        <p:txBody>
          <a:bodyPr>
            <a:normAutofit/>
          </a:bodyPr>
          <a:lstStyle/>
          <a:p>
            <a:r>
              <a:rPr lang="tr-TR" dirty="0"/>
              <a:t>Hangi </a:t>
            </a:r>
            <a:r>
              <a:rPr lang="tr-TR" dirty="0" smtClean="0"/>
              <a:t>etkili </a:t>
            </a:r>
            <a:r>
              <a:rPr lang="tr-TR" dirty="0"/>
              <a:t>analjeziklerin ROP taramasında rutin kullanıma uygun olduğunu belirlemek için risk-fayda analizi gereklidir. Yukarıda tarif edilen üç etkili ajandan </a:t>
            </a:r>
            <a:r>
              <a:rPr lang="tr-TR" dirty="0" err="1"/>
              <a:t>topikal</a:t>
            </a:r>
            <a:r>
              <a:rPr lang="tr-TR" dirty="0"/>
              <a:t> anestezi halihazırda yaygın olarak kullanılmaktadır ve ulusal kılavuzlarda belirtilmiştir. </a:t>
            </a:r>
            <a:endParaRPr lang="tr-TR" u="sng" baseline="30000" dirty="0"/>
          </a:p>
          <a:p>
            <a:r>
              <a:rPr lang="tr-TR" dirty="0" smtClean="0"/>
              <a:t>Ön </a:t>
            </a:r>
            <a:r>
              <a:rPr lang="tr-TR" dirty="0"/>
              <a:t>işlem </a:t>
            </a:r>
            <a:r>
              <a:rPr lang="tr-TR" dirty="0" err="1"/>
              <a:t>parasetamol</a:t>
            </a:r>
            <a:r>
              <a:rPr lang="tr-TR" dirty="0"/>
              <a:t> çok yaygın olarak kullanılmaz, ancak lokal anesteziden daha düşük ağrı seviyeleri için zaten </a:t>
            </a:r>
            <a:r>
              <a:rPr lang="tr-TR" dirty="0" err="1" smtClean="0"/>
              <a:t>endikedir</a:t>
            </a:r>
            <a:r>
              <a:rPr lang="tr-TR" dirty="0"/>
              <a:t> ve genellikle güvenli kabul edilir. Önerilen dozlar 20-25 mg </a:t>
            </a:r>
            <a:r>
              <a:rPr lang="tr-TR" dirty="0" smtClean="0"/>
              <a:t>kg'dır</a:t>
            </a:r>
            <a:r>
              <a:rPr lang="tr-TR" dirty="0"/>
              <a:t> </a:t>
            </a:r>
            <a:r>
              <a:rPr lang="tr-TR" dirty="0" smtClean="0"/>
              <a:t>ve </a:t>
            </a:r>
            <a:r>
              <a:rPr lang="tr-TR" dirty="0"/>
              <a:t>çok düşük karaciğer veya böbrek </a:t>
            </a:r>
            <a:r>
              <a:rPr lang="tr-TR" dirty="0" err="1"/>
              <a:t>toksisitesi</a:t>
            </a:r>
            <a:r>
              <a:rPr lang="tr-TR" dirty="0"/>
              <a:t> riski taşır, ancak daha düşük </a:t>
            </a:r>
            <a:r>
              <a:rPr lang="tr-TR" dirty="0" err="1"/>
              <a:t>klerensi</a:t>
            </a:r>
            <a:r>
              <a:rPr lang="tr-TR" dirty="0"/>
              <a:t> olan erken doğmuş bebekleri hesaba katmak için daha düşük dozlar uygun olabilir</a:t>
            </a:r>
            <a:r>
              <a:rPr lang="tr-TR" dirty="0" smtClean="0"/>
              <a:t>.</a:t>
            </a:r>
            <a:endParaRPr lang="tr-TR" dirty="0"/>
          </a:p>
        </p:txBody>
      </p:sp>
    </p:spTree>
    <p:extLst>
      <p:ext uri="{BB962C8B-B14F-4D97-AF65-F5344CB8AC3E}">
        <p14:creationId xmlns:p14="http://schemas.microsoft.com/office/powerpoint/2010/main" val="36510018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TARTIŞMA</a:t>
            </a:r>
          </a:p>
        </p:txBody>
      </p:sp>
      <p:sp>
        <p:nvSpPr>
          <p:cNvPr id="3" name="İçerik Yer Tutucusu 2"/>
          <p:cNvSpPr>
            <a:spLocks noGrp="1"/>
          </p:cNvSpPr>
          <p:nvPr>
            <p:ph idx="1"/>
          </p:nvPr>
        </p:nvSpPr>
        <p:spPr/>
        <p:txBody>
          <a:bodyPr/>
          <a:lstStyle/>
          <a:p>
            <a:r>
              <a:rPr lang="tr-TR" dirty="0" err="1" smtClean="0"/>
              <a:t>Fentanil</a:t>
            </a:r>
            <a:r>
              <a:rPr lang="tr-TR" dirty="0"/>
              <a:t>, daha şiddetli ağrı için ayrılmış güçlü bir </a:t>
            </a:r>
            <a:r>
              <a:rPr lang="tr-TR" dirty="0" err="1"/>
              <a:t>opioiddir</a:t>
            </a:r>
            <a:r>
              <a:rPr lang="tr-TR" dirty="0"/>
              <a:t>. Genellikle derin </a:t>
            </a:r>
            <a:r>
              <a:rPr lang="tr-TR" dirty="0" err="1"/>
              <a:t>sedasyon</a:t>
            </a:r>
            <a:r>
              <a:rPr lang="tr-TR" dirty="0"/>
              <a:t> veya anesteziyi indüklemek için </a:t>
            </a:r>
            <a:r>
              <a:rPr lang="tr-TR" dirty="0" smtClean="0"/>
              <a:t>kullanılır.</a:t>
            </a:r>
          </a:p>
          <a:p>
            <a:r>
              <a:rPr lang="tr-TR" dirty="0" smtClean="0"/>
              <a:t>Yan </a:t>
            </a:r>
            <a:r>
              <a:rPr lang="tr-TR" dirty="0"/>
              <a:t>etkileri solunum depresyonu, </a:t>
            </a:r>
            <a:r>
              <a:rPr lang="tr-TR" dirty="0" err="1"/>
              <a:t>bradikardi</a:t>
            </a:r>
            <a:r>
              <a:rPr lang="tr-TR" dirty="0"/>
              <a:t> ve göğüs duvarı sertliğini </a:t>
            </a:r>
            <a:r>
              <a:rPr lang="tr-TR" dirty="0" smtClean="0"/>
              <a:t>içerir.</a:t>
            </a:r>
          </a:p>
          <a:p>
            <a:r>
              <a:rPr lang="tr-TR" dirty="0" err="1" smtClean="0"/>
              <a:t>Fentanil</a:t>
            </a:r>
            <a:r>
              <a:rPr lang="tr-TR" dirty="0" smtClean="0"/>
              <a:t> </a:t>
            </a:r>
            <a:r>
              <a:rPr lang="tr-TR" dirty="0"/>
              <a:t>kullanımı genellikle anestezi uzmanlarıyla sınırlıdır ve tek bir çalışmada etkinlik göstermesine rağmen rutin </a:t>
            </a:r>
            <a:r>
              <a:rPr lang="tr-TR" dirty="0" smtClean="0"/>
              <a:t>kullanımı </a:t>
            </a:r>
            <a:r>
              <a:rPr lang="tr-TR" dirty="0" err="1" smtClean="0"/>
              <a:t>önerilmez.Ağrıyı</a:t>
            </a:r>
            <a:r>
              <a:rPr lang="tr-TR" dirty="0" smtClean="0"/>
              <a:t> </a:t>
            </a:r>
            <a:r>
              <a:rPr lang="tr-TR" dirty="0"/>
              <a:t>daha da azaltmak için </a:t>
            </a:r>
            <a:r>
              <a:rPr lang="tr-TR" dirty="0" err="1"/>
              <a:t>klinisyenler</a:t>
            </a:r>
            <a:r>
              <a:rPr lang="tr-TR" dirty="0"/>
              <a:t> bunun yerine kundaklama, </a:t>
            </a:r>
            <a:r>
              <a:rPr lang="tr-TR" dirty="0" smtClean="0"/>
              <a:t>pozisyon verme </a:t>
            </a:r>
            <a:r>
              <a:rPr lang="tr-TR" dirty="0"/>
              <a:t>ve oral şeker çözeltisi (örneğin sakaroz, dekstroz) gibi farmakolojik olmayan müdahalelere odaklanabilirler.</a:t>
            </a:r>
            <a:r>
              <a:rPr lang="tr-TR" u="sng" baseline="30000" dirty="0">
                <a:hlinkClick r:id="rId2"/>
              </a:rPr>
              <a:t> </a:t>
            </a:r>
            <a:endParaRPr lang="tr-TR" dirty="0"/>
          </a:p>
        </p:txBody>
      </p:sp>
    </p:spTree>
    <p:extLst>
      <p:ext uri="{BB962C8B-B14F-4D97-AF65-F5344CB8AC3E}">
        <p14:creationId xmlns:p14="http://schemas.microsoft.com/office/powerpoint/2010/main" val="864909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TARTIŞMA</a:t>
            </a:r>
          </a:p>
        </p:txBody>
      </p:sp>
      <p:sp>
        <p:nvSpPr>
          <p:cNvPr id="3" name="İçerik Yer Tutucusu 2"/>
          <p:cNvSpPr>
            <a:spLocks noGrp="1"/>
          </p:cNvSpPr>
          <p:nvPr>
            <p:ph idx="1"/>
          </p:nvPr>
        </p:nvSpPr>
        <p:spPr/>
        <p:txBody>
          <a:bodyPr>
            <a:normAutofit/>
          </a:bodyPr>
          <a:lstStyle/>
          <a:p>
            <a:r>
              <a:rPr lang="tr-TR" dirty="0"/>
              <a:t> İnceleme ayrıca, çoğu örneklem büyüklüğü 50'den düşük olan farmakolojik analjeziklerin etkilerini araştıran nispeten az sayıda çalışma ile sınırlıdır. </a:t>
            </a:r>
            <a:endParaRPr lang="tr-TR" dirty="0" smtClean="0"/>
          </a:p>
          <a:p>
            <a:r>
              <a:rPr lang="tr-TR" i="1" dirty="0" smtClean="0"/>
              <a:t>P</a:t>
            </a:r>
            <a:r>
              <a:rPr lang="tr-TR" dirty="0"/>
              <a:t> = 0.05'in altındaki bir </a:t>
            </a:r>
            <a:r>
              <a:rPr lang="tr-TR" dirty="0" smtClean="0"/>
              <a:t>sınır değeri</a:t>
            </a:r>
            <a:r>
              <a:rPr lang="tr-TR" dirty="0" smtClean="0"/>
              <a:t>, </a:t>
            </a:r>
            <a:r>
              <a:rPr lang="tr-TR" dirty="0"/>
              <a:t>çalışmaların olası tüm </a:t>
            </a:r>
            <a:r>
              <a:rPr lang="tr-TR" i="1" dirty="0"/>
              <a:t>p</a:t>
            </a:r>
            <a:r>
              <a:rPr lang="tr-TR" dirty="0"/>
              <a:t> değerleri aralığında dağılımı, yayın yanlılığının minimum olduğunu göstermektedir. </a:t>
            </a:r>
            <a:endParaRPr lang="tr-TR" dirty="0" smtClean="0"/>
          </a:p>
          <a:p>
            <a:r>
              <a:rPr lang="tr-TR" dirty="0" smtClean="0"/>
              <a:t>Bununla </a:t>
            </a:r>
            <a:r>
              <a:rPr lang="tr-TR" dirty="0"/>
              <a:t>birlikte, yukarıdaki müdahalelerden herhangi birini test eden nispeten az sayıda çalışma vardır ve istatistiksel </a:t>
            </a:r>
            <a:r>
              <a:rPr lang="tr-TR" dirty="0" smtClean="0"/>
              <a:t>eksiklik  </a:t>
            </a:r>
            <a:r>
              <a:rPr lang="tr-TR" dirty="0"/>
              <a:t>ve rastgele anlamlı sonuç riskinin artmasıyla ilgili endişeleri artıracak kadar küçük örneklem büyüklükleri vardır.</a:t>
            </a:r>
          </a:p>
        </p:txBody>
      </p:sp>
    </p:spTree>
    <p:extLst>
      <p:ext uri="{BB962C8B-B14F-4D97-AF65-F5344CB8AC3E}">
        <p14:creationId xmlns:p14="http://schemas.microsoft.com/office/powerpoint/2010/main" val="3593892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SONUÇ</a:t>
            </a:r>
            <a:endParaRPr lang="tr-TR" dirty="0"/>
          </a:p>
        </p:txBody>
      </p:sp>
      <p:sp>
        <p:nvSpPr>
          <p:cNvPr id="3" name="İçerik Yer Tutucusu 2"/>
          <p:cNvSpPr>
            <a:spLocks noGrp="1"/>
          </p:cNvSpPr>
          <p:nvPr>
            <p:ph idx="1"/>
          </p:nvPr>
        </p:nvSpPr>
        <p:spPr/>
        <p:txBody>
          <a:bodyPr>
            <a:normAutofit/>
          </a:bodyPr>
          <a:lstStyle/>
          <a:p>
            <a:r>
              <a:rPr lang="tr-TR" dirty="0"/>
              <a:t>Özetle, yukarıdaki kanıtlara dayanan tavsiyemiz, ROP </a:t>
            </a:r>
            <a:r>
              <a:rPr lang="tr-TR" dirty="0" smtClean="0"/>
              <a:t>taramasında ağrıyı azaltmak </a:t>
            </a:r>
            <a:r>
              <a:rPr lang="tr-TR" dirty="0"/>
              <a:t>için </a:t>
            </a:r>
            <a:r>
              <a:rPr lang="tr-TR" u="sng" dirty="0" smtClean="0"/>
              <a:t>işlem öncesi oral </a:t>
            </a:r>
            <a:r>
              <a:rPr lang="tr-TR" u="sng" dirty="0" err="1"/>
              <a:t>parasetamol</a:t>
            </a:r>
            <a:r>
              <a:rPr lang="tr-TR" u="sng" dirty="0"/>
              <a:t> </a:t>
            </a:r>
            <a:r>
              <a:rPr lang="tr-TR" dirty="0"/>
              <a:t>ve </a:t>
            </a:r>
            <a:r>
              <a:rPr lang="tr-TR" u="sng" dirty="0" smtClean="0"/>
              <a:t>işlem sırasında </a:t>
            </a:r>
            <a:r>
              <a:rPr lang="tr-TR" u="sng" dirty="0" err="1" smtClean="0"/>
              <a:t>topikal</a:t>
            </a:r>
            <a:r>
              <a:rPr lang="tr-TR" u="sng" dirty="0" smtClean="0"/>
              <a:t> </a:t>
            </a:r>
            <a:r>
              <a:rPr lang="tr-TR" u="sng" dirty="0"/>
              <a:t>anestezi</a:t>
            </a:r>
            <a:r>
              <a:rPr lang="tr-TR" dirty="0"/>
              <a:t>yi </a:t>
            </a:r>
            <a:r>
              <a:rPr lang="tr-TR" dirty="0" err="1"/>
              <a:t>proksimetakain</a:t>
            </a:r>
            <a:r>
              <a:rPr lang="tr-TR" dirty="0"/>
              <a:t> ile birleştirmek olacaktır. </a:t>
            </a:r>
            <a:endParaRPr lang="tr-TR" dirty="0" smtClean="0"/>
          </a:p>
          <a:p>
            <a:r>
              <a:rPr lang="tr-TR" dirty="0" smtClean="0"/>
              <a:t>Bu </a:t>
            </a:r>
            <a:r>
              <a:rPr lang="tr-TR" dirty="0"/>
              <a:t>müdahaleler, etkinliği kanıtlanmış ve bu ortamda ağrı yönetiminin temelini oluşturan kundaklama, </a:t>
            </a:r>
            <a:r>
              <a:rPr lang="tr-TR" dirty="0" smtClean="0"/>
              <a:t>pozisyon verme ve </a:t>
            </a:r>
            <a:r>
              <a:rPr lang="tr-TR" dirty="0"/>
              <a:t>oral şeker çözeltisi gibi farmakolojik olmayan önlemlerle birleştirilmelidir</a:t>
            </a:r>
            <a:r>
              <a:rPr lang="tr-TR" dirty="0" smtClean="0"/>
              <a:t>.</a:t>
            </a:r>
            <a:r>
              <a:rPr lang="tr-TR" dirty="0"/>
              <a:t> </a:t>
            </a:r>
            <a:endParaRPr lang="tr-TR" dirty="0" smtClean="0"/>
          </a:p>
          <a:p>
            <a:r>
              <a:rPr lang="tr-TR" dirty="0" err="1" smtClean="0"/>
              <a:t>Opioidlerle</a:t>
            </a:r>
            <a:r>
              <a:rPr lang="tr-TR" dirty="0" smtClean="0"/>
              <a:t> </a:t>
            </a:r>
            <a:r>
              <a:rPr lang="tr-TR" dirty="0"/>
              <a:t>ilişkili yan etkilerden ve </a:t>
            </a:r>
            <a:r>
              <a:rPr lang="tr-TR" dirty="0" err="1"/>
              <a:t>sedasyondan</a:t>
            </a:r>
            <a:r>
              <a:rPr lang="tr-TR" dirty="0"/>
              <a:t> kaçınarak farmakolojik veya başka türlü analjezik solüsyonların tasarlanması için daha fazla araştırma gereklidir</a:t>
            </a:r>
            <a:r>
              <a:rPr lang="tr-TR" dirty="0" smtClean="0"/>
              <a:t>.</a:t>
            </a:r>
            <a:endParaRPr lang="tr-TR" dirty="0"/>
          </a:p>
        </p:txBody>
      </p:sp>
    </p:spTree>
    <p:extLst>
      <p:ext uri="{BB962C8B-B14F-4D97-AF65-F5344CB8AC3E}">
        <p14:creationId xmlns:p14="http://schemas.microsoft.com/office/powerpoint/2010/main" val="1931419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TEŞEKKÜRLER…</a:t>
            </a:r>
            <a:endParaRPr lang="tr-TR" dirty="0"/>
          </a:p>
        </p:txBody>
      </p:sp>
    </p:spTree>
    <p:extLst>
      <p:ext uri="{BB962C8B-B14F-4D97-AF65-F5344CB8AC3E}">
        <p14:creationId xmlns:p14="http://schemas.microsoft.com/office/powerpoint/2010/main" val="945100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a:t>
            </a:r>
            <a:endParaRPr lang="tr-TR" dirty="0"/>
          </a:p>
        </p:txBody>
      </p:sp>
      <p:sp>
        <p:nvSpPr>
          <p:cNvPr id="3" name="İçerik Yer Tutucusu 2"/>
          <p:cNvSpPr>
            <a:spLocks noGrp="1"/>
          </p:cNvSpPr>
          <p:nvPr>
            <p:ph idx="1"/>
          </p:nvPr>
        </p:nvSpPr>
        <p:spPr>
          <a:xfrm>
            <a:off x="658739" y="1697438"/>
            <a:ext cx="10515600" cy="4351338"/>
          </a:xfrm>
        </p:spPr>
        <p:txBody>
          <a:bodyPr>
            <a:normAutofit/>
          </a:bodyPr>
          <a:lstStyle/>
          <a:p>
            <a:r>
              <a:rPr lang="tr-TR" dirty="0" smtClean="0"/>
              <a:t>ROP taraması sırasındaki ağrı kaynakları, göz bebeğine erişim sağlamak için bir göz kapağı </a:t>
            </a:r>
            <a:r>
              <a:rPr lang="tr-TR" dirty="0" err="1" smtClean="0"/>
              <a:t>spekulumunun</a:t>
            </a:r>
            <a:r>
              <a:rPr lang="tr-TR" dirty="0" smtClean="0"/>
              <a:t> yerleştirilmesini, göz dibini aydınlatmak için parlak ışığı ve muayene sırasında gözün manipülasyonuna bağlı olarak </a:t>
            </a:r>
            <a:r>
              <a:rPr lang="tr-TR" dirty="0" err="1" smtClean="0"/>
              <a:t>skleral</a:t>
            </a:r>
            <a:r>
              <a:rPr lang="tr-TR" dirty="0" smtClean="0"/>
              <a:t> girintiyi içerir. </a:t>
            </a:r>
          </a:p>
          <a:p>
            <a:r>
              <a:rPr lang="tr-TR" dirty="0" err="1" smtClean="0"/>
              <a:t>Yenidoğanların</a:t>
            </a:r>
            <a:r>
              <a:rPr lang="tr-TR" dirty="0" smtClean="0"/>
              <a:t> ağrılı prosedürlere maruz kalması, gelecekteki sağlık ve gelişimi etkileyebilir. </a:t>
            </a:r>
          </a:p>
        </p:txBody>
      </p:sp>
    </p:spTree>
    <p:extLst>
      <p:ext uri="{BB962C8B-B14F-4D97-AF65-F5344CB8AC3E}">
        <p14:creationId xmlns:p14="http://schemas.microsoft.com/office/powerpoint/2010/main" val="3499016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GİRİŞ</a:t>
            </a:r>
          </a:p>
        </p:txBody>
      </p:sp>
      <p:sp>
        <p:nvSpPr>
          <p:cNvPr id="3" name="İçerik Yer Tutucusu 2"/>
          <p:cNvSpPr>
            <a:spLocks noGrp="1"/>
          </p:cNvSpPr>
          <p:nvPr>
            <p:ph idx="1"/>
          </p:nvPr>
        </p:nvSpPr>
        <p:spPr/>
        <p:txBody>
          <a:bodyPr/>
          <a:lstStyle/>
          <a:p>
            <a:r>
              <a:rPr lang="tr-TR" dirty="0"/>
              <a:t>ROP taraması, özellikle fizyolojik stres ve artan </a:t>
            </a:r>
            <a:r>
              <a:rPr lang="tr-TR" dirty="0" err="1"/>
              <a:t>apne</a:t>
            </a:r>
            <a:r>
              <a:rPr lang="tr-TR" dirty="0"/>
              <a:t> epizot oranları ile ilişkilendirilmiştir. </a:t>
            </a:r>
          </a:p>
          <a:p>
            <a:r>
              <a:rPr lang="tr-TR" dirty="0" err="1"/>
              <a:t>Retinal</a:t>
            </a:r>
            <a:r>
              <a:rPr lang="tr-TR" dirty="0"/>
              <a:t> </a:t>
            </a:r>
            <a:r>
              <a:rPr lang="tr-TR" dirty="0" err="1"/>
              <a:t>vaskülarizasyon</a:t>
            </a:r>
            <a:r>
              <a:rPr lang="tr-TR" dirty="0"/>
              <a:t> retinanın yeterli bir bölümünde ilerleyene kadar düzenli olarak ROP taraması yapıldığından, işlem için güvenli ve etkili analjezi sağlanması önemlidir. </a:t>
            </a:r>
          </a:p>
        </p:txBody>
      </p:sp>
    </p:spTree>
    <p:extLst>
      <p:ext uri="{BB962C8B-B14F-4D97-AF65-F5344CB8AC3E}">
        <p14:creationId xmlns:p14="http://schemas.microsoft.com/office/powerpoint/2010/main" val="3208112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GİRİŞ</a:t>
            </a:r>
          </a:p>
        </p:txBody>
      </p:sp>
      <p:sp>
        <p:nvSpPr>
          <p:cNvPr id="3" name="İçerik Yer Tutucusu 2"/>
          <p:cNvSpPr>
            <a:spLocks noGrp="1"/>
          </p:cNvSpPr>
          <p:nvPr>
            <p:ph idx="1"/>
          </p:nvPr>
        </p:nvSpPr>
        <p:spPr/>
        <p:txBody>
          <a:bodyPr>
            <a:normAutofit/>
          </a:bodyPr>
          <a:lstStyle/>
          <a:p>
            <a:endParaRPr lang="tr-TR" sz="2400" dirty="0" smtClean="0"/>
          </a:p>
          <a:p>
            <a:r>
              <a:rPr lang="tr-TR" dirty="0" err="1"/>
              <a:t>Yenidoğanlarda</a:t>
            </a:r>
            <a:r>
              <a:rPr lang="tr-TR" dirty="0"/>
              <a:t> analjeziklerin etkinliği, 2014'te revize edilen Prematüre Bebek Ağrı Profili (PIPP) gibi bağlama özgü doğrulanmış bir puanlama aracı kullanılarak </a:t>
            </a:r>
            <a:r>
              <a:rPr lang="tr-TR" dirty="0" smtClean="0"/>
              <a:t>değerlendirilebilir</a:t>
            </a:r>
          </a:p>
          <a:p>
            <a:r>
              <a:rPr lang="tr-TR" dirty="0"/>
              <a:t>ROP taraması için ağrı giderme önerileri değişkendir, ancak genellikle </a:t>
            </a:r>
            <a:r>
              <a:rPr lang="tr-TR" dirty="0" err="1"/>
              <a:t>topikal</a:t>
            </a:r>
            <a:r>
              <a:rPr lang="tr-TR" dirty="0"/>
              <a:t> anestezi, çoğunlukla </a:t>
            </a:r>
            <a:r>
              <a:rPr lang="tr-TR" dirty="0" err="1"/>
              <a:t>proksimetakain</a:t>
            </a:r>
            <a:r>
              <a:rPr lang="tr-TR" dirty="0"/>
              <a:t> (</a:t>
            </a:r>
            <a:r>
              <a:rPr lang="tr-TR" dirty="0" err="1"/>
              <a:t>proparakain</a:t>
            </a:r>
            <a:r>
              <a:rPr lang="tr-TR" dirty="0"/>
              <a:t>) ve emzik, kundaklama ve oral </a:t>
            </a:r>
            <a:r>
              <a:rPr lang="tr-TR" dirty="0" err="1"/>
              <a:t>sukroz</a:t>
            </a:r>
            <a:r>
              <a:rPr lang="tr-TR" dirty="0"/>
              <a:t> gibi </a:t>
            </a:r>
            <a:r>
              <a:rPr lang="tr-TR" dirty="0" err="1"/>
              <a:t>farmasötik</a:t>
            </a:r>
            <a:r>
              <a:rPr lang="tr-TR" dirty="0"/>
              <a:t> olmayan önlemleri içerir. </a:t>
            </a:r>
          </a:p>
          <a:p>
            <a:endParaRPr lang="tr-TR" dirty="0" smtClean="0"/>
          </a:p>
        </p:txBody>
      </p:sp>
    </p:spTree>
    <p:extLst>
      <p:ext uri="{BB962C8B-B14F-4D97-AF65-F5344CB8AC3E}">
        <p14:creationId xmlns:p14="http://schemas.microsoft.com/office/powerpoint/2010/main" val="3437475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4" name="İçerik Yer Tutucusu 3"/>
          <p:cNvPicPr>
            <a:picLocks noGrp="1" noChangeAspect="1"/>
          </p:cNvPicPr>
          <p:nvPr>
            <p:ph idx="1"/>
          </p:nvPr>
        </p:nvPicPr>
        <p:blipFill>
          <a:blip r:embed="rId3"/>
          <a:stretch>
            <a:fillRect/>
          </a:stretch>
        </p:blipFill>
        <p:spPr>
          <a:xfrm>
            <a:off x="533272" y="773385"/>
            <a:ext cx="8848437" cy="5280594"/>
          </a:xfrm>
          <a:prstGeom prst="rect">
            <a:avLst/>
          </a:prstGeom>
        </p:spPr>
      </p:pic>
    </p:spTree>
    <p:extLst>
      <p:ext uri="{BB962C8B-B14F-4D97-AF65-F5344CB8AC3E}">
        <p14:creationId xmlns:p14="http://schemas.microsoft.com/office/powerpoint/2010/main" val="1084695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GİRİŞ</a:t>
            </a:r>
          </a:p>
        </p:txBody>
      </p:sp>
      <p:sp>
        <p:nvSpPr>
          <p:cNvPr id="3" name="İçerik Yer Tutucusu 2"/>
          <p:cNvSpPr>
            <a:spLocks noGrp="1"/>
          </p:cNvSpPr>
          <p:nvPr>
            <p:ph idx="1"/>
          </p:nvPr>
        </p:nvSpPr>
        <p:spPr/>
        <p:txBody>
          <a:bodyPr/>
          <a:lstStyle/>
          <a:p>
            <a:r>
              <a:rPr lang="tr-TR" dirty="0"/>
              <a:t>Önceki literatür incelemeleri ROP taraması için analjezik stratejilere bakmış olsa da, hiçbiri özellikle farmakolojik müdahalelere bakmamıştır ve meta-analiz, farmakolojik olmayan yönetim ve ağrı değerlendirmesindeki önemli </a:t>
            </a:r>
            <a:r>
              <a:rPr lang="tr-TR" dirty="0" err="1"/>
              <a:t>heterojenlik</a:t>
            </a:r>
            <a:r>
              <a:rPr lang="tr-TR" dirty="0"/>
              <a:t> nedeniyle </a:t>
            </a:r>
            <a:r>
              <a:rPr lang="tr-TR" dirty="0" smtClean="0"/>
              <a:t>karmaşıktır.</a:t>
            </a:r>
          </a:p>
          <a:p>
            <a:r>
              <a:rPr lang="tr-TR" dirty="0" smtClean="0"/>
              <a:t>Bu </a:t>
            </a:r>
            <a:r>
              <a:rPr lang="tr-TR" dirty="0"/>
              <a:t>derleme, </a:t>
            </a:r>
            <a:r>
              <a:rPr lang="tr-TR" dirty="0" err="1" smtClean="0"/>
              <a:t>topikal</a:t>
            </a:r>
            <a:r>
              <a:rPr lang="tr-TR" dirty="0" smtClean="0"/>
              <a:t> </a:t>
            </a:r>
            <a:r>
              <a:rPr lang="tr-TR" dirty="0" smtClean="0"/>
              <a:t>anesteziden geleneksel </a:t>
            </a:r>
            <a:r>
              <a:rPr lang="tr-TR" dirty="0"/>
              <a:t>oral ve nazal ilaçlara kadar </a:t>
            </a:r>
            <a:r>
              <a:rPr lang="tr-TR" dirty="0" err="1"/>
              <a:t>farmasötik</a:t>
            </a:r>
            <a:r>
              <a:rPr lang="tr-TR" dirty="0"/>
              <a:t> analjezik müdahaleleri destekleyen kanıtların güncellenmiş bir özetini sunmayı </a:t>
            </a:r>
            <a:r>
              <a:rPr lang="tr-TR" dirty="0" smtClean="0"/>
              <a:t>amaçlamaktadır.</a:t>
            </a:r>
            <a:endParaRPr lang="tr-TR" dirty="0"/>
          </a:p>
        </p:txBody>
      </p:sp>
    </p:spTree>
    <p:extLst>
      <p:ext uri="{BB962C8B-B14F-4D97-AF65-F5344CB8AC3E}">
        <p14:creationId xmlns:p14="http://schemas.microsoft.com/office/powerpoint/2010/main" val="216371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0826" y="119319"/>
            <a:ext cx="10515600" cy="1325563"/>
          </a:xfrm>
        </p:spPr>
        <p:txBody>
          <a:bodyPr/>
          <a:lstStyle/>
          <a:p>
            <a:r>
              <a:rPr lang="tr-TR" dirty="0"/>
              <a:t>GİRİŞ</a:t>
            </a:r>
          </a:p>
        </p:txBody>
      </p:sp>
      <p:sp>
        <p:nvSpPr>
          <p:cNvPr id="3" name="İçerik Yer Tutucusu 2"/>
          <p:cNvSpPr>
            <a:spLocks noGrp="1"/>
          </p:cNvSpPr>
          <p:nvPr>
            <p:ph idx="1"/>
          </p:nvPr>
        </p:nvSpPr>
        <p:spPr>
          <a:xfrm>
            <a:off x="811972" y="1326106"/>
            <a:ext cx="10515600" cy="4351338"/>
          </a:xfrm>
        </p:spPr>
        <p:txBody>
          <a:bodyPr>
            <a:noAutofit/>
          </a:bodyPr>
          <a:lstStyle/>
          <a:p>
            <a:pPr marL="0" indent="0">
              <a:buNone/>
            </a:pPr>
            <a:r>
              <a:rPr lang="tr-TR" dirty="0" smtClean="0"/>
              <a:t>PICOS kullanılarak bu </a:t>
            </a:r>
            <a:r>
              <a:rPr lang="tr-TR" dirty="0"/>
              <a:t>derlemenin amaçları şu şekilde özetlenmiştir:</a:t>
            </a:r>
            <a:endParaRPr lang="tr-TR" dirty="0" smtClean="0"/>
          </a:p>
          <a:p>
            <a:r>
              <a:rPr lang="tr-TR" dirty="0" smtClean="0">
                <a:solidFill>
                  <a:srgbClr val="FF0000"/>
                </a:solidFill>
              </a:rPr>
              <a:t>Katılımcılar</a:t>
            </a:r>
            <a:r>
              <a:rPr lang="tr-TR" dirty="0"/>
              <a:t>: prematüre </a:t>
            </a:r>
            <a:r>
              <a:rPr lang="tr-TR" dirty="0" err="1"/>
              <a:t>retinopatisi</a:t>
            </a:r>
            <a:r>
              <a:rPr lang="tr-TR" dirty="0"/>
              <a:t> için taranan prematüre </a:t>
            </a:r>
            <a:r>
              <a:rPr lang="tr-TR" dirty="0" err="1"/>
              <a:t>yenidoğanlar</a:t>
            </a:r>
            <a:r>
              <a:rPr lang="tr-TR" dirty="0"/>
              <a:t>.</a:t>
            </a:r>
          </a:p>
          <a:p>
            <a:r>
              <a:rPr lang="tr-TR" dirty="0">
                <a:solidFill>
                  <a:srgbClr val="FF0000"/>
                </a:solidFill>
              </a:rPr>
              <a:t>Müdahaleler</a:t>
            </a:r>
            <a:r>
              <a:rPr lang="tr-TR" dirty="0"/>
              <a:t>: ROP taramasının neden olduğu işlem ağrısını azaltmak için kullanılan farmakolojik analjezi.</a:t>
            </a:r>
          </a:p>
          <a:p>
            <a:r>
              <a:rPr lang="tr-TR" dirty="0" err="1" smtClean="0">
                <a:solidFill>
                  <a:srgbClr val="FF0000"/>
                </a:solidFill>
              </a:rPr>
              <a:t>Karşılaştırmalar</a:t>
            </a:r>
            <a:r>
              <a:rPr lang="tr-TR" dirty="0" err="1" smtClean="0"/>
              <a:t>:</a:t>
            </a:r>
            <a:r>
              <a:rPr lang="tr-TR" dirty="0" err="1"/>
              <a:t>prosedürel</a:t>
            </a:r>
            <a:r>
              <a:rPr lang="tr-TR" dirty="0"/>
              <a:t> ağrının belirli farmakolojik müdahalelerle ve müdahaleler olmadan </a:t>
            </a:r>
            <a:r>
              <a:rPr lang="tr-TR" dirty="0" smtClean="0"/>
              <a:t>karşılaştırılması.</a:t>
            </a:r>
            <a:endParaRPr lang="tr-TR" dirty="0"/>
          </a:p>
          <a:p>
            <a:r>
              <a:rPr lang="tr-TR" dirty="0" smtClean="0">
                <a:solidFill>
                  <a:srgbClr val="FF0000"/>
                </a:solidFill>
              </a:rPr>
              <a:t>Sonuç </a:t>
            </a:r>
            <a:r>
              <a:rPr lang="tr-TR" dirty="0" err="1" smtClean="0">
                <a:solidFill>
                  <a:srgbClr val="FF0000"/>
                </a:solidFill>
              </a:rPr>
              <a:t>ölçütleri</a:t>
            </a:r>
            <a:r>
              <a:rPr lang="tr-TR" dirty="0" err="1" smtClean="0"/>
              <a:t>:PIPP</a:t>
            </a:r>
            <a:r>
              <a:rPr lang="tr-TR" dirty="0" smtClean="0"/>
              <a:t> </a:t>
            </a:r>
            <a:r>
              <a:rPr lang="tr-TR" dirty="0"/>
              <a:t>gibi doğrulanmış bir puanlama aracıyla test edilen </a:t>
            </a:r>
            <a:r>
              <a:rPr lang="tr-TR" dirty="0" err="1"/>
              <a:t>prosedürel</a:t>
            </a:r>
            <a:r>
              <a:rPr lang="tr-TR" dirty="0"/>
              <a:t> </a:t>
            </a:r>
            <a:r>
              <a:rPr lang="tr-TR" dirty="0" smtClean="0"/>
              <a:t>ağrı.</a:t>
            </a:r>
            <a:endParaRPr lang="tr-TR" dirty="0"/>
          </a:p>
          <a:p>
            <a:r>
              <a:rPr lang="tr-TR" dirty="0">
                <a:solidFill>
                  <a:srgbClr val="FF0000"/>
                </a:solidFill>
              </a:rPr>
              <a:t>Çalışma </a:t>
            </a:r>
            <a:r>
              <a:rPr lang="tr-TR" dirty="0" err="1" smtClean="0">
                <a:solidFill>
                  <a:srgbClr val="FF0000"/>
                </a:solidFill>
              </a:rPr>
              <a:t>tasarımı</a:t>
            </a:r>
            <a:r>
              <a:rPr lang="tr-TR" dirty="0" err="1" smtClean="0"/>
              <a:t>:tercihen</a:t>
            </a:r>
            <a:r>
              <a:rPr lang="tr-TR" dirty="0" smtClean="0"/>
              <a:t> </a:t>
            </a:r>
            <a:r>
              <a:rPr lang="tr-TR" dirty="0"/>
              <a:t>kontrollü </a:t>
            </a:r>
            <a:r>
              <a:rPr lang="tr-TR" dirty="0" err="1" smtClean="0"/>
              <a:t>çalışmalar,randomize</a:t>
            </a:r>
            <a:r>
              <a:rPr lang="tr-TR" dirty="0" smtClean="0"/>
              <a:t> ve kör olması şart değil. </a:t>
            </a:r>
            <a:endParaRPr lang="tr-TR" dirty="0"/>
          </a:p>
        </p:txBody>
      </p:sp>
    </p:spTree>
    <p:extLst>
      <p:ext uri="{BB962C8B-B14F-4D97-AF65-F5344CB8AC3E}">
        <p14:creationId xmlns:p14="http://schemas.microsoft.com/office/powerpoint/2010/main" val="3900920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1150</TotalTime>
  <Words>1294</Words>
  <Application>Microsoft Office PowerPoint</Application>
  <PresentationFormat>Özel</PresentationFormat>
  <Paragraphs>129</Paragraphs>
  <Slides>39</Slides>
  <Notes>5</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Office Teması</vt:lpstr>
      <vt:lpstr>PREMATÜRE RETİNOPATİ TARAMASI İÇİN ANALJEZİ:SİSTEMATİK DERLEME</vt:lpstr>
      <vt:lpstr>GİRİŞ</vt:lpstr>
      <vt:lpstr>GİRİŞ</vt:lpstr>
      <vt:lpstr>GİRİŞ</vt:lpstr>
      <vt:lpstr>GİRİŞ</vt:lpstr>
      <vt:lpstr>GİRİŞ</vt:lpstr>
      <vt:lpstr>PowerPoint Sunusu</vt:lpstr>
      <vt:lpstr>GİRİŞ</vt:lpstr>
      <vt:lpstr>GİRİŞ</vt:lpstr>
      <vt:lpstr>YÖNTEM</vt:lpstr>
      <vt:lpstr>YÖNTEM</vt:lpstr>
      <vt:lpstr>YÖNTEM</vt:lpstr>
      <vt:lpstr>PowerPoint Sunusu</vt:lpstr>
      <vt:lpstr>YÖNTEM-Dahil edilme kriterleri</vt:lpstr>
      <vt:lpstr>YÖNTEM</vt:lpstr>
      <vt:lpstr>YÖNTEM</vt:lpstr>
      <vt:lpstr>PowerPoint Sunusu</vt:lpstr>
      <vt:lpstr>YÖNTEM</vt:lpstr>
      <vt:lpstr>YÖNTEM</vt:lpstr>
      <vt:lpstr>YÖNTEM</vt:lpstr>
      <vt:lpstr>BULGULAR</vt:lpstr>
      <vt:lpstr>PowerPoint Sunusu</vt:lpstr>
      <vt:lpstr>PowerPoint Sunusu</vt:lpstr>
      <vt:lpstr>PowerPoint Sunusu</vt:lpstr>
      <vt:lpstr>PowerPoint Sunusu</vt:lpstr>
      <vt:lpstr>BULGULAR TOPİKAL ANESTEZİ</vt:lpstr>
      <vt:lpstr>BULGULAR TOPİKAL ANESTEZİ</vt:lpstr>
      <vt:lpstr>PowerPoint Sunusu</vt:lpstr>
      <vt:lpstr>BULGULAR Alternatif farmakolojik çalışmalar </vt:lpstr>
      <vt:lpstr>PowerPoint Sunusu</vt:lpstr>
      <vt:lpstr>BULGULAR Alternatif farmakolojik çalışmalar </vt:lpstr>
      <vt:lpstr>BULGULAR</vt:lpstr>
      <vt:lpstr>BULGULAR</vt:lpstr>
      <vt:lpstr> TARTIŞMA </vt:lpstr>
      <vt:lpstr>TARTIŞMA</vt:lpstr>
      <vt:lpstr>TARTIŞMA</vt:lpstr>
      <vt:lpstr>TARTIŞMA</vt:lpstr>
      <vt:lpstr>SONUÇ</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Analgesia for retinopathy of prematurity screening: A systematic review</dc:title>
  <dc:creator>murat sezin</dc:creator>
  <cp:lastModifiedBy>w7</cp:lastModifiedBy>
  <cp:revision>68</cp:revision>
  <dcterms:created xsi:type="dcterms:W3CDTF">2022-11-21T10:25:43Z</dcterms:created>
  <dcterms:modified xsi:type="dcterms:W3CDTF">2022-12-12T08:16:23Z</dcterms:modified>
</cp:coreProperties>
</file>