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1" r:id="rId2"/>
    <p:sldId id="256" r:id="rId3"/>
    <p:sldId id="257" r:id="rId4"/>
    <p:sldId id="258" r:id="rId5"/>
    <p:sldId id="296" r:id="rId6"/>
    <p:sldId id="340" r:id="rId7"/>
    <p:sldId id="297" r:id="rId8"/>
    <p:sldId id="303" r:id="rId9"/>
    <p:sldId id="301" r:id="rId10"/>
    <p:sldId id="298" r:id="rId11"/>
    <p:sldId id="342" r:id="rId12"/>
    <p:sldId id="299" r:id="rId13"/>
    <p:sldId id="348" r:id="rId14"/>
    <p:sldId id="354" r:id="rId15"/>
    <p:sldId id="347" r:id="rId16"/>
    <p:sldId id="302" r:id="rId17"/>
    <p:sldId id="343" r:id="rId18"/>
    <p:sldId id="305" r:id="rId19"/>
    <p:sldId id="363" r:id="rId20"/>
    <p:sldId id="344" r:id="rId21"/>
    <p:sldId id="345" r:id="rId22"/>
    <p:sldId id="365" r:id="rId23"/>
    <p:sldId id="334" r:id="rId24"/>
    <p:sldId id="335" r:id="rId25"/>
    <p:sldId id="338" r:id="rId26"/>
    <p:sldId id="319" r:id="rId27"/>
    <p:sldId id="331" r:id="rId28"/>
    <p:sldId id="320" r:id="rId29"/>
    <p:sldId id="321" r:id="rId30"/>
    <p:sldId id="322" r:id="rId31"/>
    <p:sldId id="323" r:id="rId32"/>
    <p:sldId id="341" r:id="rId33"/>
    <p:sldId id="325" r:id="rId34"/>
    <p:sldId id="326" r:id="rId35"/>
    <p:sldId id="350" r:id="rId36"/>
    <p:sldId id="324" r:id="rId37"/>
    <p:sldId id="364" r:id="rId38"/>
    <p:sldId id="327" r:id="rId39"/>
    <p:sldId id="339" r:id="rId40"/>
    <p:sldId id="329" r:id="rId41"/>
    <p:sldId id="353" r:id="rId42"/>
    <p:sldId id="328" r:id="rId43"/>
    <p:sldId id="330" r:id="rId44"/>
    <p:sldId id="360" r:id="rId45"/>
    <p:sldId id="358" r:id="rId46"/>
    <p:sldId id="359" r:id="rId47"/>
    <p:sldId id="361" r:id="rId48"/>
    <p:sldId id="346" r:id="rId49"/>
    <p:sldId id="315" r:id="rId50"/>
    <p:sldId id="333" r:id="rId51"/>
    <p:sldId id="362" r:id="rId52"/>
    <p:sldId id="273" r:id="rId53"/>
    <p:sldId id="274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D1E24-F6E3-43C0-9610-36242C372FC8}" v="382" dt="2022-04-25T22:46:3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77589" autoAdjust="0"/>
  </p:normalViewPr>
  <p:slideViewPr>
    <p:cSldViewPr snapToGrid="0">
      <p:cViewPr>
        <p:scale>
          <a:sx n="96" d="100"/>
          <a:sy n="96" d="100"/>
        </p:scale>
        <p:origin x="-111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090C5-912A-47B1-9981-7C41F54C5F76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9FF0-671B-449D-B968-DA627A467E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9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mitriptyline-drug-information?search=dispepsi&amp;topicRef=19&amp;source=see_link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uptodate.com/contents/metoclopramide-drug-information?search=dispepsi&amp;topicRef=19&amp;source=see_link" TargetMode="External"/><Relationship Id="rId4" Type="http://schemas.openxmlformats.org/officeDocument/2006/relationships/hyperlink" Target="https://www.uptodate.com/contents/desipramine-drug-information?search=dispepsi&amp;topicRef=19&amp;source=see_link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6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Periyodik ve ritmiktir. Genellikle yemek yedikten 5-15 </a:t>
            </a:r>
            <a:r>
              <a:rPr lang="tr-TR" dirty="0" err="1"/>
              <a:t>dk</a:t>
            </a:r>
            <a:r>
              <a:rPr lang="tr-TR" dirty="0"/>
              <a:t> sonra ortaya çıkar. Mide boşalana kadar devam eder(kendiliğinden veya kusarak)</a:t>
            </a:r>
          </a:p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ülserin doğal seyri, müdahale olmaksızın iyileşmeden kanama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perforasyon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gibi önemli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morbidite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mortalite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potansiyeli olan komplikasyonların gelişmesine kadar uzanır.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Sırta yayılan, </a:t>
            </a:r>
            <a:r>
              <a:rPr lang="tr-TR" dirty="0" err="1"/>
              <a:t>persistan</a:t>
            </a:r>
            <a:r>
              <a:rPr lang="tr-TR" dirty="0"/>
              <a:t> ağrı &gt; </a:t>
            </a:r>
            <a:r>
              <a:rPr lang="tr-TR" dirty="0" err="1"/>
              <a:t>penetrasyon</a:t>
            </a:r>
            <a:endParaRPr lang="tr-TR" dirty="0"/>
          </a:p>
          <a:p>
            <a:r>
              <a:rPr lang="tr-TR" dirty="0"/>
              <a:t>Asıl tanı endoskopi ile konulur. </a:t>
            </a:r>
            <a:r>
              <a:rPr lang="tr-TR" dirty="0" err="1"/>
              <a:t>Benign</a:t>
            </a:r>
            <a:r>
              <a:rPr lang="tr-TR" dirty="0"/>
              <a:t> görünümlü ülserlerin bile %3 </a:t>
            </a:r>
            <a:r>
              <a:rPr lang="tr-TR" dirty="0" err="1"/>
              <a:t>malign</a:t>
            </a:r>
            <a:r>
              <a:rPr lang="tr-TR" dirty="0"/>
              <a:t> çıkma olasılığı var &gt;&gt; biyopsi alınmalı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31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Gastrite genellikle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enfeksiyöz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ajanlar 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örn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.,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) neden olur veya birçok durumda gastritin nedeni bilinmemekle birlikte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immün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aracılı olur.</a:t>
            </a: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Minimal veya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enflamasyonla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ilişkili olmayan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epitel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hücre hasarı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rejenerasyonu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"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gastropati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" olarak adlandırılır.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669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44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75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Gastrit, zamana göre (akut ve kronik),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patofizyoloji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 histolojik özellikler ve etiyolojiye göre sınıflandırılmıştır.</a:t>
            </a:r>
            <a:r>
              <a:rPr lang="tr-TR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Birkaç sınıflandırma önerilmiş olmasına rağmen, evrensel olarak kabul edilmiş bir gastrit sınıflandırması yoktur.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Akut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gastropatiler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genellikle karında rahatsızlık/ağrı, mide ekşimesi, bulantı, kusma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hematemez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ile kendini gösterir. 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Gastrit tanısı genellikle üst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abdominal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semptomların değerlendirilmesi için üst endoskopi yapılan hastalardan alınan biyopsi örneklerinde konulur.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20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GÖRH tipik semptomları </a:t>
            </a:r>
            <a:r>
              <a:rPr lang="tr-TR" dirty="0" err="1"/>
              <a:t>retrosternal</a:t>
            </a:r>
            <a:r>
              <a:rPr lang="tr-TR" dirty="0"/>
              <a:t> yanma (</a:t>
            </a:r>
            <a:r>
              <a:rPr lang="tr-TR" dirty="0" err="1"/>
              <a:t>pirozis</a:t>
            </a:r>
            <a:r>
              <a:rPr lang="tr-TR" dirty="0"/>
              <a:t>) ve </a:t>
            </a:r>
            <a:r>
              <a:rPr lang="tr-TR" dirty="0" err="1"/>
              <a:t>regürjitasyon</a:t>
            </a:r>
            <a:r>
              <a:rPr lang="tr-TR" dirty="0"/>
              <a:t> (efor olmaksızın </a:t>
            </a:r>
            <a:r>
              <a:rPr lang="tr-TR" dirty="0" err="1"/>
              <a:t>özofagusa</a:t>
            </a:r>
            <a:r>
              <a:rPr lang="tr-TR" dirty="0"/>
              <a:t> geçen mide içeriğinin ağız veya boğazda hissedilmesi) olmakla birlikte GÖRH bazen </a:t>
            </a:r>
            <a:r>
              <a:rPr lang="tr-TR" dirty="0" err="1"/>
              <a:t>epigastrik</a:t>
            </a:r>
            <a:r>
              <a:rPr lang="tr-TR" dirty="0"/>
              <a:t> ağrı, rahatsızlık hissi ile de kendini gösterebilir.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9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En sık sebep geçici AÖS gevşemeleri sırasında aşırı miktarda asit </a:t>
            </a:r>
            <a:r>
              <a:rPr lang="tr-TR" dirty="0" err="1"/>
              <a:t>reflüsü</a:t>
            </a:r>
            <a:r>
              <a:rPr lang="tr-TR" dirty="0"/>
              <a:t> olması, düşük AÖS basıncı da sık görülen sebeplerdendir. </a:t>
            </a:r>
            <a:r>
              <a:rPr lang="tr-TR" dirty="0" err="1"/>
              <a:t>İntraabdominal</a:t>
            </a:r>
            <a:r>
              <a:rPr lang="tr-TR" dirty="0"/>
              <a:t> basınç artışına yol açan </a:t>
            </a:r>
            <a:r>
              <a:rPr lang="tr-TR" dirty="0" err="1"/>
              <a:t>obezite</a:t>
            </a:r>
            <a:r>
              <a:rPr lang="tr-TR" dirty="0"/>
              <a:t> ve gebelik risk faktörlerindendir. Ayrıca gebelikte </a:t>
            </a:r>
            <a:r>
              <a:rPr lang="tr-TR" dirty="0" err="1"/>
              <a:t>progesteron</a:t>
            </a:r>
            <a:r>
              <a:rPr lang="tr-TR" dirty="0"/>
              <a:t> da AÖS gevşemesine yol açar.</a:t>
            </a:r>
          </a:p>
          <a:p>
            <a:r>
              <a:rPr lang="tr-TR" dirty="0"/>
              <a:t>Düşük AÖS basıncı </a:t>
            </a:r>
            <a:r>
              <a:rPr lang="tr-TR" dirty="0" err="1"/>
              <a:t>barret</a:t>
            </a:r>
            <a:r>
              <a:rPr lang="tr-TR" dirty="0"/>
              <a:t> </a:t>
            </a:r>
            <a:r>
              <a:rPr lang="tr-TR" dirty="0" err="1"/>
              <a:t>özofagus</a:t>
            </a:r>
            <a:r>
              <a:rPr lang="tr-TR" dirty="0"/>
              <a:t> ve </a:t>
            </a:r>
            <a:r>
              <a:rPr lang="tr-TR" dirty="0" err="1"/>
              <a:t>özofajit</a:t>
            </a:r>
            <a:r>
              <a:rPr lang="tr-TR" dirty="0"/>
              <a:t> olanlarda daha sık.</a:t>
            </a:r>
          </a:p>
          <a:p>
            <a:r>
              <a:rPr lang="tr-TR" dirty="0"/>
              <a:t>Tipik semptomlarla gelen hastada tanı konulabilir. Ancak </a:t>
            </a:r>
            <a:r>
              <a:rPr lang="tr-TR" dirty="0" err="1"/>
              <a:t>dispepsi</a:t>
            </a:r>
            <a:r>
              <a:rPr lang="tr-TR" dirty="0"/>
              <a:t> özellikleri ile gelenlerde tanısal sorun söz konusu olabilir. Gerekli durumlarda ileri tetkik yapılabilir.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9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Fonksiyonel yani </a:t>
            </a:r>
            <a:r>
              <a:rPr lang="tr-TR" dirty="0" err="1"/>
              <a:t>idiyopatik</a:t>
            </a:r>
            <a:r>
              <a:rPr lang="tr-TR" dirty="0"/>
              <a:t> veya ülser olmayan </a:t>
            </a:r>
            <a:r>
              <a:rPr lang="tr-TR" dirty="0" err="1"/>
              <a:t>dispepsi</a:t>
            </a:r>
            <a:r>
              <a:rPr lang="tr-TR" dirty="0"/>
              <a:t> tanısı, diğer organik </a:t>
            </a:r>
            <a:r>
              <a:rPr lang="tr-TR" dirty="0" err="1"/>
              <a:t>dispepsi</a:t>
            </a:r>
            <a:r>
              <a:rPr lang="tr-TR" dirty="0"/>
              <a:t> nedenlerinin dışlanması ile konmaktadır. </a:t>
            </a:r>
            <a:r>
              <a:rPr lang="tr-TR" dirty="0" err="1"/>
              <a:t>Postprandiyal</a:t>
            </a:r>
            <a:r>
              <a:rPr lang="tr-TR" dirty="0"/>
              <a:t> dolgunluk hissi, erken doyma, </a:t>
            </a:r>
            <a:r>
              <a:rPr lang="tr-TR" dirty="0" err="1"/>
              <a:t>epigastrik</a:t>
            </a:r>
            <a:r>
              <a:rPr lang="tr-TR" dirty="0"/>
              <a:t> ağrı veya yanma ile birlikte semptomları açıklayacak yapısal bir hastalık kanıtı yok ise fonksiyonel </a:t>
            </a:r>
            <a:r>
              <a:rPr lang="tr-TR" dirty="0" err="1"/>
              <a:t>dispepsi</a:t>
            </a:r>
            <a:r>
              <a:rPr lang="tr-TR" dirty="0"/>
              <a:t> tanısı konabilir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Postprandial</a:t>
            </a:r>
            <a:r>
              <a:rPr lang="tr-TR" dirty="0"/>
              <a:t> </a:t>
            </a:r>
            <a:r>
              <a:rPr lang="tr-TR" dirty="0" err="1"/>
              <a:t>distress</a:t>
            </a:r>
            <a:r>
              <a:rPr lang="tr-TR" dirty="0"/>
              <a:t> sendromu ve </a:t>
            </a:r>
            <a:r>
              <a:rPr lang="tr-TR" dirty="0" err="1"/>
              <a:t>epigastrik</a:t>
            </a:r>
            <a:r>
              <a:rPr lang="tr-TR" dirty="0"/>
              <a:t> ağrı sendromu olarak ikiye ayrılır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1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-Çok değişik teoriler öne sürülmüş olmakla birlikte fonksiyonel </a:t>
            </a:r>
            <a:r>
              <a:rPr lang="tr-TR" dirty="0" err="1"/>
              <a:t>dispepsiyi</a:t>
            </a:r>
            <a:r>
              <a:rPr lang="tr-TR" dirty="0"/>
              <a:t> tek bir mekanizma ile açıklamak mümkün </a:t>
            </a:r>
            <a:r>
              <a:rPr lang="tr-TR" dirty="0" err="1"/>
              <a:t>değildir.Kısaca</a:t>
            </a:r>
            <a:r>
              <a:rPr lang="tr-TR" dirty="0"/>
              <a:t> </a:t>
            </a:r>
            <a:r>
              <a:rPr lang="tr-TR" dirty="0" err="1"/>
              <a:t>viseral</a:t>
            </a:r>
            <a:r>
              <a:rPr lang="tr-TR" dirty="0"/>
              <a:t> </a:t>
            </a:r>
            <a:r>
              <a:rPr lang="tr-TR" dirty="0" err="1"/>
              <a:t>hipersensitivite</a:t>
            </a:r>
            <a:r>
              <a:rPr lang="tr-TR" dirty="0"/>
              <a:t>, </a:t>
            </a:r>
            <a:r>
              <a:rPr lang="tr-TR" dirty="0" err="1"/>
              <a:t>gastrik</a:t>
            </a:r>
            <a:r>
              <a:rPr lang="tr-TR" dirty="0"/>
              <a:t> fizyolojide değişiklikler, mide boşalmasındaki gecikmeler, </a:t>
            </a:r>
            <a:r>
              <a:rPr lang="tr-TR" dirty="0" err="1"/>
              <a:t>fundal</a:t>
            </a:r>
            <a:r>
              <a:rPr lang="tr-TR" dirty="0"/>
              <a:t> </a:t>
            </a:r>
            <a:r>
              <a:rPr lang="tr-TR" dirty="0" err="1"/>
              <a:t>relaksasyondaki</a:t>
            </a:r>
            <a:r>
              <a:rPr lang="tr-TR" dirty="0"/>
              <a:t> </a:t>
            </a:r>
            <a:r>
              <a:rPr lang="tr-TR" dirty="0" err="1"/>
              <a:t>bozulmalar,lenfosit</a:t>
            </a:r>
            <a:r>
              <a:rPr lang="tr-TR" dirty="0"/>
              <a:t> ve </a:t>
            </a:r>
            <a:r>
              <a:rPr lang="tr-TR" dirty="0" err="1"/>
              <a:t>eozinofil</a:t>
            </a:r>
            <a:r>
              <a:rPr lang="tr-TR" dirty="0"/>
              <a:t> fonksiyonunda değişmeler sayılabilir.</a:t>
            </a:r>
          </a:p>
          <a:p>
            <a:r>
              <a:rPr lang="tr-TR" dirty="0"/>
              <a:t>-Mide boşalmasında gecikme fonksiyonel </a:t>
            </a:r>
            <a:r>
              <a:rPr lang="tr-TR" dirty="0" err="1"/>
              <a:t>dispepsili</a:t>
            </a:r>
            <a:r>
              <a:rPr lang="tr-TR" dirty="0"/>
              <a:t> olguların yaklaşık %25-35’inde görülür. Hızlı mide boşalması ise fonksiyonel </a:t>
            </a:r>
            <a:r>
              <a:rPr lang="tr-TR" dirty="0" err="1"/>
              <a:t>dispepsili</a:t>
            </a:r>
            <a:r>
              <a:rPr lang="tr-TR" dirty="0"/>
              <a:t> olguların %5’inde görülür</a:t>
            </a:r>
          </a:p>
          <a:p>
            <a:pPr marL="171450" indent="-171450">
              <a:buFontTx/>
              <a:buChar char="-"/>
            </a:pPr>
            <a:r>
              <a:rPr lang="tr-TR" dirty="0"/>
              <a:t>Midede yemek alımını izleyen dönemde </a:t>
            </a:r>
            <a:r>
              <a:rPr lang="tr-TR" dirty="0" err="1"/>
              <a:t>fundusda</a:t>
            </a:r>
            <a:r>
              <a:rPr lang="tr-TR" dirty="0"/>
              <a:t> uyumlu bir şekilde gevşeme oluşur. “</a:t>
            </a:r>
            <a:r>
              <a:rPr lang="tr-TR" dirty="0" err="1"/>
              <a:t>accommodation</a:t>
            </a:r>
            <a:r>
              <a:rPr lang="tr-TR" dirty="0"/>
              <a:t>”</a:t>
            </a:r>
          </a:p>
          <a:p>
            <a:pPr marL="171450" indent="-171450">
              <a:buFontTx/>
              <a:buChar char="-"/>
            </a:pPr>
            <a:r>
              <a:rPr lang="tr-TR" dirty="0"/>
              <a:t>Fonksiyonel </a:t>
            </a:r>
            <a:r>
              <a:rPr lang="tr-TR" dirty="0" err="1"/>
              <a:t>dispepside</a:t>
            </a:r>
            <a:r>
              <a:rPr lang="tr-TR" dirty="0"/>
              <a:t> midenin ve ince </a:t>
            </a:r>
            <a:r>
              <a:rPr lang="tr-TR" dirty="0" err="1"/>
              <a:t>barsakların</a:t>
            </a:r>
            <a:r>
              <a:rPr lang="tr-TR" dirty="0"/>
              <a:t> üst bölümlerinde mekanik uyarılara karşı duyarlılık sık görülür.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318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Fonksiyonel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patogenezinde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enfeksiyonunun </a:t>
            </a:r>
            <a:r>
              <a:rPr lang="tr-TR" b="0" i="0" u="non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rolü</a:t>
            </a:r>
            <a:r>
              <a:rPr lang="tr-TR" b="0" i="0" u="none" dirty="0">
                <a:solidFill>
                  <a:srgbClr val="005B92"/>
                </a:solidFill>
                <a:effectLst/>
                <a:latin typeface="Noto Sans" panose="020B0502040504020204" pitchFamily="34" charset="0"/>
              </a:rPr>
              <a:t> belirsizliğini koruyor. 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Ayrıca, fonksiyonel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dispepsili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hastaların sadece küçük bir azınlığı,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H. 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eradikasyon tedavisinden sonra semptomlarda iyileşme bildirmiştir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u="non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</a:t>
            </a:r>
            <a:r>
              <a:rPr lang="tr-TR" dirty="0"/>
              <a:t>Fonksiyonel </a:t>
            </a:r>
            <a:r>
              <a:rPr lang="tr-TR" dirty="0" err="1"/>
              <a:t>dispepsili</a:t>
            </a:r>
            <a:r>
              <a:rPr lang="tr-TR" dirty="0"/>
              <a:t> olgularda </a:t>
            </a:r>
            <a:r>
              <a:rPr lang="tr-TR" dirty="0" err="1"/>
              <a:t>duodenal</a:t>
            </a:r>
            <a:r>
              <a:rPr lang="tr-TR" dirty="0"/>
              <a:t> </a:t>
            </a:r>
            <a:r>
              <a:rPr lang="tr-TR" dirty="0" err="1"/>
              <a:t>eozinofilinin</a:t>
            </a:r>
            <a:r>
              <a:rPr lang="tr-TR" dirty="0"/>
              <a:t> erken doyma ile ilişkili olduğu bildirilmiştir. -Artmış T hücreleri, </a:t>
            </a:r>
            <a:r>
              <a:rPr lang="tr-TR" dirty="0" err="1"/>
              <a:t>eozinofili</a:t>
            </a:r>
            <a:r>
              <a:rPr lang="tr-TR" dirty="0"/>
              <a:t>, </a:t>
            </a:r>
            <a:r>
              <a:rPr lang="tr-TR" dirty="0" err="1"/>
              <a:t>mast</a:t>
            </a:r>
            <a:r>
              <a:rPr lang="tr-TR" dirty="0"/>
              <a:t> hücreleri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-Akut enfeksiyona maruz kalanların %10-20’sinde </a:t>
            </a:r>
            <a:r>
              <a:rPr lang="tr-TR" dirty="0" err="1"/>
              <a:t>gastrointestinal</a:t>
            </a:r>
            <a:r>
              <a:rPr lang="tr-TR" dirty="0"/>
              <a:t> semptomların oluşmasının tetiği çekilmektedir. Post </a:t>
            </a:r>
            <a:r>
              <a:rPr lang="tr-TR" dirty="0" err="1"/>
              <a:t>enfeksiyöz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bozuklukların ortaya çıkmasında </a:t>
            </a:r>
            <a:r>
              <a:rPr lang="tr-TR" dirty="0" err="1"/>
              <a:t>enfeksiyöz</a:t>
            </a:r>
            <a:r>
              <a:rPr lang="tr-TR" dirty="0"/>
              <a:t> ajanın özellikleri ve kişinin genetik yatkınlıklarının da rolü vardır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8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915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Üst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gastrointestinal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sistem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mikrobiyomunda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meydana gelen değişiklikler,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gelişimine neden olabilir. Bu hipotez,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semptomların 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gastroenterit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epizodundan sonra ortaya çıkma olasılığının daha yüksek olduğu gözlemiyle desteklenmektedir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-Zihinsel stres yaşayan fonksiyonel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gastrointestinal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bozukluğu olan hastalarda,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amigdala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aktivasyonu ve HPA ekseninin düzensizliği olabilir</a:t>
            </a:r>
            <a:endParaRPr lang="tr-TR" dirty="0"/>
          </a:p>
          <a:p>
            <a:r>
              <a:rPr lang="tr-TR" dirty="0"/>
              <a:t>-Ayrıca zihinsel sağlık bozukluklarıyla da bir ilişki vardır, çünkü fonksiyonel </a:t>
            </a:r>
            <a:r>
              <a:rPr lang="tr-TR" dirty="0" err="1"/>
              <a:t>dispepsisi</a:t>
            </a:r>
            <a:r>
              <a:rPr lang="tr-TR" dirty="0"/>
              <a:t> olan hastalarda </a:t>
            </a:r>
            <a:r>
              <a:rPr lang="tr-TR" dirty="0" err="1"/>
              <a:t>anksiyete</a:t>
            </a:r>
            <a:r>
              <a:rPr lang="tr-TR" dirty="0"/>
              <a:t> ve depresyon oranları diğerlerine göre daha yüksektir. Fonksiyonel </a:t>
            </a:r>
            <a:r>
              <a:rPr lang="tr-TR" dirty="0" err="1"/>
              <a:t>dispepsi</a:t>
            </a:r>
            <a:r>
              <a:rPr lang="tr-TR" dirty="0"/>
              <a:t>, yaygın </a:t>
            </a:r>
            <a:r>
              <a:rPr lang="tr-TR" dirty="0" err="1"/>
              <a:t>anksiyete</a:t>
            </a:r>
            <a:r>
              <a:rPr lang="tr-TR" dirty="0"/>
              <a:t> bozukluğu, </a:t>
            </a:r>
            <a:r>
              <a:rPr lang="tr-TR" dirty="0" err="1"/>
              <a:t>somatizasyon</a:t>
            </a:r>
            <a:r>
              <a:rPr lang="tr-TR" dirty="0"/>
              <a:t> ve majör depresyon ile ilişkilendirilmiştir. Etkileşim iki yönlü olabilir (</a:t>
            </a:r>
            <a:r>
              <a:rPr lang="tr-TR" dirty="0" err="1"/>
              <a:t>Anksiyete↔Dispepsi</a:t>
            </a:r>
            <a:r>
              <a:rPr lang="tr-TR" dirty="0"/>
              <a:t>)</a:t>
            </a:r>
          </a:p>
          <a:p>
            <a:r>
              <a:rPr lang="tr-TR" dirty="0"/>
              <a:t>-Fonksiyonel </a:t>
            </a:r>
            <a:r>
              <a:rPr lang="tr-TR" dirty="0" err="1"/>
              <a:t>dispepside</a:t>
            </a:r>
            <a:r>
              <a:rPr lang="tr-TR" dirty="0"/>
              <a:t> </a:t>
            </a:r>
            <a:r>
              <a:rPr lang="tr-TR" dirty="0" err="1"/>
              <a:t>gastroözofageal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 hastalığı ve </a:t>
            </a:r>
            <a:r>
              <a:rPr lang="tr-TR" dirty="0" err="1"/>
              <a:t>irritabl</a:t>
            </a:r>
            <a:r>
              <a:rPr lang="tr-TR" dirty="0"/>
              <a:t> barsak sendromu ile örtüşme vardır, bazı araştırmalarda hastaların %50'sinin </a:t>
            </a:r>
            <a:r>
              <a:rPr lang="tr-TR" dirty="0" err="1"/>
              <a:t>gastroözofageal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 hastalığı ve %35'inde </a:t>
            </a:r>
            <a:r>
              <a:rPr lang="tr-TR" dirty="0" err="1"/>
              <a:t>irritabl</a:t>
            </a:r>
            <a:r>
              <a:rPr lang="tr-TR" dirty="0"/>
              <a:t> barsak sendromu vardır.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51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129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7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942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608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Yeni başlayan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semptomları olan bir hastanın değerlendirilmesinde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anamnez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fizik muayene ve laboratuvar değerlendirmesi ilk adımlardır. 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Değerlendirmenin amacı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gastroözofageal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malignite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için alarm özelliklerini belirlemektir.</a:t>
            </a:r>
            <a:r>
              <a:rPr lang="tr-TR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</a:rPr>
              <a:t> </a:t>
            </a:r>
          </a:p>
          <a:p>
            <a:r>
              <a:rPr lang="tr-TR" dirty="0"/>
              <a:t>-Ağrının sırta yayılması, özgeçmişinde ve </a:t>
            </a:r>
            <a:r>
              <a:rPr lang="tr-TR" dirty="0" err="1"/>
              <a:t>soygeçmişinde</a:t>
            </a:r>
            <a:r>
              <a:rPr lang="tr-TR" dirty="0"/>
              <a:t> </a:t>
            </a:r>
            <a:r>
              <a:rPr lang="tr-TR" dirty="0" err="1"/>
              <a:t>pankreatit</a:t>
            </a:r>
            <a:r>
              <a:rPr lang="tr-TR" dirty="0"/>
              <a:t> öyküsüne sahip olması, altta yatan kronik </a:t>
            </a:r>
            <a:r>
              <a:rPr lang="tr-TR" dirty="0" err="1"/>
              <a:t>pankreatitin</a:t>
            </a:r>
            <a:r>
              <a:rPr lang="tr-TR" dirty="0"/>
              <a:t> göstergesi olabilir.</a:t>
            </a:r>
          </a:p>
          <a:p>
            <a:r>
              <a:rPr lang="tr-TR" dirty="0"/>
              <a:t>-En az 30 dakika boyunca süren şiddetli </a:t>
            </a:r>
            <a:r>
              <a:rPr lang="tr-TR" dirty="0" err="1"/>
              <a:t>epizodik</a:t>
            </a:r>
            <a:r>
              <a:rPr lang="tr-TR" dirty="0"/>
              <a:t> karakterde olan </a:t>
            </a:r>
            <a:r>
              <a:rPr lang="tr-TR" dirty="0" err="1"/>
              <a:t>epigastrik</a:t>
            </a:r>
            <a:r>
              <a:rPr lang="tr-TR" dirty="0"/>
              <a:t> veya sağ üst kadranda olan karın ağrısının varlığı </a:t>
            </a:r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kolelitiazis</a:t>
            </a:r>
            <a:r>
              <a:rPr lang="tr-TR" dirty="0"/>
              <a:t> tablosunu akla getirmeli</a:t>
            </a:r>
          </a:p>
          <a:p>
            <a:r>
              <a:rPr lang="tr-TR" dirty="0"/>
              <a:t>-Mide yanması ve </a:t>
            </a:r>
            <a:r>
              <a:rPr lang="tr-TR" dirty="0" err="1"/>
              <a:t>regürjitasyon</a:t>
            </a:r>
            <a:r>
              <a:rPr lang="tr-TR" dirty="0"/>
              <a:t> öyküsü olan hastada GÖRH ve fonksiyonel </a:t>
            </a:r>
            <a:r>
              <a:rPr lang="tr-TR" dirty="0" err="1"/>
              <a:t>dispepsi</a:t>
            </a:r>
            <a:r>
              <a:rPr lang="tr-TR" dirty="0"/>
              <a:t> tanılarının olduğu </a:t>
            </a:r>
            <a:r>
              <a:rPr lang="tr-TR" dirty="0" err="1"/>
              <a:t>düşünülebilinir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70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dirty="0" err="1"/>
              <a:t>Duodenal</a:t>
            </a:r>
            <a:r>
              <a:rPr lang="tr-TR" dirty="0"/>
              <a:t> ülserin klasik semptomları , bir mide içeriği yokluğunda (yani yemeklerden iki ila beş saat sonra veya aç karnına) asit salgılanırken ortaya çıksa da, </a:t>
            </a:r>
            <a:r>
              <a:rPr lang="tr-TR" dirty="0" err="1"/>
              <a:t>peptik</a:t>
            </a:r>
            <a:r>
              <a:rPr lang="tr-TR" dirty="0"/>
              <a:t> ülserler daha çok gıda kaynaklı semptomlarla ilişkilendirilebilir.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-Gıda tüketimi ile </a:t>
            </a:r>
            <a:r>
              <a:rPr lang="tr-TR" dirty="0" err="1"/>
              <a:t>dispepsi</a:t>
            </a:r>
            <a:r>
              <a:rPr lang="tr-TR" dirty="0"/>
              <a:t> yakınmaları arasındaki ilişki değerlendirildiğinde baharatlar başta olmak üzere baklagillerin, soğanın, yağlı gıdaların, bulgur ve turşu gibi besinlerin hastaların şikayetlerini alevlendirdiği görülmektedir.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01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-NSAİ ilaç kullanım öyküsü </a:t>
            </a:r>
            <a:r>
              <a:rPr lang="tr-TR" dirty="0" err="1"/>
              <a:t>dispepsi</a:t>
            </a:r>
            <a:r>
              <a:rPr lang="tr-TR" dirty="0"/>
              <a:t> ve </a:t>
            </a:r>
            <a:r>
              <a:rPr lang="tr-TR" dirty="0" err="1"/>
              <a:t>peptik</a:t>
            </a:r>
            <a:r>
              <a:rPr lang="tr-TR" dirty="0"/>
              <a:t> ülser hastalığı görülme olasılığını artırır. Ayrıca ilaçlar </a:t>
            </a:r>
            <a:r>
              <a:rPr lang="tr-TR" dirty="0" err="1"/>
              <a:t>peptik</a:t>
            </a:r>
            <a:r>
              <a:rPr lang="tr-TR" dirty="0"/>
              <a:t> ülser olmadan da </a:t>
            </a:r>
            <a:r>
              <a:rPr lang="tr-TR" dirty="0" err="1"/>
              <a:t>dispeptik</a:t>
            </a:r>
            <a:r>
              <a:rPr lang="tr-TR" dirty="0"/>
              <a:t> yakınmalara neden olabilir.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-Kısa zaman diliminde önemli derecede olan kilo kaybı, </a:t>
            </a:r>
            <a:r>
              <a:rPr lang="tr-TR" dirty="0" err="1"/>
              <a:t>anoreksi</a:t>
            </a:r>
            <a:r>
              <a:rPr lang="tr-TR" dirty="0"/>
              <a:t>, kusma, </a:t>
            </a:r>
            <a:r>
              <a:rPr lang="tr-TR" dirty="0" err="1"/>
              <a:t>disfaji</a:t>
            </a:r>
            <a:r>
              <a:rPr lang="tr-TR" dirty="0"/>
              <a:t>, </a:t>
            </a:r>
            <a:r>
              <a:rPr lang="tr-TR" dirty="0" err="1"/>
              <a:t>odinofaji</a:t>
            </a:r>
            <a:r>
              <a:rPr lang="tr-TR" dirty="0"/>
              <a:t> ve ailede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malignite</a:t>
            </a:r>
            <a:r>
              <a:rPr lang="tr-TR" dirty="0"/>
              <a:t> öyküsü, altta yatan bir </a:t>
            </a:r>
            <a:r>
              <a:rPr lang="tr-TR" dirty="0" err="1"/>
              <a:t>gastroözofageal</a:t>
            </a:r>
            <a:r>
              <a:rPr lang="tr-TR" dirty="0"/>
              <a:t> </a:t>
            </a:r>
            <a:r>
              <a:rPr lang="tr-TR" dirty="0" err="1"/>
              <a:t>malignitenin</a:t>
            </a:r>
            <a:r>
              <a:rPr lang="tr-TR" dirty="0"/>
              <a:t> olabileceğini düşündürmekte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</a:t>
            </a:r>
            <a:r>
              <a:rPr lang="tr-TR" sz="1200" b="0" i="0" dirty="0">
                <a:solidFill>
                  <a:srgbClr val="232323"/>
                </a:solidFill>
                <a:effectLst/>
              </a:rPr>
              <a:t>Klinik olarak anlamlı kilo kaybı (6 ila 12 ay boyunca normal vücut ağırlığının &gt; yüzde 5’i)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2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Dispepsili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hastalarda fizik muayene,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epigastrik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hassasiyet dışında genellikle normaldir. 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Epigastrik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hassasiyetin varlığı, organik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dispepsiyi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fonksiyonel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dispepsiden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tam olarak ayırt edemez.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Palpasyonda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karın hassasiyeti, karın duvarından kaynaklanan ağrıdan kaynaklanıp kaynaklanmadığını belirlemek için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Carnett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belirtisinin varlığı açısından değerlendirilmelidir. Kas gerginliği sırasında artan lokal hassasiyetin varlığı (pozitif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Carnett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işareti), karın duvarı ağrısının varlığını düşündürür. Bununla birlikte, ağrı azalırsa (negatif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Carnett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belirtisi), ağrının kaynağı karın duvarından değildir ve muhtemelen karın içi bir organdır, çünkü gergin karın duvarı kasları iç organları korur.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Fizik muayene ile ilgili diğer bilgilendirici bulgular arasında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palpabl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abdominal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kitle 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örn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hepatom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 veya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lenfadenopati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örn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., mide kanserinde sol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supraklaviküler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veya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periumbilikal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787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Altta yatan 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malignitesi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olan hastalarda kilo kaybına bağlı kas kaybı, deri altı yağ kaybı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periferik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ödem bulguları olabilir.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Biliyer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hastalıklarda sarılık veya anemiye bağlı solukluk görülebilir.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Asitler,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peritoneal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karsinomatozisin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varlığını gösterebilir.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732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041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Laboratuvar testlerinde ayırıcı tanıya yönelik alarm bulguları(</a:t>
            </a:r>
            <a:r>
              <a:rPr lang="tr-TR" dirty="0" err="1"/>
              <a:t>örn:anemi</a:t>
            </a:r>
            <a:r>
              <a:rPr lang="tr-TR" dirty="0"/>
              <a:t>) gösterebilecek ve </a:t>
            </a:r>
            <a:r>
              <a:rPr lang="tr-TR" dirty="0" err="1"/>
              <a:t>dispepsi</a:t>
            </a:r>
            <a:r>
              <a:rPr lang="tr-TR" dirty="0"/>
              <a:t> oluşturabilecek altta yatan </a:t>
            </a:r>
            <a:r>
              <a:rPr lang="tr-TR" dirty="0" err="1"/>
              <a:t>metabolik</a:t>
            </a:r>
            <a:r>
              <a:rPr lang="tr-TR" dirty="0"/>
              <a:t> hastalıkları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örn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diyabet,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hiperkalsemi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</a:t>
            </a:r>
            <a:r>
              <a:rPr lang="tr-TR" dirty="0"/>
              <a:t> tanımlamak için </a:t>
            </a:r>
            <a:r>
              <a:rPr lang="tr-TR" dirty="0" err="1"/>
              <a:t>hemogram</a:t>
            </a:r>
            <a:r>
              <a:rPr lang="tr-TR" dirty="0"/>
              <a:t>, karaciğer fonksiyon testleri, serum </a:t>
            </a:r>
            <a:r>
              <a:rPr lang="tr-TR" dirty="0" err="1"/>
              <a:t>lipaz</a:t>
            </a:r>
            <a:r>
              <a:rPr lang="tr-TR" dirty="0"/>
              <a:t> ve amilaz dahil kan biyokimyası testleri yapılmalıdır</a:t>
            </a:r>
          </a:p>
          <a:p>
            <a:r>
              <a:rPr lang="tr-TR" dirty="0"/>
              <a:t>USG: örneğin </a:t>
            </a:r>
            <a:r>
              <a:rPr lang="tr-TR" dirty="0" err="1"/>
              <a:t>biliyer</a:t>
            </a:r>
            <a:r>
              <a:rPr lang="tr-TR" dirty="0"/>
              <a:t> sistem patolojisi düşünüyorsak</a:t>
            </a:r>
          </a:p>
          <a:p>
            <a:r>
              <a:rPr lang="tr-TR" dirty="0"/>
              <a:t>GGK: GİS kanama şüphesi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443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Kriterleri karşılayan hastalarda </a:t>
            </a:r>
            <a:r>
              <a:rPr lang="tr-TR" dirty="0" err="1"/>
              <a:t>dispepsiyi</a:t>
            </a:r>
            <a:r>
              <a:rPr lang="tr-TR" dirty="0"/>
              <a:t> değerlendirmek için üst GIS endoskopisi yapılması ve </a:t>
            </a:r>
            <a:r>
              <a:rPr lang="tr-TR" dirty="0" err="1"/>
              <a:t>helikobakter</a:t>
            </a:r>
            <a:r>
              <a:rPr lang="tr-TR" dirty="0"/>
              <a:t> </a:t>
            </a:r>
            <a:r>
              <a:rPr lang="tr-TR" dirty="0" err="1"/>
              <a:t>pilori‘yi</a:t>
            </a:r>
            <a:r>
              <a:rPr lang="tr-TR" dirty="0"/>
              <a:t> dışlamak için mideden biyopsi alınması önerilmektedir. </a:t>
            </a:r>
          </a:p>
          <a:p>
            <a:r>
              <a:rPr lang="tr-TR" dirty="0"/>
              <a:t>Amerikan Gastroenteroloji Derneği kılavuzlarında, bazı ülkelerde 60 yaşın, </a:t>
            </a:r>
            <a:r>
              <a:rPr lang="tr-TR" dirty="0" err="1"/>
              <a:t>dispeptik</a:t>
            </a:r>
            <a:r>
              <a:rPr lang="tr-TR" dirty="0"/>
              <a:t> hastalara endoskopinin yapılması gereken eşik yaş olarak kabul etmenin makul olduğu düşünülmüş.</a:t>
            </a:r>
          </a:p>
          <a:p>
            <a:r>
              <a:rPr lang="tr-TR" dirty="0"/>
              <a:t>Türk cerrahi derneği 50 yaş üstü </a:t>
            </a:r>
          </a:p>
          <a:p>
            <a:r>
              <a:rPr lang="tr-TR" dirty="0"/>
              <a:t>Avrupa </a:t>
            </a:r>
            <a:r>
              <a:rPr lang="tr-TR" dirty="0" err="1"/>
              <a:t>konsensusunun</a:t>
            </a:r>
            <a:r>
              <a:rPr lang="tr-TR" dirty="0"/>
              <a:t> bildiriminde ise, </a:t>
            </a:r>
            <a:r>
              <a:rPr lang="tr-TR" dirty="0" err="1"/>
              <a:t>dispepsi</a:t>
            </a:r>
            <a:r>
              <a:rPr lang="tr-TR" dirty="0"/>
              <a:t> ile başvuran 45 yaşın üzerindeki erişkinlerde endoskopi yapılması önerilmekte.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Bu öneriler,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dispepsili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hastanın tanısal değerlendirmesinin semptomlar, yaş, etnik köken, aile öyküsü, uyruk ve bölgesel mide kanseri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insidansına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dayalı olarak bireyselleştirilmesi gerektiğini vurgulamaktadır.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048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Testler öncesi 2 hafta </a:t>
            </a:r>
            <a:r>
              <a:rPr lang="tr-TR" dirty="0" err="1"/>
              <a:t>ppı</a:t>
            </a:r>
            <a:r>
              <a:rPr lang="tr-TR" dirty="0"/>
              <a:t> kullanmamalı!!</a:t>
            </a:r>
          </a:p>
          <a:p>
            <a:r>
              <a:rPr lang="tr-TR" dirty="0"/>
              <a:t>-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CO2 ve amonyak üretmek için ürenin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tarafından hidrolizine dayanır . İşaretli bir karbon izotoplu (radyoaktif olmayan 13C veya radyoaktif 14C) üre ağızdan verilir;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, nefes örneklerinde tespit edilebilen işaretli CO2'yi serbest bırakır </a:t>
            </a:r>
            <a:r>
              <a:rPr lang="tr-TR" b="0" i="0" baseline="-2500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 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Testler 15 ila 20 dakika içinde gerçekleştirilebilir. Yanlış pozitif sonuçlar nadirdir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-Bakteriyel antijenin tespiti, devam eden bir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enfeksiyonunu gösterir.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Bu nedenle, 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pylori'nin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ilk tanısını koymak ve eradikasyonu doğrulamak için dışkı antijen testi kullanılabilir.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Mevcut testlerden dışkı antijen testi, 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pylori'nin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düşük ila orta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prevalansı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olan alanlarda en uygun maliyetli olanıdır. 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IgG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&gt; sadece karşılaşmayı gösterir, aktif durum hakkında bilgi vermez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633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-Hızlı </a:t>
            </a:r>
            <a:r>
              <a:rPr lang="tr-TR" dirty="0" err="1"/>
              <a:t>üreaz</a:t>
            </a:r>
            <a:r>
              <a:rPr lang="tr-TR" dirty="0"/>
              <a:t> </a:t>
            </a:r>
            <a:r>
              <a:rPr lang="tr-TR" dirty="0" err="1"/>
              <a:t>testi:tek</a:t>
            </a:r>
            <a:r>
              <a:rPr lang="tr-TR" dirty="0"/>
              <a:t> kullanımlık, hazır, hızlı </a:t>
            </a:r>
            <a:r>
              <a:rPr lang="tr-TR" dirty="0" err="1"/>
              <a:t>üreaz</a:t>
            </a:r>
            <a:r>
              <a:rPr lang="tr-TR" dirty="0"/>
              <a:t> test kitleri/ mikrobiyoloji </a:t>
            </a:r>
            <a:r>
              <a:rPr lang="tr-TR" dirty="0" err="1"/>
              <a:t>labında</a:t>
            </a:r>
            <a:r>
              <a:rPr lang="tr-TR" dirty="0"/>
              <a:t> hazırlanan solüsyonlar</a:t>
            </a:r>
          </a:p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biyopsi örnekleri, üre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pH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reaktifi içeren bir ortama yerleştirilir. 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Üreaz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amonyağı serbest bırakmak için üreyi parçalayarak alkali 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pH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 sonuçta bir renk değişikliği üretir.</a:t>
            </a:r>
            <a:endParaRPr lang="tr-TR" dirty="0"/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Hızlı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üreaz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test kitleri ile 1 saatte sonuç alınmaktadır</a:t>
            </a:r>
            <a:endParaRPr lang="tr-TR" dirty="0"/>
          </a:p>
          <a:p>
            <a:r>
              <a:rPr lang="tr-TR" dirty="0"/>
              <a:t>-</a:t>
            </a:r>
            <a:r>
              <a:rPr lang="tr-TR" dirty="0" err="1"/>
              <a:t>Gastrik</a:t>
            </a:r>
            <a:r>
              <a:rPr lang="tr-TR" dirty="0"/>
              <a:t> biyopsinin özel boyalarla incelenmesi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</a:t>
            </a:r>
            <a:endParaRPr lang="tr-TR" dirty="0"/>
          </a:p>
          <a:p>
            <a:r>
              <a:rPr lang="tr-TR" dirty="0"/>
              <a:t>-Kültür &gt; pratikte kullanılmıyor, genelde araştırmalarda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582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76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008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56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Fonksiyonel </a:t>
            </a:r>
            <a:r>
              <a:rPr lang="tr-TR" dirty="0" err="1"/>
              <a:t>dispepsi</a:t>
            </a:r>
            <a:r>
              <a:rPr lang="tr-TR" dirty="0"/>
              <a:t> tedavisinde yıllardır diyet ve yaşam tarzının düzenlenmesi konularında hastalar bilgilendirilmektedir.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Hastaların </a:t>
            </a:r>
            <a:r>
              <a:rPr lang="tr-TR" dirty="0" err="1"/>
              <a:t>non-steroid</a:t>
            </a:r>
            <a:r>
              <a:rPr lang="tr-TR" dirty="0"/>
              <a:t> anti-</a:t>
            </a:r>
            <a:r>
              <a:rPr lang="tr-TR" dirty="0" err="1"/>
              <a:t>inflamatuvar</a:t>
            </a:r>
            <a:r>
              <a:rPr lang="tr-TR" dirty="0"/>
              <a:t> ilaçlardan, kahveden, alkolden, sigaradan sakınmaları istenir. </a:t>
            </a:r>
          </a:p>
          <a:p>
            <a:r>
              <a:rPr lang="tr-TR" dirty="0"/>
              <a:t>Az yemeleri, yağlı yiyeceklerden ve kendilerinde rahatsızlığa yol açan yiyeceklerden, içeceklerden uzak durmaları önerilir. </a:t>
            </a:r>
          </a:p>
          <a:p>
            <a:r>
              <a:rPr lang="tr-TR" dirty="0"/>
              <a:t>Öğünlerde az az ve altı öğün yemeleri tavsiye edilir.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161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732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Klaritromisin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direncinin yüksek olduğu bölgelerde veya bir hastada daha önce herhangi bir nedenle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makrolidlerle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tedavi edilmiş olduğu biliniyorsa, bizmut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dörtlü terapi, başlangıç ​​olarak kuvvetle düşünülmelidir.</a:t>
            </a: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4 hafta sonra eradikasyon açısından kontrol</a:t>
            </a:r>
            <a:endParaRPr lang="tr-TR" dirty="0"/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21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Tıp terimi olarak </a:t>
            </a:r>
            <a:r>
              <a:rPr lang="tr-TR" dirty="0" err="1"/>
              <a:t>Dyspepsia</a:t>
            </a:r>
            <a:r>
              <a:rPr lang="tr-TR" dirty="0"/>
              <a:t> sindirim güçlüğüdür (</a:t>
            </a:r>
            <a:r>
              <a:rPr lang="tr-TR" dirty="0" err="1"/>
              <a:t>Dys</a:t>
            </a:r>
            <a:r>
              <a:rPr lang="tr-TR" dirty="0"/>
              <a:t>=zor, </a:t>
            </a:r>
            <a:r>
              <a:rPr lang="tr-TR" dirty="0" err="1"/>
              <a:t>Pepsis</a:t>
            </a:r>
            <a:r>
              <a:rPr lang="tr-TR" dirty="0"/>
              <a:t>=Sindirmek</a:t>
            </a:r>
          </a:p>
          <a:p>
            <a:r>
              <a:rPr lang="tr-TR" dirty="0" err="1"/>
              <a:t>Etyolojisinden</a:t>
            </a:r>
            <a:r>
              <a:rPr lang="tr-TR" dirty="0"/>
              <a:t> birçok faktör sorumlu tutulmaktadır. Bu nedenler sebebiyle </a:t>
            </a:r>
            <a:r>
              <a:rPr lang="tr-TR" dirty="0" err="1"/>
              <a:t>dispepsi</a:t>
            </a:r>
            <a:r>
              <a:rPr lang="tr-TR" dirty="0"/>
              <a:t> hastalıktan ziyade semptomlar kompleksidir.</a:t>
            </a:r>
          </a:p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sağkalımı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etkilemese de, önemli sağlık bakım maliyetlerinden sorumludur ve yaşam kalitesini önemli ölçüde etkiler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240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349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PPI: ilk seçenek tedavi, çoğunlukla ampirik olarak da </a:t>
            </a:r>
            <a:r>
              <a:rPr lang="tr-TR" dirty="0" err="1"/>
              <a:t>ppı</a:t>
            </a:r>
            <a:r>
              <a:rPr lang="tr-TR" dirty="0"/>
              <a:t> tedavisi önerilmekte</a:t>
            </a:r>
          </a:p>
          <a:p>
            <a:r>
              <a:rPr lang="tr-TR" dirty="0"/>
              <a:t>H2 reseptör antagonist: asit baskılayıcı etkileri nedeniyle etkin olduğunu düşünebiliriz. Yapılan çalışmalarda yeni Roma </a:t>
            </a:r>
            <a:r>
              <a:rPr lang="tr-TR" dirty="0" err="1"/>
              <a:t>klasifikasyonları</a:t>
            </a:r>
            <a:r>
              <a:rPr lang="tr-TR" dirty="0"/>
              <a:t> kullanılmadığı için tam anlamıyla çıkarım yapmak zor.</a:t>
            </a:r>
          </a:p>
          <a:p>
            <a:r>
              <a:rPr lang="tr-TR" dirty="0"/>
              <a:t>Antiasitler daha çok altta yatan nedenlerden GÖRH, </a:t>
            </a:r>
            <a:r>
              <a:rPr lang="tr-TR" dirty="0" err="1"/>
              <a:t>peptik</a:t>
            </a:r>
            <a:r>
              <a:rPr lang="tr-TR" dirty="0"/>
              <a:t> ülser </a:t>
            </a:r>
            <a:r>
              <a:rPr lang="tr-TR" dirty="0" err="1"/>
              <a:t>vs</a:t>
            </a:r>
            <a:r>
              <a:rPr lang="tr-TR" dirty="0"/>
              <a:t> tedavisinde tercih edilebilir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7483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Sekiz haftalık PPI tedavisinden sonra semptomları düzelmeyen fonksiyonel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dispepsili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hastalarda, 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trisiklik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antidepresan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(TCA) ile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terapötik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bir deneme başlatıyoruz. 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PPI’a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kısmi klinik yanıtı olan hastalar için, kombinasyon tedavisi olarak bir TCA başlatılabilir. </a:t>
            </a:r>
            <a:endParaRPr lang="tr-TR" dirty="0"/>
          </a:p>
          <a:p>
            <a:r>
              <a:rPr lang="tr-TR" dirty="0"/>
              <a:t>-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Düşük dozda bir TCA ile başlıyoruz (örneğin, geceleri </a:t>
            </a:r>
            <a:r>
              <a:rPr lang="tr-TR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amitriptilin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10 mg veya </a:t>
            </a:r>
            <a:r>
              <a:rPr lang="tr-TR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desipramin</a:t>
            </a:r>
            <a:r>
              <a:rPr lang="tr-TR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25 mg). 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Doz, iki haftalık aralıklarla artırılabilir. Birçok hastada 20 ila 30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mg'lık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bir doz yeterlidir ve çoğu hastada 75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mg'lık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bir dozu geçmiyoruz.</a:t>
            </a:r>
            <a:endParaRPr lang="tr-TR" dirty="0"/>
          </a:p>
          <a:p>
            <a:r>
              <a:rPr lang="tr-TR" dirty="0"/>
              <a:t>-</a:t>
            </a:r>
            <a:r>
              <a:rPr lang="tr-TR" dirty="0" err="1"/>
              <a:t>Metoklopromid</a:t>
            </a:r>
            <a:r>
              <a:rPr lang="tr-TR" dirty="0"/>
              <a:t>, </a:t>
            </a:r>
            <a:r>
              <a:rPr lang="tr-TR" dirty="0" err="1"/>
              <a:t>domperidon</a:t>
            </a:r>
            <a:r>
              <a:rPr lang="tr-TR" dirty="0"/>
              <a:t> .  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Prokinetiklerin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kullanımını (örneğin, </a:t>
            </a:r>
            <a:r>
              <a:rPr lang="tr-TR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5"/>
              </a:rPr>
              <a:t>metoklopramid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5 ila 10 mg, günde üç kez, yemeklerden bir buçuk saat </a:t>
            </a:r>
            <a:r>
              <a:rPr lang="tr-TR" b="0" i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önce ve geceleri 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dört hafta boyunca ), diğer tedavilerin başarısız olduğu hastalarda saklı tutuyoruz ve sürelerini dört hafta ile sınırlandırıyoruz.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4900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778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Oral olarak uygulanan proton pompası inhibitörlerinin standart dozları şunları içerir: Günde 30 mg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lansoprazol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günde 20 mg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omeprazol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günde 40 mg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pantoprazol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günde 20 mg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rabeprazol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veya günde 20 mg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esomeprazol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122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2545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95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5955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09FF0-671B-449D-B968-DA627A467E07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65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geniş bir ayırıcı tanıya ve heterojen bir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patofizyolojiye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sahip yaygın bir semptomdur. Roma kriterlerinin farklı yinelemeleri kullanıldığında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prevalans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oranları daha düşük olsa da, nüfusun yüzde 20'sine kadarında görülür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 err="1">
                <a:solidFill>
                  <a:srgbClr val="333333"/>
                </a:solidFill>
                <a:effectLst/>
                <a:latin typeface="interfaceregular"/>
              </a:rPr>
              <a:t>Prevalans</a:t>
            </a:r>
            <a:r>
              <a:rPr lang="tr-TR" b="0" i="0" dirty="0">
                <a:solidFill>
                  <a:srgbClr val="333333"/>
                </a:solidFill>
                <a:effectLst/>
                <a:latin typeface="interfaceregular"/>
              </a:rPr>
              <a:t> ülkeye göre (%1.8 ila %57.0) ve </a:t>
            </a:r>
            <a:r>
              <a:rPr lang="tr-TR" b="0" i="0" dirty="0" err="1">
                <a:solidFill>
                  <a:srgbClr val="333333"/>
                </a:solidFill>
                <a:effectLst/>
                <a:latin typeface="interfaceregular"/>
              </a:rPr>
              <a:t>dispepsiyi</a:t>
            </a:r>
            <a:r>
              <a:rPr lang="tr-TR" b="0" i="0" dirty="0">
                <a:solidFill>
                  <a:srgbClr val="333333"/>
                </a:solidFill>
                <a:effectLst/>
                <a:latin typeface="interfaceregular"/>
              </a:rPr>
              <a:t> tanımlamak için kullanılan kriterlere göre değişiklik göstermiştir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Ülkeler arasında değişkenlikte diyet ve kültürel faktörlerin de rol oynadığı düşünülmekte</a:t>
            </a: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Kadınlarda, sigara içenlerde, NSAID kullananlarda ve H.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pylori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pozitif bireylerde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BlinkMacSystemFont"/>
              </a:rPr>
              <a:t>prevalans</a:t>
            </a:r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anlamlı olarak daha yüksektir, ancak bu ilişkiler orta düzeydedir.</a:t>
            </a:r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28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Dispepsili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hastaların yaklaşık yüzde </a:t>
            </a:r>
            <a:r>
              <a:rPr lang="tr-TR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20 ila 25'inin altta yatan bir organik nedeni vardır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</a:t>
            </a:r>
            <a:r>
              <a:rPr lang="tr-TR" dirty="0" err="1"/>
              <a:t>Dispepsinin</a:t>
            </a:r>
            <a:r>
              <a:rPr lang="tr-TR" dirty="0"/>
              <a:t> ortaya çıkması için çeşitli organik nedenler mevcuttur. Ana nedenler olarak </a:t>
            </a:r>
            <a:r>
              <a:rPr lang="tr-TR" dirty="0" err="1"/>
              <a:t>peptik</a:t>
            </a:r>
            <a:r>
              <a:rPr lang="tr-TR" dirty="0"/>
              <a:t> ülser hastalığı, gastrit, </a:t>
            </a:r>
            <a:r>
              <a:rPr lang="tr-TR" dirty="0" err="1"/>
              <a:t>gastroözofageal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 hastalığı, ilaçlar (en çok suçlanan </a:t>
            </a:r>
            <a:r>
              <a:rPr lang="tr-TR" dirty="0" err="1"/>
              <a:t>non-steroid</a:t>
            </a:r>
            <a:r>
              <a:rPr lang="tr-TR" dirty="0"/>
              <a:t> anti-</a:t>
            </a:r>
            <a:r>
              <a:rPr lang="tr-TR" dirty="0" err="1"/>
              <a:t>infl</a:t>
            </a:r>
            <a:r>
              <a:rPr lang="tr-TR" dirty="0"/>
              <a:t> </a:t>
            </a:r>
            <a:r>
              <a:rPr lang="tr-TR" dirty="0" err="1"/>
              <a:t>amatuarilaçlar</a:t>
            </a:r>
            <a:r>
              <a:rPr lang="tr-TR" dirty="0"/>
              <a:t>) söylenebilir.</a:t>
            </a:r>
          </a:p>
          <a:p>
            <a:r>
              <a:rPr lang="tr-TR" dirty="0"/>
              <a:t>İlaçlar: NSAID, aspirin, </a:t>
            </a:r>
            <a:r>
              <a:rPr lang="tr-TR" dirty="0" err="1"/>
              <a:t>steroid</a:t>
            </a:r>
            <a:r>
              <a:rPr lang="tr-TR" dirty="0"/>
              <a:t>, </a:t>
            </a:r>
            <a:r>
              <a:rPr lang="tr-TR" dirty="0" err="1"/>
              <a:t>kolşisin</a:t>
            </a:r>
            <a:r>
              <a:rPr lang="tr-TR" dirty="0"/>
              <a:t>, oral ab </a:t>
            </a:r>
            <a:r>
              <a:rPr lang="tr-TR" dirty="0" err="1"/>
              <a:t>ler</a:t>
            </a:r>
            <a:r>
              <a:rPr lang="tr-TR" dirty="0"/>
              <a:t>(</a:t>
            </a:r>
            <a:r>
              <a:rPr lang="tr-TR" dirty="0" err="1"/>
              <a:t>örn:eritromisin</a:t>
            </a:r>
            <a:r>
              <a:rPr lang="tr-TR" dirty="0"/>
              <a:t>), demir </a:t>
            </a:r>
            <a:r>
              <a:rPr lang="tr-TR" dirty="0" err="1"/>
              <a:t>preparartları</a:t>
            </a:r>
            <a:r>
              <a:rPr lang="tr-TR" dirty="0"/>
              <a:t>…</a:t>
            </a:r>
          </a:p>
          <a:p>
            <a:r>
              <a:rPr lang="tr-TR" dirty="0" err="1"/>
              <a:t>Pankreatit</a:t>
            </a:r>
            <a:r>
              <a:rPr lang="tr-TR" dirty="0"/>
              <a:t>, </a:t>
            </a:r>
            <a:r>
              <a:rPr lang="tr-TR" dirty="0" err="1"/>
              <a:t>kolelityazis</a:t>
            </a:r>
            <a:endParaRPr lang="tr-TR" dirty="0"/>
          </a:p>
          <a:p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bozukluklar:hiperkalsemi</a:t>
            </a:r>
            <a:r>
              <a:rPr lang="tr-TR" dirty="0"/>
              <a:t>, </a:t>
            </a:r>
            <a:r>
              <a:rPr lang="tr-TR" dirty="0" err="1"/>
              <a:t>hiperkalemi</a:t>
            </a:r>
            <a:endParaRPr lang="tr-TR" dirty="0"/>
          </a:p>
          <a:p>
            <a:r>
              <a:rPr lang="tr-TR" dirty="0"/>
              <a:t>Sistemik </a:t>
            </a:r>
            <a:r>
              <a:rPr lang="tr-TR" dirty="0" err="1"/>
              <a:t>hastalıklar:DM</a:t>
            </a:r>
            <a:r>
              <a:rPr lang="tr-TR" dirty="0"/>
              <a:t>, </a:t>
            </a:r>
            <a:r>
              <a:rPr lang="tr-TR" dirty="0" err="1"/>
              <a:t>tiroid</a:t>
            </a:r>
            <a:r>
              <a:rPr lang="tr-TR" dirty="0"/>
              <a:t> ve </a:t>
            </a:r>
            <a:r>
              <a:rPr lang="tr-TR" dirty="0" err="1"/>
              <a:t>paratiroid</a:t>
            </a:r>
            <a:r>
              <a:rPr lang="tr-TR" dirty="0"/>
              <a:t> bozukluklar..  (</a:t>
            </a:r>
            <a:r>
              <a:rPr lang="tr-TR" dirty="0" err="1"/>
              <a:t>gastroparezi</a:t>
            </a:r>
            <a:r>
              <a:rPr lang="tr-TR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Bununla birlikte, hastaların yüzde </a:t>
            </a:r>
            <a:r>
              <a:rPr lang="tr-TR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75 ila 80'inde tanısal değerlendirmede altta yatan bir neden olmaksızın fonksiyonel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idiyopatik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veya ülser olmayan)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dispepsi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vardır.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2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NSAİ ilaçlar günümüzde dünya genelinde en çok kullanılan ilaçlardandır. </a:t>
            </a:r>
            <a:r>
              <a:rPr lang="tr-TR" dirty="0" err="1"/>
              <a:t>Romatolojik</a:t>
            </a:r>
            <a:r>
              <a:rPr lang="tr-TR" dirty="0"/>
              <a:t> hastalıkların tedavisinde kullanıldığı gibi ağrı kesici-analjezik olarak da yaygın şekilde kullanılmaktadır.</a:t>
            </a:r>
          </a:p>
          <a:p>
            <a:r>
              <a:rPr lang="tr-TR" dirty="0"/>
              <a:t>Yüksek risk grubunda olanlarda (ileri yaş, daha önce ülser saptanmış, kanama, </a:t>
            </a:r>
            <a:r>
              <a:rPr lang="tr-TR" dirty="0" err="1"/>
              <a:t>perforasyon</a:t>
            </a:r>
            <a:r>
              <a:rPr lang="tr-TR" dirty="0"/>
              <a:t> geçirmiş, </a:t>
            </a:r>
            <a:r>
              <a:rPr lang="tr-TR" dirty="0" err="1"/>
              <a:t>antikoagülan</a:t>
            </a:r>
            <a:r>
              <a:rPr lang="tr-TR" dirty="0"/>
              <a:t> kullanımı </a:t>
            </a:r>
            <a:r>
              <a:rPr lang="tr-TR" dirty="0" err="1"/>
              <a:t>vs</a:t>
            </a:r>
            <a:r>
              <a:rPr lang="tr-TR" dirty="0"/>
              <a:t>) uzun süre NSAİ ilaç verecekseniz </a:t>
            </a:r>
            <a:r>
              <a:rPr lang="tr-TR" dirty="0" err="1"/>
              <a:t>profilaktik</a:t>
            </a:r>
            <a:r>
              <a:rPr lang="tr-TR" dirty="0"/>
              <a:t> PPI önerilir.</a:t>
            </a:r>
          </a:p>
          <a:p>
            <a:r>
              <a:rPr lang="tr-TR" dirty="0"/>
              <a:t>Uzun süre NSAİ ilaç almak zorunda olan olgularda </a:t>
            </a:r>
            <a:r>
              <a:rPr lang="tr-TR" dirty="0" err="1"/>
              <a:t>Hp</a:t>
            </a:r>
            <a:r>
              <a:rPr lang="tr-TR" dirty="0"/>
              <a:t> test edilmesi, pozitif ise eradikasyon yapılması önerilmiş..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5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ülserler, mide veya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duodenal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mukozada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muskularis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mukozaya uzanan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defektlerdir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 Mide suyundaki asit-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aktivitenin bir fonksiyonu olarak gelişirler ve devam ederler. 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 hastalığı,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morbidite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ve sağlık bakım maliyetlerinin önemli bir nedeni olmaya devam etmektedir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 hastalığı iki ana faktörle ilişkilidir: 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Helicobacter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(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) enfeksiyonu ve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nonsteroid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antiinflamatuar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ilaçların (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NSAID'ler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) tüketimi. NSAID kullanımı ve </a:t>
            </a:r>
            <a:r>
              <a:rPr lang="tr-TR" b="0" i="1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H. </a:t>
            </a:r>
            <a:r>
              <a:rPr lang="tr-TR" b="0" i="1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enfeksiyonu, komplike olmayan ve kanamalı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 hastalığı için bağımsız ve aynı zamanda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sinerjik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risk faktörlerini temsil eder.</a:t>
            </a:r>
            <a:endParaRPr lang="tr-TR" dirty="0"/>
          </a:p>
          <a:p>
            <a:pPr algn="l"/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91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Endoskopik olarak ülser teşhisi konan hastaların yaklaşık yüzde 80'inde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epigastrik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ağrı vardır</a:t>
            </a:r>
          </a:p>
          <a:p>
            <a:pPr algn="l"/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Ülserlerden kaynaklanan rahatsızlık genellikle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epigastriumda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ortalansa da, bazen sağ veya sol üst kadranda lokalize olabilir.</a:t>
            </a:r>
          </a:p>
          <a:p>
            <a:pPr algn="l"/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Peptik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ülserler ayrıca yemek sonrası geğirme,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epigastrik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dolgunluk, erken doyma, yağlı gıda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intoleransı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mide bulantısı ve ara sıra kusma ile ilişkilendirilebilir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Klasik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duodenum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ülseri semptomları, bir gıda tamponu yokluğunda asit salgılandığında (yani yemeklerden iki ila beş saat sonra veya aç karnına) ortaya çıkar.</a:t>
            </a: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Ritmiktir gıda, süt veya antiasitlerle rahatlar.</a:t>
            </a: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F8CF7-0E70-4CB9-BA37-E04AED543E8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F2B05B3-28B8-4A44-A73C-84DA43858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9AF0412-A2AA-4CFC-ABAF-C29F97D79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EDC097F-1320-4342-95AF-5D31588B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D884C64-9A1D-46AF-BC57-70EFFB7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922E787-A41B-4227-A207-F68D3239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24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6FF7B0A-A63C-4473-8FE1-7FB8E393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F699FFC-4E41-474C-B965-7E5591B46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1DEF22F-CD02-4DF3-8812-B7D21585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DB129BC-86B9-49DC-8801-2B9C762E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01AEC89-397C-420C-B909-9037BB36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90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1E2D322-54F1-4284-82D1-3CA27F90F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2322250-A025-461C-AE54-4519C1B6C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2851CD8-115D-47F9-BF27-F6D831FE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623FAC-1211-474E-BBEF-E8366997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39A97B3-B9E3-41F4-9D00-CB4C98E1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B3F158-D025-429A-B1D2-44EAF727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234C6F1-1721-41C3-B996-55DF773C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B53047A-BADC-4985-BEE0-4667B10F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26E2E5F-D021-4BBF-BC27-95A1B2CF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38069A8-57CB-4268-8084-151BF964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37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3DA05B6-7BA0-4DB4-BC90-1AC7CB64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A59F88F-F503-4C6D-A902-58010A2F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EFCD08E-6290-4603-8C37-2AF02C05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0152A0F-9E9E-493D-89D0-A40BC8B3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CE31C00-546B-4CB3-9E3D-B9642A4C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31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0D22B84-E223-4BD2-AC12-F843BF9F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C31A454-D995-491D-961E-7B970246C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FA57DF3-F38C-41A5-A1B1-3D9337A66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8ABD029-2D8D-4229-9301-7F0C1C75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94EAB85-B206-4C10-816B-4B3852DD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B51F918-260E-458A-BF07-BDD9869B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2C9C70E-1F01-479F-A3DD-F19943421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174C576-52B5-4B8B-A024-847601D9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E9D0AD14-2CE3-4450-9D20-0866034F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0ED36647-D28F-4007-9B96-5F4449C2E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C77647EE-B3C1-4094-948F-AB39441C9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1FA2A90-D826-4B7E-8C40-150F11E1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5181E982-11E8-4A90-AA3C-FFADE1A9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FE064DC-E1B6-42A2-9E7D-F1B0F647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17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4107248-9527-4645-B9E3-3EAD4FFD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A9E5AE94-44C5-4B3D-A3DB-97BAA1C3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31B31EBD-85C1-4B27-AD9C-020A8591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0E16FC1-A914-4122-9BB4-0D750EC5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87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F0E38BA-8054-4580-B73E-AB4D7F78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0E943B8-6A82-46D4-8B2E-9101124B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0FC2D941-44DE-447D-BF62-C24A2947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1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88C45D-E22F-46D3-9883-09B896E5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7813236-A5EE-4248-B622-71FFE486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C370EA1-A031-4347-919C-85EDB9EED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FF0CC31-B090-48BD-A956-3447EDA3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EE83F5C-A433-4CEE-A214-878F6AF1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E506160-4C30-43D7-829F-373AA4DC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8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635132-30B4-4356-BD64-7205BB15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DF0987F-B7B0-4437-88FE-22FBD40C2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240B92A-5278-4469-9320-CB2A36D5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14D136C-B143-4EE9-B423-B9EADF78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F3A6FDC-112F-436D-AE21-60AD4208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6BBF960-DCE4-4F50-BB28-29345D73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65FF3713-7921-428D-ACFF-D1AD8905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C08587D-7F7D-437A-8B50-563B37A4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5F79B89-7BE3-4FCA-BCF2-529F4B755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5727-1C16-46B5-B3FE-F54C38DB63EC}" type="datetimeFigureOut">
              <a:rPr lang="tr-TR" smtClean="0"/>
              <a:t>26.04.2022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06B4AF7-DBEE-47AD-A052-5D8F3D7C9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7A0C548-5EDD-46D3-A885-5B9980597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7F45-9AF2-4109-9FB6-25A3E1D63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8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treatment-regimens-for-helicobacter-pylori-in-adults?search=helikobakter%20pilori%20tedavisi&amp;source=search_result&amp;selectedTitle=1~150&amp;usage_type=default&amp;display_rank=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approach-to-the-adult-with-dyspepsia?search=dispepsi&amp;source=search_result&amp;selectedTitle=1~150&amp;usage_type=default&amp;display_rank=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pproach-to-the-adult-with-dyspepsia?search=dispepsi&amp;source=search_result&amp;selectedTitle=1~150&amp;usage_type=default&amp;display_rank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pproach-to-the-adult-with-dyspepsia?search=dispepsi&amp;source=search_result&amp;selectedTitle=1~150&amp;usage_type=default&amp;display_rank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pproach-to-the-adult-with-dyspepsia?search=dispepsi&amp;source=search_result&amp;selectedTitle=1~150&amp;usage_type=default&amp;display_rank=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peptic-ulcer-disease-treatment-and-secondary-prevention?search=peptik%20%C3%BClser&amp;source=search_result&amp;selectedTitle=1~150&amp;usage_type=default&amp;display_rank=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medical-management-of-gastroesophageal-reflux-disease-in-adults?search=refl%C3%BC&amp;source=search_result&amp;selectedTitle=5~150&amp;usage_type=default&amp;display_rank=4" TargetMode="External"/><Relationship Id="rId3" Type="http://schemas.openxmlformats.org/officeDocument/2006/relationships/hyperlink" Target="https://www.uptodate.com/contents/approach-to-the-adult-with-dyspepsia?search=dyspepsia&amp;source=search_result&amp;selectedTitle=1~150&amp;usage_type=default&amp;display_rank=1" TargetMode="External"/><Relationship Id="rId7" Type="http://schemas.openxmlformats.org/officeDocument/2006/relationships/hyperlink" Target="https://www.uptodate.com/contents/peptic-ulcer-disease-epidemiology-etiology-and-pathogenesis?search=dyspepsia%20treatment&amp;topicRef=26&amp;source=see_link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gastritis-etiology-and-diagnosis?search=helikobakter%20pilori%20gastriti&amp;source=search_result&amp;selectedTitle=4~150&amp;usage_type=default&amp;display_rank=4" TargetMode="External"/><Relationship Id="rId5" Type="http://schemas.openxmlformats.org/officeDocument/2006/relationships/hyperlink" Target="https://www.uptodate.com/contents/indications-and-diagnostic-tests-for-helicobacter-pylori-infection-in-adults?search=helikobakter%20pilori&amp;source=search_result&amp;selectedTitle=2~150&amp;usage_type=default&amp;display_rank=2" TargetMode="External"/><Relationship Id="rId4" Type="http://schemas.openxmlformats.org/officeDocument/2006/relationships/hyperlink" Target="https://www.uptodate.com/contents/treatment-regimens-for-helicobacter-pylori-in-adults?search=helikobakter%20pilori%20tedavisi&amp;source=search_result&amp;selectedTitle=1~150&amp;usage_type=default&amp;display_rank=1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CA4CEC92-5D03-44FE-8F1E-516A7ED7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OLGU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4330D4AD-CB5E-4DE4-85DA-5DD2ECA6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30 yaş erkek hasta</a:t>
            </a:r>
          </a:p>
          <a:p>
            <a:r>
              <a:rPr lang="tr-TR" dirty="0" err="1"/>
              <a:t>Epigastrik</a:t>
            </a:r>
            <a:r>
              <a:rPr lang="tr-TR" dirty="0"/>
              <a:t> bölgede 1 aydır olan ağrı ile başvurdu.</a:t>
            </a:r>
          </a:p>
          <a:p>
            <a:r>
              <a:rPr lang="tr-TR" dirty="0"/>
              <a:t>Bilinen sistemik hastalık yok.</a:t>
            </a:r>
          </a:p>
          <a:p>
            <a:r>
              <a:rPr lang="tr-TR" dirty="0"/>
              <a:t>Düzenli kullandığı ilaç yok.</a:t>
            </a:r>
          </a:p>
          <a:p>
            <a:r>
              <a:rPr lang="tr-TR" dirty="0"/>
              <a:t>Sigara/alkol kullanmıyor.</a:t>
            </a:r>
          </a:p>
          <a:p>
            <a:r>
              <a:rPr lang="tr-TR" dirty="0"/>
              <a:t>VKİ:23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xmlns="" id="{B03CBEA8-15A1-4D53-805F-0D4942B0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31" y="3364753"/>
            <a:ext cx="453165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Peptik</a:t>
            </a:r>
            <a:r>
              <a:rPr lang="tr-TR" b="1" dirty="0">
                <a:solidFill>
                  <a:srgbClr val="C00000"/>
                </a:solidFill>
              </a:rPr>
              <a:t> Ülser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Yaygın semptomu &gt; </a:t>
            </a:r>
            <a:r>
              <a:rPr lang="tr-TR" dirty="0" err="1"/>
              <a:t>epigastrik</a:t>
            </a:r>
            <a:r>
              <a:rPr lang="tr-TR" dirty="0"/>
              <a:t> ağrı</a:t>
            </a:r>
          </a:p>
          <a:p>
            <a:endParaRPr lang="tr-TR" dirty="0"/>
          </a:p>
          <a:p>
            <a:r>
              <a:rPr lang="tr-TR" dirty="0" err="1"/>
              <a:t>Epigastrik</a:t>
            </a:r>
            <a:r>
              <a:rPr lang="tr-TR" dirty="0"/>
              <a:t> dolgunluk, erken doyma, mide bulantısı vb.</a:t>
            </a:r>
          </a:p>
          <a:p>
            <a:endParaRPr lang="tr-TR" dirty="0"/>
          </a:p>
          <a:p>
            <a:r>
              <a:rPr lang="tr-TR" dirty="0" err="1"/>
              <a:t>Duodenal</a:t>
            </a:r>
            <a:r>
              <a:rPr lang="tr-TR" dirty="0"/>
              <a:t> ülser &gt; gıda ile rahatlama</a:t>
            </a:r>
          </a:p>
          <a:p>
            <a:endParaRPr lang="tr-TR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241418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Peptik</a:t>
            </a:r>
            <a:r>
              <a:rPr lang="tr-TR" b="1" dirty="0">
                <a:solidFill>
                  <a:srgbClr val="C00000"/>
                </a:solidFill>
              </a:rPr>
              <a:t> Ülser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/>
              <a:t>Gastrik</a:t>
            </a:r>
            <a:r>
              <a:rPr lang="tr-TR" dirty="0"/>
              <a:t> ülser &gt; yemek sonrası ağrı</a:t>
            </a:r>
          </a:p>
          <a:p>
            <a:endParaRPr lang="tr-TR" dirty="0"/>
          </a:p>
          <a:p>
            <a:r>
              <a:rPr lang="tr-TR" dirty="0"/>
              <a:t>Komplikasyon &gt; </a:t>
            </a:r>
            <a:r>
              <a:rPr lang="tr-TR" dirty="0" err="1"/>
              <a:t>penetrasyon</a:t>
            </a:r>
            <a:r>
              <a:rPr lang="tr-TR" dirty="0"/>
              <a:t>, </a:t>
            </a:r>
            <a:r>
              <a:rPr lang="tr-TR" dirty="0" err="1"/>
              <a:t>perforasyon,kanama</a:t>
            </a:r>
            <a:endParaRPr lang="tr-TR" dirty="0"/>
          </a:p>
          <a:p>
            <a:endParaRPr lang="tr-TR" dirty="0"/>
          </a:p>
          <a:p>
            <a:r>
              <a:rPr lang="tr-TR" dirty="0"/>
              <a:t>Tanı &gt; endoskopi</a:t>
            </a:r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23EDD039-8A85-4DD1-ACE4-73ACB828A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5" y="2854663"/>
            <a:ext cx="3348318" cy="37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Gastrit</a:t>
            </a:r>
          </a:p>
          <a:p>
            <a:pPr marL="0" indent="0">
              <a:buNone/>
            </a:pPr>
            <a:endParaRPr lang="tr-TR" sz="2400" b="1" dirty="0"/>
          </a:p>
          <a:p>
            <a:r>
              <a:rPr lang="es-E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Gastrik</a:t>
            </a:r>
            <a:r>
              <a:rPr lang="es-E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E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mukozal</a:t>
            </a:r>
            <a:r>
              <a:rPr lang="es-E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E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hasarla</a:t>
            </a:r>
            <a:r>
              <a:rPr lang="es-E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E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ilişkili</a:t>
            </a:r>
            <a:r>
              <a:rPr lang="es-E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s-E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inflamasyon</a:t>
            </a:r>
            <a:endParaRPr lang="tr-TR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tr-TR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Gastropati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/ gastrit </a:t>
            </a:r>
          </a:p>
          <a:p>
            <a:endParaRPr lang="tr-TR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Etiyoloji &gt; </a:t>
            </a:r>
            <a:r>
              <a:rPr lang="tr-TR" b="0" i="0" dirty="0" err="1">
                <a:solidFill>
                  <a:srgbClr val="C00000"/>
                </a:solidFill>
                <a:effectLst/>
                <a:latin typeface="Noto Sans" panose="020B0502040504020204" pitchFamily="34" charset="0"/>
              </a:rPr>
              <a:t>H.pylori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otoimmun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..</a:t>
            </a:r>
          </a:p>
          <a:p>
            <a:pPr marL="0" indent="0">
              <a:buNone/>
            </a:pP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                 &gt; İlaçlar, alkol, </a:t>
            </a:r>
            <a:r>
              <a:rPr lang="tr-TR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iskemi</a:t>
            </a:r>
            <a:r>
              <a:rPr lang="tr-TR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..</a:t>
            </a:r>
          </a:p>
          <a:p>
            <a:endParaRPr lang="tr-TR" sz="2400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endParaRPr lang="tr-TR" sz="2200" i="1" dirty="0"/>
          </a:p>
          <a:p>
            <a:endParaRPr lang="tr-TR" sz="2200" i="1" dirty="0"/>
          </a:p>
        </p:txBody>
      </p:sp>
      <p:pic>
        <p:nvPicPr>
          <p:cNvPr id="5" name="Resim 4" descr="koltuk, vektör grafikler içeren bir resim&#10;&#10;Açıklama otomatik olarak oluşturuldu">
            <a:extLst>
              <a:ext uri="{FF2B5EF4-FFF2-40B4-BE49-F238E27FC236}">
                <a16:creationId xmlns:a16="http://schemas.microsoft.com/office/drawing/2014/main" xmlns="" id="{62330F65-8C09-4661-B409-6ACC46213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58" y="3194162"/>
            <a:ext cx="3469341" cy="35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400" b="1" dirty="0"/>
          </a:p>
          <a:p>
            <a:endParaRPr lang="tr-TR" sz="2200" i="1" dirty="0"/>
          </a:p>
          <a:p>
            <a:endParaRPr lang="tr-TR" sz="2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9916258-14AF-43F2-AA12-5F5A399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74" y="575151"/>
            <a:ext cx="9030451" cy="570769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6B197FA6-3DA6-4611-8FC6-62D416C4D649}"/>
              </a:ext>
            </a:extLst>
          </p:cNvPr>
          <p:cNvSpPr txBox="1"/>
          <p:nvPr/>
        </p:nvSpPr>
        <p:spPr>
          <a:xfrm>
            <a:off x="251012" y="6347012"/>
            <a:ext cx="959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/>
              <a:t>Pathogenesis</a:t>
            </a:r>
            <a:r>
              <a:rPr lang="tr-TR" sz="1200" i="1" dirty="0"/>
              <a:t> of </a:t>
            </a:r>
            <a:r>
              <a:rPr lang="tr-TR" sz="1200" i="1" dirty="0" err="1"/>
              <a:t>Helicobacter</a:t>
            </a:r>
            <a:r>
              <a:rPr lang="tr-TR" sz="1200" i="1" dirty="0"/>
              <a:t> </a:t>
            </a:r>
            <a:r>
              <a:rPr lang="tr-TR" sz="1200" i="1" dirty="0" err="1"/>
              <a:t>pylori</a:t>
            </a:r>
            <a:r>
              <a:rPr lang="tr-TR" sz="1200" i="1" dirty="0"/>
              <a:t> </a:t>
            </a:r>
            <a:r>
              <a:rPr lang="tr-TR" sz="1200" i="1" dirty="0" err="1"/>
              <a:t>Infection</a:t>
            </a:r>
            <a:r>
              <a:rPr lang="tr-TR" sz="1200" i="1" dirty="0"/>
              <a:t>.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Microbiology</a:t>
            </a:r>
            <a:r>
              <a:rPr lang="tr-TR" sz="1200" i="1" dirty="0"/>
              <a:t> </a:t>
            </a:r>
            <a:r>
              <a:rPr lang="tr-TR" sz="1200" i="1" dirty="0" err="1"/>
              <a:t>Rewiwevs</a:t>
            </a:r>
            <a:r>
              <a:rPr lang="tr-TR" sz="1200" i="1" dirty="0"/>
              <a:t>. </a:t>
            </a:r>
            <a:r>
              <a:rPr lang="tr-TR" sz="1200" i="1" dirty="0" err="1"/>
              <a:t>Vol</a:t>
            </a:r>
            <a:r>
              <a:rPr lang="tr-TR" sz="1200" i="1" dirty="0"/>
              <a:t>. 19, No. 3</a:t>
            </a:r>
          </a:p>
        </p:txBody>
      </p:sp>
    </p:spTree>
    <p:extLst>
      <p:ext uri="{BB962C8B-B14F-4D97-AF65-F5344CB8AC3E}">
        <p14:creationId xmlns:p14="http://schemas.microsoft.com/office/powerpoint/2010/main" val="275412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1FB353B-2F26-4D16-B35C-26A4DC0A4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296640"/>
            <a:ext cx="6884893" cy="602347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651012C7-EFDA-4B14-B4BB-DCCCAB0D767E}"/>
              </a:ext>
            </a:extLst>
          </p:cNvPr>
          <p:cNvSpPr txBox="1"/>
          <p:nvPr/>
        </p:nvSpPr>
        <p:spPr>
          <a:xfrm>
            <a:off x="251012" y="6361698"/>
            <a:ext cx="959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/>
              <a:t>Pathogenesis</a:t>
            </a:r>
            <a:r>
              <a:rPr lang="tr-TR" sz="1200" i="1" dirty="0"/>
              <a:t> of </a:t>
            </a:r>
            <a:r>
              <a:rPr lang="tr-TR" sz="1200" i="1" dirty="0" err="1"/>
              <a:t>Helicobacter</a:t>
            </a:r>
            <a:r>
              <a:rPr lang="tr-TR" sz="1200" i="1" dirty="0"/>
              <a:t> </a:t>
            </a:r>
            <a:r>
              <a:rPr lang="tr-TR" sz="1200" i="1" dirty="0" err="1"/>
              <a:t>pylori</a:t>
            </a:r>
            <a:r>
              <a:rPr lang="tr-TR" sz="1200" i="1" dirty="0"/>
              <a:t> </a:t>
            </a:r>
            <a:r>
              <a:rPr lang="tr-TR" sz="1200" i="1" dirty="0" err="1"/>
              <a:t>Infection</a:t>
            </a:r>
            <a:r>
              <a:rPr lang="tr-TR" sz="1200" i="1" dirty="0"/>
              <a:t>.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Microbiology</a:t>
            </a:r>
            <a:r>
              <a:rPr lang="tr-TR" sz="1200" i="1" dirty="0"/>
              <a:t> </a:t>
            </a:r>
            <a:r>
              <a:rPr lang="tr-TR" sz="1200" i="1" dirty="0" err="1"/>
              <a:t>Rewiwevs</a:t>
            </a:r>
            <a:r>
              <a:rPr lang="tr-TR" sz="1200" i="1" dirty="0"/>
              <a:t>. </a:t>
            </a:r>
            <a:r>
              <a:rPr lang="tr-TR" sz="1200" i="1" dirty="0" err="1"/>
              <a:t>Vol</a:t>
            </a:r>
            <a:r>
              <a:rPr lang="tr-TR" sz="1200" i="1" dirty="0"/>
              <a:t>. 19, No. 3</a:t>
            </a:r>
          </a:p>
        </p:txBody>
      </p:sp>
    </p:spTree>
    <p:extLst>
      <p:ext uri="{BB962C8B-B14F-4D97-AF65-F5344CB8AC3E}">
        <p14:creationId xmlns:p14="http://schemas.microsoft.com/office/powerpoint/2010/main" val="72758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Gastrit</a:t>
            </a:r>
          </a:p>
          <a:p>
            <a:pPr marL="0" indent="0">
              <a:buNone/>
            </a:pPr>
            <a:endParaRPr lang="tr-TR" sz="2200" i="1" dirty="0"/>
          </a:p>
          <a:p>
            <a:r>
              <a:rPr lang="tr-TR" dirty="0">
                <a:solidFill>
                  <a:srgbClr val="232323"/>
                </a:solidFill>
                <a:latin typeface="Noto Sans" panose="020B0502040504020204" pitchFamily="34" charset="0"/>
              </a:rPr>
              <a:t>Akut/ Kronik</a:t>
            </a:r>
          </a:p>
          <a:p>
            <a:endParaRPr lang="tr-TR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tr-TR" dirty="0">
                <a:solidFill>
                  <a:srgbClr val="232323"/>
                </a:solidFill>
                <a:latin typeface="Noto Sans" panose="020B0502040504020204" pitchFamily="34" charset="0"/>
              </a:rPr>
              <a:t>Rahatsızlık, ağrı, bulantı, kusma..</a:t>
            </a:r>
          </a:p>
          <a:p>
            <a:endParaRPr lang="tr-TR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tr-TR" dirty="0">
                <a:solidFill>
                  <a:srgbClr val="232323"/>
                </a:solidFill>
                <a:latin typeface="Noto Sans" panose="020B0502040504020204" pitchFamily="34" charset="0"/>
              </a:rPr>
              <a:t>Tanı &gt; Endoskopi</a:t>
            </a:r>
            <a:endParaRPr lang="tr-TR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88151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GÖRH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/>
              <a:t>Pyrosis</a:t>
            </a:r>
            <a:r>
              <a:rPr lang="tr-TR" dirty="0"/>
              <a:t> ve </a:t>
            </a:r>
            <a:r>
              <a:rPr lang="tr-TR" dirty="0" err="1"/>
              <a:t>gastrik</a:t>
            </a:r>
            <a:r>
              <a:rPr lang="tr-TR" dirty="0"/>
              <a:t> </a:t>
            </a:r>
            <a:r>
              <a:rPr lang="tr-TR" dirty="0" err="1"/>
              <a:t>regürjitasyon</a:t>
            </a:r>
            <a:r>
              <a:rPr lang="tr-TR" dirty="0"/>
              <a:t> en sık semptomlar</a:t>
            </a:r>
          </a:p>
          <a:p>
            <a:endParaRPr lang="tr-TR" dirty="0"/>
          </a:p>
          <a:p>
            <a:r>
              <a:rPr lang="tr-TR" dirty="0" err="1"/>
              <a:t>Globus</a:t>
            </a:r>
            <a:r>
              <a:rPr lang="tr-TR" dirty="0"/>
              <a:t>, </a:t>
            </a:r>
            <a:r>
              <a:rPr lang="tr-TR" dirty="0" err="1"/>
              <a:t>odinofaji</a:t>
            </a:r>
            <a:r>
              <a:rPr lang="tr-TR" dirty="0"/>
              <a:t>, </a:t>
            </a:r>
            <a:r>
              <a:rPr lang="tr-TR" dirty="0" err="1"/>
              <a:t>disfaji</a:t>
            </a:r>
            <a:r>
              <a:rPr lang="tr-TR" dirty="0"/>
              <a:t> eşlik edebilir</a:t>
            </a:r>
          </a:p>
          <a:p>
            <a:endParaRPr lang="tr-TR" dirty="0"/>
          </a:p>
          <a:p>
            <a:r>
              <a:rPr lang="tr-TR" dirty="0"/>
              <a:t>Bazen </a:t>
            </a:r>
            <a:r>
              <a:rPr lang="tr-TR" dirty="0" err="1"/>
              <a:t>epigastrik</a:t>
            </a:r>
            <a:r>
              <a:rPr lang="tr-TR" dirty="0"/>
              <a:t> ağrı, rahatsızlık hissi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b="1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212963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GÖRH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AÖS gevşemeleri, düşük AÖS istirahat basıncı, gecikmiş mide boşalması vb. faktörler</a:t>
            </a:r>
          </a:p>
          <a:p>
            <a:endParaRPr lang="tr-TR" dirty="0"/>
          </a:p>
          <a:p>
            <a:r>
              <a:rPr lang="tr-TR" dirty="0"/>
              <a:t>Komplikasyon &gt; </a:t>
            </a:r>
            <a:r>
              <a:rPr lang="tr-TR" dirty="0" err="1"/>
              <a:t>Özofajit</a:t>
            </a:r>
            <a:r>
              <a:rPr lang="tr-TR" dirty="0"/>
              <a:t>, </a:t>
            </a:r>
            <a:r>
              <a:rPr lang="tr-TR" dirty="0" err="1"/>
              <a:t>Barret</a:t>
            </a:r>
            <a:r>
              <a:rPr lang="tr-TR" dirty="0"/>
              <a:t> </a:t>
            </a:r>
            <a:r>
              <a:rPr lang="tr-TR" dirty="0" err="1"/>
              <a:t>özofagus</a:t>
            </a:r>
            <a:endParaRPr lang="tr-TR" dirty="0"/>
          </a:p>
          <a:p>
            <a:endParaRPr lang="tr-TR" dirty="0"/>
          </a:p>
          <a:p>
            <a:r>
              <a:rPr lang="tr-TR" dirty="0"/>
              <a:t>Tanı &gt; Tipik semptomlarla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b="1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115376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İdiyopatik</a:t>
            </a:r>
            <a:r>
              <a:rPr lang="tr-TR" dirty="0"/>
              <a:t>/ülser olmayan</a:t>
            </a:r>
          </a:p>
          <a:p>
            <a:endParaRPr lang="tr-TR" dirty="0"/>
          </a:p>
          <a:p>
            <a:r>
              <a:rPr lang="tr-TR" dirty="0"/>
              <a:t>Diğer organik nedenler dışlanması</a:t>
            </a:r>
          </a:p>
          <a:p>
            <a:endParaRPr lang="tr-TR" dirty="0"/>
          </a:p>
          <a:p>
            <a:r>
              <a:rPr lang="tr-TR" dirty="0" err="1"/>
              <a:t>Dispepsilerin</a:t>
            </a:r>
            <a:r>
              <a:rPr lang="tr-TR" dirty="0"/>
              <a:t> %75-80’i</a:t>
            </a:r>
          </a:p>
          <a:p>
            <a:endParaRPr lang="tr-TR" dirty="0"/>
          </a:p>
          <a:p>
            <a:r>
              <a:rPr lang="tr-TR" dirty="0" err="1"/>
              <a:t>Postprandial</a:t>
            </a:r>
            <a:r>
              <a:rPr lang="tr-TR" dirty="0"/>
              <a:t> </a:t>
            </a:r>
            <a:r>
              <a:rPr lang="tr-TR" dirty="0" err="1"/>
              <a:t>distress</a:t>
            </a:r>
            <a:r>
              <a:rPr lang="tr-TR" dirty="0"/>
              <a:t> sendromu ve </a:t>
            </a:r>
            <a:r>
              <a:rPr lang="tr-TR" dirty="0" err="1"/>
              <a:t>epigastrik</a:t>
            </a:r>
            <a:r>
              <a:rPr lang="tr-TR" dirty="0"/>
              <a:t> ağrı sendromu</a:t>
            </a:r>
          </a:p>
          <a:p>
            <a:endParaRPr lang="tr-TR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216631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Patofizyoloji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Mide boşalması</a:t>
            </a:r>
          </a:p>
          <a:p>
            <a:endParaRPr lang="tr-TR" dirty="0"/>
          </a:p>
          <a:p>
            <a:r>
              <a:rPr lang="tr-TR" dirty="0"/>
              <a:t>Mide uyumunda bozulma</a:t>
            </a:r>
          </a:p>
          <a:p>
            <a:endParaRPr lang="tr-TR" dirty="0"/>
          </a:p>
          <a:p>
            <a:r>
              <a:rPr lang="tr-TR" dirty="0" err="1"/>
              <a:t>Visseral</a:t>
            </a:r>
            <a:r>
              <a:rPr lang="tr-TR" dirty="0"/>
              <a:t> </a:t>
            </a:r>
            <a:r>
              <a:rPr lang="tr-TR" dirty="0" err="1"/>
              <a:t>hipersensitivite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3AB5765-328D-4C06-A19C-F64D2EF74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DİSPEPSİYE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E2C00A9-ED04-4ABB-892A-91DF2F7CA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Arş. Gör. Dr.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Rumeysa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Betül KAYA</a:t>
            </a:r>
          </a:p>
          <a:p>
            <a:pPr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KTÜ  Tıp Fakültesi Aile Hekimliği ABD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26.04.2022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63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Patofizyoloji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/>
              <a:t>H.pylori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Mukozal</a:t>
            </a:r>
            <a:r>
              <a:rPr lang="tr-TR" dirty="0"/>
              <a:t> </a:t>
            </a:r>
            <a:r>
              <a:rPr lang="tr-TR" dirty="0" err="1"/>
              <a:t>immun</a:t>
            </a:r>
            <a:r>
              <a:rPr lang="tr-TR" dirty="0"/>
              <a:t> aktivasyon</a:t>
            </a:r>
          </a:p>
          <a:p>
            <a:endParaRPr lang="tr-TR" dirty="0"/>
          </a:p>
          <a:p>
            <a:r>
              <a:rPr lang="tr-TR" dirty="0"/>
              <a:t>Çevresel etkilere maruz kalma</a:t>
            </a:r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9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Patofizyoloji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  <a:p>
            <a:r>
              <a:rPr lang="tr-TR" dirty="0"/>
              <a:t>Değişken barsak </a:t>
            </a:r>
            <a:r>
              <a:rPr lang="tr-TR" dirty="0" err="1"/>
              <a:t>mikrobiyomu</a:t>
            </a:r>
            <a:endParaRPr lang="tr-TR" dirty="0"/>
          </a:p>
          <a:p>
            <a:endParaRPr lang="tr-TR" dirty="0"/>
          </a:p>
          <a:p>
            <a:r>
              <a:rPr lang="tr-TR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Hipotalamik</a:t>
            </a:r>
            <a:r>
              <a:rPr lang="tr-TR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-hipofiz-adrenal (HPA) aks ve stres 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Psikososyal</a:t>
            </a:r>
            <a:r>
              <a:rPr lang="tr-TR" dirty="0"/>
              <a:t> faktörler</a:t>
            </a:r>
          </a:p>
          <a:p>
            <a:endParaRPr lang="tr-TR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5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CDF6648F-C387-40F7-A2D8-87829CB1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7" y="4867835"/>
            <a:ext cx="10515600" cy="1892612"/>
          </a:xfrm>
        </p:spPr>
        <p:txBody>
          <a:bodyPr>
            <a:normAutofit fontScale="25000" lnSpcReduction="20000"/>
          </a:bodyPr>
          <a:lstStyle/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4800" i="1" dirty="0"/>
              <a:t>Kav T. Fonksiyonel </a:t>
            </a:r>
            <a:r>
              <a:rPr lang="tr-TR" sz="4800" i="1" dirty="0" err="1"/>
              <a:t>Dispepside</a:t>
            </a:r>
            <a:r>
              <a:rPr lang="tr-TR" sz="4800" i="1" dirty="0"/>
              <a:t> Kombinasyon Tedaviler. Güncel Gastroenteroloji 2016;20:421-427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DCF45BB-3CF7-4247-A423-95292853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2" y="815788"/>
            <a:ext cx="10320076" cy="46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Tanı Kriterleri (ROMA IV)</a:t>
            </a:r>
          </a:p>
          <a:p>
            <a:pPr marL="0" indent="0">
              <a:buNone/>
            </a:pPr>
            <a:r>
              <a:rPr lang="tr-TR" sz="2400" dirty="0"/>
              <a:t>1) Aşağıdakilerden biri veya daha çoğu olacak</a:t>
            </a:r>
          </a:p>
          <a:p>
            <a:r>
              <a:rPr lang="tr-TR" sz="2200" i="1" dirty="0" err="1"/>
              <a:t>Postprandial</a:t>
            </a:r>
            <a:r>
              <a:rPr lang="tr-TR" sz="2200" i="1" dirty="0"/>
              <a:t> dolgunluk</a:t>
            </a:r>
          </a:p>
          <a:p>
            <a:r>
              <a:rPr lang="tr-TR" sz="2200" i="1" dirty="0"/>
              <a:t>Erken doyma </a:t>
            </a:r>
          </a:p>
          <a:p>
            <a:r>
              <a:rPr lang="tr-TR" sz="2200" i="1" dirty="0" err="1"/>
              <a:t>Epigastrik</a:t>
            </a:r>
            <a:r>
              <a:rPr lang="tr-TR" sz="2200" i="1" dirty="0"/>
              <a:t> ağrı</a:t>
            </a:r>
          </a:p>
          <a:p>
            <a:r>
              <a:rPr lang="tr-TR" sz="2200" i="1" dirty="0" err="1"/>
              <a:t>Epigastrik</a:t>
            </a:r>
            <a:r>
              <a:rPr lang="tr-TR" sz="2200" i="1" dirty="0"/>
              <a:t> yanma</a:t>
            </a:r>
          </a:p>
          <a:p>
            <a:pPr marL="0" indent="0">
              <a:buNone/>
            </a:pPr>
            <a:r>
              <a:rPr lang="tr-TR" sz="2400" dirty="0"/>
              <a:t>2) Semptomları açıklayacak yapısal hastalık için kanıt yoktur ve üst </a:t>
            </a:r>
            <a:r>
              <a:rPr lang="tr-TR" sz="2400" dirty="0" err="1"/>
              <a:t>gastrointestinal</a:t>
            </a:r>
            <a:r>
              <a:rPr lang="tr-TR" sz="2400" dirty="0"/>
              <a:t> sistem (GİS) endoskopisi normal olmalıdır. </a:t>
            </a:r>
          </a:p>
          <a:p>
            <a:pPr marL="0" indent="0">
              <a:buNone/>
            </a:pPr>
            <a:r>
              <a:rPr lang="tr-TR" sz="2400" i="1" dirty="0"/>
              <a:t>(Semptomlar tanıdan en az 6 ay önce başlamış ve son üç aydır da tanı kriterleri mevcut olmalı.)</a:t>
            </a:r>
            <a:endParaRPr lang="tr-TR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Postprandiyal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Distres</a:t>
            </a:r>
            <a:r>
              <a:rPr lang="tr-TR" b="1" dirty="0">
                <a:solidFill>
                  <a:srgbClr val="C00000"/>
                </a:solidFill>
              </a:rPr>
              <a:t> Sendromu</a:t>
            </a:r>
          </a:p>
          <a:p>
            <a:r>
              <a:rPr lang="tr-TR" sz="2400" dirty="0"/>
              <a:t>Aşağıdaki semptomlardan biri veya ikisi haftada en az 3 gün olmalıdır.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sz="2000" i="1" dirty="0"/>
              <a:t>-</a:t>
            </a:r>
            <a:r>
              <a:rPr lang="tr-TR" sz="2200" i="1" dirty="0" err="1"/>
              <a:t>Postprandial</a:t>
            </a:r>
            <a:r>
              <a:rPr lang="tr-TR" sz="2200" i="1" dirty="0"/>
              <a:t> dolgunluk hissi (rutin aktivitelerini etkileyecek kadar ciddi durumda) </a:t>
            </a:r>
          </a:p>
          <a:p>
            <a:pPr marL="0" indent="0">
              <a:buNone/>
            </a:pPr>
            <a:r>
              <a:rPr lang="tr-TR" sz="2200" i="1" dirty="0"/>
              <a:t>-Erken doyma hissi (normal miktarda yemeği bitiremeyecek kadar ciddi durumda)</a:t>
            </a:r>
          </a:p>
          <a:p>
            <a:pPr marL="0" indent="0">
              <a:buNone/>
            </a:pPr>
            <a:endParaRPr lang="tr-TR" sz="2000" i="1" dirty="0"/>
          </a:p>
          <a:p>
            <a:r>
              <a:rPr lang="tr-TR" sz="2400" dirty="0"/>
              <a:t>Üst GİS endoskopisi dâhil yapılan tetkiklerde semptomları açıklayacak organik, sistemik, </a:t>
            </a:r>
            <a:r>
              <a:rPr lang="tr-TR" sz="2400" dirty="0" err="1"/>
              <a:t>metabolik</a:t>
            </a:r>
            <a:r>
              <a:rPr lang="tr-TR" sz="2400" dirty="0"/>
              <a:t> hastalık kanıtı bulunmaması gereklidir. Semptomların başlangıcı tanı konmadan en az 6 ay önce olmalıdır ve son 3 aydır her hafta en az 3 gün, 1 veya 2 semptomun da olması gereklidir.</a:t>
            </a:r>
          </a:p>
          <a:p>
            <a:endParaRPr lang="tr-TR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2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FONKSİYONEL DİSPEPSİ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Epigastrik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Ağrı </a:t>
            </a:r>
            <a:r>
              <a:rPr lang="tr-TR" b="1" dirty="0">
                <a:solidFill>
                  <a:srgbClr val="C00000"/>
                </a:solidFill>
              </a:rPr>
              <a:t>S</a:t>
            </a:r>
            <a:r>
              <a:rPr lang="tr-TR" b="1" dirty="0" smtClean="0">
                <a:solidFill>
                  <a:srgbClr val="C00000"/>
                </a:solidFill>
              </a:rPr>
              <a:t>endromu</a:t>
            </a:r>
            <a:endParaRPr lang="tr-TR" b="1" dirty="0">
              <a:solidFill>
                <a:srgbClr val="C00000"/>
              </a:solidFill>
            </a:endParaRPr>
          </a:p>
          <a:p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Aşağıda belirtilen semptomlardan en az birinin haftada en az 1 gün olması gerekmektedir. </a:t>
            </a:r>
          </a:p>
          <a:p>
            <a:pPr marL="0" indent="0">
              <a:buNone/>
            </a:pPr>
            <a:r>
              <a:rPr lang="tr-TR" sz="2200" i="1" dirty="0"/>
              <a:t>-Sıkıcı (bunaltıcı) şekilde olan </a:t>
            </a:r>
            <a:r>
              <a:rPr lang="tr-TR" sz="2200" i="1" dirty="0" err="1"/>
              <a:t>epigastrik</a:t>
            </a:r>
            <a:r>
              <a:rPr lang="tr-TR" sz="2200" i="1" dirty="0"/>
              <a:t> ağrı (rutin aktiviteleri etkileyecek kadar ciddi durumda) </a:t>
            </a:r>
          </a:p>
          <a:p>
            <a:pPr marL="0" indent="0">
              <a:buNone/>
            </a:pPr>
            <a:r>
              <a:rPr lang="tr-TR" sz="2000" i="1" dirty="0"/>
              <a:t>-</a:t>
            </a:r>
            <a:r>
              <a:rPr lang="tr-TR" sz="2200" i="1" dirty="0"/>
              <a:t>Sıkıcı (bunaltıcı) şekilde olan </a:t>
            </a:r>
            <a:r>
              <a:rPr lang="tr-TR" sz="2200" i="1" dirty="0" err="1"/>
              <a:t>epigastrik</a:t>
            </a:r>
            <a:r>
              <a:rPr lang="tr-TR" sz="2200" i="1" dirty="0"/>
              <a:t> yanma (rutin aktiviteleri etkileyecek kadar ciddi durumda)</a:t>
            </a:r>
          </a:p>
          <a:p>
            <a:pPr marL="0" indent="0">
              <a:buNone/>
            </a:pPr>
            <a:endParaRPr lang="tr-TR" sz="2000" i="1" dirty="0"/>
          </a:p>
          <a:p>
            <a:r>
              <a:rPr lang="tr-TR" sz="2400" dirty="0"/>
              <a:t>Endoskopi dahil yapılan gerekli tetkik ve tahlillere rağmen semptomları açıklayacak bir kanıt olmaması gereklidir ve semptomların başlangıcı tanı konduktan en az 6 ay önce olmalıdır ve bunlara ilaveten hastanın son 3 aydır haftada en az bir gün şikayet belirtmesi gerekmektedir.</a:t>
            </a:r>
            <a:endParaRPr lang="tr-TR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87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Anamnez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Epigastrik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ağrının özellikleri &gt; yayılım, süreklilik vb.</a:t>
            </a: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Eşlik eden semptomlar &gt;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retrosternal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yanma,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regürjitasyon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vb.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19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Anamnez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Yemekle ilişkisi &gt; aç/tok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Beslenme ve alışkanlıklar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56DBD571-EFC9-4A0B-ACD0-EA8F7FC5E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8" y="3541578"/>
            <a:ext cx="4311872" cy="26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Anamnez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/>
              <a:t>Kronik hastalıklar </a:t>
            </a:r>
          </a:p>
          <a:p>
            <a:endParaRPr lang="tr-TR" dirty="0"/>
          </a:p>
          <a:p>
            <a:r>
              <a:rPr lang="tr-TR" dirty="0"/>
              <a:t>İlaç kullanımı &gt; </a:t>
            </a:r>
            <a:r>
              <a:rPr lang="tr-TR" dirty="0" err="1"/>
              <a:t>NSAIDs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>
                <a:solidFill>
                  <a:srgbClr val="C00000"/>
                </a:solidFill>
              </a:rPr>
              <a:t>Alarm semptomlarının </a:t>
            </a:r>
            <a:r>
              <a:rPr lang="tr-TR" dirty="0"/>
              <a:t>sorgulanması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çıklama Balonu: Bükülü Çizgi 3">
            <a:extLst>
              <a:ext uri="{FF2B5EF4-FFF2-40B4-BE49-F238E27FC236}">
                <a16:creationId xmlns:a16="http://schemas.microsoft.com/office/drawing/2014/main" xmlns="" id="{56531AA2-110A-453A-9E28-0995ACE4D1AD}"/>
              </a:ext>
            </a:extLst>
          </p:cNvPr>
          <p:cNvSpPr/>
          <p:nvPr/>
        </p:nvSpPr>
        <p:spPr>
          <a:xfrm>
            <a:off x="7525871" y="1532964"/>
            <a:ext cx="3998258" cy="5136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026"/>
              <a:gd name="adj6" fmla="val -90837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≥ 60/50 yaş*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İstenmeyen kilo kaybı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Disfaji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Odinofaji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Açıklanamayan demir eksikliği anemisi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</a:rPr>
              <a:t>Gastrointestinal</a:t>
            </a:r>
            <a:r>
              <a:rPr lang="tr-TR" sz="2000" dirty="0">
                <a:solidFill>
                  <a:schemeClr val="tx1"/>
                </a:solidFill>
              </a:rPr>
              <a:t> kanama</a:t>
            </a: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İnatçı kusma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Palpe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edilebilen kitle veya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lenfadenopati</a:t>
            </a: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Ailede üst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gastrointestinal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malignite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öyküsü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Yakın zamanda başlayan ve ilerleyici nitelikte semptomlar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Önceden araştırma yapılmamışsa ampirik tedavilere yetersiz yanıt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4EF0AF4A-B76E-4CCB-B576-F3E1B3028F03}"/>
              </a:ext>
            </a:extLst>
          </p:cNvPr>
          <p:cNvSpPr txBox="1"/>
          <p:nvPr/>
        </p:nvSpPr>
        <p:spPr>
          <a:xfrm>
            <a:off x="0" y="6490447"/>
            <a:ext cx="891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i="1" dirty="0"/>
              <a:t>*</a:t>
            </a:r>
            <a:r>
              <a:rPr lang="tr-TR" sz="950" b="1" i="1" dirty="0" err="1"/>
              <a:t>Chona</a:t>
            </a:r>
            <a:r>
              <a:rPr lang="tr-TR" sz="950" b="1" i="1" dirty="0"/>
              <a:t> DL, </a:t>
            </a:r>
            <a:r>
              <a:rPr lang="tr-TR" sz="950" b="1" i="1" dirty="0" err="1"/>
              <a:t>Tubb</a:t>
            </a:r>
            <a:r>
              <a:rPr lang="tr-TR" sz="950" b="1" i="1" dirty="0"/>
              <a:t> MR, </a:t>
            </a:r>
            <a:r>
              <a:rPr lang="tr-TR" sz="950" b="1" i="1" dirty="0" err="1"/>
              <a:t>Gilinsky</a:t>
            </a:r>
            <a:r>
              <a:rPr lang="tr-TR" sz="950" b="1" i="1" dirty="0"/>
              <a:t> NH. </a:t>
            </a:r>
            <a:r>
              <a:rPr lang="en-US" sz="950" b="1" i="1" dirty="0"/>
              <a:t>Dyspepsia: A stepwise approach to evaluation and management</a:t>
            </a:r>
            <a:r>
              <a:rPr lang="tr-TR" sz="950" b="1" i="1" dirty="0"/>
              <a:t>. </a:t>
            </a:r>
            <a:r>
              <a:rPr lang="tr-TR" sz="950" b="1" i="1" dirty="0" err="1"/>
              <a:t>The</a:t>
            </a:r>
            <a:r>
              <a:rPr lang="tr-TR" sz="950" b="1" i="1" dirty="0"/>
              <a:t> </a:t>
            </a:r>
            <a:r>
              <a:rPr lang="tr-TR" sz="950" b="1" i="1" dirty="0" err="1"/>
              <a:t>Journal</a:t>
            </a:r>
            <a:r>
              <a:rPr lang="tr-TR" sz="950" b="1" i="1" dirty="0"/>
              <a:t> of </a:t>
            </a:r>
            <a:r>
              <a:rPr lang="tr-TR" sz="950" b="1" i="1" dirty="0" err="1"/>
              <a:t>Family</a:t>
            </a:r>
            <a:r>
              <a:rPr lang="tr-TR" sz="950" b="1" i="1" dirty="0"/>
              <a:t> </a:t>
            </a:r>
            <a:r>
              <a:rPr lang="tr-TR" sz="950" b="1" i="1" dirty="0" err="1"/>
              <a:t>Practice</a:t>
            </a:r>
            <a:r>
              <a:rPr lang="tr-TR" sz="950" b="1" i="1" dirty="0"/>
              <a:t> 2021;70:320-325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Fizik Muayene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2800" dirty="0" err="1"/>
              <a:t>Epigastrik</a:t>
            </a:r>
            <a:r>
              <a:rPr lang="tr-TR" sz="2800" dirty="0"/>
              <a:t> hassasiyet dışında çoğunlukla doğal</a:t>
            </a:r>
          </a:p>
          <a:p>
            <a:endParaRPr lang="tr-TR" sz="2800" dirty="0"/>
          </a:p>
          <a:p>
            <a:r>
              <a:rPr lang="tr-TR" sz="2800" dirty="0" err="1"/>
              <a:t>Palpabl</a:t>
            </a:r>
            <a:r>
              <a:rPr lang="tr-TR" sz="2800" dirty="0"/>
              <a:t> </a:t>
            </a:r>
            <a:r>
              <a:rPr lang="tr-TR" sz="2800" dirty="0" err="1"/>
              <a:t>abdominal</a:t>
            </a:r>
            <a:r>
              <a:rPr lang="tr-TR" sz="2800" dirty="0"/>
              <a:t> kitle</a:t>
            </a:r>
          </a:p>
          <a:p>
            <a:endParaRPr lang="tr-TR" sz="2800" dirty="0"/>
          </a:p>
          <a:p>
            <a:r>
              <a:rPr lang="tr-TR" sz="2800" dirty="0" err="1"/>
              <a:t>Lenfadenopati</a:t>
            </a:r>
            <a:endParaRPr lang="tr-TR" sz="2800" dirty="0"/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E1D7A2C-ACF3-4FB0-A05A-292E65BE6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58" y="3130602"/>
            <a:ext cx="3452542" cy="3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6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62D633E-220B-4883-BE09-C0D4300F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123C3BA-2BB9-4539-8AD5-4DE8B6B2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Dispepsiye</a:t>
            </a:r>
            <a:r>
              <a:rPr lang="tr-TR" dirty="0"/>
              <a:t> birinci basamak yaklaşımı hakkında bilgi vermek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9465BB9-B703-437D-B061-7B9F4AB97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703"/>
          <a:stretch/>
        </p:blipFill>
        <p:spPr>
          <a:xfrm>
            <a:off x="3952688" y="2225473"/>
            <a:ext cx="4286624" cy="41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Fizik Muayene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Kilo kaybı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2800" dirty="0"/>
              <a:t>Sarılık</a:t>
            </a:r>
          </a:p>
          <a:p>
            <a:endParaRPr lang="tr-TR" sz="2800" dirty="0"/>
          </a:p>
          <a:p>
            <a:r>
              <a:rPr lang="tr-TR" sz="2800" dirty="0"/>
              <a:t>Solukluk 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Asit </a:t>
            </a: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E1D7A2C-ACF3-4FB0-A05A-292E65BE6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58" y="3130602"/>
            <a:ext cx="3452542" cy="3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rgbClr val="C00000"/>
                </a:solidFill>
              </a:rPr>
              <a:t>Tanı Testleri</a:t>
            </a:r>
            <a:endParaRPr lang="tr-T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Alarm bulguları ve altta yatan nedene yönelik</a:t>
            </a:r>
          </a:p>
          <a:p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Hemogram</a:t>
            </a: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KCFT, </a:t>
            </a:r>
            <a:r>
              <a:rPr lang="tr-T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lipaz</a:t>
            </a: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amilaz..</a:t>
            </a:r>
          </a:p>
          <a:p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USG?</a:t>
            </a:r>
          </a:p>
          <a:p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GGK</a:t>
            </a:r>
          </a:p>
          <a:p>
            <a:endParaRPr lang="tr-T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EKG, </a:t>
            </a:r>
            <a:r>
              <a:rPr lang="tr-T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troponin</a:t>
            </a: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!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41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İnvaziv</a:t>
            </a:r>
            <a:r>
              <a:rPr lang="tr-TR" b="1" dirty="0">
                <a:solidFill>
                  <a:srgbClr val="C00000"/>
                </a:solidFill>
              </a:rPr>
              <a:t> tanı</a:t>
            </a:r>
          </a:p>
          <a:p>
            <a:r>
              <a:rPr lang="tr-TR" dirty="0"/>
              <a:t>Endoskopi</a:t>
            </a:r>
          </a:p>
          <a:p>
            <a:pPr>
              <a:buFontTx/>
              <a:buChar char="-"/>
            </a:pPr>
            <a:r>
              <a:rPr lang="tr-TR" sz="2800" b="0" i="0" dirty="0">
                <a:solidFill>
                  <a:schemeClr val="tx1"/>
                </a:solidFill>
                <a:effectLst/>
              </a:rPr>
              <a:t>≥ 60 yaş</a:t>
            </a:r>
          </a:p>
          <a:p>
            <a:pPr marL="0" indent="0">
              <a:buNone/>
            </a:pPr>
            <a:r>
              <a:rPr lang="en-US" sz="1300" i="1" dirty="0"/>
              <a:t>ACG and CAG Clinical Guideline: Management of Dyspepsia</a:t>
            </a:r>
            <a:r>
              <a:rPr lang="tr-TR" sz="1300" i="1" dirty="0"/>
              <a:t>. </a:t>
            </a:r>
            <a:r>
              <a:rPr lang="tr-TR" sz="1300" i="1" dirty="0" err="1"/>
              <a:t>The</a:t>
            </a:r>
            <a:r>
              <a:rPr lang="tr-TR" sz="1300" i="1" dirty="0"/>
              <a:t> </a:t>
            </a:r>
            <a:r>
              <a:rPr lang="tr-TR" sz="1300" i="1" dirty="0" err="1"/>
              <a:t>American</a:t>
            </a:r>
            <a:r>
              <a:rPr lang="tr-TR" sz="1300" i="1" dirty="0"/>
              <a:t> </a:t>
            </a:r>
            <a:r>
              <a:rPr lang="tr-TR" sz="1300" i="1" dirty="0" err="1"/>
              <a:t>Journal</a:t>
            </a:r>
            <a:r>
              <a:rPr lang="tr-TR" sz="1300" i="1" dirty="0"/>
              <a:t> of </a:t>
            </a:r>
            <a:r>
              <a:rPr lang="tr-TR" sz="1300" i="1" dirty="0" err="1"/>
              <a:t>Gastroenterology</a:t>
            </a:r>
            <a:r>
              <a:rPr lang="tr-TR" sz="1300" i="1" dirty="0"/>
              <a:t> 2017</a:t>
            </a:r>
          </a:p>
          <a:p>
            <a:pPr marL="0" indent="0">
              <a:buNone/>
            </a:pPr>
            <a:r>
              <a:rPr lang="en-US" sz="1300" i="1" dirty="0"/>
              <a:t>Functional Dyspepsia: Evaluation and </a:t>
            </a:r>
            <a:r>
              <a:rPr lang="en-US" sz="1300" i="1" dirty="0" err="1"/>
              <a:t>Managemen</a:t>
            </a:r>
            <a:r>
              <a:rPr lang="tr-TR" sz="1300" i="1" dirty="0"/>
              <a:t>t. </a:t>
            </a:r>
            <a:r>
              <a:rPr lang="tr-TR" sz="1300" i="1" dirty="0" err="1"/>
              <a:t>American</a:t>
            </a:r>
            <a:r>
              <a:rPr lang="tr-TR" sz="1300" i="1" dirty="0"/>
              <a:t> </a:t>
            </a:r>
            <a:r>
              <a:rPr lang="tr-TR" sz="1300" i="1" dirty="0" err="1"/>
              <a:t>Family</a:t>
            </a:r>
            <a:r>
              <a:rPr lang="tr-TR" sz="1300" i="1" dirty="0"/>
              <a:t> </a:t>
            </a:r>
            <a:r>
              <a:rPr lang="tr-TR" sz="1300" i="1" dirty="0" err="1"/>
              <a:t>Physician</a:t>
            </a:r>
            <a:r>
              <a:rPr lang="tr-TR" sz="1300" i="1" dirty="0"/>
              <a:t> </a:t>
            </a:r>
            <a:r>
              <a:rPr lang="en-US" sz="1300" i="1" dirty="0"/>
              <a:t>2020</a:t>
            </a:r>
            <a:endParaRPr lang="tr-TR" dirty="0"/>
          </a:p>
          <a:p>
            <a:pPr>
              <a:buFontTx/>
              <a:buChar char="-"/>
            </a:pPr>
            <a:r>
              <a:rPr lang="tr-TR" sz="2800" b="0" i="0" dirty="0">
                <a:solidFill>
                  <a:schemeClr val="tx1"/>
                </a:solidFill>
                <a:effectLst/>
              </a:rPr>
              <a:t>≥50 yaş </a:t>
            </a:r>
          </a:p>
          <a:p>
            <a:pPr marL="0" indent="0">
              <a:buNone/>
            </a:pPr>
            <a:r>
              <a:rPr lang="tr-TR" sz="1300" i="1" dirty="0"/>
              <a:t>Fonksiyonel </a:t>
            </a:r>
            <a:r>
              <a:rPr lang="tr-TR" sz="1300" i="1" dirty="0" err="1"/>
              <a:t>Dispepside</a:t>
            </a:r>
            <a:r>
              <a:rPr lang="tr-TR" sz="1300" i="1" dirty="0"/>
              <a:t> Kombinasyon Tedaviler. Güncel Gastroenteroloji 2016</a:t>
            </a:r>
            <a:endParaRPr lang="tr-TR" sz="1300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tr-TR" sz="1200" i="1" dirty="0" err="1"/>
              <a:t>Gastrointestinal</a:t>
            </a:r>
            <a:r>
              <a:rPr lang="tr-TR" sz="1200" i="1" dirty="0"/>
              <a:t> Sistem Endoskopisi. Türk Cerrahi Derneği 2016</a:t>
            </a:r>
          </a:p>
          <a:p>
            <a:pPr>
              <a:buFontTx/>
              <a:buChar char="-"/>
            </a:pPr>
            <a:r>
              <a:rPr lang="tr-TR" sz="2800" b="0" i="0" dirty="0">
                <a:solidFill>
                  <a:schemeClr val="tx1"/>
                </a:solidFill>
                <a:effectLst/>
              </a:rPr>
              <a:t>≥45 yaş</a:t>
            </a:r>
          </a:p>
          <a:p>
            <a:pPr marL="0" indent="0">
              <a:buNone/>
            </a:pPr>
            <a:r>
              <a:rPr lang="en-US" sz="1300" i="1" dirty="0">
                <a:solidFill>
                  <a:srgbClr val="212121"/>
                </a:solidFill>
                <a:effectLst/>
              </a:rPr>
              <a:t>Current concepts in the management of Helicobacter pylori infection: the Maastricht III Consensus Report</a:t>
            </a:r>
            <a:r>
              <a:rPr lang="tr-TR" sz="1300" i="1" dirty="0">
                <a:solidFill>
                  <a:srgbClr val="212121"/>
                </a:solidFill>
                <a:effectLst/>
              </a:rPr>
              <a:t>.  Gut 2007</a:t>
            </a:r>
            <a:endParaRPr lang="tr-TR" sz="2800" b="0" i="0" dirty="0">
              <a:solidFill>
                <a:schemeClr val="tx1"/>
              </a:solidFill>
              <a:effectLst/>
            </a:endParaRPr>
          </a:p>
          <a:p>
            <a:pPr>
              <a:buFontTx/>
              <a:buChar char="-"/>
            </a:pPr>
            <a:r>
              <a:rPr lang="tr-TR" dirty="0"/>
              <a:t>Alarm semptomları</a:t>
            </a:r>
          </a:p>
        </p:txBody>
      </p:sp>
    </p:spTree>
    <p:extLst>
      <p:ext uri="{BB962C8B-B14F-4D97-AF65-F5344CB8AC3E}">
        <p14:creationId xmlns:p14="http://schemas.microsoft.com/office/powerpoint/2010/main" val="390978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H.Pylori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Noninvaziv</a:t>
            </a:r>
            <a:r>
              <a:rPr lang="tr-TR" b="1" dirty="0">
                <a:solidFill>
                  <a:srgbClr val="C00000"/>
                </a:solidFill>
              </a:rPr>
              <a:t> Testler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Üre nefes testi</a:t>
            </a:r>
          </a:p>
          <a:p>
            <a:pPr marL="0" indent="0">
              <a:buNone/>
            </a:pPr>
            <a:r>
              <a:rPr lang="tr-TR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Duyarlılık %88-95, özgüllük %95-100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Gaitada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H.pylori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antijen testi</a:t>
            </a:r>
          </a:p>
          <a:p>
            <a:pPr marL="0" indent="0">
              <a:buNone/>
            </a:pPr>
            <a:r>
              <a:rPr lang="tr-TR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Duyarlılık %94, özgüllük %97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Kanda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H.pylori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IgG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antikor testi- ELISA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23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TANISAL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H.Pylori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İnvaziv</a:t>
            </a:r>
            <a:r>
              <a:rPr lang="tr-TR" b="1" dirty="0">
                <a:solidFill>
                  <a:srgbClr val="C00000"/>
                </a:solidFill>
              </a:rPr>
              <a:t> Testler(endoskopik biyopsi)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Hızlı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üreaz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testi</a:t>
            </a:r>
          </a:p>
          <a:p>
            <a:pPr marL="0" indent="0">
              <a:buNone/>
            </a:pP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Duyarlılık %90, özgüllük %95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Histopatolojik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inceleme</a:t>
            </a:r>
          </a:p>
          <a:p>
            <a:pPr marL="0" indent="0">
              <a:buNone/>
            </a:pPr>
            <a:r>
              <a:rPr lang="tr-TR" sz="2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Duyarlılık %95, özgüllük %98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H.pylori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kültürü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2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A95D3DDA-53F5-4478-8500-A1AEC45CD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7" y="178093"/>
            <a:ext cx="6655949" cy="6501814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19A7F5AB-A973-42EA-A753-C947FE0F09C1}"/>
              </a:ext>
            </a:extLst>
          </p:cNvPr>
          <p:cNvSpPr txBox="1"/>
          <p:nvPr/>
        </p:nvSpPr>
        <p:spPr>
          <a:xfrm>
            <a:off x="107576" y="6606988"/>
            <a:ext cx="766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Mounsey</a:t>
            </a:r>
            <a:r>
              <a:rPr lang="tr-TR" sz="1100" i="1" dirty="0"/>
              <a:t> A</a:t>
            </a:r>
            <a:r>
              <a:rPr lang="en-US" sz="1100" i="1" dirty="0"/>
              <a:t>, </a:t>
            </a:r>
            <a:r>
              <a:rPr lang="en-US" sz="1100" i="1" dirty="0" err="1"/>
              <a:t>Barzin</a:t>
            </a:r>
            <a:r>
              <a:rPr lang="tr-TR" sz="1100" i="1" dirty="0"/>
              <a:t> A</a:t>
            </a:r>
            <a:r>
              <a:rPr lang="en-US" sz="1100" i="1" dirty="0"/>
              <a:t>,</a:t>
            </a:r>
            <a:r>
              <a:rPr lang="tr-TR" sz="1100" i="1" dirty="0"/>
              <a:t> </a:t>
            </a:r>
            <a:r>
              <a:rPr lang="en-US" sz="1100" i="1" dirty="0" err="1"/>
              <a:t>Rietz</a:t>
            </a:r>
            <a:r>
              <a:rPr lang="tr-TR" sz="1100" i="1" dirty="0"/>
              <a:t> A. </a:t>
            </a:r>
            <a:r>
              <a:rPr lang="en-US" sz="1100" i="1" dirty="0"/>
              <a:t>Functional Dyspepsia: Evaluation and </a:t>
            </a:r>
            <a:r>
              <a:rPr lang="en-US" sz="1100" i="1" dirty="0" err="1"/>
              <a:t>Managemen</a:t>
            </a:r>
            <a:r>
              <a:rPr lang="tr-TR" sz="1100" i="1" dirty="0"/>
              <a:t>t. </a:t>
            </a:r>
            <a:r>
              <a:rPr lang="tr-TR" sz="1100" i="1" dirty="0" err="1"/>
              <a:t>American</a:t>
            </a:r>
            <a:r>
              <a:rPr lang="tr-TR" sz="1100" i="1" dirty="0"/>
              <a:t> </a:t>
            </a:r>
            <a:r>
              <a:rPr lang="tr-TR" sz="1100" i="1" dirty="0" err="1"/>
              <a:t>Family</a:t>
            </a:r>
            <a:r>
              <a:rPr lang="tr-TR" sz="1100" i="1" dirty="0"/>
              <a:t> </a:t>
            </a:r>
            <a:r>
              <a:rPr lang="tr-TR" sz="1100" i="1" dirty="0" err="1"/>
              <a:t>Physician</a:t>
            </a:r>
            <a:r>
              <a:rPr lang="tr-TR" sz="1100" i="1" dirty="0"/>
              <a:t> </a:t>
            </a:r>
            <a:r>
              <a:rPr lang="en-US" sz="1100" i="1" dirty="0"/>
              <a:t>2020</a:t>
            </a:r>
            <a:r>
              <a:rPr lang="tr-TR" sz="1100" i="1" dirty="0"/>
              <a:t>;</a:t>
            </a:r>
            <a:r>
              <a:rPr lang="en-US" sz="1100" i="1" dirty="0"/>
              <a:t>101</a:t>
            </a:r>
            <a:r>
              <a:rPr lang="tr-TR" sz="1100" i="1" dirty="0"/>
              <a:t>:84-88</a:t>
            </a:r>
          </a:p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032561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C4A4308-5D05-4569-8820-6BE78C3F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37" y="606469"/>
            <a:ext cx="7321926" cy="553748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F83B627E-E25D-4897-8E35-91641A4FED6F}"/>
              </a:ext>
            </a:extLst>
          </p:cNvPr>
          <p:cNvSpPr txBox="1"/>
          <p:nvPr/>
        </p:nvSpPr>
        <p:spPr>
          <a:xfrm>
            <a:off x="-654423" y="6328211"/>
            <a:ext cx="102466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/>
              <a:t>	</a:t>
            </a:r>
            <a:r>
              <a:rPr lang="tr-TR" sz="1200" i="1" dirty="0"/>
              <a:t>Özden A. </a:t>
            </a:r>
            <a:r>
              <a:rPr lang="it-IT" sz="1200" i="1" dirty="0"/>
              <a:t>Roma IV-2016, </a:t>
            </a:r>
            <a:r>
              <a:rPr lang="it-IT" sz="1200" i="1" dirty="0" err="1"/>
              <a:t>Dispepsi</a:t>
            </a:r>
            <a:r>
              <a:rPr lang="it-IT" sz="1200" i="1" dirty="0"/>
              <a:t> </a:t>
            </a:r>
            <a:r>
              <a:rPr lang="it-IT" sz="1200" i="1" dirty="0" err="1"/>
              <a:t>Tedavisine</a:t>
            </a:r>
            <a:r>
              <a:rPr lang="it-IT" sz="1200" i="1" dirty="0"/>
              <a:t> </a:t>
            </a:r>
            <a:r>
              <a:rPr lang="it-IT" sz="1200" i="1" dirty="0" err="1"/>
              <a:t>Yaklaşım</a:t>
            </a:r>
            <a:r>
              <a:rPr lang="tr-TR" sz="1200" i="1" dirty="0"/>
              <a:t>. Güncel Gastroenteroloji 2017;21:19-24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580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BFD9D18-B97B-4CE2-82C6-A2A27DD0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7" y="4867835"/>
            <a:ext cx="10515600" cy="1892612"/>
          </a:xfrm>
        </p:spPr>
        <p:txBody>
          <a:bodyPr>
            <a:normAutofit fontScale="25000" lnSpcReduction="20000"/>
          </a:bodyPr>
          <a:lstStyle/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endParaRPr lang="tr-TR" b="1" dirty="0"/>
          </a:p>
          <a:p>
            <a:endParaRPr lang="tr-TR" sz="2800" b="1" dirty="0"/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4800" i="1" dirty="0"/>
              <a:t>Kav T. Fonksiyonel </a:t>
            </a:r>
            <a:r>
              <a:rPr lang="tr-TR" sz="4800" i="1" dirty="0" err="1"/>
              <a:t>Dispepside</a:t>
            </a:r>
            <a:r>
              <a:rPr lang="tr-TR" sz="4800" i="1" dirty="0"/>
              <a:t> Kombinasyon Tedaviler. Güncel Gastroenteroloji 2016;20:421-427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ED19549-4947-420F-9B83-5226D0AD5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1" y="188259"/>
            <a:ext cx="8240238" cy="570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Beslenme ve Yaşam Tarzı Önerileri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NSAIDs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sigara, alkol ve fazla miktarda kahveden kaçınmalı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Acılı, baharatlı, yağlı yiyeceklerden kaçınmalı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Öğünlerin az miktarda, altı öğün yemeli</a:t>
            </a: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DA6EF1C5-A2C5-415C-8594-7E0BB40D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7" y="3937444"/>
            <a:ext cx="4410224" cy="28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87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H.Pylori</a:t>
            </a:r>
            <a:r>
              <a:rPr lang="tr-TR" b="1" dirty="0">
                <a:solidFill>
                  <a:srgbClr val="C00000"/>
                </a:solidFill>
              </a:rPr>
              <a:t> 3’lü Tedavi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/>
              <a:t>PPI 2x1/gün + </a:t>
            </a:r>
            <a:r>
              <a:rPr lang="tr-TR" dirty="0" err="1"/>
              <a:t>Klaritromisin</a:t>
            </a:r>
            <a:r>
              <a:rPr lang="tr-TR" dirty="0"/>
              <a:t> 500 mg 2x1/gün + </a:t>
            </a:r>
            <a:r>
              <a:rPr lang="tr-TR" dirty="0" err="1"/>
              <a:t>Amoksisilin</a:t>
            </a:r>
            <a:r>
              <a:rPr lang="tr-TR" dirty="0"/>
              <a:t> 1000 mg 2x1/gün veya </a:t>
            </a:r>
            <a:r>
              <a:rPr lang="tr-TR" dirty="0" err="1"/>
              <a:t>Metronidazol</a:t>
            </a:r>
            <a:r>
              <a:rPr lang="tr-TR" dirty="0"/>
              <a:t> 500 mg 3x1/gün (14 gün)</a:t>
            </a:r>
          </a:p>
          <a:p>
            <a:endParaRPr lang="tr-TR" dirty="0"/>
          </a:p>
          <a:p>
            <a:endParaRPr lang="tr-TR" dirty="0"/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22B9D830-F95A-4C4E-91D1-FD832863E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06" y="3988412"/>
            <a:ext cx="3557742" cy="2504463"/>
          </a:xfrm>
          <a:prstGeom prst="rect">
            <a:avLst/>
          </a:prstGeom>
        </p:spPr>
      </p:pic>
      <p:pic>
        <p:nvPicPr>
          <p:cNvPr id="11" name="Resim 10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xmlns="" id="{5A9AE203-B149-491B-9B0E-EEA6B15A8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1" y="3988412"/>
            <a:ext cx="3447958" cy="25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9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BD27030-E276-45D8-8F1B-B061B490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F64952F-F4C6-45F7-B9B6-C38E8EE7E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Dispepsi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tanımını yapabilmek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Dispepsi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etyolojisini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epidemiyolojisini açıklayabilmek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Organik ve fonksiyonel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dispepsi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ayrımını açıklayabilmek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Alarm semptomlarını sayabilmek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Tanı ve tedavi yaklaşımını açıklayabilmek</a:t>
            </a:r>
          </a:p>
          <a:p>
            <a:pPr marL="0" indent="0">
              <a:buNone/>
            </a:pP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4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H.Pylori</a:t>
            </a:r>
            <a:r>
              <a:rPr lang="tr-TR" b="1" dirty="0">
                <a:solidFill>
                  <a:srgbClr val="C00000"/>
                </a:solidFill>
              </a:rPr>
              <a:t> 4’lü Tedavi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Bizmut 4x1/gün + PPI 2x1/gün + </a:t>
            </a:r>
            <a:r>
              <a:rPr lang="tr-TR" dirty="0" err="1"/>
              <a:t>Tetrasiklin</a:t>
            </a:r>
            <a:r>
              <a:rPr lang="tr-TR" dirty="0"/>
              <a:t> 500 mg 4x1/gün + </a:t>
            </a:r>
            <a:r>
              <a:rPr lang="tr-TR" dirty="0" err="1"/>
              <a:t>Metronidazol</a:t>
            </a:r>
            <a:r>
              <a:rPr lang="tr-TR" dirty="0"/>
              <a:t> 500 mg 3x1/gün (14 gün)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69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F5411867-0A5B-4189-8A03-08A6845B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4" y="1192306"/>
            <a:ext cx="8068235" cy="5230904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F3804858-1C45-4DF3-9C7D-4689ADFACA3D}"/>
              </a:ext>
            </a:extLst>
          </p:cNvPr>
          <p:cNvSpPr txBox="1"/>
          <p:nvPr/>
        </p:nvSpPr>
        <p:spPr>
          <a:xfrm>
            <a:off x="80682" y="6382871"/>
            <a:ext cx="11914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hlinkClick r:id="rId4"/>
              </a:rPr>
              <a:t>https://www.uptodate.com/contents/treatment-regimens-for-helicobacter-pylori-in-adults?search=helikobakter%20pilori%20tedavisi&amp;source=search_result&amp;selectedTitle=1~150&amp;usage_type=default&amp;display_rank=</a:t>
            </a:r>
            <a:r>
              <a:rPr lang="tr-TR" sz="1100" dirty="0">
                <a:hlinkClick r:id="rId4"/>
              </a:rPr>
              <a:t>1</a:t>
            </a:r>
            <a:endParaRPr lang="tr-TR" sz="11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04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Hiperasidite</a:t>
            </a:r>
            <a:r>
              <a:rPr lang="tr-TR" b="1" dirty="0">
                <a:solidFill>
                  <a:srgbClr val="C00000"/>
                </a:solidFill>
              </a:rPr>
              <a:t> Tedavisi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PPI 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H2 reseptör antagonistleri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Antiasitler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1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Diğer Tedavi Seçenekleri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Trisiklik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antidepresanlar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Prokinetik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ilaçlar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Psikoterapi 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99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0181DBF6-7EDF-44AB-BE24-DF138C4B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0" y="358588"/>
            <a:ext cx="7395751" cy="5880847"/>
          </a:xfr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318751A-C9EE-4969-82CA-EC84DD482B1F}"/>
              </a:ext>
            </a:extLst>
          </p:cNvPr>
          <p:cNvSpPr txBox="1"/>
          <p:nvPr/>
        </p:nvSpPr>
        <p:spPr>
          <a:xfrm>
            <a:off x="89647" y="6329082"/>
            <a:ext cx="119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dirty="0">
              <a:hlinkClick r:id="rId4"/>
            </a:endParaRPr>
          </a:p>
          <a:p>
            <a:r>
              <a:rPr lang="tr-TR" sz="1200" dirty="0">
                <a:hlinkClick r:id="rId4"/>
              </a:rPr>
              <a:t>https://www.uptodate.com/contents/approach-to-the-adult-with-dyspepsia?search=dispepsi&amp;source=search_result&amp;selectedTitle=1~150&amp;usage_type=default&amp;display_rank=1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90311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6F8E8619-8154-46AB-9CD5-52DE1824B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47" y="923365"/>
            <a:ext cx="9534305" cy="4552713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E0F18AF-3990-4FF6-91AC-676860792396}"/>
              </a:ext>
            </a:extLst>
          </p:cNvPr>
          <p:cNvSpPr txBox="1"/>
          <p:nvPr/>
        </p:nvSpPr>
        <p:spPr>
          <a:xfrm>
            <a:off x="89647" y="6329082"/>
            <a:ext cx="119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dirty="0">
              <a:hlinkClick r:id="rId3"/>
            </a:endParaRPr>
          </a:p>
          <a:p>
            <a:r>
              <a:rPr lang="tr-TR" sz="1200" dirty="0">
                <a:hlinkClick r:id="rId3"/>
              </a:rPr>
              <a:t>https://www.uptodate.com/contents/approach-to-the-adult-with-dyspepsia?search=dispepsi&amp;source=search_result&amp;selectedTitle=1~150&amp;usage_type=default&amp;display_rank=1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58432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0B0C6DC1-6FEA-4396-B9B8-C1C53AA8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94" y="1070365"/>
            <a:ext cx="7631945" cy="4717269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9CC4265-8202-44C6-A125-2FDCFAEE175F}"/>
              </a:ext>
            </a:extLst>
          </p:cNvPr>
          <p:cNvSpPr txBox="1"/>
          <p:nvPr/>
        </p:nvSpPr>
        <p:spPr>
          <a:xfrm>
            <a:off x="89647" y="6329082"/>
            <a:ext cx="119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dirty="0">
              <a:hlinkClick r:id="rId3"/>
            </a:endParaRPr>
          </a:p>
          <a:p>
            <a:r>
              <a:rPr lang="tr-TR" sz="1200" dirty="0">
                <a:hlinkClick r:id="rId3"/>
              </a:rPr>
              <a:t>https://www.uptodate.com/contents/approach-to-the-adult-with-dyspepsia?search=dispepsi&amp;source=search_result&amp;selectedTitle=1~150&amp;usage_type=default&amp;display_rank=1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706361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0CD10993-3941-403B-B8B1-8F27FE23D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80" y="1362635"/>
            <a:ext cx="9524325" cy="3832141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E3A8C18A-3244-4441-8FB8-E9E11E87A2A2}"/>
              </a:ext>
            </a:extLst>
          </p:cNvPr>
          <p:cNvSpPr txBox="1"/>
          <p:nvPr/>
        </p:nvSpPr>
        <p:spPr>
          <a:xfrm>
            <a:off x="89647" y="6329082"/>
            <a:ext cx="119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dirty="0">
              <a:hlinkClick r:id="rId3"/>
            </a:endParaRPr>
          </a:p>
          <a:p>
            <a:r>
              <a:rPr lang="tr-TR" sz="1200" dirty="0">
                <a:hlinkClick r:id="rId3"/>
              </a:rPr>
              <a:t>https://www.uptodate.com/contents/approach-to-the-adult-with-dyspepsia?search=dispepsi&amp;source=search_result&amp;selectedTitle=1~150&amp;usage_type=default&amp;display_rank=1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491334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TEDAVİ YAKLAŞIMI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PPI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607AA918-4284-46A6-B9BC-B0BB009E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664550"/>
            <a:ext cx="10515599" cy="339238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381D6F42-9630-45AE-BE7C-948BD1BE1548}"/>
              </a:ext>
            </a:extLst>
          </p:cNvPr>
          <p:cNvSpPr txBox="1"/>
          <p:nvPr/>
        </p:nvSpPr>
        <p:spPr>
          <a:xfrm>
            <a:off x="0" y="6339387"/>
            <a:ext cx="12106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hlinkClick r:id="rId4"/>
              </a:rPr>
              <a:t>https://www.uptodate.com/contents/peptic-ulcer-disease-treatment-and-secondary-prevention?search=peptik%20%C3%BClser&amp;source=search_result&amp;selectedTitle=1~150&amp;usage_type=default&amp;display_</a:t>
            </a:r>
            <a:r>
              <a:rPr lang="tr-TR" sz="1100" dirty="0">
                <a:hlinkClick r:id="rId4"/>
              </a:rPr>
              <a:t>rank=1</a:t>
            </a:r>
            <a:endParaRPr lang="tr-TR" sz="11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783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BAA35E7-60F9-4DD2-9073-DB87A81F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Alarm semptomları yok</a:t>
            </a:r>
          </a:p>
          <a:p>
            <a:r>
              <a:rPr lang="tr-TR" dirty="0"/>
              <a:t>Kan basıncı:110/70 </a:t>
            </a:r>
            <a:r>
              <a:rPr lang="tr-TR" dirty="0" err="1"/>
              <a:t>mmhg</a:t>
            </a:r>
            <a:endParaRPr lang="tr-TR" dirty="0"/>
          </a:p>
          <a:p>
            <a:r>
              <a:rPr lang="tr-TR" dirty="0"/>
              <a:t>EKG: Normal sinüs ritmi, </a:t>
            </a:r>
          </a:p>
          <a:p>
            <a:r>
              <a:rPr lang="tr-TR" dirty="0"/>
              <a:t>Fizik muayene: </a:t>
            </a:r>
            <a:r>
              <a:rPr lang="tr-TR" dirty="0" err="1"/>
              <a:t>Epigastrik</a:t>
            </a:r>
            <a:r>
              <a:rPr lang="tr-TR" dirty="0"/>
              <a:t> hassasiyet</a:t>
            </a:r>
          </a:p>
          <a:p>
            <a:r>
              <a:rPr lang="tr-TR" dirty="0"/>
              <a:t>CBC, biyokimya tetkikleri normal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BEF2DE81-E2D3-4B7A-A745-E7620763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OLGU</a:t>
            </a:r>
          </a:p>
        </p:txBody>
      </p:sp>
      <p:pic>
        <p:nvPicPr>
          <p:cNvPr id="5" name="Resim 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xmlns="" id="{0423DF19-32AD-4191-97C6-9114931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43" y="2986088"/>
            <a:ext cx="453165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DİSPEPSİ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 err="1"/>
              <a:t>Dyspepsia</a:t>
            </a:r>
            <a:r>
              <a:rPr lang="tr-TR" dirty="0"/>
              <a:t>: Sindirim güçlüğü </a:t>
            </a:r>
          </a:p>
          <a:p>
            <a:pPr marL="0" indent="0">
              <a:buNone/>
            </a:pPr>
            <a:r>
              <a:rPr lang="tr-TR" i="1" dirty="0"/>
              <a:t>    </a:t>
            </a:r>
            <a:r>
              <a:rPr lang="tr-TR" i="1" dirty="0" err="1"/>
              <a:t>Dys</a:t>
            </a:r>
            <a:r>
              <a:rPr lang="tr-TR" i="1" dirty="0"/>
              <a:t>: Zor          </a:t>
            </a:r>
            <a:r>
              <a:rPr lang="tr-TR" i="1" dirty="0" err="1"/>
              <a:t>Pepsis</a:t>
            </a:r>
            <a:r>
              <a:rPr lang="tr-TR" i="1" dirty="0"/>
              <a:t>: Sindirmek</a:t>
            </a:r>
          </a:p>
          <a:p>
            <a:pPr marL="0" indent="0">
              <a:buNone/>
            </a:pPr>
            <a:endParaRPr lang="tr-TR" i="1" dirty="0"/>
          </a:p>
          <a:p>
            <a:r>
              <a:rPr lang="tr-TR" dirty="0" err="1"/>
              <a:t>Epigastrik</a:t>
            </a:r>
            <a:r>
              <a:rPr lang="tr-TR" dirty="0"/>
              <a:t> ağrı</a:t>
            </a:r>
          </a:p>
          <a:p>
            <a:r>
              <a:rPr lang="tr-TR" dirty="0" err="1"/>
              <a:t>Epigastrik</a:t>
            </a:r>
            <a:r>
              <a:rPr lang="tr-TR" dirty="0"/>
              <a:t> şişkinlik</a:t>
            </a:r>
          </a:p>
          <a:p>
            <a:r>
              <a:rPr lang="tr-TR" dirty="0" err="1"/>
              <a:t>Postprandial</a:t>
            </a:r>
            <a:r>
              <a:rPr lang="tr-TR" dirty="0"/>
              <a:t> dolgunluk</a:t>
            </a:r>
          </a:p>
          <a:p>
            <a:r>
              <a:rPr lang="tr-TR" dirty="0"/>
              <a:t>Erken doyma</a:t>
            </a:r>
          </a:p>
          <a:p>
            <a:r>
              <a:rPr lang="tr-TR" dirty="0"/>
              <a:t>…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1CC4053D-0A7B-4E33-A72A-2F883BAAF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00" y="3704243"/>
            <a:ext cx="4121200" cy="24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2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BAA35E7-60F9-4DD2-9073-DB87A81F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H.pylori</a:t>
            </a:r>
            <a:r>
              <a:rPr lang="tr-TR" dirty="0"/>
              <a:t> için </a:t>
            </a:r>
            <a:r>
              <a:rPr lang="tr-TR" dirty="0" err="1"/>
              <a:t>noninvaziv</a:t>
            </a:r>
            <a:r>
              <a:rPr lang="tr-TR" dirty="0"/>
              <a:t> test sonucu </a:t>
            </a:r>
            <a:r>
              <a:rPr lang="tr-TR" dirty="0">
                <a:solidFill>
                  <a:srgbClr val="C00000"/>
                </a:solidFill>
              </a:rPr>
              <a:t>pozitif.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Beslenme ve yaşam tarzı önerilerinde bulunuldu.</a:t>
            </a:r>
          </a:p>
          <a:p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H.pylori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için 14 günlük tedavi düzenlendi.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Kontrolde şikayetleri geriledi.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Tedaviden 4 hafta sonra </a:t>
            </a:r>
            <a:r>
              <a:rPr lang="tr-TR" dirty="0" err="1"/>
              <a:t>H.pylori</a:t>
            </a:r>
            <a:r>
              <a:rPr lang="tr-TR" dirty="0"/>
              <a:t> için </a:t>
            </a:r>
            <a:r>
              <a:rPr lang="tr-TR" dirty="0" err="1"/>
              <a:t>noninvaziv</a:t>
            </a:r>
            <a:r>
              <a:rPr lang="tr-TR" dirty="0"/>
              <a:t> test sonucu </a:t>
            </a:r>
            <a:r>
              <a:rPr lang="tr-TR" dirty="0">
                <a:solidFill>
                  <a:srgbClr val="C00000"/>
                </a:solidFill>
              </a:rPr>
              <a:t>negatif</a:t>
            </a:r>
            <a:r>
              <a:rPr lang="tr-TR" dirty="0"/>
              <a:t>.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BEF2DE81-E2D3-4B7A-A745-E7620763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OLGU</a:t>
            </a:r>
          </a:p>
        </p:txBody>
      </p:sp>
    </p:spTree>
    <p:extLst>
      <p:ext uri="{BB962C8B-B14F-4D97-AF65-F5344CB8AC3E}">
        <p14:creationId xmlns:p14="http://schemas.microsoft.com/office/powerpoint/2010/main" val="2489032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EA977B-CB54-48C3-9D02-18886E6F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SEVK KRİTERLERİ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4B1AB7E-E366-4833-BBDC-1FE2C420D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Alarm semptomları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Tedaviye dirençli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dispepsi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çıklama Balonu: Bükülü Çizgi 3">
            <a:extLst>
              <a:ext uri="{FF2B5EF4-FFF2-40B4-BE49-F238E27FC236}">
                <a16:creationId xmlns:a16="http://schemas.microsoft.com/office/drawing/2014/main" xmlns="" id="{54F61C4D-3D5F-4D30-ABDD-DEA8B08570B2}"/>
              </a:ext>
            </a:extLst>
          </p:cNvPr>
          <p:cNvSpPr/>
          <p:nvPr/>
        </p:nvSpPr>
        <p:spPr>
          <a:xfrm>
            <a:off x="7525871" y="1532964"/>
            <a:ext cx="3998258" cy="51367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71"/>
              <a:gd name="adj6" fmla="val -82541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≥ 60/50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yaş*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İstenmeyen kilo kaybı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Disfaji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Odinofaji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Açıklanamayan demir eksikliği anemisi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err="1">
                <a:solidFill>
                  <a:schemeClr val="tx1"/>
                </a:solidFill>
              </a:rPr>
              <a:t>Gastrointestinal</a:t>
            </a:r>
            <a:r>
              <a:rPr lang="tr-TR" sz="2000" dirty="0">
                <a:solidFill>
                  <a:schemeClr val="tx1"/>
                </a:solidFill>
              </a:rPr>
              <a:t> kanama</a:t>
            </a: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İnatçı kusma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chemeClr val="tx1"/>
                </a:solidFill>
                <a:effectLst/>
              </a:rPr>
              <a:t>Palpe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edilebilen kitle veya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lenfadenopati</a:t>
            </a:r>
            <a:endParaRPr lang="tr-TR" sz="2000" b="0" i="0" dirty="0"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chemeClr val="tx1"/>
                </a:solidFill>
                <a:effectLst/>
              </a:rPr>
              <a:t>Ailede üst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gastrointestinal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tr-TR" sz="2000" b="0" i="0" dirty="0" err="1">
                <a:solidFill>
                  <a:schemeClr val="tx1"/>
                </a:solidFill>
                <a:effectLst/>
              </a:rPr>
              <a:t>malignite</a:t>
            </a:r>
            <a:r>
              <a:rPr lang="tr-TR" sz="2000" b="0" i="0" dirty="0">
                <a:solidFill>
                  <a:schemeClr val="tx1"/>
                </a:solidFill>
                <a:effectLst/>
              </a:rPr>
              <a:t> öyküsü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Yakın zamanda başlayan ve ilerleyici nitelikte semptomlar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</a:rPr>
              <a:t>Önceden araştırma yapılmamışsa ampirik tedavilere yetersiz yanıt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4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69395EE4-ED75-4BD8-A322-C1C4174CBCB0}"/>
              </a:ext>
            </a:extLst>
          </p:cNvPr>
          <p:cNvSpPr txBox="1"/>
          <p:nvPr/>
        </p:nvSpPr>
        <p:spPr>
          <a:xfrm>
            <a:off x="0" y="6490447"/>
            <a:ext cx="891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i="1" dirty="0"/>
              <a:t>*</a:t>
            </a:r>
            <a:r>
              <a:rPr lang="tr-TR" sz="950" b="1" i="1" dirty="0" err="1"/>
              <a:t>Chona</a:t>
            </a:r>
            <a:r>
              <a:rPr lang="tr-TR" sz="950" b="1" i="1" dirty="0"/>
              <a:t> DL, </a:t>
            </a:r>
            <a:r>
              <a:rPr lang="tr-TR" sz="950" b="1" i="1" dirty="0" err="1"/>
              <a:t>Tubb</a:t>
            </a:r>
            <a:r>
              <a:rPr lang="tr-TR" sz="950" b="1" i="1" dirty="0"/>
              <a:t> MR, </a:t>
            </a:r>
            <a:r>
              <a:rPr lang="tr-TR" sz="950" b="1" i="1" dirty="0" err="1"/>
              <a:t>Gilinsky</a:t>
            </a:r>
            <a:r>
              <a:rPr lang="tr-TR" sz="950" b="1" i="1" dirty="0"/>
              <a:t> NH. </a:t>
            </a:r>
            <a:r>
              <a:rPr lang="en-US" sz="950" b="1" i="1" dirty="0"/>
              <a:t>Dyspepsia: A stepwise approach to evaluation and management</a:t>
            </a:r>
            <a:r>
              <a:rPr lang="tr-TR" sz="950" b="1" i="1" dirty="0"/>
              <a:t>. </a:t>
            </a:r>
            <a:r>
              <a:rPr lang="tr-TR" sz="950" b="1" i="1" dirty="0" err="1"/>
              <a:t>The</a:t>
            </a:r>
            <a:r>
              <a:rPr lang="tr-TR" sz="950" b="1" i="1" dirty="0"/>
              <a:t> </a:t>
            </a:r>
            <a:r>
              <a:rPr lang="tr-TR" sz="950" b="1" i="1" dirty="0" err="1"/>
              <a:t>Journal</a:t>
            </a:r>
            <a:r>
              <a:rPr lang="tr-TR" sz="950" b="1" i="1" dirty="0"/>
              <a:t> of </a:t>
            </a:r>
            <a:r>
              <a:rPr lang="tr-TR" sz="950" b="1" i="1" dirty="0" err="1"/>
              <a:t>Family</a:t>
            </a:r>
            <a:r>
              <a:rPr lang="tr-TR" sz="950" b="1" i="1" dirty="0"/>
              <a:t> </a:t>
            </a:r>
            <a:r>
              <a:rPr lang="tr-TR" sz="950" b="1" i="1" dirty="0" err="1"/>
              <a:t>Practice</a:t>
            </a:r>
            <a:r>
              <a:rPr lang="tr-TR" sz="950" b="1" i="1" dirty="0"/>
              <a:t> 2021;70:320-325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08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02B37B-DC71-477F-BD52-E1D27145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0F1B003-B4C2-4695-BB96-ABFDC4BA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7246"/>
          </a:xfrm>
        </p:spPr>
        <p:txBody>
          <a:bodyPr>
            <a:normAutofit fontScale="25000" lnSpcReduction="20000"/>
          </a:bodyPr>
          <a:lstStyle/>
          <a:p>
            <a:endParaRPr lang="tr-TR" sz="10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r>
              <a:rPr lang="tr-TR" sz="4400" b="1" dirty="0" err="1"/>
              <a:t>Rakel</a:t>
            </a:r>
            <a:r>
              <a:rPr lang="tr-TR" sz="4400" b="1" dirty="0"/>
              <a:t> Aile Hekimliği, 9.Baskı</a:t>
            </a:r>
          </a:p>
          <a:p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Aile Hekimliği Sık Görülen Hastalıklar ve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Reçeteleme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Rehberi</a:t>
            </a:r>
            <a:endParaRPr lang="tr-TR" sz="4400" b="1" dirty="0"/>
          </a:p>
          <a:p>
            <a:r>
              <a:rPr lang="tr-TR" sz="4400" dirty="0">
                <a:hlinkClick r:id="rId3"/>
              </a:rPr>
              <a:t>https://www.uptodate.com/contents/approach-to-the-adult-with-dyspepsia?search=dyspepsia&amp;source=search_result&amp;selectedTitle=1~150&amp;usage_type=default&amp;display_rank=1</a:t>
            </a:r>
            <a:endParaRPr lang="tr-TR" sz="4400" dirty="0"/>
          </a:p>
          <a:p>
            <a:r>
              <a:rPr lang="tr-TR" sz="4400" dirty="0">
                <a:hlinkClick r:id="rId4"/>
              </a:rPr>
              <a:t>https://www.uptodate.com/contents/treatment-regimens-for-helicobacter-pylori-in-adults?search=helikobakter%20pilori%20tedavisi&amp;source=search_result&amp;selectedTitle=1~150&amp;usage_type=default&amp;display_rank=1</a:t>
            </a:r>
            <a:endParaRPr lang="tr-TR" sz="4400" dirty="0"/>
          </a:p>
          <a:p>
            <a:r>
              <a:rPr lang="tr-TR" sz="4400" dirty="0">
                <a:hlinkClick r:id="rId5"/>
              </a:rPr>
              <a:t>https://www.uptodate.com/contents/indications-and-diagnostic-tests-for-helicobacter-pylori-infection-in-adults?search=helikobakter%20pilori&amp;source=search_result&amp;selectedTitle=2~150&amp;usage_type=default&amp;display_rank=2</a:t>
            </a:r>
            <a:endParaRPr lang="tr-TR" sz="4400" dirty="0"/>
          </a:p>
          <a:p>
            <a:r>
              <a:rPr lang="tr-TR" sz="4400" dirty="0">
                <a:hlinkClick r:id="rId6"/>
              </a:rPr>
              <a:t>https://www.uptodate.com/contents/gastritis-etiology-and-diagnosis?search=helikobakter%20pilori%20gastriti&amp;source=search_result&amp;selectedTitle=4~150&amp;usage_type=default&amp;display_rank=4</a:t>
            </a:r>
            <a:endParaRPr lang="tr-TR" sz="4400" dirty="0"/>
          </a:p>
          <a:p>
            <a:r>
              <a:rPr lang="tr-TR" sz="4400" dirty="0">
                <a:hlinkClick r:id="rId7"/>
              </a:rPr>
              <a:t>https://www.uptodate.com/contents/peptic-ulcer-disease-epidemiology-etiology-and-pathogenesis?search=dyspepsia%20treatment&amp;topicRef=26&amp;source=see_link</a:t>
            </a:r>
            <a:endParaRPr lang="tr-TR" sz="4400" dirty="0"/>
          </a:p>
          <a:p>
            <a:r>
              <a:rPr lang="tr-TR" sz="4400" dirty="0">
                <a:hlinkClick r:id="rId8"/>
              </a:rPr>
              <a:t>https://www.uptodate.com/contents/medical-management-of-gastroesophageal-reflux-disease-in-adults?search=refl%C3%BC&amp;source=search_result&amp;selectedTitle=5~150&amp;usage_type=default&amp;display_rank=4</a:t>
            </a:r>
            <a:endParaRPr lang="tr-TR" sz="4400" dirty="0"/>
          </a:p>
          <a:p>
            <a:r>
              <a:rPr lang="en-US" sz="4400" b="1" dirty="0" err="1"/>
              <a:t>Mounsey</a:t>
            </a:r>
            <a:r>
              <a:rPr lang="tr-TR" sz="4400" b="1" dirty="0"/>
              <a:t> A</a:t>
            </a:r>
            <a:r>
              <a:rPr lang="en-US" sz="4400" b="1" dirty="0"/>
              <a:t>, </a:t>
            </a:r>
            <a:r>
              <a:rPr lang="en-US" sz="4400" b="1" dirty="0" err="1"/>
              <a:t>Barzin</a:t>
            </a:r>
            <a:r>
              <a:rPr lang="tr-TR" sz="4400" b="1" dirty="0"/>
              <a:t> A</a:t>
            </a:r>
            <a:r>
              <a:rPr lang="en-US" sz="4400" b="1" dirty="0"/>
              <a:t>,</a:t>
            </a:r>
            <a:r>
              <a:rPr lang="tr-TR" sz="4400" b="1" dirty="0"/>
              <a:t> </a:t>
            </a:r>
            <a:r>
              <a:rPr lang="en-US" sz="4400" b="1" dirty="0" err="1"/>
              <a:t>Rietz</a:t>
            </a:r>
            <a:r>
              <a:rPr lang="tr-TR" sz="4400" b="1" dirty="0"/>
              <a:t> A. </a:t>
            </a:r>
            <a:r>
              <a:rPr lang="en-US" sz="4400" b="1" dirty="0"/>
              <a:t>Functional Dyspepsia: Evaluation and </a:t>
            </a:r>
            <a:r>
              <a:rPr lang="en-US" sz="4400" b="1" dirty="0" err="1"/>
              <a:t>Managemen</a:t>
            </a:r>
            <a:r>
              <a:rPr lang="tr-TR" sz="4400" b="1" dirty="0"/>
              <a:t>t. </a:t>
            </a:r>
            <a:r>
              <a:rPr lang="tr-TR" sz="4400" b="1" dirty="0" err="1"/>
              <a:t>American</a:t>
            </a:r>
            <a:r>
              <a:rPr lang="tr-TR" sz="4400" b="1" dirty="0"/>
              <a:t> </a:t>
            </a:r>
            <a:r>
              <a:rPr lang="tr-TR" sz="4400" b="1" dirty="0" err="1"/>
              <a:t>Family</a:t>
            </a:r>
            <a:r>
              <a:rPr lang="tr-TR" sz="4400" b="1" dirty="0"/>
              <a:t> </a:t>
            </a:r>
            <a:r>
              <a:rPr lang="tr-TR" sz="4400" b="1" dirty="0" err="1"/>
              <a:t>Physician</a:t>
            </a:r>
            <a:r>
              <a:rPr lang="tr-TR" sz="4400" b="1" dirty="0"/>
              <a:t> </a:t>
            </a:r>
            <a:r>
              <a:rPr lang="en-US" sz="4400" b="1" dirty="0"/>
              <a:t>2020</a:t>
            </a:r>
            <a:r>
              <a:rPr lang="tr-TR" sz="4400" b="1" dirty="0"/>
              <a:t>;</a:t>
            </a:r>
            <a:r>
              <a:rPr lang="en-US" sz="4400" b="1" dirty="0"/>
              <a:t>101</a:t>
            </a:r>
            <a:r>
              <a:rPr lang="tr-TR" sz="4400" b="1" dirty="0"/>
              <a:t>:84-88</a:t>
            </a:r>
          </a:p>
          <a:p>
            <a:r>
              <a:rPr lang="tr-TR" sz="4400" b="1" dirty="0" err="1"/>
              <a:t>Chona</a:t>
            </a:r>
            <a:r>
              <a:rPr lang="tr-TR" sz="4400" b="1" dirty="0"/>
              <a:t> DL, </a:t>
            </a:r>
            <a:r>
              <a:rPr lang="tr-TR" sz="4400" b="1" dirty="0" err="1"/>
              <a:t>Tubb</a:t>
            </a:r>
            <a:r>
              <a:rPr lang="tr-TR" sz="4400" b="1" dirty="0"/>
              <a:t> MR, </a:t>
            </a:r>
            <a:r>
              <a:rPr lang="tr-TR" sz="4400" b="1" dirty="0" err="1"/>
              <a:t>Gilinsky</a:t>
            </a:r>
            <a:r>
              <a:rPr lang="tr-TR" sz="4400" b="1" dirty="0"/>
              <a:t> NH. </a:t>
            </a:r>
            <a:r>
              <a:rPr lang="en-US" sz="4400" b="1" dirty="0"/>
              <a:t>Dyspepsia: A stepwise approach to evaluation and management</a:t>
            </a:r>
            <a:r>
              <a:rPr lang="tr-TR" sz="4400" b="1" dirty="0"/>
              <a:t>. </a:t>
            </a:r>
            <a:r>
              <a:rPr lang="tr-TR" sz="4400" b="1" dirty="0" err="1"/>
              <a:t>The</a:t>
            </a:r>
            <a:r>
              <a:rPr lang="tr-TR" sz="4400" b="1" dirty="0"/>
              <a:t> </a:t>
            </a:r>
            <a:r>
              <a:rPr lang="tr-TR" sz="4400" b="1" dirty="0" err="1"/>
              <a:t>Journal</a:t>
            </a:r>
            <a:r>
              <a:rPr lang="tr-TR" sz="4400" b="1" dirty="0"/>
              <a:t> of </a:t>
            </a:r>
            <a:r>
              <a:rPr lang="tr-TR" sz="4400" b="1" dirty="0" err="1"/>
              <a:t>Family</a:t>
            </a:r>
            <a:r>
              <a:rPr lang="tr-TR" sz="4400" b="1" dirty="0"/>
              <a:t> </a:t>
            </a:r>
            <a:r>
              <a:rPr lang="tr-TR" sz="4400" b="1" dirty="0" err="1"/>
              <a:t>Practice</a:t>
            </a:r>
            <a:r>
              <a:rPr lang="tr-TR" sz="4400" b="1" dirty="0"/>
              <a:t> 2021;70:320-325</a:t>
            </a:r>
          </a:p>
          <a:p>
            <a:r>
              <a:rPr lang="tr-TR" sz="4400" b="1" dirty="0"/>
              <a:t>Özden A. </a:t>
            </a:r>
            <a:r>
              <a:rPr lang="it-IT" sz="4400" b="1" dirty="0"/>
              <a:t>Roma IV-2016, </a:t>
            </a:r>
            <a:r>
              <a:rPr lang="it-IT" sz="4400" b="1" dirty="0" err="1"/>
              <a:t>Dispepsi</a:t>
            </a:r>
            <a:r>
              <a:rPr lang="it-IT" sz="4400" b="1" dirty="0"/>
              <a:t> </a:t>
            </a:r>
            <a:r>
              <a:rPr lang="it-IT" sz="4400" b="1" dirty="0" err="1"/>
              <a:t>Tedavisine</a:t>
            </a:r>
            <a:r>
              <a:rPr lang="it-IT" sz="4400" b="1" dirty="0"/>
              <a:t> </a:t>
            </a:r>
            <a:r>
              <a:rPr lang="it-IT" sz="4400" b="1" dirty="0" err="1"/>
              <a:t>Yaklaşım</a:t>
            </a:r>
            <a:r>
              <a:rPr lang="tr-TR" sz="4400" b="1" dirty="0"/>
              <a:t>. Güncel Gastroenteroloji 2017;21:19-24</a:t>
            </a:r>
          </a:p>
          <a:p>
            <a:r>
              <a:rPr lang="tr-TR" sz="4400" b="1" dirty="0"/>
              <a:t>Kav T. Fonksiyonel </a:t>
            </a:r>
            <a:r>
              <a:rPr lang="tr-TR" sz="4400" b="1" dirty="0" err="1"/>
              <a:t>Dispepside</a:t>
            </a:r>
            <a:r>
              <a:rPr lang="tr-TR" sz="4400" b="1" dirty="0"/>
              <a:t> Kombinasyon Tedaviler. Güncel Gastroenteroloji 2016;20:421-427</a:t>
            </a:r>
          </a:p>
          <a:p>
            <a:r>
              <a:rPr lang="tr-TR" sz="4400" b="1" dirty="0" err="1"/>
              <a:t>Moayyedi</a:t>
            </a:r>
            <a:r>
              <a:rPr lang="tr-TR" sz="4400" b="1" dirty="0"/>
              <a:t> PM, </a:t>
            </a:r>
            <a:r>
              <a:rPr lang="tr-TR" sz="4400" b="1" dirty="0" err="1"/>
              <a:t>Lacy</a:t>
            </a:r>
            <a:r>
              <a:rPr lang="tr-TR" sz="4400" b="1" dirty="0"/>
              <a:t> BE, </a:t>
            </a:r>
            <a:r>
              <a:rPr lang="tr-TR" sz="4400" b="1" dirty="0" err="1"/>
              <a:t>Andrews</a:t>
            </a:r>
            <a:r>
              <a:rPr lang="tr-TR" sz="4400" b="1" dirty="0"/>
              <a:t> CN, </a:t>
            </a:r>
            <a:r>
              <a:rPr lang="tr-TR" sz="4400" b="1" dirty="0" err="1"/>
              <a:t>Enns</a:t>
            </a:r>
            <a:r>
              <a:rPr lang="tr-TR" sz="4400" b="1" dirty="0"/>
              <a:t> RA, </a:t>
            </a:r>
            <a:r>
              <a:rPr lang="tr-TR" sz="4400" b="1" dirty="0" err="1"/>
              <a:t>Howden</a:t>
            </a:r>
            <a:r>
              <a:rPr lang="tr-TR" sz="4400" b="1" dirty="0"/>
              <a:t> CW, </a:t>
            </a:r>
            <a:r>
              <a:rPr lang="tr-TR" sz="4400" b="1" dirty="0" err="1"/>
              <a:t>Vakil</a:t>
            </a:r>
            <a:r>
              <a:rPr lang="tr-TR" sz="4400" b="1" dirty="0"/>
              <a:t>  N . </a:t>
            </a:r>
            <a:r>
              <a:rPr lang="en-US" sz="4400" b="1" dirty="0"/>
              <a:t>ACG and CAG Clinical Guideline: Management of Dyspepsia</a:t>
            </a:r>
            <a:r>
              <a:rPr lang="tr-TR" sz="4400" b="1" dirty="0"/>
              <a:t>. </a:t>
            </a:r>
            <a:r>
              <a:rPr lang="tr-TR" sz="4400" b="1" dirty="0" err="1"/>
              <a:t>The</a:t>
            </a:r>
            <a:r>
              <a:rPr lang="tr-TR" sz="4400" b="1" dirty="0"/>
              <a:t> </a:t>
            </a:r>
            <a:r>
              <a:rPr lang="tr-TR" sz="4400" b="1" dirty="0" err="1"/>
              <a:t>American</a:t>
            </a:r>
            <a:r>
              <a:rPr lang="tr-TR" sz="4400" b="1" dirty="0"/>
              <a:t> </a:t>
            </a:r>
            <a:r>
              <a:rPr lang="tr-TR" sz="4400" b="1" dirty="0" err="1"/>
              <a:t>Journal</a:t>
            </a:r>
            <a:r>
              <a:rPr lang="tr-TR" sz="4400" b="1" dirty="0"/>
              <a:t> of </a:t>
            </a:r>
            <a:r>
              <a:rPr lang="tr-TR" sz="4400" b="1" dirty="0" err="1"/>
              <a:t>Gastroenterology</a:t>
            </a:r>
            <a:r>
              <a:rPr lang="tr-TR" sz="4400" b="1" dirty="0"/>
              <a:t> 2017; 112:988–1013</a:t>
            </a:r>
          </a:p>
          <a:p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Chey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WD,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Leontiadis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GI,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Howden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CW, Moss SF. ACG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Clinical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Guideline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: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Treatment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of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Helicobacter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pylori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Infection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</a:t>
            </a:r>
            <a:r>
              <a:rPr lang="tr-TR" sz="4400" b="1" dirty="0" err="1"/>
              <a:t>The</a:t>
            </a:r>
            <a:r>
              <a:rPr lang="tr-TR" sz="4400" b="1" dirty="0"/>
              <a:t> </a:t>
            </a:r>
            <a:r>
              <a:rPr lang="tr-TR" sz="4400" b="1" dirty="0" err="1"/>
              <a:t>American</a:t>
            </a:r>
            <a:r>
              <a:rPr lang="tr-TR" sz="4400" b="1" dirty="0"/>
              <a:t> </a:t>
            </a:r>
            <a:r>
              <a:rPr lang="tr-TR" sz="4400" b="1" dirty="0" err="1"/>
              <a:t>Journal</a:t>
            </a:r>
            <a:r>
              <a:rPr lang="tr-TR" sz="4400" b="1" dirty="0"/>
              <a:t> of </a:t>
            </a:r>
            <a:r>
              <a:rPr lang="tr-TR" sz="4400" b="1" dirty="0" err="1"/>
              <a:t>Gastroenterology</a:t>
            </a:r>
            <a:r>
              <a:rPr lang="tr-TR" sz="4400" b="1" dirty="0"/>
              <a:t> </a:t>
            </a:r>
            <a:r>
              <a:rPr lang="tr-TR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2017; 112:212</a:t>
            </a:r>
          </a:p>
          <a:p>
            <a:r>
              <a:rPr lang="tr-TR" sz="4400" b="1" dirty="0" err="1">
                <a:latin typeface="BlinkMacSystemFont"/>
              </a:rPr>
              <a:t>Johannes</a:t>
            </a:r>
            <a:r>
              <a:rPr lang="tr-TR" sz="4400" b="1" dirty="0">
                <a:latin typeface="BlinkMacSystemFont"/>
              </a:rPr>
              <a:t> GK, </a:t>
            </a:r>
            <a:r>
              <a:rPr lang="tr-TR" sz="4400" b="1" dirty="0" err="1">
                <a:latin typeface="BlinkMacSystemFont"/>
              </a:rPr>
              <a:t>Arnoud</a:t>
            </a:r>
            <a:r>
              <a:rPr lang="tr-TR" sz="4400" b="1" dirty="0">
                <a:latin typeface="BlinkMacSystemFont"/>
              </a:rPr>
              <a:t> HM, </a:t>
            </a:r>
            <a:r>
              <a:rPr lang="tr-TR" sz="4400" b="1" dirty="0" err="1">
                <a:latin typeface="BlinkMacSystemFont"/>
              </a:rPr>
              <a:t>Ernst</a:t>
            </a:r>
            <a:r>
              <a:rPr lang="tr-TR" sz="4400" b="1" dirty="0">
                <a:latin typeface="BlinkMacSystemFont"/>
              </a:rPr>
              <a:t> JK. </a:t>
            </a:r>
            <a:r>
              <a:rPr lang="tr-TR" sz="4400" b="1" dirty="0" err="1"/>
              <a:t>Pathogenesis</a:t>
            </a:r>
            <a:r>
              <a:rPr lang="tr-TR" sz="4400" b="1" dirty="0"/>
              <a:t> of </a:t>
            </a:r>
            <a:r>
              <a:rPr lang="tr-TR" sz="4400" b="1" dirty="0" err="1"/>
              <a:t>Helicobacter</a:t>
            </a:r>
            <a:r>
              <a:rPr lang="tr-TR" sz="4400" b="1" dirty="0"/>
              <a:t> </a:t>
            </a:r>
            <a:r>
              <a:rPr lang="tr-TR" sz="4400" b="1" dirty="0" err="1"/>
              <a:t>pylori</a:t>
            </a:r>
            <a:r>
              <a:rPr lang="tr-TR" sz="4400" b="1" dirty="0"/>
              <a:t> </a:t>
            </a:r>
            <a:r>
              <a:rPr lang="tr-TR" sz="4400" b="1" dirty="0" err="1"/>
              <a:t>Infection</a:t>
            </a:r>
            <a:r>
              <a:rPr lang="tr-TR" sz="4400" b="1" dirty="0"/>
              <a:t>. </a:t>
            </a:r>
            <a:r>
              <a:rPr lang="tr-TR" sz="4400" b="1" dirty="0" err="1"/>
              <a:t>Clinical</a:t>
            </a:r>
            <a:r>
              <a:rPr lang="tr-TR" sz="4400" b="1" dirty="0"/>
              <a:t> </a:t>
            </a:r>
            <a:r>
              <a:rPr lang="tr-TR" sz="4400" b="1" dirty="0" err="1"/>
              <a:t>Microbiology</a:t>
            </a:r>
            <a:r>
              <a:rPr lang="tr-TR" sz="4400" b="1" dirty="0"/>
              <a:t> </a:t>
            </a:r>
            <a:r>
              <a:rPr lang="tr-TR" sz="4400" b="1" dirty="0" err="1"/>
              <a:t>Rewiwevs</a:t>
            </a:r>
            <a:r>
              <a:rPr lang="tr-TR" sz="4400" b="1" dirty="0"/>
              <a:t>. </a:t>
            </a:r>
            <a:r>
              <a:rPr lang="tr-TR" sz="4400" b="1" dirty="0" err="1"/>
              <a:t>Vol</a:t>
            </a:r>
            <a:r>
              <a:rPr lang="tr-TR" sz="4400" b="1" dirty="0"/>
              <a:t>. 19, No. 3</a:t>
            </a: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>
              <a:buNone/>
            </a:pPr>
            <a:endParaRPr lang="tr-TR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533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DC31BA2-0B07-484F-8027-8B0AA0DE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372"/>
            <a:ext cx="10515600" cy="1325563"/>
          </a:xfrm>
        </p:spPr>
        <p:txBody>
          <a:bodyPr/>
          <a:lstStyle/>
          <a:p>
            <a:r>
              <a:rPr lang="tr-TR" dirty="0"/>
              <a:t>				</a:t>
            </a:r>
            <a:r>
              <a:rPr lang="tr-TR" dirty="0">
                <a:solidFill>
                  <a:srgbClr val="C00000"/>
                </a:solidFill>
                <a:latin typeface="Mistral" panose="03090702030407020403" pitchFamily="66" charset="0"/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12694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Dünya nüfusunun en az %20’sinde</a:t>
            </a:r>
          </a:p>
          <a:p>
            <a:endParaRPr lang="tr-TR" dirty="0"/>
          </a:p>
          <a:p>
            <a:r>
              <a:rPr lang="tr-TR" dirty="0"/>
              <a:t>Ülkeye ve tanımlama kriterlerine göre değişken </a:t>
            </a:r>
            <a:r>
              <a:rPr lang="tr-TR" dirty="0" err="1"/>
              <a:t>prevalans</a:t>
            </a:r>
            <a:endParaRPr lang="tr-TR" dirty="0"/>
          </a:p>
          <a:p>
            <a:endParaRPr lang="tr-TR" dirty="0"/>
          </a:p>
          <a:p>
            <a:r>
              <a:rPr lang="tr-TR" dirty="0"/>
              <a:t>Diyet ve kültürel faktörler etkili</a:t>
            </a:r>
          </a:p>
          <a:p>
            <a:endParaRPr lang="tr-TR" dirty="0"/>
          </a:p>
          <a:p>
            <a:r>
              <a:rPr lang="tr-TR" dirty="0"/>
              <a:t>Kadınlar, sigara içenler, NSAID kullananlarda 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i="1" dirty="0"/>
          </a:p>
          <a:p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  <p:sp>
        <p:nvSpPr>
          <p:cNvPr id="4" name="Ok: Yukarı 3">
            <a:extLst>
              <a:ext uri="{FF2B5EF4-FFF2-40B4-BE49-F238E27FC236}">
                <a16:creationId xmlns:a16="http://schemas.microsoft.com/office/drawing/2014/main" xmlns="" id="{BC237C32-115E-4882-BE6B-E335BD28DF0A}"/>
              </a:ext>
            </a:extLst>
          </p:cNvPr>
          <p:cNvSpPr/>
          <p:nvPr/>
        </p:nvSpPr>
        <p:spPr>
          <a:xfrm>
            <a:off x="7481046" y="5378823"/>
            <a:ext cx="259977" cy="34065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76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ETİYOLOJİ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%20-25 organik nedenler 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%75-80 fonksiyonel </a:t>
            </a:r>
            <a:r>
              <a:rPr lang="tr-TR" dirty="0" err="1"/>
              <a:t>dispepsi</a:t>
            </a:r>
            <a:endParaRPr lang="tr-TR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  <p:sp>
        <p:nvSpPr>
          <p:cNvPr id="5" name="Açıklama Balonu: Çizgi 4">
            <a:extLst>
              <a:ext uri="{FF2B5EF4-FFF2-40B4-BE49-F238E27FC236}">
                <a16:creationId xmlns:a16="http://schemas.microsoft.com/office/drawing/2014/main" xmlns="" id="{F37CA540-90BC-4FC0-84FC-67F04990BB95}"/>
              </a:ext>
            </a:extLst>
          </p:cNvPr>
          <p:cNvSpPr/>
          <p:nvPr/>
        </p:nvSpPr>
        <p:spPr>
          <a:xfrm>
            <a:off x="6553200" y="1945339"/>
            <a:ext cx="4114800" cy="4043085"/>
          </a:xfrm>
          <a:prstGeom prst="borderCallout1">
            <a:avLst>
              <a:gd name="adj1" fmla="val 15869"/>
              <a:gd name="adj2" fmla="val -7026"/>
              <a:gd name="adj3" fmla="val 16426"/>
              <a:gd name="adj4" fmla="val -39858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err="1"/>
              <a:t>Peptik</a:t>
            </a:r>
            <a:r>
              <a:rPr lang="tr-TR" sz="2200" dirty="0"/>
              <a:t> ülser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Gastrit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GÖRH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İlaçlar (</a:t>
            </a:r>
            <a:r>
              <a:rPr lang="tr-TR" sz="2200" dirty="0" err="1"/>
              <a:t>örn:NSAIDs</a:t>
            </a:r>
            <a:r>
              <a:rPr lang="tr-T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Gıda </a:t>
            </a:r>
            <a:r>
              <a:rPr lang="tr-TR" sz="2200" dirty="0" err="1"/>
              <a:t>intoleransı</a:t>
            </a:r>
            <a:endParaRPr lang="tr-T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Mide ve </a:t>
            </a:r>
            <a:r>
              <a:rPr lang="tr-TR" sz="2200" dirty="0" err="1"/>
              <a:t>özefagus</a:t>
            </a:r>
            <a:r>
              <a:rPr lang="tr-TR" sz="2200" dirty="0"/>
              <a:t> </a:t>
            </a:r>
            <a:r>
              <a:rPr lang="tr-TR" sz="2200" dirty="0" err="1"/>
              <a:t>ca</a:t>
            </a:r>
            <a:endParaRPr lang="tr-T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Pankreas ve </a:t>
            </a:r>
            <a:r>
              <a:rPr lang="tr-TR" sz="2200" dirty="0" err="1"/>
              <a:t>biliyer</a:t>
            </a:r>
            <a:r>
              <a:rPr lang="tr-TR" sz="2200" dirty="0"/>
              <a:t> sistem hastalıkları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err="1"/>
              <a:t>İskemik</a:t>
            </a:r>
            <a:r>
              <a:rPr lang="tr-TR" sz="2200" dirty="0"/>
              <a:t> barsak hastalıkları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Midenin </a:t>
            </a:r>
            <a:r>
              <a:rPr lang="tr-TR" sz="2200" dirty="0" err="1"/>
              <a:t>infiltratif</a:t>
            </a:r>
            <a:r>
              <a:rPr lang="tr-TR" sz="2200" dirty="0"/>
              <a:t> hastalıkları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err="1"/>
              <a:t>Metabolik</a:t>
            </a:r>
            <a:r>
              <a:rPr lang="tr-TR" sz="2200" dirty="0"/>
              <a:t> bozukluklar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/>
              <a:t>Sistemik hastalıklar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Akış Çizelgesi: İşlem 3">
            <a:extLst>
              <a:ext uri="{FF2B5EF4-FFF2-40B4-BE49-F238E27FC236}">
                <a16:creationId xmlns:a16="http://schemas.microsoft.com/office/drawing/2014/main" xmlns="" id="{A02C04A9-346D-4FE0-81A9-E0FA166057D2}"/>
              </a:ext>
            </a:extLst>
          </p:cNvPr>
          <p:cNvSpPr/>
          <p:nvPr/>
        </p:nvSpPr>
        <p:spPr>
          <a:xfrm>
            <a:off x="6866965" y="2922494"/>
            <a:ext cx="2339788" cy="421341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1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E5EE288-CEF4-424F-8527-678D9D734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tr-TR" sz="2800" b="1" dirty="0">
              <a:solidFill>
                <a:srgbClr val="C00000"/>
              </a:solidFill>
            </a:endParaRPr>
          </a:p>
          <a:p>
            <a:endParaRPr lang="tr-TR" sz="2800" b="1" dirty="0">
              <a:solidFill>
                <a:srgbClr val="C00000"/>
              </a:solidFill>
            </a:endParaRPr>
          </a:p>
          <a:p>
            <a:r>
              <a:rPr lang="tr-TR" sz="11200" b="1" dirty="0">
                <a:solidFill>
                  <a:srgbClr val="C00000"/>
                </a:solidFill>
              </a:rPr>
              <a:t>İlaçlar</a:t>
            </a:r>
          </a:p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u="sng" dirty="0" err="1"/>
              <a:t>NSAIDs</a:t>
            </a:r>
            <a:endParaRPr lang="tr-TR" u="sng" dirty="0"/>
          </a:p>
          <a:p>
            <a:r>
              <a:rPr lang="tr-TR" dirty="0" err="1"/>
              <a:t>Kortikosteroidler</a:t>
            </a:r>
            <a:r>
              <a:rPr lang="tr-TR" dirty="0"/>
              <a:t> </a:t>
            </a:r>
          </a:p>
          <a:p>
            <a:r>
              <a:rPr lang="tr-TR" dirty="0"/>
              <a:t>Demir preparatları</a:t>
            </a:r>
          </a:p>
          <a:p>
            <a:r>
              <a:rPr lang="tr-TR" dirty="0" err="1"/>
              <a:t>Bifosfonatlar</a:t>
            </a:r>
            <a:r>
              <a:rPr lang="tr-TR" dirty="0"/>
              <a:t> </a:t>
            </a:r>
          </a:p>
          <a:p>
            <a:r>
              <a:rPr lang="tr-TR" dirty="0" err="1"/>
              <a:t>Metformin</a:t>
            </a:r>
            <a:endParaRPr lang="tr-TR" dirty="0"/>
          </a:p>
          <a:p>
            <a:r>
              <a:rPr lang="tr-TR" dirty="0" err="1"/>
              <a:t>Akarboz</a:t>
            </a:r>
            <a:r>
              <a:rPr lang="tr-TR" dirty="0"/>
              <a:t> </a:t>
            </a:r>
          </a:p>
          <a:p>
            <a:r>
              <a:rPr lang="tr-TR" dirty="0"/>
              <a:t>Antibiyotik(</a:t>
            </a:r>
            <a:r>
              <a:rPr lang="tr-TR" dirty="0" err="1"/>
              <a:t>örn:ampisilin</a:t>
            </a:r>
            <a:r>
              <a:rPr lang="tr-TR" dirty="0"/>
              <a:t>, </a:t>
            </a:r>
            <a:r>
              <a:rPr lang="tr-TR" dirty="0" err="1"/>
              <a:t>eritromisin</a:t>
            </a:r>
            <a:r>
              <a:rPr lang="tr-TR" dirty="0"/>
              <a:t>)</a:t>
            </a:r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b="1" dirty="0">
              <a:solidFill>
                <a:srgbClr val="C00000"/>
              </a:solidFill>
            </a:endParaRPr>
          </a:p>
          <a:p>
            <a:endParaRPr lang="tr-TR" b="1" dirty="0"/>
          </a:p>
          <a:p>
            <a:pPr marL="0" indent="0">
              <a:buNone/>
            </a:pPr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9BC74B1-CF4A-4BDB-859A-E94E89A375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 vitamini</a:t>
            </a:r>
          </a:p>
          <a:p>
            <a:r>
              <a:rPr lang="tr-TR" dirty="0" err="1"/>
              <a:t>Ca</a:t>
            </a:r>
            <a:r>
              <a:rPr lang="tr-TR" dirty="0"/>
              <a:t> kanal </a:t>
            </a:r>
            <a:r>
              <a:rPr lang="tr-TR" dirty="0" err="1"/>
              <a:t>blokörü</a:t>
            </a:r>
            <a:r>
              <a:rPr lang="tr-TR" dirty="0"/>
              <a:t> </a:t>
            </a:r>
          </a:p>
          <a:p>
            <a:r>
              <a:rPr lang="tr-TR" dirty="0" err="1"/>
              <a:t>Kolşisin</a:t>
            </a:r>
            <a:endParaRPr lang="tr-TR" dirty="0"/>
          </a:p>
          <a:p>
            <a:r>
              <a:rPr lang="tr-TR" dirty="0"/>
              <a:t>Narkotik ilaçlar</a:t>
            </a:r>
          </a:p>
          <a:p>
            <a:r>
              <a:rPr lang="tr-TR" dirty="0"/>
              <a:t>Dijitaller </a:t>
            </a:r>
          </a:p>
          <a:p>
            <a:r>
              <a:rPr lang="tr-TR" dirty="0"/>
              <a:t>Potasyum takviyeleri</a:t>
            </a:r>
          </a:p>
          <a:p>
            <a:r>
              <a:rPr lang="tr-TR" dirty="0"/>
              <a:t>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6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1F9F7D5-BB24-48D6-A010-B1E9EDF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ORGANİK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C1DF7F-A58D-4DEF-899E-7DCF91B6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C00000"/>
                </a:solidFill>
              </a:rPr>
              <a:t>Peptik</a:t>
            </a:r>
            <a:r>
              <a:rPr lang="tr-TR" b="1" dirty="0">
                <a:solidFill>
                  <a:srgbClr val="C00000"/>
                </a:solidFill>
              </a:rPr>
              <a:t> Ülser</a:t>
            </a:r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r>
              <a:rPr lang="tr-TR" dirty="0"/>
              <a:t>Mide veya </a:t>
            </a:r>
            <a:r>
              <a:rPr lang="tr-TR" dirty="0" err="1"/>
              <a:t>duodenal</a:t>
            </a:r>
            <a:r>
              <a:rPr lang="tr-TR" dirty="0"/>
              <a:t> mukozada </a:t>
            </a:r>
            <a:r>
              <a:rPr lang="tr-TR" dirty="0" err="1"/>
              <a:t>defekt</a:t>
            </a:r>
            <a:endParaRPr lang="tr-TR" dirty="0"/>
          </a:p>
          <a:p>
            <a:endParaRPr lang="tr-TR" dirty="0"/>
          </a:p>
          <a:p>
            <a:r>
              <a:rPr lang="tr-TR" dirty="0"/>
              <a:t>Etiyoloji: </a:t>
            </a:r>
            <a:r>
              <a:rPr lang="tr-TR" dirty="0" err="1"/>
              <a:t>H.pylori</a:t>
            </a:r>
            <a:r>
              <a:rPr lang="tr-TR" dirty="0"/>
              <a:t>, NSAID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Yaklaşık %70 hasta </a:t>
            </a:r>
            <a:r>
              <a:rPr lang="tr-TR" dirty="0" err="1"/>
              <a:t>asemptomatik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sz="2200" i="1" dirty="0"/>
          </a:p>
          <a:p>
            <a:endParaRPr lang="tr-TR" sz="2200" i="1" dirty="0"/>
          </a:p>
          <a:p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val="56826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2777</Words>
  <Application>Microsoft Office PowerPoint</Application>
  <PresentationFormat>Özel</PresentationFormat>
  <Paragraphs>670</Paragraphs>
  <Slides>53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Office Teması</vt:lpstr>
      <vt:lpstr>OLGU</vt:lpstr>
      <vt:lpstr>DİSPEPSİYE YAKLAŞIM</vt:lpstr>
      <vt:lpstr>AMAÇ</vt:lpstr>
      <vt:lpstr>HEDEFLER</vt:lpstr>
      <vt:lpstr>DİSPEPSİ NEDİR?</vt:lpstr>
      <vt:lpstr>EPİDEMİYOLOJİ</vt:lpstr>
      <vt:lpstr>ETİYOLOJİ</vt:lpstr>
      <vt:lpstr>ORGANİK NEDENLER</vt:lpstr>
      <vt:lpstr>ORGANİK NEDENLER</vt:lpstr>
      <vt:lpstr>ORGANİK NEDENLER</vt:lpstr>
      <vt:lpstr>ORGANİK NEDENLER</vt:lpstr>
      <vt:lpstr>ORGANİK NEDENLER</vt:lpstr>
      <vt:lpstr>PowerPoint Sunusu</vt:lpstr>
      <vt:lpstr>PowerPoint Sunusu</vt:lpstr>
      <vt:lpstr>ORGANİK NEDENLER</vt:lpstr>
      <vt:lpstr>ORGANİK NEDENLER</vt:lpstr>
      <vt:lpstr>ORGANİK NEDENLER</vt:lpstr>
      <vt:lpstr>FONKSİYONEL DİSPEPSİ </vt:lpstr>
      <vt:lpstr>FONKSİYONEL DİSPEPSİ </vt:lpstr>
      <vt:lpstr>FONKSİYONEL DİSPEPSİ </vt:lpstr>
      <vt:lpstr>FONKSİYONEL DİSPEPSİ </vt:lpstr>
      <vt:lpstr>PowerPoint Sunusu</vt:lpstr>
      <vt:lpstr>FONKSİYONEL DİSPEPSİ </vt:lpstr>
      <vt:lpstr>FONKSİYONEL DİSPEPSİ </vt:lpstr>
      <vt:lpstr>FONKSİYONEL DİSPEPSİ </vt:lpstr>
      <vt:lpstr>TANISAL DEĞERLENDİRME</vt:lpstr>
      <vt:lpstr>TANISAL DEĞERLENDİRME</vt:lpstr>
      <vt:lpstr>TANISAL DEĞERLENDİRME</vt:lpstr>
      <vt:lpstr>TANISAL DEĞERLENDİRME</vt:lpstr>
      <vt:lpstr>TANISAL DEĞERLENDİRME</vt:lpstr>
      <vt:lpstr>TANISAL DEĞERLENDİRME</vt:lpstr>
      <vt:lpstr>TANISAL DEĞERLENDİRME</vt:lpstr>
      <vt:lpstr>TANISAL DEĞERLENDİRME</vt:lpstr>
      <vt:lpstr>TANISAL DEĞERLENDİRME</vt:lpstr>
      <vt:lpstr>PowerPoint Sunusu</vt:lpstr>
      <vt:lpstr>PowerPoint Sunusu</vt:lpstr>
      <vt:lpstr>PowerPoint Sunusu</vt:lpstr>
      <vt:lpstr>TEDAVİ YAKLAŞIMI</vt:lpstr>
      <vt:lpstr>TEDAVİ YAKLAŞIMI</vt:lpstr>
      <vt:lpstr>TEDAVİ YAKLAŞIMI</vt:lpstr>
      <vt:lpstr>TEDAVİ YAKLAŞIMI</vt:lpstr>
      <vt:lpstr>TEDAVİ YAKLAŞIMI</vt:lpstr>
      <vt:lpstr>TEDAVİ YAKLAŞIMI</vt:lpstr>
      <vt:lpstr>PowerPoint Sunusu</vt:lpstr>
      <vt:lpstr>PowerPoint Sunusu</vt:lpstr>
      <vt:lpstr>PowerPoint Sunusu</vt:lpstr>
      <vt:lpstr>PowerPoint Sunusu</vt:lpstr>
      <vt:lpstr>TEDAVİ YAKLAŞIMI</vt:lpstr>
      <vt:lpstr>OLGU</vt:lpstr>
      <vt:lpstr>OLGU</vt:lpstr>
      <vt:lpstr>SEVK KRİTERLERİ</vt:lpstr>
      <vt:lpstr>KAYNAKLAR</vt:lpstr>
      <vt:lpstr>    TEŞEKKÜRLER…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DİSPEPSİYE YAKLAŞIM</dc:title>
  <dc:creator>Betül  Kaya</dc:creator>
  <cp:lastModifiedBy>Win7</cp:lastModifiedBy>
  <cp:revision>3</cp:revision>
  <dcterms:created xsi:type="dcterms:W3CDTF">2022-04-12T22:47:50Z</dcterms:created>
  <dcterms:modified xsi:type="dcterms:W3CDTF">2022-04-26T12:02:58Z</dcterms:modified>
</cp:coreProperties>
</file>