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256" r:id="rId2"/>
    <p:sldId id="305" r:id="rId3"/>
    <p:sldId id="261" r:id="rId4"/>
    <p:sldId id="262" r:id="rId5"/>
    <p:sldId id="306" r:id="rId6"/>
    <p:sldId id="309" r:id="rId7"/>
    <p:sldId id="321" r:id="rId8"/>
    <p:sldId id="265" r:id="rId9"/>
    <p:sldId id="322" r:id="rId10"/>
    <p:sldId id="264" r:id="rId11"/>
    <p:sldId id="284" r:id="rId12"/>
    <p:sldId id="290" r:id="rId13"/>
    <p:sldId id="291" r:id="rId14"/>
    <p:sldId id="311" r:id="rId15"/>
    <p:sldId id="301" r:id="rId16"/>
    <p:sldId id="302" r:id="rId17"/>
    <p:sldId id="272" r:id="rId18"/>
    <p:sldId id="273" r:id="rId19"/>
    <p:sldId id="274" r:id="rId20"/>
    <p:sldId id="317" r:id="rId21"/>
    <p:sldId id="279" r:id="rId22"/>
    <p:sldId id="281" r:id="rId23"/>
    <p:sldId id="320" r:id="rId24"/>
    <p:sldId id="303" r:id="rId25"/>
    <p:sldId id="304" r:id="rId26"/>
    <p:sldId id="315" r:id="rId27"/>
    <p:sldId id="277" r:id="rId28"/>
    <p:sldId id="276" r:id="rId29"/>
    <p:sldId id="313" r:id="rId30"/>
    <p:sldId id="292" r:id="rId31"/>
    <p:sldId id="319" r:id="rId32"/>
    <p:sldId id="308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1219" autoAdjust="0"/>
  </p:normalViewPr>
  <p:slideViewPr>
    <p:cSldViewPr>
      <p:cViewPr>
        <p:scale>
          <a:sx n="114" d="100"/>
          <a:sy n="114" d="100"/>
        </p:scale>
        <p:origin x="-270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3CE9E-B018-48E6-9660-DB9C3EA4D91D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9104C-F2E0-4F81-A028-C35BECC6D37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85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0A5A6AA-76AD-46EC-AE8D-2590A3DBD91F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5A6AA-76AD-46EC-AE8D-2590A3DBD91F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5A6AA-76AD-46EC-AE8D-2590A3DBD91F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5A6AA-76AD-46EC-AE8D-2590A3DBD91F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0A5A6AA-76AD-46EC-AE8D-2590A3DBD91F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5A6AA-76AD-46EC-AE8D-2590A3DBD91F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5A6AA-76AD-46EC-AE8D-2590A3DBD91F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5A6AA-76AD-46EC-AE8D-2590A3DBD91F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5A6AA-76AD-46EC-AE8D-2590A3DBD91F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9" name="8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0A5A6AA-76AD-46EC-AE8D-2590A3DBD91F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0A5A6AA-76AD-46EC-AE8D-2590A3DBD91F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0A5A6AA-76AD-46EC-AE8D-2590A3DBD91F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HİPERTANSİYON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9552" y="4589838"/>
            <a:ext cx="7992888" cy="1503458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tr-TR" sz="2000" dirty="0" err="1" smtClean="0"/>
              <a:t>İnt</a:t>
            </a:r>
            <a:r>
              <a:rPr lang="tr-TR" sz="2000" dirty="0" smtClean="0"/>
              <a:t>. Dr. Koray </a:t>
            </a:r>
            <a:r>
              <a:rPr lang="tr-TR" sz="2000" dirty="0" smtClean="0"/>
              <a:t>BOZOĞLU</a:t>
            </a:r>
          </a:p>
          <a:p>
            <a:pPr>
              <a:spcAft>
                <a:spcPts val="1200"/>
              </a:spcAft>
            </a:pPr>
            <a:r>
              <a:rPr lang="tr-TR" sz="2000" dirty="0" smtClean="0"/>
              <a:t>KTÜ Tıp Fakültesi </a:t>
            </a:r>
          </a:p>
          <a:p>
            <a:pPr>
              <a:spcAft>
                <a:spcPts val="1200"/>
              </a:spcAft>
            </a:pPr>
            <a:r>
              <a:rPr lang="tr-TR" sz="2000" dirty="0" smtClean="0"/>
              <a:t>Aile Hekimliği Stajı</a:t>
            </a:r>
          </a:p>
          <a:p>
            <a:pPr>
              <a:spcAft>
                <a:spcPts val="1200"/>
              </a:spcAft>
            </a:pPr>
            <a:r>
              <a:rPr lang="tr-TR" sz="2000" dirty="0" smtClean="0"/>
              <a:t>02.11.2017</a:t>
            </a:r>
            <a:endParaRPr lang="tr-TR" sz="2000" dirty="0" smtClean="0"/>
          </a:p>
          <a:p>
            <a:pPr>
              <a:spcAft>
                <a:spcPts val="1200"/>
              </a:spcAft>
            </a:pP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1-Tıbbi Öykü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Hipertansiyonu olan hastalarda </a:t>
            </a:r>
          </a:p>
          <a:p>
            <a:pPr lvl="1"/>
            <a:r>
              <a:rPr lang="tr-TR" sz="1800" dirty="0" smtClean="0"/>
              <a:t>Daha önceki KB ölçümleri </a:t>
            </a:r>
          </a:p>
          <a:p>
            <a:pPr lvl="1"/>
            <a:r>
              <a:rPr lang="tr-TR" sz="1800" dirty="0" smtClean="0"/>
              <a:t>Eşlik eden hastalıklar </a:t>
            </a:r>
          </a:p>
          <a:p>
            <a:pPr lvl="1"/>
            <a:r>
              <a:rPr lang="tr-TR" sz="1800" dirty="0" smtClean="0"/>
              <a:t>Ailede kalp hastalığı öyküsü </a:t>
            </a:r>
          </a:p>
          <a:p>
            <a:pPr lvl="1"/>
            <a:r>
              <a:rPr lang="tr-TR" sz="1800" dirty="0" smtClean="0"/>
              <a:t>Hipertansiyon tedavisi için kullanılmış/kullanılmakta olan ilaçlar </a:t>
            </a:r>
          </a:p>
          <a:p>
            <a:pPr lvl="1"/>
            <a:r>
              <a:rPr lang="tr-TR" sz="1800" dirty="0" err="1" smtClean="0"/>
              <a:t>Sekonder</a:t>
            </a:r>
            <a:r>
              <a:rPr lang="tr-TR" sz="1800" dirty="0" smtClean="0"/>
              <a:t> hipertansiyon nedenlerine yönelik belirtiler </a:t>
            </a:r>
          </a:p>
          <a:p>
            <a:pPr>
              <a:buNone/>
            </a:pPr>
            <a:r>
              <a:rPr lang="tr-TR" sz="1800" dirty="0" smtClean="0"/>
              <a:t>                                                     			</a:t>
            </a:r>
            <a:endParaRPr lang="tr-T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Standart </a:t>
            </a:r>
            <a:r>
              <a:rPr lang="tr-TR" dirty="0" smtClean="0"/>
              <a:t>Kan Basıncı Ölçümü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4168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tr-TR" sz="2000" dirty="0" smtClean="0"/>
              <a:t>Hastanın 3-5dk oturmasına izin verilmeli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sz="2000" dirty="0" smtClean="0"/>
              <a:t>Hastanın pozisyonu ne olursa olsun manşon kalp hizasında olmalı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sz="2000" dirty="0" smtClean="0"/>
              <a:t>Tansiyon iki koldan da ölçülmeli ve anlamlı fark olursa (10mmhg) yüksek olan esas alınmalı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sz="2000" dirty="0" smtClean="0"/>
              <a:t>2 kez kan basıncı ölçülmeli(en az 2 </a:t>
            </a:r>
            <a:r>
              <a:rPr lang="tr-TR" sz="2000" dirty="0" err="1" smtClean="0"/>
              <a:t>dk</a:t>
            </a:r>
            <a:r>
              <a:rPr lang="tr-TR" sz="2000" dirty="0" smtClean="0"/>
              <a:t> sonra)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sz="2000" dirty="0" smtClean="0"/>
              <a:t>Kalp hızı ölçülmeli</a:t>
            </a:r>
          </a:p>
          <a:p>
            <a:r>
              <a:rPr lang="tr-TR" sz="2000" dirty="0" smtClean="0"/>
              <a:t> </a:t>
            </a:r>
            <a:r>
              <a:rPr lang="tr-TR" sz="2000" dirty="0"/>
              <a:t>İlk </a:t>
            </a:r>
            <a:r>
              <a:rPr lang="tr-TR" sz="2000" dirty="0" smtClean="0"/>
              <a:t>ölçümde KB140/90 </a:t>
            </a:r>
            <a:r>
              <a:rPr lang="tr-TR" sz="2000" dirty="0" err="1" smtClean="0"/>
              <a:t>mmHg’den</a:t>
            </a:r>
            <a:r>
              <a:rPr lang="tr-TR" sz="2000" dirty="0" smtClean="0"/>
              <a:t> büyük </a:t>
            </a:r>
            <a:r>
              <a:rPr lang="tr-TR" sz="2000" dirty="0"/>
              <a:t>saptanan </a:t>
            </a:r>
            <a:r>
              <a:rPr lang="tr-TR" sz="2000" dirty="0" smtClean="0"/>
              <a:t>hasta mutlaka </a:t>
            </a:r>
            <a:r>
              <a:rPr lang="tr-TR" sz="2000" dirty="0"/>
              <a:t>ikinci kez muayeneye </a:t>
            </a:r>
            <a:r>
              <a:rPr lang="tr-TR" sz="2000" dirty="0" smtClean="0"/>
              <a:t>edilmelidir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536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Standart Kan Basıncı Ölçümü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KB </a:t>
            </a:r>
            <a:r>
              <a:rPr lang="tr-TR" dirty="0">
                <a:solidFill>
                  <a:srgbClr val="FF0000"/>
                </a:solidFill>
              </a:rPr>
              <a:t>Evre </a:t>
            </a:r>
            <a:r>
              <a:rPr lang="tr-TR" dirty="0" smtClean="0">
                <a:solidFill>
                  <a:srgbClr val="FF0000"/>
                </a:solidFill>
              </a:rPr>
              <a:t>1</a:t>
            </a:r>
            <a:r>
              <a:rPr lang="tr-TR" dirty="0" smtClean="0"/>
              <a:t> ile uyumlu ise 2-4 hafta </a:t>
            </a:r>
          </a:p>
          <a:p>
            <a:r>
              <a:rPr lang="tr-TR" dirty="0" smtClean="0"/>
              <a:t>KB </a:t>
            </a:r>
            <a:r>
              <a:rPr lang="tr-TR" dirty="0" smtClean="0">
                <a:solidFill>
                  <a:srgbClr val="FF0000"/>
                </a:solidFill>
              </a:rPr>
              <a:t>Evre 2</a:t>
            </a:r>
            <a:r>
              <a:rPr lang="tr-TR" dirty="0" smtClean="0"/>
              <a:t> ile uyumlu ise 1-2 hafta sonra ikinci muayenesi yapılmalı</a:t>
            </a:r>
          </a:p>
          <a:p>
            <a:r>
              <a:rPr lang="tr-TR" dirty="0" smtClean="0"/>
              <a:t>Hasta uyumsuz ise , </a:t>
            </a:r>
            <a:r>
              <a:rPr lang="tr-TR" dirty="0"/>
              <a:t>evde </a:t>
            </a:r>
            <a:r>
              <a:rPr lang="tr-TR" dirty="0" smtClean="0"/>
              <a:t>ölçüm </a:t>
            </a:r>
            <a:r>
              <a:rPr lang="tr-TR" dirty="0"/>
              <a:t>olanağı yok, ulaşım zorluğu </a:t>
            </a:r>
            <a:r>
              <a:rPr lang="tr-TR" dirty="0" smtClean="0"/>
              <a:t> vb neden ile gelemiyorsa  </a:t>
            </a:r>
            <a:r>
              <a:rPr lang="tr-TR" dirty="0" err="1"/>
              <a:t>laboratuvar</a:t>
            </a:r>
            <a:r>
              <a:rPr lang="tr-TR" dirty="0"/>
              <a:t> </a:t>
            </a:r>
            <a:r>
              <a:rPr lang="tr-TR" dirty="0" smtClean="0"/>
              <a:t>tetkik sonucu için geldiğinde </a:t>
            </a:r>
            <a:r>
              <a:rPr lang="tr-TR" dirty="0"/>
              <a:t>(genellikle 1–2 gün sonra olur) ikinci KB ölçümleri </a:t>
            </a:r>
            <a:r>
              <a:rPr lang="tr-TR" dirty="0" smtClean="0"/>
              <a:t>yapılabilir.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40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Standart Kan Basıncı Ölçümü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Klinikte birkaç kez yapılan ölçümlerin ortalaması </a:t>
            </a:r>
            <a:r>
              <a:rPr lang="tr-TR" dirty="0">
                <a:solidFill>
                  <a:srgbClr val="FF0000"/>
                </a:solidFill>
              </a:rPr>
              <a:t>Evre 3</a:t>
            </a:r>
            <a:r>
              <a:rPr lang="tr-TR" dirty="0"/>
              <a:t> hipertansiyon düzeyinde olan hastalarda, </a:t>
            </a:r>
            <a:endParaRPr lang="tr-TR" dirty="0" smtClean="0"/>
          </a:p>
          <a:p>
            <a:pPr lvl="1"/>
            <a:r>
              <a:rPr lang="tr-TR" dirty="0" smtClean="0"/>
              <a:t>hemen </a:t>
            </a:r>
            <a:r>
              <a:rPr lang="tr-TR" dirty="0" err="1"/>
              <a:t>antihipertansif</a:t>
            </a:r>
            <a:r>
              <a:rPr lang="tr-TR" dirty="0"/>
              <a:t> ilaç tedavisine başlanmalıdır. </a:t>
            </a:r>
          </a:p>
          <a:p>
            <a:pPr lvl="1"/>
            <a:r>
              <a:rPr lang="tr-TR" dirty="0" smtClean="0"/>
              <a:t>Hastada hedef organ zedelenmesi açısından klinik ipucu mevcutsa tedaviye başlanmalıdır.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43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tanım</a:t>
            </a:r>
          </a:p>
        </p:txBody>
      </p:sp>
      <p:sp>
        <p:nvSpPr>
          <p:cNvPr id="16387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16388" name="Picture 4" descr="C:\Users\Admen\Desktop\IMG_3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66800"/>
          </a:xfrm>
        </p:spPr>
        <p:txBody>
          <a:bodyPr/>
          <a:lstStyle/>
          <a:p>
            <a:r>
              <a:rPr lang="tr-TR" dirty="0" smtClean="0"/>
              <a:t>Evde Kan Basıncı Ölçümü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087152"/>
            <a:ext cx="8229600" cy="4325112"/>
          </a:xfrm>
        </p:spPr>
        <p:txBody>
          <a:bodyPr>
            <a:normAutofit/>
          </a:bodyPr>
          <a:lstStyle/>
          <a:p>
            <a:r>
              <a:rPr lang="tr-TR" dirty="0" smtClean="0"/>
              <a:t>Ev ölçümü 5-7 gün; sabah, akşam; uygun manşon boyu alan tansiyon aleti ile ölçülmeli ve düzenli kaydedilmelidir.</a:t>
            </a:r>
          </a:p>
          <a:p>
            <a:r>
              <a:rPr lang="tr-TR" dirty="0" smtClean="0"/>
              <a:t>Beyaz </a:t>
            </a:r>
            <a:r>
              <a:rPr lang="tr-TR" dirty="0"/>
              <a:t>önlük etkisi veya maskeli hipertansiyon şüphesi </a:t>
            </a:r>
            <a:r>
              <a:rPr lang="tr-TR" dirty="0" smtClean="0"/>
              <a:t>olan hastada </a:t>
            </a:r>
            <a:r>
              <a:rPr lang="tr-TR" dirty="0"/>
              <a:t>ev </a:t>
            </a:r>
            <a:r>
              <a:rPr lang="tr-TR" dirty="0" smtClean="0"/>
              <a:t>ölçümü </a:t>
            </a:r>
            <a:r>
              <a:rPr lang="tr-TR" dirty="0"/>
              <a:t>istenmelidir. </a:t>
            </a:r>
            <a:endParaRPr lang="tr-TR" dirty="0" smtClean="0"/>
          </a:p>
          <a:p>
            <a:pPr lvl="1"/>
            <a:r>
              <a:rPr lang="tr-TR" dirty="0" smtClean="0"/>
              <a:t>Evde </a:t>
            </a:r>
            <a:r>
              <a:rPr lang="tr-TR" dirty="0"/>
              <a:t>KB ölçüm </a:t>
            </a:r>
            <a:r>
              <a:rPr lang="tr-TR" dirty="0" smtClean="0"/>
              <a:t>ortalaması </a:t>
            </a:r>
            <a:r>
              <a:rPr lang="tr-TR" dirty="0"/>
              <a:t>≥135/85 </a:t>
            </a:r>
            <a:r>
              <a:rPr lang="tr-TR" dirty="0" err="1"/>
              <a:t>mmHg</a:t>
            </a:r>
            <a:r>
              <a:rPr lang="tr-TR" dirty="0"/>
              <a:t> ise hipertansiyon tanısı </a:t>
            </a:r>
            <a:r>
              <a:rPr lang="tr-TR" dirty="0" smtClean="0"/>
              <a:t>düşünülmelidir.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78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tr-TR" dirty="0" err="1" smtClean="0"/>
              <a:t>Ambulatuvar</a:t>
            </a:r>
            <a:r>
              <a:rPr lang="tr-TR" dirty="0" smtClean="0"/>
              <a:t> KB Ölçümü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 fontScale="85000" lnSpcReduction="20000"/>
          </a:bodyPr>
          <a:lstStyle/>
          <a:p>
            <a:r>
              <a:rPr lang="tr-TR" sz="3600" dirty="0" smtClean="0"/>
              <a:t>Özel cihazın </a:t>
            </a:r>
            <a:r>
              <a:rPr lang="tr-TR" sz="3600" dirty="0"/>
              <a:t>hasta üzerinde 24 saat </a:t>
            </a:r>
            <a:r>
              <a:rPr lang="tr-TR" sz="3600" dirty="0" smtClean="0"/>
              <a:t>taşınıp </a:t>
            </a:r>
            <a:r>
              <a:rPr lang="tr-TR" sz="3600" dirty="0"/>
              <a:t>günlük aktivite ve uyku </a:t>
            </a:r>
            <a:r>
              <a:rPr lang="tr-TR" sz="3600" dirty="0" smtClean="0"/>
              <a:t>esnasında </a:t>
            </a:r>
            <a:r>
              <a:rPr lang="tr-TR" sz="3600" dirty="0"/>
              <a:t>KB kayıtlarının alınması ile yapılan </a:t>
            </a:r>
            <a:r>
              <a:rPr lang="tr-TR" sz="3600" dirty="0" smtClean="0"/>
              <a:t>ölçümdür.</a:t>
            </a:r>
          </a:p>
          <a:p>
            <a:r>
              <a:rPr lang="tr-TR" sz="3600" dirty="0" err="1" smtClean="0"/>
              <a:t>Endikasyonları</a:t>
            </a:r>
            <a:r>
              <a:rPr lang="tr-TR" sz="3600" dirty="0" smtClean="0"/>
              <a:t>;</a:t>
            </a:r>
          </a:p>
          <a:p>
            <a:pPr lvl="1"/>
            <a:r>
              <a:rPr lang="tr-TR" sz="2900" dirty="0" smtClean="0"/>
              <a:t>Muayenede ve </a:t>
            </a:r>
            <a:r>
              <a:rPr lang="tr-TR" sz="2900" dirty="0"/>
              <a:t>evde ölçülen </a:t>
            </a:r>
            <a:r>
              <a:rPr lang="tr-TR" sz="2900" dirty="0" err="1" smtClean="0"/>
              <a:t>KB’da</a:t>
            </a:r>
            <a:r>
              <a:rPr lang="tr-TR" sz="2900" dirty="0" smtClean="0"/>
              <a:t>  </a:t>
            </a:r>
            <a:r>
              <a:rPr lang="tr-TR" sz="2900" dirty="0"/>
              <a:t>uyumsuzluk olması, </a:t>
            </a:r>
            <a:endParaRPr lang="tr-TR" sz="2900" dirty="0" smtClean="0"/>
          </a:p>
          <a:p>
            <a:pPr lvl="1"/>
            <a:r>
              <a:rPr lang="tr-TR" sz="2900" dirty="0" err="1" smtClean="0"/>
              <a:t>Dipping</a:t>
            </a:r>
            <a:r>
              <a:rPr lang="tr-TR" sz="2900" dirty="0" smtClean="0"/>
              <a:t> ( </a:t>
            </a:r>
            <a:r>
              <a:rPr lang="tr-TR" sz="2900" dirty="0"/>
              <a:t>uykuda KB’nin düşmesi) </a:t>
            </a:r>
            <a:r>
              <a:rPr lang="tr-TR" sz="2900" dirty="0" smtClean="0"/>
              <a:t>varlığında</a:t>
            </a:r>
          </a:p>
          <a:p>
            <a:pPr lvl="1"/>
            <a:r>
              <a:rPr lang="tr-TR" sz="2900" dirty="0" err="1"/>
              <a:t>N</a:t>
            </a:r>
            <a:r>
              <a:rPr lang="tr-TR" sz="2900" dirty="0" err="1" smtClean="0"/>
              <a:t>okturnal</a:t>
            </a:r>
            <a:r>
              <a:rPr lang="tr-TR" sz="2900" dirty="0" smtClean="0"/>
              <a:t> </a:t>
            </a:r>
            <a:r>
              <a:rPr lang="tr-TR" sz="2900" dirty="0"/>
              <a:t>hipertansiyon şüphesi, </a:t>
            </a:r>
            <a:endParaRPr lang="tr-TR" sz="2900" dirty="0" smtClean="0"/>
          </a:p>
          <a:p>
            <a:pPr lvl="1"/>
            <a:r>
              <a:rPr lang="tr-TR" sz="2900" dirty="0" smtClean="0"/>
              <a:t>KB </a:t>
            </a:r>
            <a:r>
              <a:rPr lang="tr-TR" sz="2900" dirty="0"/>
              <a:t>değişkenliklerinin saptanması</a:t>
            </a:r>
            <a:r>
              <a:rPr lang="tr-TR" sz="2900" dirty="0" smtClean="0"/>
              <a:t>.</a:t>
            </a:r>
          </a:p>
          <a:p>
            <a:r>
              <a:rPr lang="tr-TR" sz="3600" dirty="0" smtClean="0"/>
              <a:t>Kişinin </a:t>
            </a:r>
            <a:r>
              <a:rPr lang="tr-TR" sz="3600" dirty="0"/>
              <a:t>uyanık </a:t>
            </a:r>
            <a:r>
              <a:rPr lang="tr-TR" sz="3600" dirty="0" smtClean="0"/>
              <a:t>olduğu </a:t>
            </a:r>
            <a:r>
              <a:rPr lang="tr-TR" sz="3600" dirty="0"/>
              <a:t>saatlerde yapılan </a:t>
            </a:r>
            <a:r>
              <a:rPr lang="tr-TR" sz="3600" dirty="0" smtClean="0"/>
              <a:t>KB </a:t>
            </a:r>
            <a:r>
              <a:rPr lang="tr-TR" sz="3600" dirty="0"/>
              <a:t>ölçüm </a:t>
            </a:r>
            <a:r>
              <a:rPr lang="tr-TR" sz="3600" dirty="0" smtClean="0"/>
              <a:t>ortalaması </a:t>
            </a:r>
            <a:r>
              <a:rPr lang="tr-TR" sz="3600" dirty="0"/>
              <a:t>≥135/85 </a:t>
            </a:r>
            <a:r>
              <a:rPr lang="tr-TR" sz="3600" dirty="0" smtClean="0"/>
              <a:t>ise </a:t>
            </a:r>
            <a:r>
              <a:rPr lang="tr-TR" sz="3600" dirty="0"/>
              <a:t>hipertansiyon tanısı </a:t>
            </a:r>
            <a:r>
              <a:rPr lang="tr-TR" sz="3600" dirty="0" smtClean="0"/>
              <a:t>düşünülmelidir.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2256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20713"/>
            <a:ext cx="8229600" cy="1368425"/>
          </a:xfrm>
        </p:spPr>
        <p:txBody>
          <a:bodyPr/>
          <a:lstStyle/>
          <a:p>
            <a:r>
              <a:rPr lang="tr-TR" altLang="tr-TR" sz="2900" dirty="0"/>
              <a:t>Hipertansiyon Tanımlaması İçin Kan Basıncı (</a:t>
            </a:r>
            <a:r>
              <a:rPr lang="tr-TR" altLang="tr-TR" sz="2900" dirty="0" err="1"/>
              <a:t>mmHg</a:t>
            </a:r>
            <a:r>
              <a:rPr lang="tr-TR" altLang="tr-TR" sz="2900" dirty="0"/>
              <a:t>) Eşik Değeri ESC-ESH 2013</a:t>
            </a:r>
          </a:p>
        </p:txBody>
      </p:sp>
      <p:pic>
        <p:nvPicPr>
          <p:cNvPr id="71682" name="Picture 2" descr="C:\Users\yurtseverler\Desktop\esc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129064" cy="398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Laboratuvar</a:t>
            </a:r>
            <a:r>
              <a:rPr lang="tr-TR" dirty="0" smtClean="0"/>
              <a:t> Tetkikleri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181096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Tam kan sayımı                                                  </a:t>
            </a:r>
          </a:p>
          <a:p>
            <a:r>
              <a:rPr lang="tr-TR" dirty="0" smtClean="0"/>
              <a:t>Tam idrar tetkiki </a:t>
            </a:r>
          </a:p>
          <a:p>
            <a:r>
              <a:rPr lang="tr-TR" dirty="0" smtClean="0"/>
              <a:t>Açlık kan </a:t>
            </a:r>
            <a:r>
              <a:rPr lang="tr-TR" dirty="0" err="1" smtClean="0"/>
              <a:t>glukozu</a:t>
            </a:r>
            <a:endParaRPr lang="tr-TR" dirty="0" smtClean="0"/>
          </a:p>
          <a:p>
            <a:r>
              <a:rPr lang="tr-TR" dirty="0" smtClean="0"/>
              <a:t>ALT, AST </a:t>
            </a:r>
          </a:p>
          <a:p>
            <a:r>
              <a:rPr lang="tr-TR" dirty="0" smtClean="0"/>
              <a:t>Kanda sodyum </a:t>
            </a:r>
          </a:p>
          <a:p>
            <a:r>
              <a:rPr lang="tr-TR" dirty="0" smtClean="0"/>
              <a:t>Potasyum</a:t>
            </a:r>
          </a:p>
          <a:p>
            <a:r>
              <a:rPr lang="tr-TR" dirty="0" err="1" smtClean="0"/>
              <a:t>Kreatinin</a:t>
            </a:r>
            <a:r>
              <a:rPr lang="tr-TR" dirty="0" smtClean="0"/>
              <a:t> ve </a:t>
            </a:r>
            <a:r>
              <a:rPr lang="tr-TR" dirty="0" err="1" smtClean="0"/>
              <a:t>eGFR</a:t>
            </a:r>
            <a:endParaRPr lang="tr-TR" dirty="0" smtClean="0"/>
          </a:p>
          <a:p>
            <a:r>
              <a:rPr lang="tr-TR" dirty="0" smtClean="0"/>
              <a:t> Lipit profili </a:t>
            </a:r>
          </a:p>
          <a:p>
            <a:r>
              <a:rPr lang="tr-TR" dirty="0" smtClean="0"/>
              <a:t>12 derivasyonlu elektrokardiyografi (EKG)</a:t>
            </a:r>
          </a:p>
          <a:p>
            <a:r>
              <a:rPr lang="tr-TR" dirty="0" smtClean="0"/>
              <a:t>eko.</a:t>
            </a:r>
          </a:p>
          <a:p>
            <a:r>
              <a:rPr lang="tr-TR" dirty="0" smtClean="0"/>
              <a:t>- TSH/fT4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Yaşam tarzı değişiklikleri</a:t>
            </a:r>
          </a:p>
          <a:p>
            <a:pPr lvl="1"/>
            <a:r>
              <a:rPr lang="tr-TR" dirty="0" smtClean="0"/>
              <a:t>İdeal vücut ağırlığı</a:t>
            </a:r>
            <a:r>
              <a:rPr lang="tr-TR" dirty="0" smtClean="0">
                <a:solidFill>
                  <a:srgbClr val="FF0000"/>
                </a:solidFill>
              </a:rPr>
              <a:t>(</a:t>
            </a:r>
            <a:r>
              <a:rPr lang="tr-TR" sz="2800" b="1" i="1" dirty="0" smtClean="0">
                <a:solidFill>
                  <a:srgbClr val="FF0000"/>
                </a:solidFill>
              </a:rPr>
              <a:t>KAYBEDİLEN 1 KİLO İÇİN TANSİYON 0.3-0.9 </a:t>
            </a:r>
            <a:r>
              <a:rPr lang="tr-TR" sz="2800" b="1" i="1" dirty="0" err="1" smtClean="0">
                <a:solidFill>
                  <a:srgbClr val="FF0000"/>
                </a:solidFill>
              </a:rPr>
              <a:t>mmhg</a:t>
            </a:r>
            <a:r>
              <a:rPr lang="tr-TR" sz="2800" b="1" i="1" dirty="0" smtClean="0">
                <a:solidFill>
                  <a:srgbClr val="FF0000"/>
                </a:solidFill>
              </a:rPr>
              <a:t>  DÜŞER )</a:t>
            </a:r>
            <a:endParaRPr lang="tr-TR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/>
              <a:t>Tuz kısıtlaması (SALTURK, 15g-16g</a:t>
            </a:r>
            <a:r>
              <a:rPr lang="tr-TR" dirty="0" smtClean="0">
                <a:sym typeface="Wingdings" pitchFamily="2" charset="2"/>
              </a:rPr>
              <a:t>5-6g   1 çay kaşığı)</a:t>
            </a:r>
            <a:endParaRPr lang="tr-TR" dirty="0" smtClean="0"/>
          </a:p>
          <a:p>
            <a:pPr lvl="1"/>
            <a:r>
              <a:rPr lang="tr-TR" dirty="0" smtClean="0"/>
              <a:t>Sağlıklı beslenme</a:t>
            </a:r>
          </a:p>
          <a:p>
            <a:pPr lvl="1"/>
            <a:r>
              <a:rPr lang="tr-TR" dirty="0" smtClean="0"/>
              <a:t>Tütün mamulü kesinlikle kullanılmamalı</a:t>
            </a:r>
          </a:p>
          <a:p>
            <a:pPr lvl="1"/>
            <a:r>
              <a:rPr lang="tr-TR" dirty="0" smtClean="0"/>
              <a:t>Alkol kısıtlanması</a:t>
            </a:r>
          </a:p>
          <a:p>
            <a:r>
              <a:rPr lang="tr-TR" dirty="0" smtClean="0"/>
              <a:t>Egzersiz(haftada 5-7 gün</a:t>
            </a:r>
          </a:p>
          <a:p>
            <a:r>
              <a:rPr lang="tr-TR" dirty="0" smtClean="0"/>
              <a:t>en az 30 dakikalık hafif tempoda koşu,yüzme , bisiklet)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tr-TR" dirty="0" smtClean="0"/>
              <a:t>Epidemiyoloji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/>
          </a:bodyPr>
          <a:lstStyle/>
          <a:p>
            <a:r>
              <a:rPr lang="tr-TR" dirty="0" smtClean="0"/>
              <a:t>Dünyada hipertansiyon </a:t>
            </a:r>
            <a:r>
              <a:rPr lang="tr-TR" dirty="0" err="1" smtClean="0"/>
              <a:t>prevalansı</a:t>
            </a:r>
            <a:r>
              <a:rPr lang="tr-TR" dirty="0" smtClean="0"/>
              <a:t> </a:t>
            </a:r>
            <a:endParaRPr lang="tr-TR" dirty="0" smtClean="0">
              <a:sym typeface="Wingdings" pitchFamily="2" charset="2"/>
            </a:endParaRPr>
          </a:p>
          <a:p>
            <a:pPr lvl="1"/>
            <a:r>
              <a:rPr lang="tr-TR" dirty="0" smtClean="0"/>
              <a:t>%35–46</a:t>
            </a:r>
          </a:p>
          <a:p>
            <a:r>
              <a:rPr lang="tr-TR" dirty="0" smtClean="0"/>
              <a:t>Türkiye’de hipertansiyon </a:t>
            </a:r>
            <a:r>
              <a:rPr lang="tr-TR" dirty="0" err="1" smtClean="0"/>
              <a:t>prevalansı</a:t>
            </a:r>
            <a:r>
              <a:rPr lang="tr-TR" dirty="0"/>
              <a:t> (</a:t>
            </a:r>
            <a:r>
              <a:rPr lang="tr-TR" dirty="0" smtClean="0"/>
              <a:t>PatenT2-2012 ) </a:t>
            </a:r>
          </a:p>
          <a:p>
            <a:pPr lvl="1"/>
            <a:r>
              <a:rPr lang="tr-TR" sz="2400" b="1" dirty="0" smtClean="0">
                <a:solidFill>
                  <a:srgbClr val="FF0000"/>
                </a:solidFill>
              </a:rPr>
              <a:t>%30.3 </a:t>
            </a:r>
            <a:endParaRPr lang="tr-TR" dirty="0" smtClean="0"/>
          </a:p>
          <a:p>
            <a:pPr lvl="2"/>
            <a:r>
              <a:rPr lang="tr-TR" dirty="0" smtClean="0"/>
              <a:t>Kadınlarda %32.3</a:t>
            </a:r>
          </a:p>
          <a:p>
            <a:pPr lvl="2"/>
            <a:r>
              <a:rPr lang="tr-TR" dirty="0" smtClean="0"/>
              <a:t>Erkeklerde %28.4</a:t>
            </a:r>
          </a:p>
        </p:txBody>
      </p:sp>
    </p:spTree>
    <p:extLst>
      <p:ext uri="{BB962C8B-B14F-4D97-AF65-F5344CB8AC3E}">
        <p14:creationId xmlns:p14="http://schemas.microsoft.com/office/powerpoint/2010/main" val="4805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03654"/>
            <a:ext cx="66247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Başlık 1"/>
          <p:cNvSpPr>
            <a:spLocks noGrp="1"/>
          </p:cNvSpPr>
          <p:nvPr>
            <p:ph type="title" idx="4294967295"/>
          </p:nvPr>
        </p:nvSpPr>
        <p:spPr>
          <a:xfrm>
            <a:off x="914400" y="1196975"/>
            <a:ext cx="8229600" cy="1066800"/>
          </a:xfrm>
        </p:spPr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0" y="2420938"/>
            <a:ext cx="8229600" cy="4103687"/>
          </a:xfrm>
        </p:spPr>
        <p:txBody>
          <a:bodyPr>
            <a:normAutofit/>
          </a:bodyPr>
          <a:lstStyle/>
          <a:p>
            <a:r>
              <a:rPr lang="tr-TR" sz="2400" dirty="0" err="1"/>
              <a:t>Antihipertansif</a:t>
            </a:r>
            <a:r>
              <a:rPr lang="tr-TR" sz="2400" dirty="0"/>
              <a:t> ilaç tedavisine başlamak için </a:t>
            </a:r>
            <a:endParaRPr lang="tr-TR" sz="2400" dirty="0" smtClean="0"/>
          </a:p>
          <a:p>
            <a:r>
              <a:rPr lang="tr-TR" sz="2400" dirty="0" smtClean="0">
                <a:solidFill>
                  <a:srgbClr val="FF0000"/>
                </a:solidFill>
              </a:rPr>
              <a:t>-KB ölçüm sonucu</a:t>
            </a:r>
          </a:p>
          <a:p>
            <a:pPr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    -risk </a:t>
            </a:r>
            <a:r>
              <a:rPr lang="tr-TR" sz="2400" dirty="0">
                <a:solidFill>
                  <a:srgbClr val="FF0000"/>
                </a:solidFill>
              </a:rPr>
              <a:t>faktörleri </a:t>
            </a:r>
            <a:endParaRPr lang="tr-TR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	-eşlik </a:t>
            </a:r>
            <a:r>
              <a:rPr lang="tr-TR" sz="2400" dirty="0">
                <a:solidFill>
                  <a:srgbClr val="FF0000"/>
                </a:solidFill>
              </a:rPr>
              <a:t>eden </a:t>
            </a:r>
            <a:r>
              <a:rPr lang="tr-TR" sz="2400" dirty="0" smtClean="0">
                <a:solidFill>
                  <a:srgbClr val="FF0000"/>
                </a:solidFill>
              </a:rPr>
              <a:t>hastalık</a:t>
            </a:r>
          </a:p>
          <a:p>
            <a:pPr>
              <a:buNone/>
            </a:pPr>
            <a:r>
              <a:rPr lang="tr-TR" sz="2400" dirty="0" smtClean="0"/>
              <a:t>				dikkate </a:t>
            </a:r>
            <a:r>
              <a:rPr lang="tr-TR" sz="2400" dirty="0"/>
              <a:t>alınmalıdır. </a:t>
            </a:r>
            <a:endParaRPr lang="tr-TR" sz="2400" dirty="0" smtClean="0"/>
          </a:p>
          <a:p>
            <a:r>
              <a:rPr lang="tr-TR" sz="2400" dirty="0" smtClean="0">
                <a:solidFill>
                  <a:srgbClr val="FF0000"/>
                </a:solidFill>
              </a:rPr>
              <a:t>Genel </a:t>
            </a:r>
            <a:r>
              <a:rPr lang="tr-TR" sz="2400" dirty="0">
                <a:solidFill>
                  <a:srgbClr val="FF0000"/>
                </a:solidFill>
              </a:rPr>
              <a:t>popülasyonda </a:t>
            </a:r>
            <a:r>
              <a:rPr lang="tr-TR" sz="2400" dirty="0"/>
              <a:t>tedaviye başlama için eşik </a:t>
            </a:r>
            <a:r>
              <a:rPr lang="tr-TR" sz="2400" dirty="0" smtClean="0"/>
              <a:t>değer; </a:t>
            </a:r>
            <a:r>
              <a:rPr lang="tr-TR" sz="2400" dirty="0" err="1"/>
              <a:t>sistolik</a:t>
            </a:r>
            <a:r>
              <a:rPr lang="tr-TR" sz="2400" dirty="0"/>
              <a:t> KB ≥140 </a:t>
            </a:r>
            <a:r>
              <a:rPr lang="tr-TR" sz="2400" dirty="0" err="1"/>
              <a:t>mmHg</a:t>
            </a:r>
            <a:r>
              <a:rPr lang="tr-TR" sz="2400" dirty="0"/>
              <a:t> veya </a:t>
            </a:r>
            <a:r>
              <a:rPr lang="tr-TR" sz="2400" dirty="0" err="1"/>
              <a:t>diyastolik</a:t>
            </a:r>
            <a:r>
              <a:rPr lang="tr-TR" sz="2400" dirty="0"/>
              <a:t> KB ≥90 </a:t>
            </a:r>
            <a:r>
              <a:rPr lang="tr-TR" sz="2400" dirty="0" err="1"/>
              <a:t>mmHg</a:t>
            </a:r>
            <a:r>
              <a:rPr lang="tr-TR" sz="2400" dirty="0"/>
              <a:t> </a:t>
            </a:r>
            <a:endParaRPr lang="tr-TR" sz="2400" dirty="0" smtClean="0"/>
          </a:p>
          <a:p>
            <a:r>
              <a:rPr lang="tr-TR" sz="2400" dirty="0" smtClean="0">
                <a:solidFill>
                  <a:srgbClr val="FF0000"/>
                </a:solidFill>
              </a:rPr>
              <a:t>yaşı </a:t>
            </a:r>
            <a:r>
              <a:rPr lang="tr-TR" sz="2400" dirty="0">
                <a:solidFill>
                  <a:srgbClr val="FF0000"/>
                </a:solidFill>
              </a:rPr>
              <a:t>≥80 olanlarda</a:t>
            </a:r>
            <a:r>
              <a:rPr lang="tr-TR" sz="2400" dirty="0"/>
              <a:t> eşik </a:t>
            </a:r>
            <a:r>
              <a:rPr lang="tr-TR" sz="2400" dirty="0" err="1">
                <a:solidFill>
                  <a:srgbClr val="FF0000"/>
                </a:solidFill>
              </a:rPr>
              <a:t>sistolik</a:t>
            </a:r>
            <a:r>
              <a:rPr lang="tr-TR" sz="2400" dirty="0">
                <a:solidFill>
                  <a:srgbClr val="FF0000"/>
                </a:solidFill>
              </a:rPr>
              <a:t> KB ≥160 </a:t>
            </a:r>
            <a:r>
              <a:rPr lang="tr-TR" sz="2400" dirty="0" err="1"/>
              <a:t>mmHg’dir</a:t>
            </a:r>
            <a:r>
              <a:rPr lang="tr-TR" sz="2400" dirty="0"/>
              <a:t>. </a:t>
            </a:r>
            <a:r>
              <a:rPr lang="tr-TR" sz="2400" dirty="0" smtClean="0"/>
              <a:t>tedavi hedefi 140-150 </a:t>
            </a:r>
            <a:r>
              <a:rPr lang="tr-TR" sz="2400" dirty="0" err="1" smtClean="0"/>
              <a:t>mmHg’dir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2573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/>
          </a:bodyPr>
          <a:lstStyle/>
          <a:p>
            <a:r>
              <a:rPr lang="tr-TR" sz="2400" dirty="0"/>
              <a:t>Evre 1 hipertansiyonda </a:t>
            </a:r>
            <a:r>
              <a:rPr lang="tr-TR" sz="2400" dirty="0" smtClean="0"/>
              <a:t>ise eşlik eden </a:t>
            </a:r>
            <a:r>
              <a:rPr lang="tr-TR" sz="2400" dirty="0" err="1" smtClean="0"/>
              <a:t>hastalik</a:t>
            </a:r>
            <a:r>
              <a:rPr lang="tr-TR" sz="2400" dirty="0" smtClean="0"/>
              <a:t> ve risk var ise medikal tedavi başlanır.</a:t>
            </a:r>
          </a:p>
          <a:p>
            <a:r>
              <a:rPr lang="tr-TR" sz="2400" dirty="0" err="1" smtClean="0"/>
              <a:t>Eşilik</a:t>
            </a:r>
            <a:r>
              <a:rPr lang="tr-TR" sz="2400" dirty="0" smtClean="0"/>
              <a:t> eden hastalık ve Risk yok ise;</a:t>
            </a:r>
          </a:p>
          <a:p>
            <a:pPr lvl="1"/>
            <a:r>
              <a:rPr lang="tr-TR" sz="2400" dirty="0" smtClean="0"/>
              <a:t>1-2 </a:t>
            </a:r>
            <a:r>
              <a:rPr lang="tr-TR" sz="2400" dirty="0"/>
              <a:t>ay </a:t>
            </a:r>
            <a:r>
              <a:rPr lang="tr-TR" sz="2400" dirty="0" smtClean="0"/>
              <a:t>Yaşam tarzı değişikliği ile izlenir KB ‘da düşüş yoksa ilaç </a:t>
            </a:r>
            <a:r>
              <a:rPr lang="tr-TR" sz="2400" dirty="0"/>
              <a:t>tedavisine başlanır. </a:t>
            </a:r>
            <a:endParaRPr lang="tr-TR" sz="2400" dirty="0" smtClean="0"/>
          </a:p>
          <a:p>
            <a:pPr lvl="1"/>
            <a:r>
              <a:rPr lang="tr-TR" sz="2400" dirty="0" smtClean="0"/>
              <a:t>Semptomu olan ve yaşam kalitesi etkilenen hastada hemen medikal tedavi başlanır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966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7848871" cy="47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5112"/>
          </a:xfrm>
        </p:spPr>
        <p:txBody>
          <a:bodyPr>
            <a:noAutofit/>
          </a:bodyPr>
          <a:lstStyle/>
          <a:p>
            <a:r>
              <a:rPr lang="tr-TR" sz="2000" dirty="0" err="1"/>
              <a:t>Antihipertansif</a:t>
            </a:r>
            <a:r>
              <a:rPr lang="tr-TR" sz="2000" dirty="0"/>
              <a:t> ilaç tedavisinde beş grup ilaçtan [tarihsel gelişim sırasıyla </a:t>
            </a:r>
          </a:p>
          <a:p>
            <a:pPr lvl="1"/>
            <a:r>
              <a:rPr lang="tr-TR" sz="1800" dirty="0" err="1"/>
              <a:t>Diüretikler</a:t>
            </a:r>
            <a:r>
              <a:rPr lang="tr-TR" sz="1800" dirty="0"/>
              <a:t>, </a:t>
            </a:r>
          </a:p>
          <a:p>
            <a:pPr lvl="1"/>
            <a:r>
              <a:rPr lang="tr-TR" sz="1800" dirty="0"/>
              <a:t>Beta </a:t>
            </a:r>
            <a:r>
              <a:rPr lang="tr-TR" sz="1800" dirty="0" err="1"/>
              <a:t>Blokerler</a:t>
            </a:r>
            <a:r>
              <a:rPr lang="tr-TR" sz="1800" dirty="0" smtClean="0"/>
              <a:t>,(65 yaşından büyük ise ilk tercih değil) </a:t>
            </a:r>
            <a:endParaRPr lang="tr-TR" sz="1800" dirty="0"/>
          </a:p>
          <a:p>
            <a:pPr lvl="1"/>
            <a:r>
              <a:rPr lang="tr-TR" sz="1800" dirty="0"/>
              <a:t>Kalsiyum Kanal </a:t>
            </a:r>
            <a:r>
              <a:rPr lang="tr-TR" sz="1800" dirty="0" err="1"/>
              <a:t>Blokerleri</a:t>
            </a:r>
            <a:r>
              <a:rPr lang="tr-TR" sz="1800" dirty="0"/>
              <a:t>, </a:t>
            </a:r>
          </a:p>
          <a:p>
            <a:pPr lvl="1"/>
            <a:r>
              <a:rPr lang="tr-TR" sz="1800" dirty="0" err="1"/>
              <a:t>Anjiyotensin</a:t>
            </a:r>
            <a:r>
              <a:rPr lang="tr-TR" sz="1800" dirty="0"/>
              <a:t> Dönüştürücü Enzim (ACE) İnhibitörleri </a:t>
            </a:r>
          </a:p>
          <a:p>
            <a:pPr lvl="1"/>
            <a:r>
              <a:rPr lang="tr-TR" sz="1800" dirty="0" err="1"/>
              <a:t>Anjiyotensin</a:t>
            </a:r>
            <a:r>
              <a:rPr lang="tr-TR" sz="1800" dirty="0"/>
              <a:t> Reseptör </a:t>
            </a:r>
            <a:r>
              <a:rPr lang="tr-TR" sz="1800" dirty="0" err="1"/>
              <a:t>Blokerleri</a:t>
            </a:r>
            <a:r>
              <a:rPr lang="tr-TR" sz="1800" dirty="0"/>
              <a:t> (ARB)</a:t>
            </a:r>
          </a:p>
          <a:p>
            <a:pPr marL="109728" indent="0">
              <a:buNone/>
            </a:pPr>
            <a:r>
              <a:rPr lang="tr-T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51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Tedaviye tek ilaçla başlandığında, KB hedef düzeye gelmezse tedaviye ikinci bir ilaç eklenir.</a:t>
            </a:r>
          </a:p>
          <a:p>
            <a:r>
              <a:rPr lang="tr-TR" dirty="0" smtClean="0"/>
              <a:t>Başlangıçta </a:t>
            </a:r>
            <a:r>
              <a:rPr lang="tr-TR" dirty="0" err="1" smtClean="0"/>
              <a:t>sistolik</a:t>
            </a:r>
            <a:r>
              <a:rPr lang="tr-TR" dirty="0" smtClean="0"/>
              <a:t> KB hedeften 20 </a:t>
            </a:r>
            <a:r>
              <a:rPr lang="tr-TR" dirty="0" err="1" smtClean="0"/>
              <a:t>mmHg</a:t>
            </a:r>
            <a:r>
              <a:rPr lang="tr-TR" dirty="0" smtClean="0"/>
              <a:t> ve </a:t>
            </a:r>
            <a:r>
              <a:rPr lang="tr-TR" dirty="0" err="1" smtClean="0"/>
              <a:t>diyastolik</a:t>
            </a:r>
            <a:r>
              <a:rPr lang="tr-TR" dirty="0" smtClean="0"/>
              <a:t> KB hedeften 10 </a:t>
            </a:r>
            <a:r>
              <a:rPr lang="tr-TR" dirty="0" err="1" smtClean="0"/>
              <a:t>mmHg</a:t>
            </a:r>
            <a:r>
              <a:rPr lang="tr-TR" dirty="0" smtClean="0"/>
              <a:t> yüksek ise kombinasyon tedavisi başlanabilir. (evre 2-3)</a:t>
            </a:r>
          </a:p>
          <a:p>
            <a:r>
              <a:rPr lang="tr-TR" dirty="0" smtClean="0"/>
              <a:t>Birden </a:t>
            </a:r>
            <a:r>
              <a:rPr lang="tr-TR" dirty="0"/>
              <a:t>fazla ilaç kullanılıyorsa, en az </a:t>
            </a:r>
            <a:r>
              <a:rPr lang="tr-TR" dirty="0" smtClean="0"/>
              <a:t>bir tanesi </a:t>
            </a:r>
            <a:r>
              <a:rPr lang="tr-TR" dirty="0"/>
              <a:t>akşam </a:t>
            </a:r>
            <a:r>
              <a:rPr lang="tr-TR" dirty="0" smtClean="0"/>
              <a:t>saatlerinde kullanılmalı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47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662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7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116632"/>
            <a:ext cx="883298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PatenT-PatenT2 Sonuçları(2005-2012)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91047" y="1675885"/>
            <a:ext cx="6361905" cy="44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Takip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Bir </a:t>
            </a:r>
            <a:r>
              <a:rPr lang="tr-TR" dirty="0" err="1"/>
              <a:t>antihipertansif</a:t>
            </a:r>
            <a:r>
              <a:rPr lang="tr-TR" dirty="0"/>
              <a:t> ilaçtan beklenen </a:t>
            </a:r>
            <a:r>
              <a:rPr lang="tr-TR" dirty="0" smtClean="0"/>
              <a:t>etki 3–4 </a:t>
            </a:r>
            <a:r>
              <a:rPr lang="tr-TR" dirty="0"/>
              <a:t>hafta içinde çıkar. </a:t>
            </a:r>
            <a:endParaRPr lang="tr-TR" dirty="0" smtClean="0"/>
          </a:p>
          <a:p>
            <a:r>
              <a:rPr lang="tr-TR" dirty="0" smtClean="0"/>
              <a:t>İlaç </a:t>
            </a:r>
            <a:r>
              <a:rPr lang="tr-TR" dirty="0"/>
              <a:t>bu süre içerisinde hiç etki göstermezse, başka bir </a:t>
            </a:r>
            <a:r>
              <a:rPr lang="tr-TR" dirty="0" err="1"/>
              <a:t>antihipertansif</a:t>
            </a:r>
            <a:r>
              <a:rPr lang="tr-TR" dirty="0"/>
              <a:t> gruba veya kombinasyon tedavisine geçilmesi </a:t>
            </a:r>
            <a:r>
              <a:rPr lang="tr-TR" dirty="0" smtClean="0"/>
              <a:t>önerilir. 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37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71600" y="620688"/>
            <a:ext cx="7962088" cy="56277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dirty="0" smtClean="0"/>
              <a:t>İlaç tedavisi başlayınca hasta KB hedefine ulaşıncaya kadar </a:t>
            </a:r>
            <a:r>
              <a:rPr lang="tr-TR" dirty="0" smtClean="0">
                <a:solidFill>
                  <a:schemeClr val="accent2"/>
                </a:solidFill>
              </a:rPr>
              <a:t>ayda 1</a:t>
            </a:r>
            <a:r>
              <a:rPr lang="tr-TR" dirty="0" smtClean="0"/>
              <a:t> kez görülmelidir.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KB hedefe ulaşınca hasta 3–6 ay da bir defa izlenmeli, </a:t>
            </a:r>
            <a:r>
              <a:rPr lang="tr-TR" dirty="0" smtClean="0">
                <a:solidFill>
                  <a:schemeClr val="accent2"/>
                </a:solidFill>
              </a:rPr>
              <a:t> potasyum ve </a:t>
            </a:r>
            <a:r>
              <a:rPr lang="tr-TR" dirty="0" err="1" smtClean="0">
                <a:solidFill>
                  <a:schemeClr val="accent2"/>
                </a:solidFill>
              </a:rPr>
              <a:t>kreatinini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smtClean="0"/>
              <a:t>bakılmalı.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Diyabet ve kalp yetmezliği gibi ek hastalığı olan daha sıkı takip edilmeli.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Tedavi </a:t>
            </a:r>
            <a:r>
              <a:rPr lang="tr-TR" dirty="0" smtClean="0">
                <a:solidFill>
                  <a:schemeClr val="accent2"/>
                </a:solidFill>
              </a:rPr>
              <a:t>yaşam boyu </a:t>
            </a:r>
            <a:r>
              <a:rPr lang="tr-TR" dirty="0" smtClean="0"/>
              <a:t>olmalıdır.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Sevk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Sekonder</a:t>
            </a:r>
            <a:r>
              <a:rPr lang="tr-TR" dirty="0"/>
              <a:t> </a:t>
            </a:r>
            <a:r>
              <a:rPr lang="tr-TR" dirty="0" smtClean="0"/>
              <a:t>hipertansiyon şüphesi</a:t>
            </a:r>
          </a:p>
          <a:p>
            <a:r>
              <a:rPr lang="tr-TR" dirty="0" smtClean="0"/>
              <a:t>üç ilaçla kontrol edilemiyorsa (dirençli hipertansiyon)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65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18 yaşına gelmiş kişide hekimin yaptığı  standart ölçüm ile </a:t>
            </a:r>
          </a:p>
          <a:p>
            <a:pPr lvl="1"/>
            <a:r>
              <a:rPr lang="tr-TR" dirty="0" err="1">
                <a:solidFill>
                  <a:srgbClr val="FF0000"/>
                </a:solidFill>
              </a:rPr>
              <a:t>S</a:t>
            </a:r>
            <a:r>
              <a:rPr lang="tr-TR" dirty="0" err="1" smtClean="0">
                <a:solidFill>
                  <a:srgbClr val="FF0000"/>
                </a:solidFill>
              </a:rPr>
              <a:t>istolik</a:t>
            </a:r>
            <a:r>
              <a:rPr lang="tr-TR" dirty="0" smtClean="0">
                <a:solidFill>
                  <a:srgbClr val="FF0000"/>
                </a:solidFill>
              </a:rPr>
              <a:t> KB ≥140 </a:t>
            </a:r>
            <a:r>
              <a:rPr lang="tr-TR" dirty="0" err="1" smtClean="0">
                <a:solidFill>
                  <a:srgbClr val="FF0000"/>
                </a:solidFill>
              </a:rPr>
              <a:t>mmHg</a:t>
            </a:r>
            <a:r>
              <a:rPr lang="tr-TR" dirty="0" smtClean="0">
                <a:solidFill>
                  <a:srgbClr val="FF0000"/>
                </a:solidFill>
              </a:rPr>
              <a:t> ve/ veya </a:t>
            </a:r>
            <a:r>
              <a:rPr lang="tr-TR" dirty="0" err="1" smtClean="0">
                <a:solidFill>
                  <a:srgbClr val="FF0000"/>
                </a:solidFill>
              </a:rPr>
              <a:t>diyastolik</a:t>
            </a:r>
            <a:r>
              <a:rPr lang="tr-TR" dirty="0" smtClean="0">
                <a:solidFill>
                  <a:srgbClr val="FF0000"/>
                </a:solidFill>
              </a:rPr>
              <a:t> KB ≥90 </a:t>
            </a:r>
            <a:r>
              <a:rPr lang="tr-TR" dirty="0" err="1" smtClean="0">
                <a:solidFill>
                  <a:srgbClr val="FF0000"/>
                </a:solidFill>
              </a:rPr>
              <a:t>mmHg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</a:p>
          <a:p>
            <a:r>
              <a:rPr lang="tr-TR" dirty="0" err="1" smtClean="0"/>
              <a:t>Sistolik</a:t>
            </a:r>
            <a:r>
              <a:rPr lang="tr-TR" dirty="0" smtClean="0"/>
              <a:t> KB özellikle önemlidir ve çoğu hastada tanıda esastır. </a:t>
            </a:r>
          </a:p>
          <a:p>
            <a:r>
              <a:rPr lang="tr-TR" dirty="0" smtClean="0"/>
              <a:t>Yaşı ≥80 olanlarda </a:t>
            </a:r>
            <a:r>
              <a:rPr lang="tr-TR" dirty="0" err="1" smtClean="0"/>
              <a:t>sistolik</a:t>
            </a:r>
            <a:r>
              <a:rPr lang="tr-TR" dirty="0" smtClean="0"/>
              <a:t> </a:t>
            </a:r>
            <a:r>
              <a:rPr lang="tr-TR" dirty="0" err="1" smtClean="0"/>
              <a:t>KB’nin</a:t>
            </a:r>
            <a:r>
              <a:rPr lang="tr-TR" dirty="0" smtClean="0"/>
              <a:t> 150 </a:t>
            </a:r>
            <a:r>
              <a:rPr lang="tr-TR" dirty="0" err="1" smtClean="0"/>
              <a:t>mmHg’ye</a:t>
            </a:r>
            <a:r>
              <a:rPr lang="tr-TR" dirty="0" smtClean="0"/>
              <a:t> kadar kabul edilebilir olduğu bilinmelidir.</a:t>
            </a:r>
          </a:p>
          <a:p>
            <a:r>
              <a:rPr lang="tr-TR" b="1" dirty="0" smtClean="0"/>
              <a:t>18 yaşından küçük kişilerde yaş ve boya uygun </a:t>
            </a:r>
            <a:r>
              <a:rPr lang="tr-TR" b="1" dirty="0" err="1" smtClean="0"/>
              <a:t>persentil</a:t>
            </a:r>
            <a:r>
              <a:rPr lang="tr-TR" b="1" dirty="0" smtClean="0"/>
              <a:t> değeri ile hipertansiyon tanımlanmaktadır.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Etiyolojik Sınıflandırma</a:t>
            </a:r>
            <a:endParaRPr lang="tr-TR" dirty="0"/>
          </a:p>
        </p:txBody>
      </p:sp>
      <p:sp>
        <p:nvSpPr>
          <p:cNvPr id="15362" name="2 İçerik Yer Tutucusu"/>
          <p:cNvSpPr>
            <a:spLocks noGrp="1"/>
          </p:cNvSpPr>
          <p:nvPr>
            <p:ph idx="1"/>
          </p:nvPr>
        </p:nvSpPr>
        <p:spPr bwMode="auto">
          <a:xfrm>
            <a:off x="827584" y="2133600"/>
            <a:ext cx="8106866" cy="424772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tr-TR" b="1" dirty="0" err="1" smtClean="0"/>
              <a:t>Primer</a:t>
            </a:r>
            <a:r>
              <a:rPr lang="tr-TR" b="1" dirty="0" smtClean="0"/>
              <a:t> (</a:t>
            </a:r>
            <a:r>
              <a:rPr lang="tr-TR" b="1" dirty="0" err="1" smtClean="0"/>
              <a:t>Esansiyel</a:t>
            </a:r>
            <a:r>
              <a:rPr lang="tr-TR" b="1" dirty="0" smtClean="0"/>
              <a:t>) Hipertansiyon (%95)</a:t>
            </a:r>
          </a:p>
          <a:p>
            <a:pPr lvl="1"/>
            <a:r>
              <a:rPr lang="tr-TR" b="1" dirty="0" smtClean="0"/>
              <a:t>Nedenleri;</a:t>
            </a:r>
          </a:p>
          <a:p>
            <a:pPr lvl="2" eaLnBrk="1" hangingPunct="1">
              <a:lnSpc>
                <a:spcPct val="80000"/>
              </a:lnSpc>
            </a:pPr>
            <a:r>
              <a:rPr lang="tr-TR" dirty="0" smtClean="0"/>
              <a:t>Genetik yatkınlık</a:t>
            </a:r>
          </a:p>
          <a:p>
            <a:pPr lvl="2" eaLnBrk="1" hangingPunct="1">
              <a:lnSpc>
                <a:spcPct val="80000"/>
              </a:lnSpc>
            </a:pPr>
            <a:r>
              <a:rPr lang="tr-TR" dirty="0" smtClean="0"/>
              <a:t>Fazla tuz tüketimi</a:t>
            </a:r>
          </a:p>
          <a:p>
            <a:pPr lvl="2" eaLnBrk="1" hangingPunct="1">
              <a:lnSpc>
                <a:spcPct val="80000"/>
              </a:lnSpc>
            </a:pPr>
            <a:r>
              <a:rPr lang="tr-TR" dirty="0" err="1" smtClean="0"/>
              <a:t>Obezite</a:t>
            </a:r>
            <a:endParaRPr lang="tr-TR" dirty="0" smtClean="0"/>
          </a:p>
          <a:p>
            <a:pPr lvl="2" eaLnBrk="1" hangingPunct="1">
              <a:lnSpc>
                <a:spcPct val="80000"/>
              </a:lnSpc>
            </a:pPr>
            <a:r>
              <a:rPr lang="tr-TR" dirty="0" smtClean="0"/>
              <a:t>Sempatik sinir sistemi fazla çalışması</a:t>
            </a:r>
          </a:p>
          <a:p>
            <a:pPr lvl="2" eaLnBrk="1" hangingPunct="1">
              <a:lnSpc>
                <a:spcPct val="80000"/>
              </a:lnSpc>
            </a:pPr>
            <a:r>
              <a:rPr lang="tr-TR" dirty="0" err="1" smtClean="0"/>
              <a:t>Renin</a:t>
            </a:r>
            <a:r>
              <a:rPr lang="tr-TR" dirty="0" smtClean="0"/>
              <a:t>-</a:t>
            </a:r>
            <a:r>
              <a:rPr lang="tr-TR" dirty="0" err="1" smtClean="0"/>
              <a:t>anjiotensin</a:t>
            </a:r>
            <a:r>
              <a:rPr lang="tr-TR" dirty="0" smtClean="0"/>
              <a:t> sisteminin etkinliği</a:t>
            </a:r>
          </a:p>
          <a:p>
            <a:pPr lvl="2" eaLnBrk="1" hangingPunct="1">
              <a:lnSpc>
                <a:spcPct val="80000"/>
              </a:lnSpc>
            </a:pPr>
            <a:r>
              <a:rPr lang="tr-TR" dirty="0" smtClean="0"/>
              <a:t>Tuz atılımındaki </a:t>
            </a:r>
            <a:r>
              <a:rPr lang="tr-TR" dirty="0" err="1" smtClean="0"/>
              <a:t>renal</a:t>
            </a:r>
            <a:r>
              <a:rPr lang="tr-TR" dirty="0" smtClean="0"/>
              <a:t> bozukluk</a:t>
            </a:r>
          </a:p>
          <a:p>
            <a:pPr lvl="2" eaLnBrk="1" hangingPunct="1">
              <a:lnSpc>
                <a:spcPct val="80000"/>
              </a:lnSpc>
            </a:pPr>
            <a:r>
              <a:rPr lang="tr-TR" dirty="0" err="1" smtClean="0"/>
              <a:t>İntraselüler</a:t>
            </a:r>
            <a:r>
              <a:rPr lang="tr-TR" dirty="0" smtClean="0"/>
              <a:t> sodyum ve kalsiyum artışı</a:t>
            </a:r>
          </a:p>
          <a:p>
            <a:pPr lvl="2" eaLnBrk="1" hangingPunct="1">
              <a:lnSpc>
                <a:spcPct val="80000"/>
              </a:lnSpc>
            </a:pPr>
            <a:r>
              <a:rPr lang="tr-TR" dirty="0" smtClean="0"/>
              <a:t>Düşük doğum ağırlığı</a:t>
            </a:r>
          </a:p>
          <a:p>
            <a:pPr lvl="2" eaLnBrk="1" hangingPunct="1">
              <a:lnSpc>
                <a:spcPct val="80000"/>
              </a:lnSpc>
            </a:pPr>
            <a:r>
              <a:rPr lang="tr-TR" dirty="0" smtClean="0"/>
              <a:t>Aceleci, sabırsız kişilik yapısı</a:t>
            </a:r>
          </a:p>
        </p:txBody>
      </p:sp>
    </p:spTree>
    <p:extLst>
      <p:ext uri="{BB962C8B-B14F-4D97-AF65-F5344CB8AC3E}">
        <p14:creationId xmlns:p14="http://schemas.microsoft.com/office/powerpoint/2010/main" val="19324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57200" y="1617364"/>
            <a:ext cx="8229600" cy="452628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b="1" dirty="0" err="1"/>
              <a:t>Sekonder</a:t>
            </a:r>
            <a:r>
              <a:rPr lang="tr-TR" sz="2400" b="1" dirty="0"/>
              <a:t> Hipertansiyon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sz="24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dirty="0"/>
              <a:t>   A. </a:t>
            </a:r>
            <a:r>
              <a:rPr lang="tr-TR" sz="2400" dirty="0" err="1"/>
              <a:t>Renal</a:t>
            </a:r>
            <a:r>
              <a:rPr lang="tr-TR" sz="2400" dirty="0"/>
              <a:t> </a:t>
            </a:r>
            <a:r>
              <a:rPr lang="tr-TR" sz="2400" dirty="0" smtClean="0"/>
              <a:t>Kaynaklı Nedenler</a:t>
            </a:r>
            <a:endParaRPr lang="tr-TR" sz="24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000" dirty="0"/>
              <a:t>Kronik </a:t>
            </a:r>
            <a:r>
              <a:rPr lang="tr-TR" sz="2000" dirty="0" err="1"/>
              <a:t>piyelonefrit</a:t>
            </a:r>
            <a:endParaRPr lang="tr-TR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000" dirty="0"/>
              <a:t>Akut ve kronik </a:t>
            </a:r>
            <a:r>
              <a:rPr lang="tr-TR" sz="2000" dirty="0" err="1"/>
              <a:t>glomerülonefrit</a:t>
            </a:r>
            <a:endParaRPr lang="tr-TR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000" dirty="0" err="1"/>
              <a:t>Polikistik</a:t>
            </a:r>
            <a:r>
              <a:rPr lang="tr-TR" sz="2000" dirty="0"/>
              <a:t> böbrek hastalığı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000" dirty="0" err="1"/>
              <a:t>Renal</a:t>
            </a:r>
            <a:r>
              <a:rPr lang="tr-TR" sz="2000" dirty="0"/>
              <a:t> arter darlığı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000" dirty="0" err="1"/>
              <a:t>Arteriolar</a:t>
            </a:r>
            <a:r>
              <a:rPr lang="tr-TR" sz="2000" dirty="0"/>
              <a:t> </a:t>
            </a:r>
            <a:r>
              <a:rPr lang="tr-TR" sz="2000" dirty="0" err="1"/>
              <a:t>nefroskleroz</a:t>
            </a:r>
            <a:endParaRPr lang="tr-TR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000" dirty="0">
                <a:solidFill>
                  <a:srgbClr val="FF0000"/>
                </a:solidFill>
              </a:rPr>
              <a:t>Diyabetik </a:t>
            </a:r>
            <a:r>
              <a:rPr lang="tr-TR" sz="2000" dirty="0" err="1">
                <a:solidFill>
                  <a:srgbClr val="FF0000"/>
                </a:solidFill>
              </a:rPr>
              <a:t>nefropati</a:t>
            </a:r>
            <a:endParaRPr lang="tr-TR" sz="2000" dirty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000" dirty="0"/>
              <a:t>Renin salgılayan tümörler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b="1" dirty="0"/>
              <a:t>    </a:t>
            </a:r>
            <a:r>
              <a:rPr lang="tr-TR" sz="2400" dirty="0"/>
              <a:t>B. Endokrin nedenler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000" dirty="0"/>
              <a:t>Oral </a:t>
            </a:r>
            <a:r>
              <a:rPr lang="tr-TR" sz="2000" dirty="0" err="1" smtClean="0"/>
              <a:t>kontraseptifler</a:t>
            </a:r>
            <a:r>
              <a:rPr lang="tr-TR" sz="2000" dirty="0" smtClean="0"/>
              <a:t> </a:t>
            </a:r>
            <a:r>
              <a:rPr lang="tr-TR" sz="2000" dirty="0" smtClean="0">
                <a:solidFill>
                  <a:srgbClr val="FF0000"/>
                </a:solidFill>
              </a:rPr>
              <a:t>(OKS)</a:t>
            </a:r>
            <a:endParaRPr lang="tr-TR" sz="2000" dirty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000" dirty="0" err="1"/>
              <a:t>Adrenokortikal</a:t>
            </a:r>
            <a:r>
              <a:rPr lang="tr-TR" sz="2000" dirty="0"/>
              <a:t> </a:t>
            </a:r>
            <a:r>
              <a:rPr lang="tr-TR" sz="2000" dirty="0" err="1"/>
              <a:t>Hiperfonksiyon</a:t>
            </a:r>
            <a:endParaRPr lang="tr-TR" sz="1600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1600" dirty="0" err="1">
                <a:solidFill>
                  <a:srgbClr val="FF0000"/>
                </a:solidFill>
              </a:rPr>
              <a:t>Cushing</a:t>
            </a:r>
            <a:r>
              <a:rPr lang="tr-TR" sz="1600" dirty="0">
                <a:solidFill>
                  <a:srgbClr val="FF0000"/>
                </a:solidFill>
              </a:rPr>
              <a:t> sendromu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1600" dirty="0" err="1"/>
              <a:t>Primer</a:t>
            </a:r>
            <a:r>
              <a:rPr lang="tr-TR" sz="1600" dirty="0"/>
              <a:t> </a:t>
            </a:r>
            <a:r>
              <a:rPr lang="tr-TR" sz="1600" dirty="0" err="1"/>
              <a:t>hiperaldosteronizm</a:t>
            </a:r>
            <a:endParaRPr lang="tr-TR" sz="1600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/>
              <a:t>Konjenital adrenal hiperplazi (17</a:t>
            </a:r>
            <a:r>
              <a:rPr lang="tr-TR" sz="1600" dirty="0"/>
              <a:t> </a:t>
            </a:r>
            <a:r>
              <a:rPr lang="el-GR" sz="1600" dirty="0"/>
              <a:t>α-</a:t>
            </a:r>
            <a:r>
              <a:rPr lang="tr-TR" sz="1600" dirty="0" err="1"/>
              <a:t>hidroksilaz</a:t>
            </a:r>
            <a:r>
              <a:rPr lang="tr-TR" sz="1600" dirty="0"/>
              <a:t> ve 11 </a:t>
            </a:r>
            <a:r>
              <a:rPr lang="el-GR" sz="1600" dirty="0"/>
              <a:t>β-</a:t>
            </a:r>
            <a:r>
              <a:rPr lang="tr-TR" sz="1600" dirty="0" err="1"/>
              <a:t>hidroksilaz</a:t>
            </a:r>
            <a:r>
              <a:rPr lang="tr-TR" sz="1600" dirty="0"/>
              <a:t> eksikliği)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000" dirty="0" err="1">
                <a:solidFill>
                  <a:srgbClr val="FF0000"/>
                </a:solidFill>
              </a:rPr>
              <a:t>Feokromositoma</a:t>
            </a:r>
            <a:endParaRPr lang="tr-TR" sz="2000" dirty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000" dirty="0" err="1"/>
              <a:t>Miksodem</a:t>
            </a:r>
            <a:endParaRPr lang="tr-TR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000" dirty="0"/>
              <a:t>Akromegali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000" dirty="0" err="1">
                <a:solidFill>
                  <a:srgbClr val="FF0000"/>
                </a:solidFill>
              </a:rPr>
              <a:t>Hipotiroidi</a:t>
            </a:r>
            <a:r>
              <a:rPr lang="tr-TR" sz="2000" dirty="0">
                <a:solidFill>
                  <a:srgbClr val="FF0000"/>
                </a:solidFill>
              </a:rPr>
              <a:t>, </a:t>
            </a:r>
            <a:r>
              <a:rPr lang="tr-TR" sz="2000" dirty="0" err="1">
                <a:solidFill>
                  <a:srgbClr val="FF0000"/>
                </a:solidFill>
              </a:rPr>
              <a:t>hipertiroidi</a:t>
            </a:r>
            <a:endParaRPr lang="tr-TR" sz="2000" dirty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000" dirty="0" err="1"/>
              <a:t>Hiperparatiroidi</a:t>
            </a:r>
            <a:endParaRPr lang="tr-TR" sz="20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dirty="0"/>
              <a:t>    C. Uyku- </a:t>
            </a:r>
            <a:r>
              <a:rPr lang="tr-TR" sz="2400" dirty="0" err="1"/>
              <a:t>apne</a:t>
            </a:r>
            <a:r>
              <a:rPr lang="tr-TR" sz="2400" dirty="0"/>
              <a:t> sendromu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dirty="0"/>
              <a:t>    D. Nörolojik nedenler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dirty="0"/>
              <a:t>    E. Aorta </a:t>
            </a:r>
            <a:r>
              <a:rPr lang="tr-TR" sz="2400" dirty="0" err="1" smtClean="0"/>
              <a:t>koartasyonu</a:t>
            </a:r>
            <a:endParaRPr lang="tr-TR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dirty="0" smtClean="0"/>
              <a:t>    F. İlaç Kullanımı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Kan Basıncı Düzeylerine Göre Tanımlama ve Sınıflandırma</a:t>
            </a:r>
            <a:endParaRPr lang="tr-TR" sz="3200" dirty="0"/>
          </a:p>
        </p:txBody>
      </p:sp>
      <p:pic>
        <p:nvPicPr>
          <p:cNvPr id="4" name="Picture 2" descr="C:\Users\yurtseverler\Desktop\esc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1"/>
            <a:ext cx="7272808" cy="171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3047290" y="4116027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3200" b="1" dirty="0" smtClean="0">
                <a:latin typeface="Calibri" pitchFamily="34" charset="0"/>
              </a:rPr>
              <a:t>JNC 7</a:t>
            </a:r>
            <a:endParaRPr lang="tr-TR" sz="3200" dirty="0">
              <a:latin typeface="Calibri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3190718" y="1772816"/>
            <a:ext cx="28921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800" b="1" dirty="0" smtClean="0"/>
              <a:t>2013 ESC/ESH</a:t>
            </a:r>
            <a:endParaRPr lang="tr-TR" sz="2800" b="1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endParaRPr lang="tr-TR" dirty="0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83710"/>
            <a:ext cx="5544616" cy="198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KB mutlaka ölçülmeli ,nabız sayılmalı</a:t>
            </a:r>
            <a:r>
              <a:rPr lang="tr-TR" dirty="0" smtClean="0">
                <a:solidFill>
                  <a:srgbClr val="FF0000"/>
                </a:solidFill>
              </a:rPr>
              <a:t>dır. </a:t>
            </a:r>
          </a:p>
          <a:p>
            <a:r>
              <a:rPr lang="tr-TR" dirty="0" err="1" smtClean="0"/>
              <a:t>Sekonder</a:t>
            </a:r>
            <a:r>
              <a:rPr lang="tr-TR" dirty="0" smtClean="0"/>
              <a:t> hipertansiyon nedenlerini sorgulamak amacıyla; </a:t>
            </a:r>
          </a:p>
          <a:p>
            <a:pPr lvl="1"/>
            <a:r>
              <a:rPr lang="tr-TR" dirty="0" smtClean="0"/>
              <a:t>mutlaka</a:t>
            </a:r>
            <a:r>
              <a:rPr lang="tr-TR" dirty="0" smtClean="0">
                <a:solidFill>
                  <a:srgbClr val="FF0000"/>
                </a:solidFill>
              </a:rPr>
              <a:t> tıbbi öyküsü </a:t>
            </a:r>
            <a:r>
              <a:rPr lang="tr-TR" dirty="0" smtClean="0"/>
              <a:t>alınmalı, </a:t>
            </a:r>
          </a:p>
          <a:p>
            <a:pPr lvl="1"/>
            <a:r>
              <a:rPr lang="tr-TR" dirty="0" smtClean="0"/>
              <a:t>sistemik </a:t>
            </a:r>
            <a:r>
              <a:rPr lang="tr-TR" dirty="0" smtClean="0">
                <a:solidFill>
                  <a:srgbClr val="FF0000"/>
                </a:solidFill>
              </a:rPr>
              <a:t>fiziksel muayene </a:t>
            </a:r>
            <a:r>
              <a:rPr lang="tr-TR" dirty="0" smtClean="0"/>
              <a:t>ve </a:t>
            </a:r>
          </a:p>
          <a:p>
            <a:pPr lvl="1"/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laboratuvar incelemeleri</a:t>
            </a:r>
            <a:r>
              <a:rPr lang="tr-TR" dirty="0" smtClean="0"/>
              <a:t> yapılmalıdır 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accent3"/>
                </a:solidFill>
              </a:rPr>
              <a:t>KLİNİK</a:t>
            </a:r>
            <a:endParaRPr lang="tr-TR" dirty="0">
              <a:solidFill>
                <a:schemeClr val="accent3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87624" y="970091"/>
            <a:ext cx="7470572" cy="5483245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Hastalar genellikle </a:t>
            </a:r>
            <a:r>
              <a:rPr lang="tr-TR" dirty="0" err="1" smtClean="0">
                <a:solidFill>
                  <a:schemeClr val="accent2"/>
                </a:solidFill>
              </a:rPr>
              <a:t>asemptomatik</a:t>
            </a:r>
            <a:r>
              <a:rPr lang="tr-TR" dirty="0" err="1" smtClean="0"/>
              <a:t>tir</a:t>
            </a:r>
            <a:r>
              <a:rPr lang="tr-TR" dirty="0" smtClean="0"/>
              <a:t>.</a:t>
            </a:r>
          </a:p>
          <a:p>
            <a:r>
              <a:rPr lang="tr-TR" dirty="0" smtClean="0">
                <a:solidFill>
                  <a:schemeClr val="accent2"/>
                </a:solidFill>
              </a:rPr>
              <a:t>Baş ağrısı(enseden başlar, </a:t>
            </a:r>
            <a:r>
              <a:rPr lang="tr-TR" dirty="0">
                <a:solidFill>
                  <a:schemeClr val="accent2"/>
                </a:solidFill>
              </a:rPr>
              <a:t>z</a:t>
            </a:r>
            <a:r>
              <a:rPr lang="tr-TR" dirty="0" smtClean="0">
                <a:solidFill>
                  <a:schemeClr val="accent2"/>
                </a:solidFill>
              </a:rPr>
              <a:t>onklayıcı tarzda</a:t>
            </a:r>
            <a:r>
              <a:rPr lang="tr-TR" dirty="0" smtClean="0"/>
              <a:t>. Bazen sinek uçuşmaları da olabilir.)</a:t>
            </a:r>
          </a:p>
          <a:p>
            <a:r>
              <a:rPr lang="tr-TR" dirty="0" smtClean="0"/>
              <a:t>Kulak çınlaması</a:t>
            </a:r>
          </a:p>
          <a:p>
            <a:r>
              <a:rPr lang="tr-TR" dirty="0" smtClean="0"/>
              <a:t>Baş dönmesi</a:t>
            </a:r>
          </a:p>
          <a:p>
            <a:r>
              <a:rPr lang="tr-TR" dirty="0" smtClean="0"/>
              <a:t>Çarpıntı, terleme, göğüs ağrısı, </a:t>
            </a:r>
            <a:r>
              <a:rPr lang="tr-TR" dirty="0" err="1" smtClean="0"/>
              <a:t>dispne</a:t>
            </a:r>
            <a:endParaRPr lang="tr-TR" dirty="0" smtClean="0"/>
          </a:p>
          <a:p>
            <a:r>
              <a:rPr lang="tr-TR" dirty="0" smtClean="0">
                <a:solidFill>
                  <a:schemeClr val="accent2"/>
                </a:solidFill>
              </a:rPr>
              <a:t>Bulantı, kusma</a:t>
            </a:r>
          </a:p>
          <a:p>
            <a:r>
              <a:rPr lang="tr-TR" dirty="0" smtClean="0"/>
              <a:t>El ayak uyuşması</a:t>
            </a:r>
          </a:p>
          <a:p>
            <a:r>
              <a:rPr lang="tr-TR" dirty="0" smtClean="0"/>
              <a:t>Göz altı morluk</a:t>
            </a:r>
          </a:p>
          <a:p>
            <a:r>
              <a:rPr lang="tr-TR" dirty="0" smtClean="0"/>
              <a:t>Ödem</a:t>
            </a:r>
          </a:p>
          <a:p>
            <a:r>
              <a:rPr lang="tr-TR" dirty="0" smtClean="0"/>
              <a:t>Gece idrara kalkma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 rot="19567570">
            <a:off x="4605836" y="4833556"/>
            <a:ext cx="4723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>
                <a:solidFill>
                  <a:srgbClr val="FF0000"/>
                </a:solidFill>
              </a:rPr>
              <a:t>UÇ ORGAN HASARI   !!!</a:t>
            </a:r>
            <a:endParaRPr lang="tr-TR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öküm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2791</TotalTime>
  <Words>942</Words>
  <Application>Microsoft Office PowerPoint</Application>
  <PresentationFormat>Ekran Gösterisi (4:3)</PresentationFormat>
  <Paragraphs>171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Döküm</vt:lpstr>
      <vt:lpstr>HİPERTANSİYON</vt:lpstr>
      <vt:lpstr>Epidemiyoloji</vt:lpstr>
      <vt:lpstr>PatenT-PatenT2 Sonuçları(2005-2012)</vt:lpstr>
      <vt:lpstr>Tanım</vt:lpstr>
      <vt:lpstr>Etiyolojik Sınıflandırma</vt:lpstr>
      <vt:lpstr>PowerPoint Sunusu</vt:lpstr>
      <vt:lpstr>Kan Basıncı Düzeylerine Göre Tanımlama ve Sınıflandırma</vt:lpstr>
      <vt:lpstr>Tanı</vt:lpstr>
      <vt:lpstr>KLİNİK</vt:lpstr>
      <vt:lpstr>1-Tıbbi Öykü</vt:lpstr>
      <vt:lpstr>Standart Kan Basıncı Ölçümü</vt:lpstr>
      <vt:lpstr>Standart Kan Basıncı Ölçümü</vt:lpstr>
      <vt:lpstr>Standart Kan Basıncı Ölçümü</vt:lpstr>
      <vt:lpstr>tanım</vt:lpstr>
      <vt:lpstr>Evde Kan Basıncı Ölçümü</vt:lpstr>
      <vt:lpstr>Ambulatuvar KB Ölçümü</vt:lpstr>
      <vt:lpstr>Hipertansiyon Tanımlaması İçin Kan Basıncı (mmHg) Eşik Değeri ESC-ESH 2013</vt:lpstr>
      <vt:lpstr>Laboratuvar Tetkikleri</vt:lpstr>
      <vt:lpstr>Tedavi</vt:lpstr>
      <vt:lpstr>PowerPoint Sunusu</vt:lpstr>
      <vt:lpstr>Tedavi</vt:lpstr>
      <vt:lpstr>Tedavi</vt:lpstr>
      <vt:lpstr>Tedavi</vt:lpstr>
      <vt:lpstr>Tedavi</vt:lpstr>
      <vt:lpstr>Tedavi</vt:lpstr>
      <vt:lpstr>PowerPoint Sunusu</vt:lpstr>
      <vt:lpstr>PowerPoint Sunusu</vt:lpstr>
      <vt:lpstr>PowerPoint Sunusu</vt:lpstr>
      <vt:lpstr>PowerPoint Sunusu</vt:lpstr>
      <vt:lpstr>Takip</vt:lpstr>
      <vt:lpstr>PowerPoint Sunusu</vt:lpstr>
      <vt:lpstr>Sevk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HİPERTANSİYON</dc:title>
  <dc:creator>ahenger</dc:creator>
  <cp:lastModifiedBy>Win7</cp:lastModifiedBy>
  <cp:revision>75</cp:revision>
  <dcterms:created xsi:type="dcterms:W3CDTF">2016-10-31T07:39:06Z</dcterms:created>
  <dcterms:modified xsi:type="dcterms:W3CDTF">2017-11-06T08:23:48Z</dcterms:modified>
</cp:coreProperties>
</file>