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handoutMasterIdLst>
    <p:handoutMasterId r:id="rId74"/>
  </p:handoutMasterIdLst>
  <p:sldIdLst>
    <p:sldId id="256" r:id="rId2"/>
    <p:sldId id="301" r:id="rId3"/>
    <p:sldId id="315" r:id="rId4"/>
    <p:sldId id="269" r:id="rId5"/>
    <p:sldId id="270" r:id="rId6"/>
    <p:sldId id="309" r:id="rId7"/>
    <p:sldId id="318" r:id="rId8"/>
    <p:sldId id="310" r:id="rId9"/>
    <p:sldId id="311" r:id="rId10"/>
    <p:sldId id="312" r:id="rId11"/>
    <p:sldId id="313" r:id="rId12"/>
    <p:sldId id="280" r:id="rId13"/>
    <p:sldId id="337" r:id="rId14"/>
    <p:sldId id="281" r:id="rId15"/>
    <p:sldId id="282" r:id="rId16"/>
    <p:sldId id="283" r:id="rId17"/>
    <p:sldId id="284" r:id="rId18"/>
    <p:sldId id="355" r:id="rId19"/>
    <p:sldId id="360" r:id="rId20"/>
    <p:sldId id="288" r:id="rId21"/>
    <p:sldId id="259" r:id="rId22"/>
    <p:sldId id="336" r:id="rId23"/>
    <p:sldId id="339" r:id="rId24"/>
    <p:sldId id="340" r:id="rId25"/>
    <p:sldId id="260" r:id="rId26"/>
    <p:sldId id="342" r:id="rId27"/>
    <p:sldId id="338" r:id="rId28"/>
    <p:sldId id="343" r:id="rId29"/>
    <p:sldId id="273" r:id="rId30"/>
    <p:sldId id="289" r:id="rId31"/>
    <p:sldId id="274" r:id="rId32"/>
    <p:sldId id="291" r:id="rId33"/>
    <p:sldId id="298" r:id="rId34"/>
    <p:sldId id="294" r:id="rId35"/>
    <p:sldId id="305" r:id="rId36"/>
    <p:sldId id="316" r:id="rId37"/>
    <p:sldId id="307" r:id="rId38"/>
    <p:sldId id="296" r:id="rId39"/>
    <p:sldId id="297" r:id="rId40"/>
    <p:sldId id="367" r:id="rId41"/>
    <p:sldId id="370" r:id="rId42"/>
    <p:sldId id="371" r:id="rId43"/>
    <p:sldId id="319" r:id="rId44"/>
    <p:sldId id="351" r:id="rId45"/>
    <p:sldId id="322" r:id="rId46"/>
    <p:sldId id="353" r:id="rId47"/>
    <p:sldId id="366" r:id="rId48"/>
    <p:sldId id="321" r:id="rId49"/>
    <p:sldId id="261" r:id="rId50"/>
    <p:sldId id="265" r:id="rId51"/>
    <p:sldId id="352" r:id="rId52"/>
    <p:sldId id="324" r:id="rId53"/>
    <p:sldId id="278" r:id="rId54"/>
    <p:sldId id="325" r:id="rId55"/>
    <p:sldId id="327" r:id="rId56"/>
    <p:sldId id="328" r:id="rId57"/>
    <p:sldId id="354" r:id="rId58"/>
    <p:sldId id="372" r:id="rId59"/>
    <p:sldId id="361" r:id="rId60"/>
    <p:sldId id="362" r:id="rId61"/>
    <p:sldId id="359" r:id="rId62"/>
    <p:sldId id="330" r:id="rId63"/>
    <p:sldId id="329" r:id="rId64"/>
    <p:sldId id="279" r:id="rId65"/>
    <p:sldId id="357" r:id="rId66"/>
    <p:sldId id="374" r:id="rId67"/>
    <p:sldId id="363" r:id="rId68"/>
    <p:sldId id="364" r:id="rId69"/>
    <p:sldId id="334" r:id="rId70"/>
    <p:sldId id="373" r:id="rId71"/>
    <p:sldId id="365"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71" autoAdjust="0"/>
    <p:restoredTop sz="93369" autoAdjust="0"/>
  </p:normalViewPr>
  <p:slideViewPr>
    <p:cSldViewPr>
      <p:cViewPr varScale="1">
        <p:scale>
          <a:sx n="68" d="100"/>
          <a:sy n="68" d="100"/>
        </p:scale>
        <p:origin x="-130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B88FE9-039E-4B2C-A3AA-5A8CE8C5F4AD}" type="datetimeFigureOut">
              <a:rPr lang="tr-TR" smtClean="0"/>
              <a:pPr/>
              <a:t>19.01.2016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AA7EC0-C24F-4BAB-8CC4-04709BCC9DD0}"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E9DD9-16C0-4406-82F6-B535510A4B14}" type="datetimeFigureOut">
              <a:rPr lang="tr-TR" smtClean="0"/>
              <a:pPr/>
              <a:t>19.01.2016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E913E-465A-44D7-B9EC-CB2F9CCBEE0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4</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Kanser öyküsü kemik metastazı açısından risk faktörüdür.kanser</a:t>
            </a:r>
            <a:r>
              <a:rPr lang="tr-TR" baseline="0" dirty="0" smtClean="0"/>
              <a:t> öyküsü olan hastada ani, şiddetli ağrı patolojik kırık için endişe uyandırmaktadır.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17</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Assessment in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International Society (</a:t>
            </a:r>
            <a:r>
              <a:rPr lang="en-US" sz="1200" b="1" kern="1200" dirty="0" smtClean="0">
                <a:solidFill>
                  <a:schemeClr val="tx1"/>
                </a:solidFill>
                <a:latin typeface="+mn-lt"/>
                <a:ea typeface="+mn-ea"/>
                <a:cs typeface="+mn-cs"/>
              </a:rPr>
              <a:t>ASAS</a:t>
            </a:r>
            <a:r>
              <a:rPr lang="en-US" sz="1200" kern="1200" dirty="0" smtClean="0">
                <a:solidFill>
                  <a:schemeClr val="tx1"/>
                </a:solidFill>
                <a:latin typeface="+mn-lt"/>
                <a:ea typeface="+mn-ea"/>
                <a:cs typeface="+mn-cs"/>
              </a:rPr>
              <a:t>)</a:t>
            </a:r>
            <a:r>
              <a:rPr lang="tr-TR" sz="120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19</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Ateş veya kilo kaybı var ise enfeksiyon veya kanser olasılığı.</a:t>
            </a:r>
          </a:p>
          <a:p>
            <a:r>
              <a:rPr lang="tr-TR" dirty="0" err="1" smtClean="0"/>
              <a:t>İnspeksiyonda</a:t>
            </a:r>
            <a:r>
              <a:rPr lang="tr-TR" dirty="0" smtClean="0"/>
              <a:t> hastanın </a:t>
            </a:r>
            <a:r>
              <a:rPr lang="tr-TR" dirty="0" err="1" smtClean="0"/>
              <a:t>vucut</a:t>
            </a:r>
            <a:r>
              <a:rPr lang="tr-TR" dirty="0" smtClean="0"/>
              <a:t> yapısı </a:t>
            </a:r>
            <a:r>
              <a:rPr lang="tr-TR" dirty="0" err="1" smtClean="0"/>
              <a:t>postürü</a:t>
            </a:r>
            <a:r>
              <a:rPr lang="tr-TR" baseline="0" dirty="0" smtClean="0"/>
              <a:t> </a:t>
            </a:r>
            <a:r>
              <a:rPr lang="tr-TR" baseline="0" dirty="0" err="1" smtClean="0"/>
              <a:t>deformiteleri</a:t>
            </a:r>
            <a:r>
              <a:rPr lang="tr-TR" baseline="0" dirty="0" smtClean="0"/>
              <a:t> </a:t>
            </a:r>
            <a:r>
              <a:rPr lang="tr-TR" baseline="0" dirty="0" err="1" smtClean="0"/>
              <a:t>skolyoz</a:t>
            </a:r>
            <a:r>
              <a:rPr lang="tr-TR" baseline="0" dirty="0" smtClean="0"/>
              <a:t> gibi.</a:t>
            </a:r>
            <a:r>
              <a:rPr lang="tr-TR" dirty="0" smtClean="0"/>
              <a:t> </a:t>
            </a:r>
            <a:r>
              <a:rPr lang="tr-TR" dirty="0" err="1" smtClean="0"/>
              <a:t>eritem</a:t>
            </a:r>
            <a:r>
              <a:rPr lang="tr-TR" baseline="0" dirty="0" smtClean="0"/>
              <a:t> ısı cilt apsesi akıntı ;</a:t>
            </a:r>
            <a:r>
              <a:rPr lang="tr-TR" baseline="0" dirty="0" err="1" smtClean="0"/>
              <a:t>enf</a:t>
            </a:r>
            <a:r>
              <a:rPr lang="tr-TR" baseline="0" dirty="0" smtClean="0"/>
              <a:t>.</a:t>
            </a:r>
            <a:r>
              <a:rPr lang="tr-TR" dirty="0" err="1" smtClean="0"/>
              <a:t>kontüzyon</a:t>
            </a:r>
            <a:r>
              <a:rPr lang="tr-TR" dirty="0" smtClean="0"/>
              <a:t>, ödem,</a:t>
            </a:r>
            <a:r>
              <a:rPr lang="tr-TR" baseline="0" dirty="0" smtClean="0"/>
              <a:t> travmayı düşündürür.</a:t>
            </a:r>
            <a:r>
              <a:rPr lang="tr-TR" dirty="0" smtClean="0"/>
              <a:t>akut ağrılı durumlarda </a:t>
            </a:r>
            <a:r>
              <a:rPr lang="tr-TR" dirty="0" err="1" smtClean="0"/>
              <a:t>lomber</a:t>
            </a:r>
            <a:r>
              <a:rPr lang="tr-TR" baseline="0" dirty="0" smtClean="0"/>
              <a:t> </a:t>
            </a:r>
            <a:r>
              <a:rPr lang="tr-TR" baseline="0" dirty="0" err="1" smtClean="0"/>
              <a:t>lordoz</a:t>
            </a:r>
            <a:r>
              <a:rPr lang="tr-TR" baseline="0" dirty="0" smtClean="0"/>
              <a:t> düzleşir.disk </a:t>
            </a:r>
            <a:r>
              <a:rPr lang="tr-TR" baseline="0" dirty="0" err="1" smtClean="0"/>
              <a:t>hernilerinde</a:t>
            </a:r>
            <a:r>
              <a:rPr lang="tr-TR" baseline="0" dirty="0" smtClean="0"/>
              <a:t> </a:t>
            </a:r>
            <a:r>
              <a:rPr lang="tr-TR" baseline="0" dirty="0" err="1" smtClean="0"/>
              <a:t>lordoz</a:t>
            </a:r>
            <a:r>
              <a:rPr lang="tr-TR" baseline="0" dirty="0" smtClean="0"/>
              <a:t> düzleşmesi ile birlikte </a:t>
            </a:r>
            <a:r>
              <a:rPr lang="tr-TR" b="1" dirty="0" err="1" smtClean="0"/>
              <a:t>antaljik</a:t>
            </a:r>
            <a:r>
              <a:rPr lang="tr-TR" b="1" dirty="0" smtClean="0"/>
              <a:t> </a:t>
            </a:r>
            <a:r>
              <a:rPr lang="tr-TR" dirty="0" smtClean="0"/>
              <a:t>yürüyüş</a:t>
            </a:r>
            <a:r>
              <a:rPr lang="tr-TR" baseline="0" dirty="0" smtClean="0"/>
              <a:t> görülür</a:t>
            </a:r>
            <a:r>
              <a:rPr lang="tr-TR" dirty="0" smtClean="0"/>
              <a:t>,</a:t>
            </a:r>
            <a:r>
              <a:rPr lang="tr-TR" dirty="0" err="1" smtClean="0"/>
              <a:t>skolyoz</a:t>
            </a:r>
            <a:r>
              <a:rPr lang="tr-TR" dirty="0" smtClean="0"/>
              <a:t> tutulan bacak üzerine gelen ağırlığı azaltma çabasından kaynaklanır</a:t>
            </a:r>
            <a:r>
              <a:rPr lang="tr-TR" baseline="0" dirty="0" smtClean="0"/>
              <a:t>, sinir kökü </a:t>
            </a:r>
            <a:r>
              <a:rPr lang="tr-TR" baseline="0" dirty="0" err="1" smtClean="0"/>
              <a:t>irritasyonunu</a:t>
            </a:r>
            <a:r>
              <a:rPr lang="tr-TR" baseline="0" dirty="0" smtClean="0"/>
              <a:t> işaret eder.</a:t>
            </a:r>
          </a:p>
          <a:p>
            <a:r>
              <a:rPr lang="tr-TR" b="1" baseline="0" dirty="0" err="1" smtClean="0"/>
              <a:t>palpasyon</a:t>
            </a:r>
            <a:r>
              <a:rPr lang="tr-TR" baseline="0" dirty="0" err="1" smtClean="0"/>
              <a:t>da</a:t>
            </a:r>
            <a:r>
              <a:rPr lang="tr-TR" baseline="0" dirty="0" smtClean="0"/>
              <a:t> hassasiyet kırıklarda ve enfeksiyonlarda bulunur.</a:t>
            </a:r>
          </a:p>
          <a:p>
            <a:r>
              <a:rPr lang="tr-TR" b="1" baseline="0" dirty="0" smtClean="0"/>
              <a:t>eklem hareket açıklığı</a:t>
            </a:r>
            <a:r>
              <a:rPr lang="tr-TR" baseline="0" dirty="0" smtClean="0"/>
              <a:t>;. en sık </a:t>
            </a:r>
            <a:r>
              <a:rPr lang="tr-TR" baseline="0" dirty="0" err="1" smtClean="0"/>
              <a:t>schober</a:t>
            </a:r>
            <a:r>
              <a:rPr lang="tr-TR" baseline="0" dirty="0" smtClean="0"/>
              <a:t> testi ve el parmak ucu-zemin mesafe ile değerlendirilir.</a:t>
            </a:r>
            <a:r>
              <a:rPr lang="tr-TR" baseline="0" dirty="0" err="1" smtClean="0"/>
              <a:t>epuzm</a:t>
            </a:r>
            <a:r>
              <a:rPr lang="tr-TR" baseline="0" dirty="0" smtClean="0"/>
              <a:t> kadın:0cm erkek:10cm kadar normal kabul edilir.</a:t>
            </a:r>
          </a:p>
          <a:p>
            <a:r>
              <a:rPr lang="tr-TR" baseline="0" dirty="0" smtClean="0"/>
              <a:t>Batın </a:t>
            </a:r>
            <a:r>
              <a:rPr lang="tr-TR" baseline="0" dirty="0" err="1" smtClean="0"/>
              <a:t>muaynesinde</a:t>
            </a:r>
            <a:r>
              <a:rPr lang="tr-TR" baseline="0" dirty="0" smtClean="0"/>
              <a:t> fark edilen kitle kanser veya aort anevrizması…</a:t>
            </a:r>
          </a:p>
          <a:p>
            <a:r>
              <a:rPr lang="tr-TR" baseline="0" dirty="0" err="1" smtClean="0"/>
              <a:t>Rektal</a:t>
            </a:r>
            <a:r>
              <a:rPr lang="tr-TR" baseline="0" dirty="0" smtClean="0"/>
              <a:t> </a:t>
            </a:r>
            <a:r>
              <a:rPr lang="tr-TR" baseline="0" dirty="0" err="1" smtClean="0"/>
              <a:t>muayne</a:t>
            </a:r>
            <a:r>
              <a:rPr lang="tr-TR" baseline="0" dirty="0" smtClean="0"/>
              <a:t>;sırt ağrısı ile birlikte </a:t>
            </a:r>
            <a:r>
              <a:rPr lang="tr-TR" baseline="0" dirty="0" err="1" smtClean="0"/>
              <a:t>rektal</a:t>
            </a:r>
            <a:r>
              <a:rPr lang="tr-TR" baseline="0" dirty="0" smtClean="0"/>
              <a:t> </a:t>
            </a:r>
            <a:r>
              <a:rPr lang="tr-TR" baseline="0" dirty="0" err="1" smtClean="0"/>
              <a:t>sfinkter</a:t>
            </a:r>
            <a:r>
              <a:rPr lang="tr-TR" baseline="0" dirty="0" smtClean="0"/>
              <a:t> </a:t>
            </a:r>
            <a:r>
              <a:rPr lang="tr-TR" baseline="0" dirty="0" err="1" smtClean="0"/>
              <a:t>tonusunun</a:t>
            </a:r>
            <a:r>
              <a:rPr lang="tr-TR" baseline="0" dirty="0" smtClean="0"/>
              <a:t> zayıflığı ve duyu kaybı varlığı, </a:t>
            </a:r>
            <a:r>
              <a:rPr lang="tr-TR" baseline="0" dirty="0" err="1" smtClean="0"/>
              <a:t>epidural</a:t>
            </a:r>
            <a:r>
              <a:rPr lang="tr-TR" baseline="0" dirty="0" smtClean="0"/>
              <a:t> bası sendromunun göstergesidir.</a:t>
            </a:r>
          </a:p>
          <a:p>
            <a:r>
              <a:rPr lang="tr-TR" b="1" baseline="0" dirty="0" err="1" smtClean="0"/>
              <a:t>Ekstremite</a:t>
            </a:r>
            <a:r>
              <a:rPr lang="tr-TR" b="1" baseline="0" dirty="0" smtClean="0"/>
              <a:t> </a:t>
            </a:r>
            <a:r>
              <a:rPr lang="tr-TR" baseline="0" dirty="0" smtClean="0"/>
              <a:t>: sıklıkla önemsenmeyip göz ardı edilen, fakat çok önemli </a:t>
            </a:r>
            <a:r>
              <a:rPr lang="tr-TR" baseline="0" dirty="0" err="1" smtClean="0"/>
              <a:t>muayne</a:t>
            </a:r>
            <a:r>
              <a:rPr lang="tr-TR" baseline="0" dirty="0" smtClean="0"/>
              <a:t> bulgusu bacak uzunlukları arasındaki uyumsuzluktur.(1 cm den büyük uyumsuzluk </a:t>
            </a:r>
            <a:r>
              <a:rPr lang="tr-TR" baseline="0" dirty="0" err="1" smtClean="0"/>
              <a:t>spina</a:t>
            </a:r>
            <a:r>
              <a:rPr lang="tr-TR" baseline="0" dirty="0" smtClean="0"/>
              <a:t> </a:t>
            </a:r>
            <a:r>
              <a:rPr lang="tr-TR" baseline="0" dirty="0" err="1" smtClean="0"/>
              <a:t>iliaca</a:t>
            </a:r>
            <a:r>
              <a:rPr lang="tr-TR" baseline="0" dirty="0" smtClean="0"/>
              <a:t> </a:t>
            </a:r>
            <a:r>
              <a:rPr lang="tr-TR" baseline="0" dirty="0" err="1" smtClean="0"/>
              <a:t>anterior</a:t>
            </a:r>
            <a:r>
              <a:rPr lang="tr-TR" baseline="0" dirty="0" smtClean="0"/>
              <a:t> </a:t>
            </a:r>
            <a:r>
              <a:rPr lang="tr-TR" baseline="0" dirty="0" err="1" smtClean="0"/>
              <a:t>superiordan</a:t>
            </a:r>
            <a:r>
              <a:rPr lang="tr-TR" baseline="0" dirty="0" smtClean="0"/>
              <a:t> </a:t>
            </a:r>
            <a:r>
              <a:rPr lang="tr-TR" baseline="0" dirty="0" err="1" smtClean="0"/>
              <a:t>lateral</a:t>
            </a:r>
            <a:r>
              <a:rPr lang="tr-TR" baseline="0" dirty="0" smtClean="0"/>
              <a:t> </a:t>
            </a:r>
            <a:r>
              <a:rPr lang="tr-TR" baseline="0" dirty="0" err="1" smtClean="0"/>
              <a:t>malleolusa</a:t>
            </a:r>
            <a:r>
              <a:rPr lang="tr-TR" baseline="0" dirty="0" smtClean="0"/>
              <a:t> kadarki mesafe ölçümleri)</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21</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Spina</a:t>
            </a:r>
            <a:r>
              <a:rPr lang="tr-TR" dirty="0" smtClean="0"/>
              <a:t> </a:t>
            </a:r>
            <a:r>
              <a:rPr lang="tr-TR" dirty="0" err="1" smtClean="0"/>
              <a:t>iliaka</a:t>
            </a:r>
            <a:r>
              <a:rPr lang="tr-TR" baseline="0" dirty="0" smtClean="0"/>
              <a:t> </a:t>
            </a:r>
            <a:r>
              <a:rPr lang="tr-TR" baseline="0" dirty="0" err="1" smtClean="0"/>
              <a:t>posterior</a:t>
            </a:r>
            <a:r>
              <a:rPr lang="tr-TR" baseline="0" dirty="0" smtClean="0"/>
              <a:t> </a:t>
            </a:r>
            <a:r>
              <a:rPr lang="tr-TR" baseline="0" dirty="0" err="1" smtClean="0"/>
              <a:t>süperiorları</a:t>
            </a:r>
            <a:r>
              <a:rPr lang="tr-TR" baseline="0" dirty="0" smtClean="0"/>
              <a:t> birleştiren çizginin orta noktası ve 10 cm üzeri işaretlenir.hastanın öne eğilmesi istenir ve noktalar arası mesafe tekrar ölçülür.bu mesafenin 5 cm altında olması patolojiktir.</a:t>
            </a:r>
            <a:r>
              <a:rPr lang="tr-TR" dirty="0" smtClean="0"/>
              <a:t> </a:t>
            </a:r>
            <a:r>
              <a:rPr lang="tr-TR" dirty="0" err="1" smtClean="0"/>
              <a:t>Ankilozan</a:t>
            </a:r>
            <a:r>
              <a:rPr lang="tr-TR" dirty="0" smtClean="0"/>
              <a:t> </a:t>
            </a:r>
            <a:r>
              <a:rPr lang="tr-TR" dirty="0" err="1" smtClean="0"/>
              <a:t>spondilit</a:t>
            </a:r>
            <a:r>
              <a:rPr lang="tr-TR" dirty="0" smtClean="0"/>
              <a:t> tanısında oldukça önemli bir testtir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22</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Sırt üstü yatan hastanın diz </a:t>
            </a:r>
            <a:r>
              <a:rPr lang="tr-TR" dirty="0" err="1" smtClean="0"/>
              <a:t>ekstansiyonda</a:t>
            </a:r>
            <a:r>
              <a:rPr lang="tr-TR" dirty="0" smtClean="0"/>
              <a:t> iken</a:t>
            </a:r>
            <a:r>
              <a:rPr lang="tr-TR" baseline="0" dirty="0" smtClean="0"/>
              <a:t> topuğundan tutularak bacağın kaldırılarak </a:t>
            </a:r>
            <a:r>
              <a:rPr lang="tr-TR" dirty="0" smtClean="0"/>
              <a:t>bacak kalçadan </a:t>
            </a:r>
            <a:r>
              <a:rPr lang="tr-TR" dirty="0" err="1" smtClean="0"/>
              <a:t>fleksiyona</a:t>
            </a:r>
            <a:r>
              <a:rPr lang="tr-TR" dirty="0" smtClean="0"/>
              <a:t> getirilir.her iki bacak ayrı ayrı 70 derece kaldırılır.</a:t>
            </a:r>
          </a:p>
          <a:p>
            <a:r>
              <a:rPr lang="tr-TR" sz="1200" dirty="0" smtClean="0">
                <a:latin typeface="Times New Roman" pitchFamily="18" charset="0"/>
                <a:cs typeface="Times New Roman" pitchFamily="18" charset="0"/>
              </a:rPr>
              <a:t>Etkilenmeyen bacakta DBKT uygulandığında etkilenen tarafta diz altına yayılan ağrı olursa test pozitiftir.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23</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(örn;DBKT ‘</a:t>
            </a:r>
            <a:r>
              <a:rPr lang="tr-TR" dirty="0" err="1" smtClean="0">
                <a:latin typeface="Times New Roman" pitchFamily="18" charset="0"/>
                <a:cs typeface="Times New Roman" pitchFamily="18" charset="0"/>
              </a:rPr>
              <a:t>nin</a:t>
            </a:r>
            <a:r>
              <a:rPr lang="tr-TR" dirty="0" smtClean="0">
                <a:latin typeface="Times New Roman" pitchFamily="18" charset="0"/>
                <a:cs typeface="Times New Roman" pitchFamily="18" charset="0"/>
              </a:rPr>
              <a:t> oturarak tekrarlandığında ağrısız olması)</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27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L4 uyluk ve bacak ön</a:t>
            </a:r>
          </a:p>
          <a:p>
            <a:r>
              <a:rPr lang="tr-TR" dirty="0" smtClean="0"/>
              <a:t>L5</a:t>
            </a:r>
            <a:r>
              <a:rPr lang="tr-TR" baseline="0" dirty="0" smtClean="0"/>
              <a:t> uyluk ve bacak </a:t>
            </a:r>
            <a:r>
              <a:rPr lang="tr-TR" baseline="0" dirty="0" err="1" smtClean="0"/>
              <a:t>lateral</a:t>
            </a:r>
            <a:endParaRPr lang="tr-TR" baseline="0" dirty="0" smtClean="0"/>
          </a:p>
          <a:p>
            <a:r>
              <a:rPr lang="tr-TR" baseline="0" dirty="0" smtClean="0"/>
              <a:t>S1 uyluk ve bacak arkasına </a:t>
            </a:r>
            <a:endParaRPr lang="tr-TR" dirty="0" smtClean="0"/>
          </a:p>
          <a:p>
            <a:r>
              <a:rPr lang="tr-TR" dirty="0" smtClean="0"/>
              <a:t>l</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28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Major</a:t>
            </a:r>
            <a:r>
              <a:rPr lang="tr-TR" dirty="0" smtClean="0"/>
              <a:t> travma:muhtemel kırık</a:t>
            </a:r>
          </a:p>
          <a:p>
            <a:r>
              <a:rPr lang="tr-TR" dirty="0" smtClean="0"/>
              <a:t>Yaş 50 üstü:kanser,kompresyon kırığı için artmış risk</a:t>
            </a:r>
          </a:p>
          <a:p>
            <a:r>
              <a:rPr lang="tr-TR" dirty="0" smtClean="0"/>
              <a:t>Kanser öyküsü:</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29</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Enfeksiyonlarda </a:t>
            </a:r>
            <a:r>
              <a:rPr lang="tr-TR" dirty="0" err="1" smtClean="0"/>
              <a:t>wbc</a:t>
            </a:r>
            <a:r>
              <a:rPr lang="tr-TR" dirty="0" smtClean="0"/>
              <a:t> normal veya yükselmiş olabilir.</a:t>
            </a:r>
          </a:p>
          <a:p>
            <a:r>
              <a:rPr lang="tr-TR" dirty="0" smtClean="0"/>
              <a:t>Bununla birlikte bağışıklığı</a:t>
            </a:r>
            <a:r>
              <a:rPr lang="tr-TR" baseline="0" dirty="0" smtClean="0"/>
              <a:t> baskılanmış hastalarda bile ESR omurga ağrısının </a:t>
            </a:r>
            <a:r>
              <a:rPr lang="tr-TR" baseline="0" dirty="0" err="1" smtClean="0"/>
              <a:t>enfeksiyöz</a:t>
            </a:r>
            <a:r>
              <a:rPr lang="tr-TR" baseline="0" dirty="0" smtClean="0"/>
              <a:t> nedeni için%90-98 duyarlılıkla tipik olarak yükselmiştir.</a:t>
            </a:r>
            <a:r>
              <a:rPr lang="tr-TR" baseline="0" dirty="0" err="1" smtClean="0"/>
              <a:t>romatolojik</a:t>
            </a:r>
            <a:r>
              <a:rPr lang="tr-TR" baseline="0" dirty="0" smtClean="0"/>
              <a:t> nedenlerde de ESR yükselmiştir.</a:t>
            </a:r>
            <a:endParaRPr lang="tr-TR" dirty="0" smtClean="0"/>
          </a:p>
          <a:p>
            <a:r>
              <a:rPr lang="tr-TR" dirty="0" err="1" smtClean="0"/>
              <a:t>Crp</a:t>
            </a:r>
            <a:r>
              <a:rPr lang="tr-TR" dirty="0" smtClean="0"/>
              <a:t> </a:t>
            </a:r>
            <a:r>
              <a:rPr lang="tr-TR" dirty="0" err="1" smtClean="0"/>
              <a:t>spinal</a:t>
            </a:r>
            <a:r>
              <a:rPr lang="tr-TR" dirty="0" smtClean="0"/>
              <a:t> enfeksiyonlarda özgül değil ama </a:t>
            </a:r>
            <a:r>
              <a:rPr lang="tr-TR" dirty="0" err="1" smtClean="0"/>
              <a:t>esr</a:t>
            </a:r>
            <a:r>
              <a:rPr lang="tr-TR" dirty="0" smtClean="0"/>
              <a:t> ye alternatif bir</a:t>
            </a:r>
            <a:r>
              <a:rPr lang="tr-TR" baseline="0" dirty="0" smtClean="0"/>
              <a:t> belirteç olarak düşünülebilir.</a:t>
            </a:r>
            <a:endParaRPr lang="tr-TR" dirty="0" smtClean="0"/>
          </a:p>
          <a:p>
            <a:r>
              <a:rPr lang="tr-TR" dirty="0" smtClean="0"/>
              <a:t>Omurgaya yayılan bir enfeksiyon kaynağı olarak idrar yolu enfeksiyonunu ve sırta yayılan ağrıya neden olan böbrek hastalıklarını dışlamak için idrar tahlili yapılır</a:t>
            </a:r>
          </a:p>
          <a:p>
            <a:r>
              <a:rPr lang="tr-TR" dirty="0" smtClean="0"/>
              <a:t>Ancak </a:t>
            </a:r>
            <a:r>
              <a:rPr lang="tr-TR" dirty="0" err="1" smtClean="0"/>
              <a:t>serolojik</a:t>
            </a:r>
            <a:r>
              <a:rPr lang="tr-TR" dirty="0" smtClean="0"/>
              <a:t> testler rutin taramada kullanılmamalıdır.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30</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latin typeface="Times New Roman" pitchFamily="18" charset="0"/>
              <a:cs typeface="Times New Roman" pitchFamily="18" charset="0"/>
            </a:endParaRP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33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Semptomların süresine bağlı</a:t>
            </a:r>
            <a:r>
              <a:rPr lang="tr-TR" baseline="0" dirty="0" smtClean="0"/>
              <a:t> olarak 3 grupta sınıflandırılır.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Ağır ağrılı durumlarda 2-4</a:t>
            </a:r>
            <a:r>
              <a:rPr lang="tr-TR" baseline="0" dirty="0" smtClean="0"/>
              <a:t> güne kadar istirahat önerilebilir.</a:t>
            </a:r>
            <a:endParaRPr lang="tr-TR" dirty="0" smtClean="0"/>
          </a:p>
        </p:txBody>
      </p:sp>
      <p:sp>
        <p:nvSpPr>
          <p:cNvPr id="4" name="3 Slayt Numarası Yer Tutucusu"/>
          <p:cNvSpPr>
            <a:spLocks noGrp="1"/>
          </p:cNvSpPr>
          <p:nvPr>
            <p:ph type="sldNum" sz="quarter" idx="10"/>
          </p:nvPr>
        </p:nvSpPr>
        <p:spPr/>
        <p:txBody>
          <a:bodyPr/>
          <a:lstStyle/>
          <a:p>
            <a:fld id="{631E913E-465A-44D7-B9EC-CB2F9CCBEE0A}" type="slidenum">
              <a:rPr lang="tr-TR" smtClean="0"/>
              <a:pPr/>
              <a:t>34</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Oturarak çalışma için iyi seçilmiş bir sandalye şarttır. Ayakta iş yapan işçiler alçak topuklu ve tabanı destekli iş ayakkabısı giymelidir.  10 altın kural: 1. Hareket edin ve egzersiz yapın. 2. Belinizi düz tutun. 3. Bir şeyi kaldırmak için çömelin. 4. Ağır yük kaldırmayın. 5. Yükü bölün ve vücuda yakın tutun. 6. Otururken belinizi düz tutun ve belinize bir destek koyun. 7. Bacaklarınız düz olarak ayakta durmayın. 8. Uzanırken bacaklarınızı bükün. 9. Yüzme ve jogging gibi sporlar yapın. 10. Bel kaslarınız için her gün güçlendirme egzersizleri yapın.</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35</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kern="1200" dirty="0" smtClean="0">
                <a:solidFill>
                  <a:schemeClr val="tx1"/>
                </a:solidFill>
                <a:latin typeface="+mn-lt"/>
                <a:ea typeface="+mn-ea"/>
                <a:cs typeface="+mn-cs"/>
              </a:rPr>
              <a:t>BEL AĞRILI HASTALARIN YATTIĞI "YATAK" bazen ağrıların tek başına nedeni olabilir. Burada yatağın olumsuz özellikleri kadar yatakta yatış şeklinin de ağrının meydana gelişinde rolü olduğu unutulmamalıdır. Yatak vücudun gömülmesini önlemeli ve sırt eğrisini korumalıdır. Bu sert zeminin kalınlığı 2 cm. olması yeterlidir. Bunun üzerine 10-20 </a:t>
            </a:r>
            <a:r>
              <a:rPr lang="tr-TR" sz="1200" b="0" kern="1200" dirty="0" err="1" smtClean="0">
                <a:solidFill>
                  <a:schemeClr val="tx1"/>
                </a:solidFill>
                <a:latin typeface="+mn-lt"/>
                <a:ea typeface="+mn-ea"/>
                <a:cs typeface="+mn-cs"/>
              </a:rPr>
              <a:t>cm'lik</a:t>
            </a:r>
            <a:r>
              <a:rPr lang="tr-TR" sz="1200" b="0" kern="1200" dirty="0" smtClean="0">
                <a:solidFill>
                  <a:schemeClr val="tx1"/>
                </a:solidFill>
                <a:latin typeface="+mn-lt"/>
                <a:ea typeface="+mn-ea"/>
                <a:cs typeface="+mn-cs"/>
              </a:rPr>
              <a:t> yumuşak bir yatak konulması bel için gerekli sabit yatış pozisyonu için yeterlidir. Vücudun üst kısmını neredeyse yarı oturur pozisyonda tutan büyük ve kalın yastıklar yerine baş ve enseyi desteklemek için nispeten küçük ve düz yastıklar önerilmektedir. </a:t>
            </a:r>
            <a:br>
              <a:rPr lang="tr-TR" sz="1200" b="0" kern="1200" dirty="0" smtClean="0">
                <a:solidFill>
                  <a:schemeClr val="tx1"/>
                </a:solidFill>
                <a:latin typeface="+mn-lt"/>
                <a:ea typeface="+mn-ea"/>
                <a:cs typeface="+mn-cs"/>
              </a:rPr>
            </a:br>
            <a:endParaRPr lang="tr-TR" sz="1200" b="0" kern="1200" dirty="0" smtClean="0">
              <a:solidFill>
                <a:schemeClr val="tx1"/>
              </a:solidFill>
              <a:latin typeface="+mn-lt"/>
              <a:ea typeface="+mn-ea"/>
              <a:cs typeface="+mn-cs"/>
            </a:endParaRPr>
          </a:p>
          <a:p>
            <a:r>
              <a:rPr lang="tr-TR" sz="1200" b="0" kern="1200" dirty="0" smtClean="0">
                <a:solidFill>
                  <a:schemeClr val="tx1"/>
                </a:solidFill>
                <a:latin typeface="+mn-lt"/>
                <a:ea typeface="+mn-ea"/>
                <a:cs typeface="+mn-cs"/>
              </a:rPr>
              <a:t/>
            </a:r>
            <a:br>
              <a:rPr lang="tr-TR" sz="1200" b="0" kern="1200" dirty="0" smtClean="0">
                <a:solidFill>
                  <a:schemeClr val="tx1"/>
                </a:solidFill>
                <a:latin typeface="+mn-lt"/>
                <a:ea typeface="+mn-ea"/>
                <a:cs typeface="+mn-cs"/>
              </a:rPr>
            </a:br>
            <a:endParaRPr lang="tr-TR" b="0"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37</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Özellikle belli bir NSAİİ in daha üstün olduğuna dair kanıt yoktur.</a:t>
            </a:r>
          </a:p>
          <a:p>
            <a:r>
              <a:rPr lang="tr-TR" dirty="0" smtClean="0"/>
              <a:t>NSAİİ yaşlılar, </a:t>
            </a:r>
            <a:r>
              <a:rPr lang="tr-TR" dirty="0" err="1" smtClean="0"/>
              <a:t>peptik</a:t>
            </a:r>
            <a:r>
              <a:rPr lang="tr-TR" dirty="0" smtClean="0"/>
              <a:t> ülser, böbrek yetmezliğinde yüksek riskli.</a:t>
            </a:r>
            <a:r>
              <a:rPr lang="tr-TR" dirty="0" err="1" smtClean="0"/>
              <a:t>gis</a:t>
            </a:r>
            <a:r>
              <a:rPr lang="tr-TR" dirty="0" smtClean="0"/>
              <a:t> kanama riski olan hastalara </a:t>
            </a:r>
            <a:r>
              <a:rPr lang="tr-TR" dirty="0" err="1" smtClean="0"/>
              <a:t>misoprostol</a:t>
            </a:r>
            <a:r>
              <a:rPr lang="tr-TR" baseline="0" dirty="0" smtClean="0"/>
              <a:t> veya </a:t>
            </a:r>
            <a:r>
              <a:rPr lang="tr-TR" baseline="0" dirty="0" err="1" smtClean="0"/>
              <a:t>omeprazol</a:t>
            </a:r>
            <a:r>
              <a:rPr lang="tr-TR" baseline="0" dirty="0" smtClean="0"/>
              <a:t> eklenmesi riski azaltabilir.</a:t>
            </a:r>
            <a:endParaRPr lang="tr-TR"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itchFamily="18" charset="0"/>
                <a:cs typeface="Times New Roman" pitchFamily="18" charset="0"/>
              </a:rPr>
              <a:t>Kas gevşeticilerin NSAİİ </a:t>
            </a:r>
            <a:r>
              <a:rPr lang="tr-TR" dirty="0" err="1" smtClean="0">
                <a:latin typeface="Times New Roman" pitchFamily="18" charset="0"/>
                <a:cs typeface="Times New Roman" pitchFamily="18" charset="0"/>
              </a:rPr>
              <a:t>lar</a:t>
            </a:r>
            <a:r>
              <a:rPr lang="tr-TR" dirty="0" smtClean="0">
                <a:latin typeface="Times New Roman" pitchFamily="18" charset="0"/>
                <a:cs typeface="Times New Roman" pitchFamily="18" charset="0"/>
              </a:rPr>
              <a:t> ile kombinasyonun</a:t>
            </a:r>
            <a:r>
              <a:rPr lang="tr-TR" baseline="0" dirty="0" smtClean="0">
                <a:latin typeface="Times New Roman" pitchFamily="18" charset="0"/>
                <a:cs typeface="Times New Roman" pitchFamily="18" charset="0"/>
              </a:rPr>
              <a:t> ek yararı yoktur.</a:t>
            </a:r>
            <a:endParaRPr lang="tr-TR"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latin typeface="Times New Roman" pitchFamily="18" charset="0"/>
                <a:cs typeface="Times New Roman" pitchFamily="18" charset="0"/>
              </a:rPr>
              <a:t>Opioid</a:t>
            </a:r>
            <a:r>
              <a:rPr lang="tr-TR" dirty="0" smtClean="0">
                <a:latin typeface="Times New Roman" pitchFamily="18" charset="0"/>
                <a:cs typeface="Times New Roman" pitchFamily="18" charset="0"/>
              </a:rPr>
              <a:t>;diğer koruyucu tedavilerle geçmeyecek derecede ağır ağrısı olan hastalarda </a:t>
            </a:r>
          </a:p>
          <a:p>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38</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Ağrı tekrarlamasına karşı koruyucu</a:t>
            </a:r>
          </a:p>
          <a:p>
            <a:r>
              <a:rPr lang="tr-TR" dirty="0" smtClean="0"/>
              <a:t>Ağrıyı artıracak egzersizlerden</a:t>
            </a:r>
            <a:r>
              <a:rPr lang="tr-TR" baseline="0" dirty="0" smtClean="0"/>
              <a:t> sakınmak önemli;bel merkezinden dışa doğru ,kalçaya doğru,bacağa doğru uzanan ağrı oluşması belin zarar görebileceğini düşündürür.</a:t>
            </a:r>
          </a:p>
          <a:p>
            <a:r>
              <a:rPr lang="tr-TR" baseline="0" dirty="0" smtClean="0"/>
              <a:t>Egzersize gevşeme ısınma egzersizleri ile başlanmalı</a:t>
            </a:r>
            <a:endParaRPr lang="tr-TR" dirty="0" smtClean="0"/>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41</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Times New Roman" pitchFamily="18" charset="0"/>
                <a:cs typeface="Times New Roman" pitchFamily="18" charset="0"/>
              </a:rPr>
              <a:t>Hastalar etkilenen bacağını </a:t>
            </a:r>
            <a:r>
              <a:rPr lang="tr-TR" dirty="0" err="1" smtClean="0">
                <a:latin typeface="Times New Roman" pitchFamily="18" charset="0"/>
                <a:cs typeface="Times New Roman" pitchFamily="18" charset="0"/>
              </a:rPr>
              <a:t>fleksiyonda</a:t>
            </a:r>
            <a:r>
              <a:rPr lang="tr-TR" dirty="0" smtClean="0">
                <a:latin typeface="Times New Roman" pitchFamily="18" charset="0"/>
                <a:cs typeface="Times New Roman" pitchFamily="18" charset="0"/>
              </a:rPr>
              <a:t> tutar ve mümkün olduğunca o bacağına az yük vermeye çalışarak </a:t>
            </a:r>
            <a:r>
              <a:rPr lang="tr-TR" dirty="0" err="1" smtClean="0">
                <a:latin typeface="Times New Roman" pitchFamily="18" charset="0"/>
                <a:cs typeface="Times New Roman" pitchFamily="18" charset="0"/>
              </a:rPr>
              <a:t>antaljik</a:t>
            </a:r>
            <a:r>
              <a:rPr lang="tr-TR" dirty="0" smtClean="0">
                <a:latin typeface="Times New Roman" pitchFamily="18" charset="0"/>
                <a:cs typeface="Times New Roman" pitchFamily="18" charset="0"/>
              </a:rPr>
              <a:t> yürüyüş yaparlar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45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Disk fıtığı olan hastaların tedavisi </a:t>
            </a:r>
            <a:r>
              <a:rPr lang="tr-TR" dirty="0" err="1" smtClean="0"/>
              <a:t>nonspesifik</a:t>
            </a:r>
            <a:r>
              <a:rPr lang="tr-TR" dirty="0" smtClean="0"/>
              <a:t> bel ağrısı tedavisine benzerdir.</a:t>
            </a: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47</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48</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dirty="0" smtClean="0"/>
              <a:t>Lateral radiograph of the lumbar spine shows </a:t>
            </a:r>
            <a:r>
              <a:rPr lang="en-US" dirty="0" err="1" smtClean="0"/>
              <a:t>spondylolysis</a:t>
            </a:r>
            <a:r>
              <a:rPr lang="en-US" dirty="0" smtClean="0"/>
              <a:t> at L5, with </a:t>
            </a:r>
            <a:r>
              <a:rPr lang="en-US" dirty="0" err="1" smtClean="0"/>
              <a:t>spondylolisthesis</a:t>
            </a:r>
            <a:r>
              <a:rPr lang="en-US" dirty="0" smtClean="0"/>
              <a:t> at L5 through S1. On this single view, it is not possible to determine if these pars defects are unilateral or bilateral. Oblique views may help to resolve this issue. </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51</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 bel, sırt, boyun veya kalçalarınızın arka kısımlarında genç yaşlarda başlamış, uzun süre devam eden, özellikle hareketsiz kaldığınız zamanlarda ve gecenin ilerleyen saatlerinde veya sabaha karşı ortaya çıkan, kalkıp dolaşmakla azalan ve sabahları yarım saatten uzun süren sabah tutukluğunun eşlik ettiği ağrı</a:t>
            </a:r>
            <a:r>
              <a:rPr lang="tr-TR" sz="1200" b="0" i="0" kern="1200" baseline="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varsa . Bu, </a:t>
            </a:r>
            <a:r>
              <a:rPr lang="tr-TR" sz="1200" b="0" i="0" kern="1200" dirty="0" err="1" smtClean="0">
                <a:solidFill>
                  <a:schemeClr val="tx1"/>
                </a:solidFill>
                <a:latin typeface="+mn-lt"/>
                <a:ea typeface="+mn-ea"/>
                <a:cs typeface="+mn-cs"/>
              </a:rPr>
              <a:t>inflamatuvar</a:t>
            </a:r>
            <a:r>
              <a:rPr lang="tr-TR" sz="1200" b="0" i="0" kern="1200" dirty="0" smtClean="0">
                <a:solidFill>
                  <a:schemeClr val="tx1"/>
                </a:solidFill>
                <a:latin typeface="+mn-lt"/>
                <a:ea typeface="+mn-ea"/>
                <a:cs typeface="+mn-cs"/>
              </a:rPr>
              <a:t> tipte bir omurga ağrısı ve </a:t>
            </a:r>
            <a:r>
              <a:rPr lang="tr-TR" sz="1200" b="0" i="0" kern="1200" dirty="0" err="1" smtClean="0">
                <a:solidFill>
                  <a:schemeClr val="tx1"/>
                </a:solidFill>
                <a:latin typeface="+mn-lt"/>
                <a:ea typeface="+mn-ea"/>
                <a:cs typeface="+mn-cs"/>
              </a:rPr>
              <a:t>AS’nin</a:t>
            </a:r>
            <a:r>
              <a:rPr lang="tr-TR" sz="1200" b="0" i="0" kern="1200" dirty="0" smtClean="0">
                <a:solidFill>
                  <a:schemeClr val="tx1"/>
                </a:solidFill>
                <a:latin typeface="+mn-lt"/>
                <a:ea typeface="+mn-ea"/>
                <a:cs typeface="+mn-cs"/>
              </a:rPr>
              <a:t> bir belirtisi olabilir</a:t>
            </a: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54</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err="1" smtClean="0">
                <a:solidFill>
                  <a:schemeClr val="tx2"/>
                </a:solidFill>
                <a:effectLst>
                  <a:outerShdw blurRad="38100" dist="38100" dir="2700000" algn="tl">
                    <a:srgbClr val="FFFFFF"/>
                  </a:outerShdw>
                </a:effectLst>
              </a:rPr>
              <a:t>Lomber</a:t>
            </a:r>
            <a:r>
              <a:rPr lang="tr-TR" sz="1200" b="1" baseline="0" dirty="0" smtClean="0">
                <a:solidFill>
                  <a:schemeClr val="tx2"/>
                </a:solidFill>
                <a:effectLst>
                  <a:outerShdw blurRad="38100" dist="38100" dir="2700000" algn="tl">
                    <a:srgbClr val="FFFFFF"/>
                  </a:outerShdw>
                </a:effectLst>
              </a:rPr>
              <a:t> </a:t>
            </a:r>
            <a:r>
              <a:rPr lang="tr-TR" sz="1200" b="1" baseline="0" dirty="0" err="1" smtClean="0">
                <a:solidFill>
                  <a:schemeClr val="tx2"/>
                </a:solidFill>
                <a:effectLst>
                  <a:outerShdw blurRad="38100" dist="38100" dir="2700000" algn="tl">
                    <a:srgbClr val="FFFFFF"/>
                  </a:outerShdw>
                </a:effectLst>
              </a:rPr>
              <a:t>strain</a:t>
            </a:r>
            <a:r>
              <a:rPr lang="tr-TR" sz="1200" b="1" baseline="0" dirty="0" smtClean="0">
                <a:solidFill>
                  <a:schemeClr val="tx2"/>
                </a:solidFill>
                <a:effectLst>
                  <a:outerShdw blurRad="38100" dist="38100" dir="2700000" algn="tl">
                    <a:srgbClr val="FFFFFF"/>
                  </a:outerShdw>
                </a:effectLst>
              </a:rPr>
              <a:t>;</a:t>
            </a:r>
            <a:r>
              <a:rPr lang="tr-TR" sz="1200" b="0" dirty="0" smtClean="0"/>
              <a:t>Bel</a:t>
            </a:r>
            <a:r>
              <a:rPr lang="tr-TR" sz="1200" b="1" dirty="0" smtClean="0"/>
              <a:t> </a:t>
            </a:r>
            <a:r>
              <a:rPr lang="tr-TR" sz="1200" dirty="0" smtClean="0"/>
              <a:t>zorlanması,</a:t>
            </a:r>
            <a:r>
              <a:rPr lang="tr-TR" sz="1200" dirty="0" err="1" smtClean="0"/>
              <a:t>lumbosakral</a:t>
            </a:r>
            <a:r>
              <a:rPr lang="tr-TR" sz="1200" dirty="0" smtClean="0"/>
              <a:t> omurganın mekanik zorlanmaya maruz kalması sonucu oluşur. </a:t>
            </a:r>
            <a:r>
              <a:rPr lang="tr-TR" sz="1200" u="sng" dirty="0" err="1" smtClean="0"/>
              <a:t>Sprain</a:t>
            </a:r>
            <a:r>
              <a:rPr lang="tr-TR" sz="1200" dirty="0" smtClean="0"/>
              <a:t> </a:t>
            </a:r>
            <a:r>
              <a:rPr lang="tr-TR" sz="1200" dirty="0" err="1" smtClean="0"/>
              <a:t>ligamanın</a:t>
            </a:r>
            <a:r>
              <a:rPr lang="tr-TR" sz="1200" dirty="0" smtClean="0"/>
              <a:t>, </a:t>
            </a:r>
            <a:r>
              <a:rPr lang="tr-TR" sz="1200" u="sng" dirty="0" err="1" smtClean="0"/>
              <a:t>strain</a:t>
            </a:r>
            <a:r>
              <a:rPr lang="tr-TR" sz="1200" dirty="0" smtClean="0"/>
              <a:t> kasın yaralanma veya aşırı kullanma sonucu hasara uğramasıdır.Bel bölgesinde genellikle </a:t>
            </a:r>
            <a:r>
              <a:rPr lang="tr-TR" sz="1200" dirty="0" err="1" smtClean="0"/>
              <a:t>palpasyonla</a:t>
            </a:r>
            <a:r>
              <a:rPr lang="tr-TR" sz="1200" dirty="0" smtClean="0"/>
              <a:t> ağrı vardır. bel hareketlerinin kısıtlanmasına yol açar.</a:t>
            </a:r>
            <a:r>
              <a:rPr lang="tr-TR" sz="1200" dirty="0" err="1" smtClean="0"/>
              <a:t>Fleksiyon</a:t>
            </a:r>
            <a:r>
              <a:rPr lang="tr-TR" sz="1200" dirty="0" smtClean="0"/>
              <a:t> ve </a:t>
            </a:r>
            <a:r>
              <a:rPr lang="tr-TR" sz="1200" dirty="0" err="1" smtClean="0"/>
              <a:t>ekstansiyon</a:t>
            </a:r>
            <a:r>
              <a:rPr lang="tr-TR" sz="1200" dirty="0" smtClean="0"/>
              <a:t> ağrılıdır. Genel olarak ağrı aktivite ile artar, </a:t>
            </a:r>
            <a:r>
              <a:rPr lang="tr-TR" sz="1200" dirty="0" err="1" smtClean="0"/>
              <a:t>istirahatle</a:t>
            </a:r>
            <a:r>
              <a:rPr lang="tr-TR" sz="1200" dirty="0" smtClean="0"/>
              <a:t> azalır.Refleksler, duyu, motor bulgular ve diğer nörolojik belirtiler normaldir. </a:t>
            </a:r>
          </a:p>
          <a:p>
            <a:pPr marL="609600" marR="0" indent="-609600" algn="l" defTabSz="914400" rtl="0" eaLnBrk="1" fontAlgn="auto" latinLnBrk="0" hangingPunct="1">
              <a:lnSpc>
                <a:spcPct val="150000"/>
              </a:lnSpc>
              <a:spcBef>
                <a:spcPts val="0"/>
              </a:spcBef>
              <a:spcAft>
                <a:spcPts val="0"/>
              </a:spcAft>
              <a:buClrTx/>
              <a:buSzTx/>
              <a:buFontTx/>
              <a:buNone/>
              <a:tabLst/>
              <a:defRPr/>
            </a:pPr>
            <a:r>
              <a:rPr lang="tr-TR" sz="1200" b="1" dirty="0" err="1" smtClean="0"/>
              <a:t>Postür</a:t>
            </a:r>
            <a:r>
              <a:rPr lang="tr-TR" sz="1200" b="1" dirty="0" smtClean="0"/>
              <a:t> anomalileri; </a:t>
            </a:r>
            <a:r>
              <a:rPr lang="tr-TR" sz="1200" dirty="0" smtClean="0"/>
              <a:t>Hatalı duruş pozisyonu , Şişmanlık, Karın kaslarının zayıflığından</a:t>
            </a:r>
            <a:r>
              <a:rPr lang="tr-TR" sz="1200" baseline="0" dirty="0" smtClean="0"/>
              <a:t> kaynaklanabilir.</a:t>
            </a:r>
            <a:r>
              <a:rPr lang="tr-TR" sz="1200" dirty="0" smtClean="0"/>
              <a:t> </a:t>
            </a:r>
            <a:r>
              <a:rPr lang="tr-TR" sz="1200" baseline="0" dirty="0" smtClean="0"/>
              <a:t>e</a:t>
            </a:r>
            <a:r>
              <a:rPr lang="tr-TR" sz="1200" dirty="0" smtClean="0"/>
              <a:t>n sık ağrı nedeni belde </a:t>
            </a:r>
            <a:r>
              <a:rPr lang="tr-TR" sz="1200" dirty="0" err="1" smtClean="0"/>
              <a:t>lordozun</a:t>
            </a:r>
            <a:r>
              <a:rPr lang="tr-TR" sz="1200" dirty="0" smtClean="0"/>
              <a:t> artmasıdır (</a:t>
            </a:r>
            <a:r>
              <a:rPr lang="tr-TR" sz="1200" dirty="0" err="1" smtClean="0"/>
              <a:t>Hiperlordoz</a:t>
            </a:r>
            <a:r>
              <a:rPr lang="tr-TR" sz="1200" dirty="0" smtClean="0"/>
              <a:t>). Öne eğilmiş olarak uzun süre oturmak da </a:t>
            </a:r>
            <a:r>
              <a:rPr lang="tr-TR" sz="1200" dirty="0" err="1" smtClean="0"/>
              <a:t>lordozda</a:t>
            </a:r>
            <a:r>
              <a:rPr lang="tr-TR" sz="1200" dirty="0" smtClean="0"/>
              <a:t> düzleşmeye neden olabilir.</a:t>
            </a:r>
            <a:r>
              <a:rPr lang="tr-TR" sz="1200" b="1" dirty="0" smtClean="0"/>
              <a:t> Fizyolojik </a:t>
            </a:r>
            <a:r>
              <a:rPr lang="tr-TR" sz="1200" b="1" dirty="0" err="1" smtClean="0"/>
              <a:t>lordoz</a:t>
            </a:r>
            <a:r>
              <a:rPr lang="tr-TR" sz="1200" b="1" dirty="0" smtClean="0"/>
              <a:t> kaybolunca belin şok absorban etkisi azalır ve bel travmaya açık hale gelir.</a:t>
            </a:r>
          </a:p>
          <a:p>
            <a:pPr eaLnBrk="1" hangingPunct="1">
              <a:lnSpc>
                <a:spcPct val="90000"/>
              </a:lnSpc>
              <a:buFont typeface="Wingdings" pitchFamily="2" charset="2"/>
              <a:buNone/>
              <a:defRPr/>
            </a:pPr>
            <a:r>
              <a:rPr lang="tr-TR" sz="1200" b="1" dirty="0" err="1" smtClean="0">
                <a:solidFill>
                  <a:srgbClr val="66FF66"/>
                </a:solidFill>
                <a:effectLst/>
              </a:rPr>
              <a:t>Miyofasiyal</a:t>
            </a:r>
            <a:r>
              <a:rPr lang="tr-TR" sz="1200" b="1" dirty="0" smtClean="0">
                <a:solidFill>
                  <a:srgbClr val="66FF66"/>
                </a:solidFill>
                <a:effectLst/>
              </a:rPr>
              <a:t> ağrı sendromu:</a:t>
            </a:r>
            <a:r>
              <a:rPr lang="tr-TR" sz="1200" dirty="0" smtClean="0">
                <a:solidFill>
                  <a:schemeClr val="tx2"/>
                </a:solidFill>
                <a:effectLst>
                  <a:outerShdw blurRad="38100" dist="38100" dir="2700000" algn="tl">
                    <a:srgbClr val="FFFFFF"/>
                  </a:outerShdw>
                </a:effectLst>
              </a:rPr>
              <a:t> </a:t>
            </a:r>
            <a:r>
              <a:rPr lang="tr-TR" sz="1200" dirty="0" smtClean="0"/>
              <a:t>Tetik noktalar, gergin bantlar ve yorgunluk ile karakterize olan akut veya kronik bölgesel ağrı sendromudur.</a:t>
            </a:r>
          </a:p>
          <a:p>
            <a:pPr marL="0" marR="0" indent="0" algn="l" defTabSz="914400" rtl="0" eaLnBrk="1" fontAlgn="auto" latinLnBrk="0" hangingPunct="1">
              <a:lnSpc>
                <a:spcPct val="90000"/>
              </a:lnSpc>
              <a:spcBef>
                <a:spcPts val="0"/>
              </a:spcBef>
              <a:spcAft>
                <a:spcPts val="0"/>
              </a:spcAft>
              <a:buClrTx/>
              <a:buSzTx/>
              <a:buFontTx/>
              <a:buNone/>
              <a:tabLst/>
              <a:defRPr/>
            </a:pPr>
            <a:r>
              <a:rPr lang="tr-TR" sz="1200" dirty="0" smtClean="0"/>
              <a:t>Her bir kas için karakteristik olan alanda ağrı ve lokal hassasiyet vardır. Etkilenen kas bölgesi </a:t>
            </a:r>
            <a:r>
              <a:rPr lang="tr-TR" sz="1200" dirty="0" err="1" smtClean="0"/>
              <a:t>palpasyonla</a:t>
            </a:r>
            <a:r>
              <a:rPr lang="tr-TR" sz="1200" dirty="0" smtClean="0"/>
              <a:t> sert ve hassastır. Tanı klinik ile konulur, laboratuar bulgusu yoktur.</a:t>
            </a:r>
          </a:p>
          <a:p>
            <a:pPr eaLnBrk="1" hangingPunct="1">
              <a:lnSpc>
                <a:spcPct val="90000"/>
              </a:lnSpc>
              <a:defRPr/>
            </a:pPr>
            <a:r>
              <a:rPr lang="tr-TR" sz="1200" b="1" dirty="0" err="1" smtClean="0">
                <a:solidFill>
                  <a:srgbClr val="66FF66"/>
                </a:solidFill>
                <a:effectLst/>
              </a:rPr>
              <a:t>Fibromiyalji</a:t>
            </a:r>
            <a:r>
              <a:rPr lang="tr-TR" sz="1200" dirty="0" smtClean="0">
                <a:solidFill>
                  <a:schemeClr val="tx2"/>
                </a:solidFill>
                <a:effectLst/>
              </a:rPr>
              <a:t>:</a:t>
            </a:r>
            <a:r>
              <a:rPr lang="tr-TR" sz="1200" dirty="0" smtClean="0">
                <a:solidFill>
                  <a:srgbClr val="F9B639"/>
                </a:solidFill>
                <a:effectLst/>
              </a:rPr>
              <a:t> </a:t>
            </a:r>
            <a:r>
              <a:rPr lang="tr-TR" sz="1200" dirty="0" smtClean="0">
                <a:effectLst/>
              </a:rPr>
              <a:t>Boyun ve omuzlarda daha çok olmak üzere yaygın vücut ağrıları, yorgunluk, tutukluk, hassas noktalar, uyku bozukluğu ve psikolojik bozukluklarla karakterize bir hastalıktır. </a:t>
            </a:r>
          </a:p>
          <a:p>
            <a:pPr eaLnBrk="1" hangingPunct="1">
              <a:lnSpc>
                <a:spcPct val="120000"/>
              </a:lnSpc>
              <a:buClr>
                <a:schemeClr val="accent1"/>
              </a:buClr>
              <a:buSzPct val="150000"/>
              <a:buFont typeface="Wingdings" pitchFamily="2" charset="2"/>
              <a:buNone/>
              <a:defRPr/>
            </a:pPr>
            <a:r>
              <a:rPr lang="tr-TR" sz="1200" b="1" dirty="0" err="1" smtClean="0">
                <a:solidFill>
                  <a:srgbClr val="66FF66"/>
                </a:solidFill>
                <a:effectLst/>
              </a:rPr>
              <a:t>Osteoartroz</a:t>
            </a:r>
            <a:r>
              <a:rPr lang="tr-TR" sz="1200" b="1" dirty="0" smtClean="0">
                <a:solidFill>
                  <a:srgbClr val="66FF66"/>
                </a:solidFill>
                <a:effectLst/>
              </a:rPr>
              <a:t> (</a:t>
            </a:r>
            <a:r>
              <a:rPr lang="tr-TR" sz="1200" b="1" dirty="0" err="1" smtClean="0">
                <a:solidFill>
                  <a:srgbClr val="66FF66"/>
                </a:solidFill>
                <a:effectLst/>
              </a:rPr>
              <a:t>spondiloz</a:t>
            </a:r>
            <a:r>
              <a:rPr lang="tr-TR" sz="1200" b="1" dirty="0" smtClean="0">
                <a:solidFill>
                  <a:srgbClr val="66FF66"/>
                </a:solidFill>
                <a:effectLst/>
              </a:rPr>
              <a:t>)</a:t>
            </a:r>
            <a:r>
              <a:rPr lang="tr-TR" sz="1200" dirty="0" smtClean="0">
                <a:effectLst/>
              </a:rPr>
              <a:t> Omurga gövdesinde ve omurlar arası disklerde görülen </a:t>
            </a:r>
            <a:r>
              <a:rPr lang="tr-TR" sz="1200" dirty="0" err="1" smtClean="0">
                <a:effectLst/>
              </a:rPr>
              <a:t>dejeneratif</a:t>
            </a:r>
            <a:r>
              <a:rPr lang="tr-TR" sz="1200" dirty="0" smtClean="0">
                <a:effectLst/>
              </a:rPr>
              <a:t> değişikliklerdir.</a:t>
            </a:r>
          </a:p>
          <a:p>
            <a:pPr eaLnBrk="1" hangingPunct="1">
              <a:defRPr/>
            </a:pPr>
            <a:r>
              <a:rPr lang="tr-TR" sz="1200" dirty="0" smtClean="0">
                <a:effectLst/>
              </a:rPr>
              <a:t>Yaşın ilerlemesiyle birlikte disklerde sıvı kaybı olur, disk dejenere olur, şok absorban özelliği ortadan kalkar.Omurlara binen yükü karşılayabilmek için </a:t>
            </a:r>
            <a:r>
              <a:rPr lang="tr-TR" sz="1200" dirty="0" err="1" smtClean="0">
                <a:effectLst/>
              </a:rPr>
              <a:t>osteofitler</a:t>
            </a:r>
            <a:r>
              <a:rPr lang="tr-TR" sz="1200" dirty="0" smtClean="0">
                <a:effectLst/>
              </a:rPr>
              <a:t> gelişir. </a:t>
            </a:r>
            <a:r>
              <a:rPr lang="tr-TR" sz="1200" dirty="0" err="1" smtClean="0">
                <a:effectLst/>
              </a:rPr>
              <a:t>Subkondral</a:t>
            </a:r>
            <a:r>
              <a:rPr lang="tr-TR" sz="1200" dirty="0" smtClean="0">
                <a:effectLst/>
              </a:rPr>
              <a:t> skleroz ortaya çıkar.Disk aralığı daraldığı için faset eklemlere binen yük artar ve faset artrozu meydana gelir.</a:t>
            </a:r>
            <a:r>
              <a:rPr lang="tr-TR" sz="1200" dirty="0" smtClean="0"/>
              <a:t> Esas şikayet bel bölgesindeki ağrıdır. Ağrı uyluk veya kalçaya yayılabilir.Hareket ile ağrı artarken, istirahat ile azalır.Bel hareketleri kısıtlanabilir.</a:t>
            </a:r>
          </a:p>
          <a:p>
            <a:pPr eaLnBrk="1" hangingPunct="1">
              <a:defRPr/>
            </a:pPr>
            <a:r>
              <a:rPr lang="tr-TR" sz="1200" dirty="0" smtClean="0">
                <a:effectLst/>
              </a:rPr>
              <a:t>Faset eklem </a:t>
            </a:r>
            <a:r>
              <a:rPr lang="tr-TR" sz="1200" dirty="0" err="1" smtClean="0">
                <a:effectLst/>
              </a:rPr>
              <a:t>hast</a:t>
            </a:r>
            <a:r>
              <a:rPr lang="tr-TR" sz="1200" dirty="0" smtClean="0">
                <a:effectLst/>
              </a:rPr>
              <a:t>.Disk dejenerasyonu faset eklemlere binen yükü artırır(normalde </a:t>
            </a:r>
            <a:r>
              <a:rPr lang="tr-TR" sz="1200" dirty="0" err="1" smtClean="0">
                <a:effectLst/>
              </a:rPr>
              <a:t>aksiyel</a:t>
            </a:r>
            <a:r>
              <a:rPr lang="tr-TR" sz="1200" dirty="0" smtClean="0">
                <a:effectLst/>
              </a:rPr>
              <a:t> yükün %20 sini taşır), faset eklemlerde dejenerasyon başlar</a:t>
            </a:r>
            <a:endParaRPr lang="tr-TR" sz="1200" dirty="0" smtClean="0"/>
          </a:p>
          <a:p>
            <a:pPr eaLnBrk="1" hangingPunct="1">
              <a:lnSpc>
                <a:spcPct val="120000"/>
              </a:lnSpc>
              <a:buClr>
                <a:schemeClr val="accent1"/>
              </a:buClr>
              <a:buSzPct val="150000"/>
              <a:buFont typeface="Arial" charset="0"/>
              <a:buNone/>
              <a:defRPr/>
            </a:pPr>
            <a:endParaRPr lang="tr-TR" sz="1200" dirty="0" smtClean="0">
              <a:effectLst/>
            </a:endParaRPr>
          </a:p>
          <a:p>
            <a:pPr eaLnBrk="1" hangingPunct="1">
              <a:buClr>
                <a:schemeClr val="accent1"/>
              </a:buClr>
              <a:buSzPct val="150000"/>
              <a:buFontTx/>
              <a:buNone/>
              <a:defRPr/>
            </a:pPr>
            <a:endParaRPr lang="tr-TR" sz="1200" dirty="0" smtClean="0">
              <a:effectLst/>
            </a:endParaRPr>
          </a:p>
          <a:p>
            <a:pPr eaLnBrk="1" hangingPunct="1">
              <a:lnSpc>
                <a:spcPct val="90000"/>
              </a:lnSpc>
              <a:defRPr/>
            </a:pPr>
            <a:endParaRPr lang="tr-TR" sz="1200" dirty="0" smtClean="0"/>
          </a:p>
          <a:p>
            <a:pPr marL="609600" marR="0" indent="-609600" algn="l" defTabSz="914400" rtl="0" eaLnBrk="1" fontAlgn="auto" latinLnBrk="0" hangingPunct="1">
              <a:lnSpc>
                <a:spcPct val="150000"/>
              </a:lnSpc>
              <a:spcBef>
                <a:spcPts val="0"/>
              </a:spcBef>
              <a:spcAft>
                <a:spcPts val="0"/>
              </a:spcAft>
              <a:buClrTx/>
              <a:buSzTx/>
              <a:buFontTx/>
              <a:buNone/>
              <a:tabLst/>
              <a:defRPr/>
            </a:pPr>
            <a:endParaRPr lang="tr-TR" sz="1200" b="1" dirty="0" smtClean="0"/>
          </a:p>
          <a:p>
            <a:pPr marL="609600" indent="-609600" algn="l" eaLnBrk="1" hangingPunct="1">
              <a:lnSpc>
                <a:spcPct val="150000"/>
              </a:lnSpc>
              <a:defRPr/>
            </a:pPr>
            <a:endParaRPr lang="tr-TR" sz="1200" dirty="0" smtClean="0"/>
          </a:p>
          <a:p>
            <a:pPr eaLnBrk="1" hangingPunct="1">
              <a:lnSpc>
                <a:spcPct val="125000"/>
              </a:lnSpc>
              <a:defRPr/>
            </a:pPr>
            <a:endParaRPr lang="tr-TR" sz="1200" dirty="0" smtClean="0"/>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7</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56</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nSpc>
                <a:spcPct val="90000"/>
              </a:lnSpc>
              <a:defRPr/>
            </a:pPr>
            <a:r>
              <a:rPr lang="tr-TR" dirty="0" err="1" smtClean="0"/>
              <a:t>Bilateral</a:t>
            </a:r>
            <a:r>
              <a:rPr lang="tr-TR" dirty="0" smtClean="0"/>
              <a:t> </a:t>
            </a:r>
            <a:r>
              <a:rPr lang="tr-TR" dirty="0" err="1" smtClean="0"/>
              <a:t>sacroileit</a:t>
            </a:r>
            <a:r>
              <a:rPr lang="tr-TR" dirty="0" smtClean="0"/>
              <a:t>,</a:t>
            </a:r>
            <a:r>
              <a:rPr lang="tr-TR" baseline="0" dirty="0" smtClean="0"/>
              <a:t> </a:t>
            </a:r>
            <a:r>
              <a:rPr lang="tr-TR" baseline="0" dirty="0" err="1" smtClean="0"/>
              <a:t>ankilozan</a:t>
            </a:r>
            <a:r>
              <a:rPr lang="tr-TR" baseline="0" dirty="0" smtClean="0"/>
              <a:t> </a:t>
            </a:r>
            <a:r>
              <a:rPr lang="tr-TR" baseline="0" dirty="0" err="1" smtClean="0"/>
              <a:t>spondilitsubkondral</a:t>
            </a:r>
            <a:r>
              <a:rPr lang="tr-TR" baseline="0" dirty="0" smtClean="0"/>
              <a:t> kemik </a:t>
            </a:r>
            <a:r>
              <a:rPr lang="tr-TR" baseline="0" dirty="0" err="1" smtClean="0"/>
              <a:t>siklerozu</a:t>
            </a:r>
            <a:r>
              <a:rPr lang="tr-TR" baseline="0" dirty="0" smtClean="0"/>
              <a:t>,eklem yüzeylerinde düzensizlik</a:t>
            </a:r>
            <a:endParaRPr lang="tr-TR" sz="1200" dirty="0" smtClean="0">
              <a:latin typeface="Times New Roman" pitchFamily="18" charset="0"/>
              <a:cs typeface="Times New Roman" pitchFamily="18" charset="0"/>
            </a:endParaRPr>
          </a:p>
          <a:p>
            <a:pPr>
              <a:lnSpc>
                <a:spcPct val="90000"/>
              </a:lnSpc>
              <a:defRPr/>
            </a:pPr>
            <a:r>
              <a:rPr lang="tr-TR" sz="1200" dirty="0" err="1" smtClean="0">
                <a:latin typeface="Times New Roman" pitchFamily="18" charset="0"/>
                <a:cs typeface="Times New Roman" pitchFamily="18" charset="0"/>
              </a:rPr>
              <a:t>Sakroileit</a:t>
            </a:r>
            <a:r>
              <a:rPr lang="tr-TR" sz="1200" dirty="0" smtClean="0">
                <a:latin typeface="Times New Roman" pitchFamily="18" charset="0"/>
                <a:cs typeface="Times New Roman" pitchFamily="18" charset="0"/>
              </a:rPr>
              <a:t> genellikle çift taraflıdır ve en erken ortaya çıkan radyografik bulgudur. </a:t>
            </a: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57</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Evre 4 </a:t>
            </a:r>
            <a:r>
              <a:rPr lang="tr-TR" dirty="0" err="1" smtClean="0"/>
              <a:t>sakroileit</a:t>
            </a:r>
            <a:r>
              <a:rPr lang="tr-TR" dirty="0" smtClean="0"/>
              <a:t> total ankiloz gelişimi</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58</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Ankilozan</a:t>
            </a:r>
            <a:r>
              <a:rPr lang="tr-TR" baseline="0" dirty="0" smtClean="0"/>
              <a:t> </a:t>
            </a:r>
            <a:r>
              <a:rPr lang="tr-TR" baseline="0" dirty="0" err="1" smtClean="0"/>
              <a:t>spondilit</a:t>
            </a:r>
            <a:r>
              <a:rPr lang="tr-TR" baseline="0" dirty="0" smtClean="0"/>
              <a:t> bambu kamışı görünümü, yan </a:t>
            </a:r>
            <a:r>
              <a:rPr lang="tr-TR" baseline="0" dirty="0" err="1" smtClean="0"/>
              <a:t>lomber</a:t>
            </a:r>
            <a:r>
              <a:rPr lang="tr-TR" baseline="0" dirty="0" smtClean="0"/>
              <a:t> </a:t>
            </a:r>
            <a:r>
              <a:rPr lang="tr-TR" baseline="0" dirty="0" err="1" smtClean="0"/>
              <a:t>grafi</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59</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Ankilozan</a:t>
            </a:r>
            <a:r>
              <a:rPr lang="tr-TR" dirty="0" smtClean="0"/>
              <a:t> </a:t>
            </a:r>
            <a:r>
              <a:rPr lang="tr-TR" dirty="0" err="1" smtClean="0"/>
              <a:t>spondilit</a:t>
            </a:r>
            <a:r>
              <a:rPr lang="tr-TR" dirty="0" smtClean="0"/>
              <a:t>, </a:t>
            </a:r>
            <a:r>
              <a:rPr lang="tr-TR" dirty="0" err="1" smtClean="0"/>
              <a:t>lumbosakral</a:t>
            </a:r>
            <a:r>
              <a:rPr lang="tr-TR" baseline="0" dirty="0" smtClean="0"/>
              <a:t> </a:t>
            </a:r>
            <a:r>
              <a:rPr lang="tr-TR" baseline="0" smtClean="0"/>
              <a:t>MR görünümü</a:t>
            </a:r>
            <a:endParaRPr lang="tr-TR"/>
          </a:p>
        </p:txBody>
      </p:sp>
      <p:sp>
        <p:nvSpPr>
          <p:cNvPr id="4" name="3 Slayt Numarası Yer Tutucusu"/>
          <p:cNvSpPr>
            <a:spLocks noGrp="1"/>
          </p:cNvSpPr>
          <p:nvPr>
            <p:ph type="sldNum" sz="quarter" idx="10"/>
          </p:nvPr>
        </p:nvSpPr>
        <p:spPr/>
        <p:txBody>
          <a:bodyPr/>
          <a:lstStyle/>
          <a:p>
            <a:fld id="{631E913E-465A-44D7-B9EC-CB2F9CCBEE0A}" type="slidenum">
              <a:rPr lang="tr-TR" smtClean="0"/>
              <a:pPr/>
              <a:t>60</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61</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Lordozu</a:t>
            </a:r>
            <a:r>
              <a:rPr lang="tr-TR" sz="1200" dirty="0" smtClean="0"/>
              <a:t> </a:t>
            </a:r>
            <a:r>
              <a:rPr lang="tr-TR" sz="1200" dirty="0" err="1" smtClean="0"/>
              <a:t>lumbosakral</a:t>
            </a:r>
            <a:r>
              <a:rPr lang="tr-TR" sz="1200" dirty="0" smtClean="0"/>
              <a:t> açı belirler. </a:t>
            </a:r>
            <a:r>
              <a:rPr lang="tr-TR" sz="1200" dirty="0" err="1" smtClean="0"/>
              <a:t>Sakrumun</a:t>
            </a:r>
            <a:r>
              <a:rPr lang="tr-TR" sz="1200" dirty="0" smtClean="0"/>
              <a:t> üst kenarına çekilen çizgi ile yere paralel çizilen çizgi arasındaki açıdır ve normalde 30 derecedir.</a:t>
            </a: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69</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71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Ankilozan</a:t>
            </a:r>
            <a:r>
              <a:rPr lang="tr-TR" dirty="0" smtClean="0"/>
              <a:t> </a:t>
            </a:r>
            <a:r>
              <a:rPr lang="tr-TR" dirty="0" err="1" smtClean="0"/>
              <a:t>Spondilit</a:t>
            </a:r>
            <a:r>
              <a:rPr lang="tr-TR" dirty="0" smtClean="0"/>
              <a:t> z Reaktif </a:t>
            </a:r>
            <a:r>
              <a:rPr lang="tr-TR" dirty="0" err="1" smtClean="0"/>
              <a:t>Artrit</a:t>
            </a:r>
            <a:r>
              <a:rPr lang="tr-TR" dirty="0" smtClean="0"/>
              <a:t> (</a:t>
            </a:r>
            <a:r>
              <a:rPr lang="tr-TR" dirty="0" err="1" smtClean="0"/>
              <a:t>Reiter</a:t>
            </a:r>
            <a:r>
              <a:rPr lang="tr-TR" dirty="0" smtClean="0"/>
              <a:t> sendromu) z </a:t>
            </a:r>
            <a:r>
              <a:rPr lang="tr-TR" dirty="0" err="1" smtClean="0"/>
              <a:t>Psoriatik</a:t>
            </a:r>
            <a:r>
              <a:rPr lang="tr-TR" dirty="0" smtClean="0"/>
              <a:t> </a:t>
            </a:r>
            <a:r>
              <a:rPr lang="tr-TR" dirty="0" err="1" smtClean="0"/>
              <a:t>Artrit</a:t>
            </a:r>
            <a:r>
              <a:rPr lang="tr-TR" dirty="0" smtClean="0"/>
              <a:t> z </a:t>
            </a:r>
            <a:r>
              <a:rPr lang="tr-TR" dirty="0" err="1" smtClean="0"/>
              <a:t>Enteropatik</a:t>
            </a:r>
            <a:r>
              <a:rPr lang="tr-TR" dirty="0" smtClean="0"/>
              <a:t> </a:t>
            </a:r>
            <a:r>
              <a:rPr lang="tr-TR" dirty="0" err="1" smtClean="0"/>
              <a:t>Artrit</a:t>
            </a:r>
            <a:r>
              <a:rPr lang="tr-TR" dirty="0" smtClean="0"/>
              <a:t> z </a:t>
            </a:r>
            <a:r>
              <a:rPr lang="tr-TR" dirty="0" err="1" smtClean="0"/>
              <a:t>Juvenil</a:t>
            </a:r>
            <a:r>
              <a:rPr lang="tr-TR" dirty="0" smtClean="0"/>
              <a:t> </a:t>
            </a:r>
            <a:r>
              <a:rPr lang="tr-TR" dirty="0" err="1" smtClean="0"/>
              <a:t>SpA</a:t>
            </a:r>
            <a:r>
              <a:rPr lang="tr-TR" dirty="0" smtClean="0"/>
              <a:t> z Belirlenemeyen </a:t>
            </a:r>
            <a:r>
              <a:rPr lang="tr-TR" dirty="0" err="1" smtClean="0"/>
              <a:t>SpA</a:t>
            </a:r>
            <a:endParaRPr lang="tr-TR" dirty="0" smtClean="0"/>
          </a:p>
          <a:p>
            <a:pPr>
              <a:lnSpc>
                <a:spcPct val="80000"/>
              </a:lnSpc>
            </a:pPr>
            <a:r>
              <a:rPr lang="tr-TR" sz="2200" dirty="0" smtClean="0"/>
              <a:t>Ortak özellikleri: </a:t>
            </a:r>
            <a:r>
              <a:rPr lang="tr-TR" sz="2000" dirty="0" smtClean="0"/>
              <a:t>Çoğunlukla genç hastadır.Aile öyküsü sıklıkla vardır.HLA B27 ile yakın ilişki vardır ve AS başta olmak üzere büyük kısmında pozitiftir. </a:t>
            </a:r>
          </a:p>
          <a:p>
            <a:pPr>
              <a:lnSpc>
                <a:spcPct val="80000"/>
              </a:lnSpc>
            </a:pPr>
            <a:r>
              <a:rPr lang="tr-TR" sz="2000" dirty="0" err="1" smtClean="0"/>
              <a:t>İnflamatuvar</a:t>
            </a:r>
            <a:r>
              <a:rPr lang="tr-TR" sz="2000" dirty="0" smtClean="0"/>
              <a:t> karakterde </a:t>
            </a:r>
            <a:r>
              <a:rPr lang="tr-TR" sz="2000" dirty="0" err="1" smtClean="0"/>
              <a:t>spinal</a:t>
            </a:r>
            <a:r>
              <a:rPr lang="tr-TR" sz="2000" dirty="0" smtClean="0"/>
              <a:t> ağrı.</a:t>
            </a:r>
            <a:r>
              <a:rPr lang="tr-TR" sz="2200" dirty="0" smtClean="0"/>
              <a:t>Alt </a:t>
            </a:r>
            <a:r>
              <a:rPr lang="tr-TR" sz="2200" dirty="0" err="1" smtClean="0"/>
              <a:t>ekstremitelerde</a:t>
            </a:r>
            <a:r>
              <a:rPr lang="tr-TR" sz="2200" dirty="0" smtClean="0"/>
              <a:t> daha ağırlıklı tutulum: Sıklıkla asimetrik olarak dizler, ayak bilekleri ve ayaklarda, kalça eklemlerinde daha belirgin tutulum vardır</a:t>
            </a:r>
          </a:p>
          <a:p>
            <a:pPr>
              <a:lnSpc>
                <a:spcPct val="80000"/>
              </a:lnSpc>
            </a:pPr>
            <a:r>
              <a:rPr lang="tr-TR" sz="2000" dirty="0" err="1" smtClean="0"/>
              <a:t>Reiter’de</a:t>
            </a:r>
            <a:r>
              <a:rPr lang="tr-TR" sz="2000" dirty="0" smtClean="0"/>
              <a:t> </a:t>
            </a:r>
            <a:r>
              <a:rPr lang="tr-TR" sz="2000" dirty="0" err="1" smtClean="0"/>
              <a:t>artrit</a:t>
            </a:r>
            <a:r>
              <a:rPr lang="tr-TR" sz="2000" dirty="0" smtClean="0"/>
              <a:t> atağından yaklaşık bir ay önce geçirilen </a:t>
            </a:r>
            <a:r>
              <a:rPr lang="tr-TR" sz="2000" dirty="0" err="1" smtClean="0"/>
              <a:t>üretrit</a:t>
            </a:r>
            <a:r>
              <a:rPr lang="tr-TR" sz="2000" dirty="0" smtClean="0"/>
              <a:t>/</a:t>
            </a:r>
            <a:r>
              <a:rPr lang="tr-TR" sz="2000" dirty="0" err="1" smtClean="0"/>
              <a:t>servisit</a:t>
            </a:r>
            <a:r>
              <a:rPr lang="tr-TR" sz="2000" dirty="0" smtClean="0"/>
              <a:t> ya da </a:t>
            </a:r>
            <a:r>
              <a:rPr lang="tr-TR" sz="2000" dirty="0" err="1" smtClean="0"/>
              <a:t>gastrointestinal</a:t>
            </a:r>
            <a:r>
              <a:rPr lang="tr-TR" sz="2000" dirty="0" smtClean="0"/>
              <a:t> enfeksiyon öyküsü, deri bulguları, </a:t>
            </a:r>
            <a:r>
              <a:rPr lang="tr-TR" sz="2000" dirty="0" err="1" smtClean="0"/>
              <a:t>konjonktivit</a:t>
            </a:r>
            <a:r>
              <a:rPr lang="tr-TR" sz="2000" dirty="0" smtClean="0"/>
              <a:t>, </a:t>
            </a:r>
            <a:r>
              <a:rPr lang="tr-TR" sz="2000" dirty="0" err="1" smtClean="0"/>
              <a:t>keratit</a:t>
            </a:r>
            <a:r>
              <a:rPr lang="tr-TR" sz="2000" dirty="0" smtClean="0"/>
              <a:t>, </a:t>
            </a:r>
            <a:r>
              <a:rPr lang="tr-TR" sz="2000" dirty="0" err="1" smtClean="0"/>
              <a:t>üveit</a:t>
            </a:r>
            <a:r>
              <a:rPr lang="tr-TR" sz="2000" dirty="0" smtClean="0"/>
              <a:t> gibi göz bulgularının olması, parmakların </a:t>
            </a:r>
            <a:r>
              <a:rPr lang="tr-TR" sz="2000" dirty="0" err="1" smtClean="0"/>
              <a:t>daktilit</a:t>
            </a:r>
            <a:r>
              <a:rPr lang="tr-TR" sz="2000" dirty="0" smtClean="0"/>
              <a:t> biçiminde tutulması ve -eklem kapsülü, </a:t>
            </a:r>
            <a:r>
              <a:rPr lang="tr-TR" sz="2000" dirty="0" err="1" smtClean="0"/>
              <a:t>periartiküler</a:t>
            </a:r>
            <a:r>
              <a:rPr lang="tr-TR" sz="2000" dirty="0" smtClean="0"/>
              <a:t> yapılar ve </a:t>
            </a:r>
            <a:r>
              <a:rPr lang="tr-TR" sz="2000" dirty="0" err="1" smtClean="0"/>
              <a:t>periosteal</a:t>
            </a:r>
            <a:r>
              <a:rPr lang="tr-TR" sz="2000" dirty="0" smtClean="0"/>
              <a:t> kemiğin </a:t>
            </a:r>
            <a:r>
              <a:rPr lang="tr-TR" sz="2000" dirty="0" err="1" smtClean="0"/>
              <a:t>inflamasyonu</a:t>
            </a:r>
            <a:r>
              <a:rPr lang="tr-TR" sz="2000" dirty="0" smtClean="0"/>
              <a:t> sonucu- sosis parmak görünümüne neden olması tanı için anlamlıdır.  </a:t>
            </a:r>
          </a:p>
          <a:p>
            <a:pPr>
              <a:lnSpc>
                <a:spcPct val="80000"/>
              </a:lnSpc>
            </a:pPr>
            <a:r>
              <a:rPr lang="tr-TR" sz="2000" dirty="0" err="1" smtClean="0"/>
              <a:t>AIDS'te</a:t>
            </a:r>
            <a:r>
              <a:rPr lang="tr-TR" sz="2000" dirty="0" smtClean="0"/>
              <a:t> de reaktif </a:t>
            </a:r>
            <a:r>
              <a:rPr lang="tr-TR" sz="2000" dirty="0" err="1" smtClean="0"/>
              <a:t>artrite</a:t>
            </a:r>
            <a:r>
              <a:rPr lang="tr-TR" sz="2000" dirty="0" smtClean="0"/>
              <a:t> benzer </a:t>
            </a:r>
            <a:r>
              <a:rPr lang="tr-TR" sz="2000" dirty="0" err="1" smtClean="0"/>
              <a:t>artritlerin</a:t>
            </a:r>
            <a:r>
              <a:rPr lang="tr-TR" sz="2000" dirty="0" smtClean="0"/>
              <a:t> sık olması akıldan çıkarılmamalıdır.</a:t>
            </a:r>
          </a:p>
          <a:p>
            <a:pPr>
              <a:lnSpc>
                <a:spcPct val="80000"/>
              </a:lnSpc>
            </a:pPr>
            <a:r>
              <a:rPr lang="tr-TR" sz="2000" dirty="0" smtClean="0"/>
              <a:t> </a:t>
            </a:r>
            <a:r>
              <a:rPr lang="tr-TR" sz="2000" dirty="0" err="1" smtClean="0"/>
              <a:t>Psöriatik</a:t>
            </a:r>
            <a:r>
              <a:rPr lang="tr-TR" sz="2000" dirty="0" smtClean="0"/>
              <a:t> </a:t>
            </a:r>
            <a:r>
              <a:rPr lang="tr-TR" sz="2000" dirty="0" err="1" smtClean="0"/>
              <a:t>artritte</a:t>
            </a:r>
            <a:r>
              <a:rPr lang="tr-TR" sz="2000" dirty="0" smtClean="0"/>
              <a:t> travmaya uğrayan yüzeylerde ya da saçlı deride </a:t>
            </a:r>
            <a:r>
              <a:rPr lang="tr-TR" sz="2000" dirty="0" err="1" smtClean="0"/>
              <a:t>psöriatik</a:t>
            </a:r>
            <a:r>
              <a:rPr lang="tr-TR" sz="2000" dirty="0" smtClean="0"/>
              <a:t> lezyonlar, DIP eklemlerinin tutulması, tırnaklarda üç taneden fazla noktalanma (terzi yüzüğü belirtisi, </a:t>
            </a:r>
            <a:r>
              <a:rPr lang="tr-TR" sz="2000" dirty="0" err="1" smtClean="0"/>
              <a:t>pitting</a:t>
            </a:r>
            <a:r>
              <a:rPr lang="tr-TR" sz="2000" dirty="0" smtClean="0"/>
              <a:t>) ayırıcı tanıda önemlidir. </a:t>
            </a:r>
          </a:p>
          <a:p>
            <a:pPr>
              <a:lnSpc>
                <a:spcPct val="80000"/>
              </a:lnSpc>
            </a:pPr>
            <a:r>
              <a:rPr lang="tr-TR" sz="2000" dirty="0" err="1" smtClean="0"/>
              <a:t>Enteropatik</a:t>
            </a:r>
            <a:r>
              <a:rPr lang="tr-TR" sz="2000" dirty="0" smtClean="0"/>
              <a:t> </a:t>
            </a:r>
            <a:r>
              <a:rPr lang="tr-TR" sz="2000" dirty="0" err="1" smtClean="0"/>
              <a:t>artitte</a:t>
            </a:r>
            <a:r>
              <a:rPr lang="tr-TR" sz="2000" dirty="0" smtClean="0"/>
              <a:t> altta yatan bilinen bir </a:t>
            </a:r>
            <a:r>
              <a:rPr lang="tr-TR" sz="2000" dirty="0" err="1" smtClean="0"/>
              <a:t>inflamatuvar</a:t>
            </a:r>
            <a:r>
              <a:rPr lang="tr-TR" sz="2000" dirty="0" smtClean="0"/>
              <a:t> barsak hastalığının olması anlamlıdır</a:t>
            </a:r>
            <a:endParaRPr lang="tr-TR" dirty="0" smtClean="0"/>
          </a:p>
          <a:p>
            <a:pPr eaLnBrk="1" hangingPunct="1">
              <a:lnSpc>
                <a:spcPct val="80000"/>
              </a:lnSpc>
            </a:pPr>
            <a:r>
              <a:rPr lang="tr-TR" dirty="0" err="1" smtClean="0"/>
              <a:t>Romatoid</a:t>
            </a:r>
            <a:r>
              <a:rPr lang="tr-TR" dirty="0" smtClean="0"/>
              <a:t> </a:t>
            </a:r>
            <a:r>
              <a:rPr lang="tr-TR" dirty="0" err="1" smtClean="0"/>
              <a:t>artrit</a:t>
            </a:r>
            <a:r>
              <a:rPr lang="tr-TR" dirty="0" smtClean="0"/>
              <a:t> </a:t>
            </a:r>
            <a:r>
              <a:rPr lang="tr-TR" sz="1200" dirty="0" smtClean="0">
                <a:effectLst/>
              </a:rPr>
              <a:t>Omurgada en sık </a:t>
            </a:r>
            <a:r>
              <a:rPr lang="tr-TR" sz="1200" dirty="0" err="1" smtClean="0">
                <a:effectLst/>
              </a:rPr>
              <a:t>servikal</a:t>
            </a:r>
            <a:r>
              <a:rPr lang="tr-TR" sz="1200" dirty="0" smtClean="0">
                <a:effectLst/>
              </a:rPr>
              <a:t> bölgeyi tutar.</a:t>
            </a:r>
            <a:r>
              <a:rPr lang="tr-TR" sz="1200" dirty="0" err="1" smtClean="0">
                <a:effectLst/>
              </a:rPr>
              <a:t>Nadirende</a:t>
            </a:r>
            <a:r>
              <a:rPr lang="tr-TR" sz="1200" dirty="0" smtClean="0">
                <a:effectLst/>
              </a:rPr>
              <a:t> olsa faset </a:t>
            </a:r>
            <a:r>
              <a:rPr lang="tr-TR" sz="1200" dirty="0" err="1" smtClean="0">
                <a:effectLst/>
              </a:rPr>
              <a:t>sinovitine</a:t>
            </a:r>
            <a:r>
              <a:rPr lang="tr-TR" sz="1200" dirty="0" smtClean="0">
                <a:effectLst/>
              </a:rPr>
              <a:t> bağlı bel ağrısı görülebilir.</a:t>
            </a:r>
            <a:endParaRPr lang="tr-TR" sz="1200" u="sng" dirty="0" smtClean="0">
              <a:effectLst/>
            </a:endParaRPr>
          </a:p>
          <a:p>
            <a:endParaRPr lang="tr-TR" dirty="0" smtClean="0"/>
          </a:p>
          <a:p>
            <a:endParaRPr lang="tr-TR" dirty="0" smtClean="0"/>
          </a:p>
          <a:p>
            <a:endParaRPr lang="tr-TR" dirty="0" smtClean="0"/>
          </a:p>
          <a:p>
            <a:r>
              <a:rPr lang="tr-TR" dirty="0" smtClean="0"/>
              <a:t>40 yaşından önce başlar  Sinsi başlangıç  En az 3 aydır sürmekte olması  Sabahları ve uzun istirahat sonrası bel tutukluğunun artması  Egzersiz ile düzelmesi  NSAİİ iyi yanıt</a:t>
            </a:r>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8</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Abdominal</a:t>
            </a:r>
            <a:r>
              <a:rPr lang="tr-TR" dirty="0" smtClean="0"/>
              <a:t> aort anevrizması veya </a:t>
            </a:r>
            <a:r>
              <a:rPr lang="tr-TR" dirty="0" err="1" smtClean="0"/>
              <a:t>diseksiyonu</a:t>
            </a:r>
            <a:r>
              <a:rPr lang="tr-TR" baseline="0" dirty="0" smtClean="0"/>
              <a:t> </a:t>
            </a:r>
            <a:r>
              <a:rPr lang="tr-TR" dirty="0" err="1" smtClean="0"/>
              <a:t>Renal</a:t>
            </a:r>
            <a:r>
              <a:rPr lang="tr-TR" dirty="0" smtClean="0"/>
              <a:t> arter </a:t>
            </a:r>
            <a:r>
              <a:rPr lang="tr-TR" dirty="0" err="1" smtClean="0"/>
              <a:t>trombozu</a:t>
            </a:r>
            <a:endParaRPr lang="tr-TR" dirty="0" smtClean="0"/>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err="1" smtClean="0"/>
              <a:t>Osteid</a:t>
            </a:r>
            <a:r>
              <a:rPr lang="tr-TR" sz="1200" dirty="0" smtClean="0"/>
              <a:t> </a:t>
            </a:r>
            <a:r>
              <a:rPr lang="tr-TR" sz="1200" dirty="0" err="1" smtClean="0"/>
              <a:t>osteoma</a:t>
            </a:r>
            <a:r>
              <a:rPr lang="tr-TR" sz="1200" dirty="0" smtClean="0"/>
              <a:t>;13-19  </a:t>
            </a:r>
            <a:r>
              <a:rPr lang="tr-TR" sz="1200" dirty="0" err="1" smtClean="0"/>
              <a:t>Multiple</a:t>
            </a:r>
            <a:r>
              <a:rPr lang="tr-TR" sz="1200" dirty="0" smtClean="0"/>
              <a:t> </a:t>
            </a:r>
            <a:r>
              <a:rPr lang="tr-TR" sz="1200" dirty="0" err="1" smtClean="0"/>
              <a:t>myeloma</a:t>
            </a:r>
            <a:r>
              <a:rPr lang="tr-TR" sz="1200" dirty="0" smtClean="0"/>
              <a:t>; 70-80y  </a:t>
            </a:r>
            <a:r>
              <a:rPr lang="tr-TR" sz="1200" dirty="0" err="1" smtClean="0"/>
              <a:t>Spondilartropatiler</a:t>
            </a:r>
            <a:r>
              <a:rPr lang="tr-TR" sz="1200" dirty="0" smtClean="0"/>
              <a:t>; 20-40y  </a:t>
            </a:r>
            <a:r>
              <a:rPr lang="tr-TR" sz="1200" dirty="0" err="1" smtClean="0"/>
              <a:t>Abdominal</a:t>
            </a:r>
            <a:r>
              <a:rPr lang="tr-TR" sz="1200" dirty="0" smtClean="0"/>
              <a:t> anevrizma; 70- 80</a:t>
            </a:r>
            <a:r>
              <a:rPr lang="tr-TR" dirty="0" smtClean="0"/>
              <a:t>y</a:t>
            </a:r>
          </a:p>
          <a:p>
            <a:r>
              <a:rPr lang="tr-TR" dirty="0" smtClean="0"/>
              <a:t>Bel ağrısı nedeniyle birinci</a:t>
            </a:r>
            <a:r>
              <a:rPr lang="tr-TR" baseline="0" dirty="0" smtClean="0"/>
              <a:t> basamak sağlık kuruluşlarında görülen hastaların çoğunda, altta yatan ciddi bir </a:t>
            </a:r>
            <a:r>
              <a:rPr lang="tr-TR" baseline="0" dirty="0" err="1" smtClean="0"/>
              <a:t>spinal</a:t>
            </a:r>
            <a:r>
              <a:rPr lang="tr-TR" baseline="0" dirty="0" smtClean="0"/>
              <a:t> patolojiye ait hiçbir kanıt yoktur ve tanısal testler bu hastaların başlangıç </a:t>
            </a:r>
            <a:r>
              <a:rPr lang="tr-TR" baseline="0" dirty="0" err="1" smtClean="0"/>
              <a:t>muaynelerinin</a:t>
            </a:r>
            <a:r>
              <a:rPr lang="tr-TR" baseline="0" dirty="0" smtClean="0"/>
              <a:t> rutin bir parçası olmamalıdır.bel ağrısı olan hastaların %70’i klinik olarak 2 haftada,%90 ı ise 4-6 haftada iyileşir.</a:t>
            </a:r>
            <a:endParaRPr lang="tr-TR" dirty="0" smtClean="0"/>
          </a:p>
          <a:p>
            <a:r>
              <a:rPr lang="tr-TR" dirty="0" smtClean="0"/>
              <a:t>Klinik öykü almak ve fizik </a:t>
            </a:r>
            <a:r>
              <a:rPr lang="tr-TR" dirty="0" err="1" smtClean="0"/>
              <a:t>muayne</a:t>
            </a:r>
            <a:r>
              <a:rPr lang="tr-TR" dirty="0" smtClean="0"/>
              <a:t> yapmak,ciddi</a:t>
            </a:r>
            <a:r>
              <a:rPr lang="tr-TR" baseline="0" dirty="0" smtClean="0"/>
              <a:t> hastalıklar açısından risk faktörlerini tespit etmek için önemlidir ve ileri değerlendirme gerektirir.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12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14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Gece oluşan , sıklıkla hastayı gece uykudan uyandıran,analjeziklerin uygun kullanımı ve </a:t>
            </a:r>
            <a:r>
              <a:rPr lang="tr-TR" dirty="0" err="1" smtClean="0"/>
              <a:t>istirahatle</a:t>
            </a:r>
            <a:r>
              <a:rPr lang="tr-TR" dirty="0" smtClean="0"/>
              <a:t> düzelmeyen ısrarlı ağrı </a:t>
            </a:r>
            <a:r>
              <a:rPr lang="tr-TR" dirty="0" err="1" smtClean="0"/>
              <a:t>tm</a:t>
            </a:r>
            <a:r>
              <a:rPr lang="tr-TR" dirty="0" smtClean="0"/>
              <a:t> </a:t>
            </a:r>
            <a:r>
              <a:rPr lang="tr-TR" dirty="0" err="1" smtClean="0"/>
              <a:t>enf</a:t>
            </a:r>
            <a:r>
              <a:rPr lang="tr-TR" dirty="0" smtClean="0"/>
              <a:t> düşündürür,</a:t>
            </a:r>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15</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Hastada eğer</a:t>
            </a:r>
            <a:r>
              <a:rPr lang="tr-TR" baseline="0" dirty="0" smtClean="0"/>
              <a:t> şu risk faktörleri varsa enfeksiyon yönünden daha da kaygılandırıcıdır;</a:t>
            </a:r>
            <a:r>
              <a:rPr lang="tr-TR" dirty="0" smtClean="0"/>
              <a:t>Yeni geçirilmiş bakteriyel enfeksiyon, yeni geçirilmiş </a:t>
            </a:r>
            <a:r>
              <a:rPr lang="tr-TR" dirty="0" err="1" smtClean="0"/>
              <a:t>genitoüriner</a:t>
            </a:r>
            <a:r>
              <a:rPr lang="tr-TR" dirty="0" smtClean="0"/>
              <a:t>, </a:t>
            </a:r>
            <a:r>
              <a:rPr lang="tr-TR" dirty="0" err="1" smtClean="0"/>
              <a:t>gastrointestinal</a:t>
            </a:r>
            <a:r>
              <a:rPr lang="tr-TR" dirty="0" smtClean="0"/>
              <a:t> girişim , </a:t>
            </a:r>
            <a:r>
              <a:rPr lang="tr-TR" dirty="0" err="1" smtClean="0"/>
              <a:t>immün</a:t>
            </a:r>
            <a:r>
              <a:rPr lang="tr-TR" dirty="0" smtClean="0"/>
              <a:t> baskılanma durumu, iv ilaç kullanımı, alkolizm, böbrek yetmezliği,</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err="1" smtClean="0"/>
              <a:t>Iv</a:t>
            </a:r>
            <a:r>
              <a:rPr lang="tr-TR" baseline="0" dirty="0" smtClean="0"/>
              <a:t> ilaç kullanımı </a:t>
            </a:r>
            <a:r>
              <a:rPr lang="tr-TR" baseline="0" dirty="0" err="1" smtClean="0"/>
              <a:t>vertebral</a:t>
            </a:r>
            <a:r>
              <a:rPr lang="tr-TR" baseline="0" dirty="0" smtClean="0"/>
              <a:t> </a:t>
            </a:r>
            <a:r>
              <a:rPr lang="tr-TR" baseline="0" dirty="0" err="1" smtClean="0"/>
              <a:t>osteomiyelit</a:t>
            </a:r>
            <a:r>
              <a:rPr lang="tr-TR" baseline="0" dirty="0" smtClean="0"/>
              <a:t>. </a:t>
            </a:r>
            <a:r>
              <a:rPr lang="tr-TR" baseline="0" dirty="0" err="1" smtClean="0"/>
              <a:t>Epidural</a:t>
            </a:r>
            <a:r>
              <a:rPr lang="tr-TR" baseline="0" dirty="0" smtClean="0"/>
              <a:t> apse açısından önemli risk faktörüdür.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631E913E-465A-44D7-B9EC-CB2F9CCBEE0A}" type="slidenum">
              <a:rPr lang="tr-TR" smtClean="0"/>
              <a:pPr/>
              <a:t>16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DF8F527-DE20-44B0-8BA9-A84DBEF76893}" type="datetimeFigureOut">
              <a:rPr lang="tr-TR" smtClean="0"/>
              <a:pPr/>
              <a:t>19.01.2016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12F03BC-1E1C-442A-98EA-0B93C96C6C3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8F527-DE20-44B0-8BA9-A84DBEF76893}" type="datetimeFigureOut">
              <a:rPr lang="tr-TR" smtClean="0"/>
              <a:pPr/>
              <a:t>19.01.2016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F03BC-1E1C-442A-98EA-0B93C96C6C3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28728" y="1357298"/>
            <a:ext cx="6357982" cy="1894362"/>
          </a:xfrm>
        </p:spPr>
        <p:txBody>
          <a:bodyPr>
            <a:normAutofit/>
          </a:bodyPr>
          <a:lstStyle/>
          <a:p>
            <a:r>
              <a:rPr lang="tr-TR" sz="4400" dirty="0" smtClean="0">
                <a:solidFill>
                  <a:srgbClr val="FF0000"/>
                </a:solidFill>
                <a:latin typeface="Segoe Print" pitchFamily="2" charset="0"/>
                <a:cs typeface="Times New Roman" pitchFamily="18" charset="0"/>
              </a:rPr>
              <a:t>Bel Ağrısına Yaklaşım</a:t>
            </a:r>
            <a:endParaRPr lang="tr-TR" sz="4400" dirty="0">
              <a:solidFill>
                <a:srgbClr val="FF0000"/>
              </a:solidFill>
              <a:latin typeface="Segoe Print" pitchFamily="2" charset="0"/>
              <a:cs typeface="Times New Roman" pitchFamily="18" charset="0"/>
            </a:endParaRPr>
          </a:p>
        </p:txBody>
      </p:sp>
      <p:sp>
        <p:nvSpPr>
          <p:cNvPr id="3" name="2 Alt Başlık"/>
          <p:cNvSpPr>
            <a:spLocks noGrp="1"/>
          </p:cNvSpPr>
          <p:nvPr>
            <p:ph type="subTitle" idx="1"/>
          </p:nvPr>
        </p:nvSpPr>
        <p:spPr/>
        <p:txBody>
          <a:bodyPr>
            <a:normAutofit lnSpcReduction="10000"/>
          </a:bodyPr>
          <a:lstStyle/>
          <a:p>
            <a:pPr algn="ctr"/>
            <a:r>
              <a:rPr lang="tr-TR" sz="2400" dirty="0" smtClean="0">
                <a:latin typeface="Times New Roman" pitchFamily="18" charset="0"/>
                <a:cs typeface="Times New Roman" pitchFamily="18" charset="0"/>
              </a:rPr>
              <a:t>Dr N. Emel ELVERİCİ ARDIÇ</a:t>
            </a:r>
          </a:p>
          <a:p>
            <a:pPr algn="ctr"/>
            <a:r>
              <a:rPr lang="tr-TR" sz="2400" dirty="0" smtClean="0">
                <a:latin typeface="Times New Roman" pitchFamily="18" charset="0"/>
                <a:cs typeface="Times New Roman" pitchFamily="18" charset="0"/>
              </a:rPr>
              <a:t>Trabzon KANUNİ EAH</a:t>
            </a:r>
          </a:p>
          <a:p>
            <a:pPr algn="ctr"/>
            <a:r>
              <a:rPr lang="tr-TR" sz="2400" dirty="0" smtClean="0">
                <a:latin typeface="Times New Roman" pitchFamily="18" charset="0"/>
                <a:cs typeface="Times New Roman" pitchFamily="18" charset="0"/>
              </a:rPr>
              <a:t>KTÜ Aile Hekimliği  ABD</a:t>
            </a:r>
          </a:p>
          <a:p>
            <a:pPr algn="ctr"/>
            <a:r>
              <a:rPr lang="tr-TR" sz="2400" dirty="0" smtClean="0">
                <a:latin typeface="Times New Roman" pitchFamily="18" charset="0"/>
                <a:cs typeface="Times New Roman" pitchFamily="18" charset="0"/>
              </a:rPr>
              <a:t>19.01.2016</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pPr marL="609600" indent="-609600">
              <a:buNone/>
              <a:defRPr/>
            </a:pPr>
            <a:r>
              <a:rPr lang="tr-TR" sz="2400" b="1" i="1" dirty="0" smtClean="0">
                <a:latin typeface="Times New Roman" pitchFamily="18" charset="0"/>
                <a:cs typeface="Times New Roman" pitchFamily="18" charset="0"/>
              </a:rPr>
              <a:t>Enfeksiyonlar</a:t>
            </a:r>
          </a:p>
          <a:p>
            <a:pPr marL="609600" indent="-609600">
              <a:buNone/>
              <a:defRPr/>
            </a:pPr>
            <a:endParaRPr lang="tr-TR" sz="2400" b="1" i="1" dirty="0" smtClean="0"/>
          </a:p>
          <a:p>
            <a:pPr marL="609600" indent="-609600">
              <a:defRPr/>
            </a:pPr>
            <a:r>
              <a:rPr lang="tr-TR" sz="2400" dirty="0" err="1" smtClean="0">
                <a:latin typeface="Times New Roman" pitchFamily="18" charset="0"/>
                <a:cs typeface="Times New Roman" pitchFamily="18" charset="0"/>
              </a:rPr>
              <a:t>Diskitis</a:t>
            </a:r>
            <a:r>
              <a:rPr lang="tr-TR" sz="2400" dirty="0" smtClean="0">
                <a:latin typeface="Times New Roman" pitchFamily="18" charset="0"/>
                <a:cs typeface="Times New Roman" pitchFamily="18" charset="0"/>
              </a:rPr>
              <a:t> </a:t>
            </a:r>
          </a:p>
          <a:p>
            <a:pPr marL="609600" indent="-609600">
              <a:defRPr/>
            </a:pPr>
            <a:r>
              <a:rPr lang="tr-TR" sz="2400" dirty="0" err="1" smtClean="0">
                <a:latin typeface="Times New Roman" pitchFamily="18" charset="0"/>
                <a:cs typeface="Times New Roman" pitchFamily="18" charset="0"/>
              </a:rPr>
              <a:t>Epidural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abse</a:t>
            </a:r>
            <a:r>
              <a:rPr lang="tr-TR" sz="2400" dirty="0" smtClean="0">
                <a:latin typeface="Times New Roman" pitchFamily="18" charset="0"/>
                <a:cs typeface="Times New Roman" pitchFamily="18" charset="0"/>
              </a:rPr>
              <a:t> </a:t>
            </a:r>
          </a:p>
          <a:p>
            <a:pPr marL="609600" indent="-609600">
              <a:defRPr/>
            </a:pPr>
            <a:r>
              <a:rPr lang="tr-TR" sz="2400" dirty="0" err="1" smtClean="0">
                <a:latin typeface="Times New Roman" pitchFamily="18" charset="0"/>
                <a:cs typeface="Times New Roman" pitchFamily="18" charset="0"/>
              </a:rPr>
              <a:t>Osteomiyelit</a:t>
            </a:r>
            <a:r>
              <a:rPr lang="tr-TR" sz="2400" dirty="0" smtClean="0">
                <a:latin typeface="Times New Roman" pitchFamily="18" charset="0"/>
                <a:cs typeface="Times New Roman" pitchFamily="18" charset="0"/>
              </a:rPr>
              <a:t> </a:t>
            </a:r>
          </a:p>
          <a:p>
            <a:pPr marL="609600" indent="-609600">
              <a:defRPr/>
            </a:pPr>
            <a:r>
              <a:rPr lang="tr-TR" sz="2400" dirty="0" err="1" smtClean="0">
                <a:latin typeface="Times New Roman" pitchFamily="18" charset="0"/>
                <a:cs typeface="Times New Roman" pitchFamily="18" charset="0"/>
              </a:rPr>
              <a:t>Pott</a:t>
            </a:r>
            <a:r>
              <a:rPr lang="tr-TR" sz="2400" dirty="0" smtClean="0">
                <a:latin typeface="Times New Roman" pitchFamily="18" charset="0"/>
                <a:cs typeface="Times New Roman" pitchFamily="18" charset="0"/>
              </a:rPr>
              <a:t> hastalığı</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marL="609600" indent="-609600" algn="ctr">
              <a:defRPr/>
            </a:pPr>
            <a:r>
              <a:rPr lang="tr-TR" sz="2400" dirty="0" smtClean="0">
                <a:latin typeface="Times New Roman" pitchFamily="18" charset="0"/>
                <a:cs typeface="Times New Roman" pitchFamily="18" charset="0"/>
              </a:rPr>
              <a:t> </a:t>
            </a:r>
          </a:p>
        </p:txBody>
      </p:sp>
      <p:sp>
        <p:nvSpPr>
          <p:cNvPr id="3" name="2 İçerik Yer Tutucusu"/>
          <p:cNvSpPr>
            <a:spLocks noGrp="1"/>
          </p:cNvSpPr>
          <p:nvPr>
            <p:ph idx="1"/>
          </p:nvPr>
        </p:nvSpPr>
        <p:spPr/>
        <p:txBody>
          <a:bodyPr>
            <a:normAutofit/>
          </a:bodyPr>
          <a:lstStyle/>
          <a:p>
            <a:pPr marL="609600" indent="-609600">
              <a:buNone/>
              <a:defRPr/>
            </a:pPr>
            <a:r>
              <a:rPr lang="tr-TR" sz="2400" b="1" i="1" dirty="0" err="1" smtClean="0">
                <a:latin typeface="Times New Roman" pitchFamily="18" charset="0"/>
                <a:cs typeface="Times New Roman" pitchFamily="18" charset="0"/>
              </a:rPr>
              <a:t>Metabolik</a:t>
            </a:r>
            <a:r>
              <a:rPr lang="tr-TR" sz="2400" b="1" i="1" dirty="0" smtClean="0">
                <a:latin typeface="Times New Roman" pitchFamily="18" charset="0"/>
                <a:cs typeface="Times New Roman" pitchFamily="18" charset="0"/>
              </a:rPr>
              <a:t> Nedenler</a:t>
            </a:r>
          </a:p>
          <a:p>
            <a:pPr marL="609600" indent="-609600">
              <a:defRPr/>
            </a:pPr>
            <a:r>
              <a:rPr lang="tr-TR" sz="2400" dirty="0" smtClean="0">
                <a:latin typeface="Times New Roman" pitchFamily="18" charset="0"/>
                <a:cs typeface="Times New Roman" pitchFamily="18" charset="0"/>
              </a:rPr>
              <a:t>Osteoporoz</a:t>
            </a:r>
          </a:p>
          <a:p>
            <a:pPr marL="609600" indent="-609600">
              <a:defRPr/>
            </a:pPr>
            <a:r>
              <a:rPr lang="tr-TR" sz="2400" dirty="0" err="1" smtClean="0">
                <a:latin typeface="Times New Roman" pitchFamily="18" charset="0"/>
                <a:cs typeface="Times New Roman" pitchFamily="18" charset="0"/>
              </a:rPr>
              <a:t>Osteomalazi</a:t>
            </a:r>
            <a:endParaRPr lang="tr-TR" sz="2400" dirty="0" smtClean="0">
              <a:latin typeface="Times New Roman" pitchFamily="18" charset="0"/>
              <a:cs typeface="Times New Roman" pitchFamily="18" charset="0"/>
            </a:endParaRPr>
          </a:p>
          <a:p>
            <a:pPr marL="609600" indent="-609600">
              <a:defRPr/>
            </a:pPr>
            <a:r>
              <a:rPr lang="tr-TR" sz="2400" dirty="0" err="1" smtClean="0">
                <a:latin typeface="Times New Roman" pitchFamily="18" charset="0"/>
                <a:cs typeface="Times New Roman" pitchFamily="18" charset="0"/>
              </a:rPr>
              <a:t>Paget</a:t>
            </a:r>
            <a:r>
              <a:rPr lang="tr-TR" sz="2400" dirty="0" smtClean="0">
                <a:latin typeface="Times New Roman" pitchFamily="18" charset="0"/>
                <a:cs typeface="Times New Roman" pitchFamily="18" charset="0"/>
              </a:rPr>
              <a:t> hastalığı,</a:t>
            </a:r>
            <a:r>
              <a:rPr lang="tr-TR" sz="2400" dirty="0" err="1" smtClean="0">
                <a:latin typeface="Times New Roman" pitchFamily="18" charset="0"/>
                <a:cs typeface="Times New Roman" pitchFamily="18" charset="0"/>
              </a:rPr>
              <a:t>okronozis</a:t>
            </a:r>
            <a:endParaRPr lang="tr-TR" sz="2400" dirty="0" smtClean="0">
              <a:latin typeface="Times New Roman" pitchFamily="18" charset="0"/>
              <a:cs typeface="Times New Roman" pitchFamily="18" charset="0"/>
            </a:endParaRPr>
          </a:p>
          <a:p>
            <a:pPr marL="609600" indent="-609600">
              <a:buNone/>
              <a:defRPr/>
            </a:pPr>
            <a:endParaRPr lang="tr-TR" sz="2400" b="1" i="1" dirty="0" smtClean="0">
              <a:latin typeface="Times New Roman" pitchFamily="18" charset="0"/>
              <a:cs typeface="Times New Roman" pitchFamily="18" charset="0"/>
            </a:endParaRPr>
          </a:p>
          <a:p>
            <a:pPr marL="609600" indent="-609600">
              <a:buNone/>
              <a:defRPr/>
            </a:pPr>
            <a:r>
              <a:rPr lang="tr-TR" sz="2400" b="1" i="1" dirty="0" err="1" smtClean="0">
                <a:latin typeface="Times New Roman" pitchFamily="18" charset="0"/>
                <a:cs typeface="Times New Roman" pitchFamily="18" charset="0"/>
              </a:rPr>
              <a:t>Psikojenik</a:t>
            </a:r>
            <a:r>
              <a:rPr lang="tr-TR" sz="2400" b="1" i="1" dirty="0" smtClean="0">
                <a:latin typeface="Times New Roman" pitchFamily="18" charset="0"/>
                <a:cs typeface="Times New Roman" pitchFamily="18" charset="0"/>
              </a:rPr>
              <a:t> Nedenler</a:t>
            </a:r>
          </a:p>
          <a:p>
            <a:pPr marL="609600" indent="-609600">
              <a:defRPr/>
            </a:pPr>
            <a:r>
              <a:rPr lang="tr-TR" sz="2400" dirty="0" err="1" smtClean="0">
                <a:latin typeface="Times New Roman" pitchFamily="18" charset="0"/>
                <a:cs typeface="Times New Roman" pitchFamily="18" charset="0"/>
              </a:rPr>
              <a:t>Nöropatiler</a:t>
            </a:r>
            <a:endParaRPr lang="tr-TR" sz="2400" dirty="0" smtClean="0">
              <a:latin typeface="Times New Roman" pitchFamily="18" charset="0"/>
              <a:cs typeface="Times New Roman" pitchFamily="18" charset="0"/>
            </a:endParaRPr>
          </a:p>
          <a:p>
            <a:pPr marL="609600" indent="-609600">
              <a:defRPr/>
            </a:pPr>
            <a:r>
              <a:rPr lang="tr-TR" sz="2400" dirty="0" err="1" smtClean="0">
                <a:latin typeface="Times New Roman" pitchFamily="18" charset="0"/>
                <a:cs typeface="Times New Roman" pitchFamily="18" charset="0"/>
              </a:rPr>
              <a:t>Somatizasyon</a:t>
            </a:r>
            <a:r>
              <a:rPr lang="tr-TR" sz="2400" dirty="0" smtClean="0">
                <a:latin typeface="Times New Roman" pitchFamily="18" charset="0"/>
                <a:cs typeface="Times New Roman" pitchFamily="18" charset="0"/>
              </a:rPr>
              <a:t> </a:t>
            </a:r>
          </a:p>
          <a:p>
            <a:pPr marL="609600" indent="-609600">
              <a:buNone/>
              <a:defRPr/>
            </a:pPr>
            <a:endParaRPr lang="tr-TR" sz="2400" b="1" i="1" dirty="0" smtClean="0">
              <a:latin typeface="Times New Roman" pitchFamily="18" charset="0"/>
              <a:cs typeface="Times New Roman" pitchFamily="18" charset="0"/>
            </a:endParaRPr>
          </a:p>
          <a:p>
            <a:pPr marL="609600" indent="-609600">
              <a:buNone/>
              <a:defRPr/>
            </a:pPr>
            <a:r>
              <a:rPr lang="tr-TR" sz="2400" b="1" i="1" dirty="0" err="1" smtClean="0">
                <a:latin typeface="Times New Roman" pitchFamily="18" charset="0"/>
                <a:cs typeface="Times New Roman" pitchFamily="18" charset="0"/>
              </a:rPr>
              <a:t>Postoperatif</a:t>
            </a:r>
            <a:r>
              <a:rPr lang="tr-TR" sz="2400" b="1" i="1" dirty="0" smtClean="0">
                <a:latin typeface="Times New Roman" pitchFamily="18" charset="0"/>
                <a:cs typeface="Times New Roman" pitchFamily="18" charset="0"/>
              </a:rPr>
              <a:t>  ve Birden Fazla Bel Operasyonları</a:t>
            </a:r>
          </a:p>
          <a:p>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Anamnez</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r>
              <a:rPr lang="tr-TR" sz="2400" b="1" i="1" dirty="0" smtClean="0">
                <a:latin typeface="Times New Roman" pitchFamily="18" charset="0"/>
                <a:cs typeface="Times New Roman" pitchFamily="18" charset="0"/>
              </a:rPr>
              <a:t>Hastanın yaşı;                          </a:t>
            </a:r>
          </a:p>
          <a:p>
            <a:pPr>
              <a:buNone/>
            </a:pPr>
            <a:r>
              <a:rPr lang="tr-TR" sz="2400" dirty="0" smtClean="0">
                <a:latin typeface="Times New Roman" pitchFamily="18" charset="0"/>
                <a:cs typeface="Times New Roman" pitchFamily="18" charset="0"/>
              </a:rPr>
              <a:t>    20 yaş altı hastalarda         </a:t>
            </a:r>
            <a:r>
              <a:rPr lang="tr-TR" sz="2400" dirty="0" err="1" smtClean="0">
                <a:latin typeface="Times New Roman" pitchFamily="18" charset="0"/>
                <a:cs typeface="Times New Roman" pitchFamily="18" charset="0"/>
              </a:rPr>
              <a:t>konjenital</a:t>
            </a:r>
            <a:r>
              <a:rPr lang="tr-TR" sz="2400" dirty="0" smtClean="0">
                <a:latin typeface="Times New Roman" pitchFamily="18" charset="0"/>
                <a:cs typeface="Times New Roman" pitchFamily="18" charset="0"/>
              </a:rPr>
              <a:t> ve kemik </a:t>
            </a:r>
          </a:p>
          <a:p>
            <a:pPr>
              <a:buNone/>
            </a:pPr>
            <a:r>
              <a:rPr lang="tr-TR" sz="2400" dirty="0" smtClean="0">
                <a:latin typeface="Times New Roman" pitchFamily="18" charset="0"/>
                <a:cs typeface="Times New Roman" pitchFamily="18" charset="0"/>
              </a:rPr>
              <a:t>                                                        anomaliler  </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spondiloz</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kifoz</a:t>
            </a:r>
            <a:r>
              <a:rPr lang="tr-TR" sz="2400" dirty="0" smtClean="0">
                <a:latin typeface="Times New Roman" pitchFamily="18" charset="0"/>
                <a:cs typeface="Times New Roman" pitchFamily="18" charset="0"/>
              </a:rPr>
              <a:t>,</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spondilolistezis</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    50 yaş üstü hastalarda        kırıklar,</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stenoz</a:t>
            </a:r>
            <a:r>
              <a:rPr lang="tr-TR" sz="2400" dirty="0" smtClean="0">
                <a:latin typeface="Times New Roman" pitchFamily="18" charset="0"/>
                <a:cs typeface="Times New Roman" pitchFamily="18" charset="0"/>
              </a:rPr>
              <a:t>, </a:t>
            </a:r>
          </a:p>
          <a:p>
            <a:pPr>
              <a:buNone/>
            </a:pPr>
            <a:r>
              <a:rPr lang="tr-TR" sz="2400" dirty="0" smtClean="0">
                <a:latin typeface="Times New Roman" pitchFamily="18" charset="0"/>
                <a:cs typeface="Times New Roman" pitchFamily="18" charset="0"/>
              </a:rPr>
              <a:t>                                                karın içi nedenler</a:t>
            </a:r>
          </a:p>
          <a:p>
            <a:pPr>
              <a:buNone/>
            </a:pPr>
            <a:r>
              <a:rPr lang="tr-TR" sz="2400" dirty="0" smtClean="0">
                <a:latin typeface="Times New Roman" pitchFamily="18" charset="0"/>
                <a:cs typeface="Times New Roman" pitchFamily="18" charset="0"/>
              </a:rPr>
              <a:t>20 yaş altı ve 50 yaş üstü hastalarda, 20-50 yaş grubundan farklı olarak, tümör veya enfeksiyon nedenli bel ağrısı olasılığı daha yüksektir.</a:t>
            </a:r>
          </a:p>
        </p:txBody>
      </p:sp>
      <p:sp>
        <p:nvSpPr>
          <p:cNvPr id="11" name="10 Sol Köşeli Ayraç"/>
          <p:cNvSpPr/>
          <p:nvPr/>
        </p:nvSpPr>
        <p:spPr>
          <a:xfrm>
            <a:off x="4429124" y="2928934"/>
            <a:ext cx="71438" cy="84296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Sağ Köşeli Ayraç"/>
          <p:cNvSpPr/>
          <p:nvPr/>
        </p:nvSpPr>
        <p:spPr>
          <a:xfrm>
            <a:off x="6572264" y="2928934"/>
            <a:ext cx="142876" cy="92869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7" name="16 Köşeli Çift Ayraç"/>
          <p:cNvSpPr/>
          <p:nvPr/>
        </p:nvSpPr>
        <p:spPr>
          <a:xfrm>
            <a:off x="3428992" y="207167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17 Köşeli Çift Ayraç"/>
          <p:cNvSpPr/>
          <p:nvPr/>
        </p:nvSpPr>
        <p:spPr>
          <a:xfrm>
            <a:off x="3500430" y="385762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 </a:t>
            </a:r>
            <a:endParaRPr lang="tr-TR" dirty="0"/>
          </a:p>
        </p:txBody>
      </p:sp>
      <p:sp>
        <p:nvSpPr>
          <p:cNvPr id="5" name="4 İçerik Yer Tutucusu"/>
          <p:cNvSpPr>
            <a:spLocks noGrp="1"/>
          </p:cNvSpPr>
          <p:nvPr>
            <p:ph sz="half" idx="1"/>
          </p:nvPr>
        </p:nvSpPr>
        <p:spPr/>
        <p:txBody>
          <a:bodyPr>
            <a:normAutofit/>
          </a:bodyPr>
          <a:lstStyle/>
          <a:p>
            <a:r>
              <a:rPr lang="tr-TR" sz="2400" b="1" i="1" dirty="0" smtClean="0">
                <a:latin typeface="Times New Roman" pitchFamily="18" charset="0"/>
                <a:cs typeface="Times New Roman" pitchFamily="18" charset="0"/>
              </a:rPr>
              <a:t>Cinsiyet;</a:t>
            </a:r>
          </a:p>
          <a:p>
            <a:pPr>
              <a:buNone/>
            </a:pPr>
            <a:r>
              <a:rPr lang="tr-TR" sz="2400" u="sng" dirty="0" smtClean="0">
                <a:latin typeface="Times New Roman" pitchFamily="18" charset="0"/>
                <a:cs typeface="Times New Roman" pitchFamily="18" charset="0"/>
              </a:rPr>
              <a:t>             </a:t>
            </a:r>
            <a:r>
              <a:rPr lang="tr-TR" sz="2400" i="1" u="sng" dirty="0" smtClean="0">
                <a:latin typeface="Times New Roman" pitchFamily="18" charset="0"/>
                <a:cs typeface="Times New Roman" pitchFamily="18" charset="0"/>
              </a:rPr>
              <a:t>   </a:t>
            </a:r>
            <a:r>
              <a:rPr lang="tr-TR" sz="2400" b="1" i="1" u="sng" dirty="0" smtClean="0">
                <a:latin typeface="Times New Roman" pitchFamily="18" charset="0"/>
                <a:cs typeface="Times New Roman" pitchFamily="18" charset="0"/>
              </a:rPr>
              <a:t>Kadınlar</a:t>
            </a:r>
            <a:r>
              <a:rPr lang="tr-TR" sz="2400" b="1" i="1" dirty="0" smtClean="0">
                <a:latin typeface="Times New Roman" pitchFamily="18" charset="0"/>
                <a:cs typeface="Times New Roman" pitchFamily="18" charset="0"/>
              </a:rPr>
              <a:t>                       </a:t>
            </a:r>
          </a:p>
          <a:p>
            <a:pPr>
              <a:buNone/>
            </a:pPr>
            <a:r>
              <a:rPr lang="tr-TR" sz="2400" dirty="0" err="1" smtClean="0">
                <a:latin typeface="Times New Roman" pitchFamily="18" charset="0"/>
                <a:cs typeface="Times New Roman" pitchFamily="18" charset="0"/>
              </a:rPr>
              <a:t>Fibromiyalji</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Osteoporoz</a:t>
            </a:r>
          </a:p>
          <a:p>
            <a:pPr>
              <a:buNone/>
            </a:pPr>
            <a:r>
              <a:rPr lang="tr-TR" sz="2400" dirty="0" err="1" smtClean="0">
                <a:latin typeface="Times New Roman" pitchFamily="18" charset="0"/>
                <a:cs typeface="Times New Roman" pitchFamily="18" charset="0"/>
              </a:rPr>
              <a:t>Skolyoz</a:t>
            </a:r>
            <a:endParaRPr lang="tr-TR" sz="2400" dirty="0" smtClean="0">
              <a:latin typeface="Times New Roman" pitchFamily="18" charset="0"/>
              <a:cs typeface="Times New Roman" pitchFamily="18" charset="0"/>
            </a:endParaRPr>
          </a:p>
          <a:p>
            <a:pPr>
              <a:buNone/>
            </a:pPr>
            <a:r>
              <a:rPr lang="tr-TR" sz="2400" dirty="0" err="1" smtClean="0">
                <a:latin typeface="Times New Roman" pitchFamily="18" charset="0"/>
                <a:cs typeface="Times New Roman" pitchFamily="18" charset="0"/>
              </a:rPr>
              <a:t>Polimiyaljia</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romatika</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
        <p:nvSpPr>
          <p:cNvPr id="6" name="5 İçerik Yer Tutucusu"/>
          <p:cNvSpPr>
            <a:spLocks noGrp="1"/>
          </p:cNvSpPr>
          <p:nvPr>
            <p:ph sz="half" idx="2"/>
          </p:nvPr>
        </p:nvSpPr>
        <p:spPr/>
        <p:txBody>
          <a:bodyPr>
            <a:normAutofit/>
          </a:bodyPr>
          <a:lstStyle/>
          <a:p>
            <a:pPr>
              <a:buNone/>
            </a:pPr>
            <a:endParaRPr lang="tr-TR" sz="2400" dirty="0" smtClean="0">
              <a:latin typeface="Times New Roman" pitchFamily="18" charset="0"/>
              <a:cs typeface="Times New Roman" pitchFamily="18" charset="0"/>
            </a:endParaRPr>
          </a:p>
          <a:p>
            <a:pPr>
              <a:buNone/>
            </a:pPr>
            <a:r>
              <a:rPr lang="tr-TR" sz="2400" b="1" i="1" u="sng" dirty="0" smtClean="0">
                <a:latin typeface="Times New Roman" pitchFamily="18" charset="0"/>
                <a:cs typeface="Times New Roman" pitchFamily="18" charset="0"/>
              </a:rPr>
              <a:t>                Erkekler</a:t>
            </a:r>
          </a:p>
          <a:p>
            <a:pPr>
              <a:buNone/>
            </a:pPr>
            <a:r>
              <a:rPr lang="tr-TR" sz="2400" dirty="0" err="1" smtClean="0">
                <a:latin typeface="Times New Roman" pitchFamily="18" charset="0"/>
                <a:cs typeface="Times New Roman" pitchFamily="18" charset="0"/>
              </a:rPr>
              <a:t>Ankilozan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spondilit</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Reaktif </a:t>
            </a:r>
            <a:r>
              <a:rPr lang="tr-TR" sz="2400" dirty="0" err="1" smtClean="0">
                <a:latin typeface="Times New Roman" pitchFamily="18" charset="0"/>
                <a:cs typeface="Times New Roman" pitchFamily="18" charset="0"/>
              </a:rPr>
              <a:t>artrit</a:t>
            </a:r>
            <a:r>
              <a:rPr lang="tr-TR" sz="2400" dirty="0" smtClean="0">
                <a:latin typeface="Times New Roman" pitchFamily="18" charset="0"/>
                <a:cs typeface="Times New Roman" pitchFamily="18" charset="0"/>
              </a:rPr>
              <a:t>,</a:t>
            </a:r>
          </a:p>
          <a:p>
            <a:pPr>
              <a:buNone/>
            </a:pPr>
            <a:r>
              <a:rPr lang="tr-TR" sz="2400" dirty="0" err="1" smtClean="0">
                <a:latin typeface="Times New Roman" pitchFamily="18" charset="0"/>
                <a:cs typeface="Times New Roman" pitchFamily="18" charset="0"/>
              </a:rPr>
              <a:t>Vertebral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osteomiyelit</a:t>
            </a:r>
            <a:endParaRPr lang="tr-TR" sz="2400" dirty="0" smtClean="0">
              <a:latin typeface="Times New Roman" pitchFamily="18" charset="0"/>
              <a:cs typeface="Times New Roman" pitchFamily="18" charset="0"/>
            </a:endParaRPr>
          </a:p>
          <a:p>
            <a:pPr>
              <a:buNone/>
            </a:pPr>
            <a:r>
              <a:rPr lang="tr-TR" sz="2400" dirty="0" err="1" smtClean="0">
                <a:latin typeface="Times New Roman" pitchFamily="18" charset="0"/>
                <a:cs typeface="Times New Roman" pitchFamily="18" charset="0"/>
              </a:rPr>
              <a:t>Neoplazmlar</a:t>
            </a:r>
            <a:endParaRPr lang="tr-TR" sz="2400" dirty="0" smtClean="0">
              <a:latin typeface="Times New Roman" pitchFamily="18" charset="0"/>
              <a:cs typeface="Times New Roman" pitchFamily="18" charset="0"/>
            </a:endParaRPr>
          </a:p>
          <a:p>
            <a:pPr>
              <a:buNone/>
            </a:pPr>
            <a:r>
              <a:rPr lang="tr-TR" sz="2400" dirty="0" err="1" smtClean="0">
                <a:latin typeface="Times New Roman" pitchFamily="18" charset="0"/>
                <a:cs typeface="Times New Roman" pitchFamily="18" charset="0"/>
              </a:rPr>
              <a:t>Okronozis</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Mesleğe bağlı mekanik nedenler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214422"/>
            <a:ext cx="7467600" cy="5259530"/>
          </a:xfrm>
        </p:spPr>
        <p:txBody>
          <a:bodyPr>
            <a:normAutofit/>
          </a:bodyPr>
          <a:lstStyle/>
          <a:p>
            <a:r>
              <a:rPr lang="tr-TR" sz="2400" b="1" i="1" dirty="0" smtClean="0">
                <a:latin typeface="Times New Roman" pitchFamily="18" charset="0"/>
                <a:cs typeface="Times New Roman" pitchFamily="18" charset="0"/>
              </a:rPr>
              <a:t>Ağrı başlangıcı</a:t>
            </a:r>
            <a:r>
              <a:rPr lang="tr-TR" sz="2400" i="1" dirty="0" smtClean="0">
                <a:latin typeface="Times New Roman" pitchFamily="18" charset="0"/>
                <a:cs typeface="Times New Roman" pitchFamily="18" charset="0"/>
              </a:rPr>
              <a:t>;</a:t>
            </a:r>
          </a:p>
          <a:p>
            <a:pPr>
              <a:buNone/>
            </a:pPr>
            <a:r>
              <a:rPr lang="tr-TR" sz="2400" dirty="0" smtClean="0">
                <a:latin typeface="Times New Roman" pitchFamily="18" charset="0"/>
                <a:cs typeface="Times New Roman" pitchFamily="18" charset="0"/>
              </a:rPr>
              <a:t>Kompresyon kırığında ağrı akut ani başlangıçlıdır.</a:t>
            </a:r>
          </a:p>
          <a:p>
            <a:pPr>
              <a:buNone/>
            </a:pPr>
            <a:r>
              <a:rPr lang="tr-TR" sz="2400" dirty="0" err="1" smtClean="0">
                <a:latin typeface="Times New Roman" pitchFamily="18" charset="0"/>
                <a:cs typeface="Times New Roman" pitchFamily="18" charset="0"/>
              </a:rPr>
              <a:t>İnflamasyon</a:t>
            </a:r>
            <a:r>
              <a:rPr lang="tr-TR" sz="2400" dirty="0" smtClean="0">
                <a:latin typeface="Times New Roman" pitchFamily="18" charset="0"/>
                <a:cs typeface="Times New Roman" pitchFamily="18" charset="0"/>
              </a:rPr>
              <a:t> , kanser, yansıyan ağrı genel olarak daha yavaş, kademeli olarak ortaya çıkar.</a:t>
            </a:r>
          </a:p>
          <a:p>
            <a:pPr>
              <a:buNone/>
            </a:pPr>
            <a:endParaRPr lang="tr-TR" sz="2400" dirty="0" smtClean="0">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Ağrının yeri ve yayılımı </a:t>
            </a:r>
            <a:r>
              <a:rPr lang="tr-TR" sz="2400" dirty="0" smtClean="0">
                <a:latin typeface="Times New Roman" pitchFamily="18" charset="0"/>
                <a:cs typeface="Times New Roman" pitchFamily="18" charset="0"/>
              </a:rPr>
              <a:t>; </a:t>
            </a:r>
          </a:p>
          <a:p>
            <a:pPr>
              <a:buNone/>
            </a:pPr>
            <a:r>
              <a:rPr lang="tr-TR" sz="2400" dirty="0" smtClean="0">
                <a:latin typeface="Times New Roman" pitchFamily="18" charset="0"/>
                <a:cs typeface="Times New Roman" pitchFamily="18" charset="0"/>
              </a:rPr>
              <a:t>Mekanik bozuklukların çoğu </a:t>
            </a:r>
            <a:r>
              <a:rPr lang="tr-TR" sz="2400" dirty="0" err="1" smtClean="0">
                <a:latin typeface="Times New Roman" pitchFamily="18" charset="0"/>
                <a:cs typeface="Times New Roman" pitchFamily="18" charset="0"/>
              </a:rPr>
              <a:t>lumbosakral</a:t>
            </a:r>
            <a:r>
              <a:rPr lang="tr-TR" sz="2400" dirty="0" smtClean="0">
                <a:latin typeface="Times New Roman" pitchFamily="18" charset="0"/>
                <a:cs typeface="Times New Roman" pitchFamily="18" charset="0"/>
              </a:rPr>
              <a:t> bölge ve civarına yerleşen ağrı</a:t>
            </a:r>
          </a:p>
          <a:p>
            <a:pPr>
              <a:buNone/>
            </a:pPr>
            <a:r>
              <a:rPr lang="tr-TR" sz="2400" dirty="0" smtClean="0">
                <a:latin typeface="Times New Roman" pitchFamily="18" charset="0"/>
                <a:cs typeface="Times New Roman" pitchFamily="18" charset="0"/>
              </a:rPr>
              <a:t>Sinir kökü </a:t>
            </a:r>
            <a:r>
              <a:rPr lang="tr-TR" sz="2400" dirty="0" err="1" smtClean="0">
                <a:latin typeface="Times New Roman" pitchFamily="18" charset="0"/>
                <a:cs typeface="Times New Roman" pitchFamily="18" charset="0"/>
              </a:rPr>
              <a:t>irritasyonu</a:t>
            </a:r>
            <a:r>
              <a:rPr lang="tr-TR" sz="2400" dirty="0" smtClean="0">
                <a:latin typeface="Times New Roman" pitchFamily="18" charset="0"/>
                <a:cs typeface="Times New Roman" pitchFamily="18" charset="0"/>
              </a:rPr>
              <a:t>(fıtıklaşmış disk, </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darlık veya </a:t>
            </a:r>
            <a:r>
              <a:rPr lang="tr-TR" sz="2400" dirty="0" err="1" smtClean="0">
                <a:latin typeface="Times New Roman" pitchFamily="18" charset="0"/>
                <a:cs typeface="Times New Roman" pitchFamily="18" charset="0"/>
              </a:rPr>
              <a:t>spondilolistezis</a:t>
            </a:r>
            <a:r>
              <a:rPr lang="tr-TR" sz="2400" dirty="0" smtClean="0">
                <a:latin typeface="Times New Roman" pitchFamily="18" charset="0"/>
                <a:cs typeface="Times New Roman" pitchFamily="18" charset="0"/>
              </a:rPr>
              <a:t> ); sırttan başlayıp alt seviyeye doğru yayılan veya özellikle bacaklarda </a:t>
            </a:r>
          </a:p>
          <a:p>
            <a:pPr>
              <a:buNone/>
            </a:pPr>
            <a:r>
              <a:rPr lang="tr-TR" sz="2400" dirty="0" smtClean="0">
                <a:latin typeface="Times New Roman" pitchFamily="18" charset="0"/>
                <a:cs typeface="Times New Roman" pitchFamily="18" charset="0"/>
              </a:rPr>
              <a:t>Anatomik yolakların dışında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214422"/>
            <a:ext cx="7467600" cy="5259530"/>
          </a:xfrm>
        </p:spPr>
        <p:txBody>
          <a:bodyPr>
            <a:normAutofit fontScale="92500" lnSpcReduction="10000"/>
          </a:bodyPr>
          <a:lstStyle/>
          <a:p>
            <a:r>
              <a:rPr lang="tr-TR" sz="2600" b="1" i="1" dirty="0" smtClean="0">
                <a:latin typeface="Times New Roman" pitchFamily="18" charset="0"/>
                <a:cs typeface="Times New Roman" pitchFamily="18" charset="0"/>
              </a:rPr>
              <a:t>Ağrının özellikleri;</a:t>
            </a:r>
          </a:p>
          <a:p>
            <a:pPr>
              <a:buNone/>
            </a:pPr>
            <a:r>
              <a:rPr lang="tr-TR" sz="2600" dirty="0" smtClean="0">
                <a:latin typeface="Times New Roman" pitchFamily="18" charset="0"/>
                <a:cs typeface="Times New Roman" pitchFamily="18" charset="0"/>
              </a:rPr>
              <a:t>Hareketle kötüleşen, istirahat            mekanik nedenler</a:t>
            </a:r>
          </a:p>
          <a:p>
            <a:pPr>
              <a:buNone/>
            </a:pPr>
            <a:r>
              <a:rPr lang="tr-TR" sz="2600" dirty="0" smtClean="0">
                <a:latin typeface="Times New Roman" pitchFamily="18" charset="0"/>
                <a:cs typeface="Times New Roman" pitchFamily="18" charset="0"/>
              </a:rPr>
              <a:t>ve yatmayla düzelen ağrı</a:t>
            </a:r>
          </a:p>
          <a:p>
            <a:pPr>
              <a:buNone/>
            </a:pPr>
            <a:endParaRPr lang="tr-TR" sz="2600" dirty="0" smtClean="0">
              <a:latin typeface="Times New Roman" pitchFamily="18" charset="0"/>
              <a:cs typeface="Times New Roman" pitchFamily="18" charset="0"/>
            </a:endParaRPr>
          </a:p>
          <a:p>
            <a:pPr>
              <a:buNone/>
            </a:pPr>
            <a:r>
              <a:rPr lang="tr-TR" sz="2600" dirty="0" smtClean="0">
                <a:latin typeface="Times New Roman" pitchFamily="18" charset="0"/>
                <a:cs typeface="Times New Roman" pitchFamily="18" charset="0"/>
              </a:rPr>
              <a:t>Gece oluşan ağrı   - ısrarlı ağrı        tümör- enfeksiyon</a:t>
            </a:r>
          </a:p>
          <a:p>
            <a:pPr>
              <a:buNone/>
            </a:pPr>
            <a:r>
              <a:rPr lang="tr-TR" sz="2600" dirty="0" smtClean="0">
                <a:latin typeface="Times New Roman" pitchFamily="18" charset="0"/>
                <a:cs typeface="Times New Roman" pitchFamily="18" charset="0"/>
              </a:rPr>
              <a:t>                                                      </a:t>
            </a:r>
          </a:p>
          <a:p>
            <a:pPr>
              <a:buNone/>
            </a:pPr>
            <a:r>
              <a:rPr lang="tr-TR" sz="2600" dirty="0" smtClean="0">
                <a:latin typeface="Times New Roman" pitchFamily="18" charset="0"/>
                <a:cs typeface="Times New Roman" pitchFamily="18" charset="0"/>
              </a:rPr>
              <a:t>Öksürük, </a:t>
            </a:r>
            <a:r>
              <a:rPr lang="tr-TR" sz="2600" dirty="0" err="1" smtClean="0">
                <a:latin typeface="Times New Roman" pitchFamily="18" charset="0"/>
                <a:cs typeface="Times New Roman" pitchFamily="18" charset="0"/>
              </a:rPr>
              <a:t>valsalva</a:t>
            </a:r>
            <a:r>
              <a:rPr lang="tr-TR" sz="2600" dirty="0" smtClean="0">
                <a:latin typeface="Times New Roman" pitchFamily="18" charset="0"/>
                <a:cs typeface="Times New Roman" pitchFamily="18" charset="0"/>
              </a:rPr>
              <a:t>, oturmayla kötüleşen         disk fıtığı</a:t>
            </a:r>
          </a:p>
          <a:p>
            <a:pPr>
              <a:buNone/>
            </a:pPr>
            <a:r>
              <a:rPr lang="tr-TR" sz="2600" dirty="0" smtClean="0">
                <a:latin typeface="Times New Roman" pitchFamily="18" charset="0"/>
                <a:cs typeface="Times New Roman" pitchFamily="18" charset="0"/>
              </a:rPr>
              <a:t>Sırtüstü pozisyonda yatmayla hafifleyen </a:t>
            </a:r>
          </a:p>
          <a:p>
            <a:pPr>
              <a:buNone/>
            </a:pPr>
            <a:endParaRPr lang="tr-TR" sz="2600" dirty="0" smtClean="0">
              <a:latin typeface="Times New Roman" pitchFamily="18" charset="0"/>
              <a:cs typeface="Times New Roman" pitchFamily="18" charset="0"/>
            </a:endParaRPr>
          </a:p>
          <a:p>
            <a:pPr>
              <a:buNone/>
            </a:pPr>
            <a:r>
              <a:rPr lang="tr-TR" sz="2600" dirty="0" smtClean="0">
                <a:latin typeface="Times New Roman" pitchFamily="18" charset="0"/>
                <a:cs typeface="Times New Roman" pitchFamily="18" charset="0"/>
              </a:rPr>
              <a:t>Sabahları ve uzun istirahat sonrası                                                                           </a:t>
            </a:r>
          </a:p>
          <a:p>
            <a:pPr>
              <a:buNone/>
            </a:pPr>
            <a:r>
              <a:rPr lang="tr-TR" sz="2600" dirty="0" smtClean="0">
                <a:latin typeface="Times New Roman" pitchFamily="18" charset="0"/>
                <a:cs typeface="Times New Roman" pitchFamily="18" charset="0"/>
              </a:rPr>
              <a:t>ağrının artması.                                            </a:t>
            </a:r>
            <a:r>
              <a:rPr lang="tr-TR" sz="2600" dirty="0" err="1" smtClean="0">
                <a:latin typeface="Times New Roman" pitchFamily="18" charset="0"/>
                <a:cs typeface="Times New Roman" pitchFamily="18" charset="0"/>
              </a:rPr>
              <a:t>İnflamatuar</a:t>
            </a:r>
            <a:r>
              <a:rPr lang="tr-TR" sz="2600" dirty="0" smtClean="0">
                <a:latin typeface="Times New Roman" pitchFamily="18" charset="0"/>
                <a:cs typeface="Times New Roman" pitchFamily="18" charset="0"/>
              </a:rPr>
              <a:t> </a:t>
            </a:r>
          </a:p>
          <a:p>
            <a:pPr>
              <a:buNone/>
            </a:pPr>
            <a:r>
              <a:rPr lang="tr-TR" sz="2600" dirty="0" smtClean="0">
                <a:latin typeface="Times New Roman" pitchFamily="18" charset="0"/>
                <a:cs typeface="Times New Roman" pitchFamily="18" charset="0"/>
              </a:rPr>
              <a:t>Egzersiz ile düzelmesi</a:t>
            </a:r>
          </a:p>
          <a:p>
            <a:pPr>
              <a:buNone/>
            </a:pPr>
            <a:endParaRPr lang="tr-TR" dirty="0" smtClean="0">
              <a:latin typeface="Times New Roman" pitchFamily="18" charset="0"/>
              <a:cs typeface="Times New Roman" pitchFamily="18" charset="0"/>
            </a:endParaRPr>
          </a:p>
        </p:txBody>
      </p:sp>
      <p:sp>
        <p:nvSpPr>
          <p:cNvPr id="8" name="7 Sağ Ayraç"/>
          <p:cNvSpPr/>
          <p:nvPr/>
        </p:nvSpPr>
        <p:spPr>
          <a:xfrm>
            <a:off x="4357686" y="4857760"/>
            <a:ext cx="1143008" cy="1214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8 Sağ Ayraç"/>
          <p:cNvSpPr/>
          <p:nvPr/>
        </p:nvSpPr>
        <p:spPr>
          <a:xfrm>
            <a:off x="5286380" y="3714752"/>
            <a:ext cx="785818" cy="857256"/>
          </a:xfrm>
          <a:prstGeom prst="rightBrace">
            <a:avLst>
              <a:gd name="adj1" fmla="val 19746"/>
              <a:gd name="adj2" fmla="val 33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10 Sağ Ayraç"/>
          <p:cNvSpPr/>
          <p:nvPr/>
        </p:nvSpPr>
        <p:spPr>
          <a:xfrm>
            <a:off x="4143372" y="2786058"/>
            <a:ext cx="584076"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6 Sağ Ayraç"/>
          <p:cNvSpPr/>
          <p:nvPr/>
        </p:nvSpPr>
        <p:spPr>
          <a:xfrm>
            <a:off x="4071934" y="1571612"/>
            <a:ext cx="857256"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2400" b="1" i="1" dirty="0" smtClean="0">
                <a:latin typeface="Times New Roman" pitchFamily="18" charset="0"/>
                <a:cs typeface="Times New Roman" pitchFamily="18" charset="0"/>
              </a:rPr>
              <a:t>Sistemik şikayetler;</a:t>
            </a:r>
          </a:p>
          <a:p>
            <a:pPr>
              <a:buNone/>
            </a:pPr>
            <a:r>
              <a:rPr lang="tr-TR" sz="2400" dirty="0" smtClean="0">
                <a:latin typeface="Times New Roman" pitchFamily="18" charset="0"/>
                <a:cs typeface="Times New Roman" pitchFamily="18" charset="0"/>
              </a:rPr>
              <a:t>Ateş, gece terlemesi,               </a:t>
            </a:r>
          </a:p>
          <a:p>
            <a:pPr>
              <a:buNone/>
            </a:pPr>
            <a:r>
              <a:rPr lang="tr-TR" sz="2400" dirty="0" smtClean="0">
                <a:latin typeface="Times New Roman" pitchFamily="18" charset="0"/>
                <a:cs typeface="Times New Roman" pitchFamily="18" charset="0"/>
              </a:rPr>
              <a:t>kırgınlık,                                     enfeksiyon, kanseri</a:t>
            </a:r>
          </a:p>
          <a:p>
            <a:pPr>
              <a:buNone/>
            </a:pPr>
            <a:r>
              <a:rPr lang="tr-TR" sz="2400" dirty="0" smtClean="0">
                <a:latin typeface="Times New Roman" pitchFamily="18" charset="0"/>
                <a:cs typeface="Times New Roman" pitchFamily="18" charset="0"/>
              </a:rPr>
              <a:t>istenmeyen kilo kaybı vb                      düşündür</a:t>
            </a:r>
          </a:p>
          <a:p>
            <a:pPr>
              <a:buNone/>
            </a:pPr>
            <a:endParaRPr lang="tr-TR" sz="2400" dirty="0" smtClean="0">
              <a:latin typeface="Times New Roman" pitchFamily="18" charset="0"/>
              <a:cs typeface="Times New Roman" pitchFamily="18" charset="0"/>
            </a:endParaRPr>
          </a:p>
          <a:p>
            <a:pPr>
              <a:buNone/>
            </a:pPr>
            <a:r>
              <a:rPr lang="tr-TR" sz="2400" b="1" i="1" dirty="0" smtClean="0">
                <a:latin typeface="Times New Roman" pitchFamily="18" charset="0"/>
                <a:cs typeface="Times New Roman" pitchFamily="18" charset="0"/>
              </a:rPr>
              <a:t>Travma </a:t>
            </a:r>
            <a:r>
              <a:rPr lang="tr-TR" sz="2400" dirty="0" smtClean="0">
                <a:latin typeface="Times New Roman" pitchFamily="18" charset="0"/>
                <a:cs typeface="Times New Roman" pitchFamily="18" charset="0"/>
              </a:rPr>
              <a:t>; Ağır travma öyküsü</a:t>
            </a:r>
          </a:p>
          <a:p>
            <a:pPr>
              <a:buNone/>
            </a:pPr>
            <a:r>
              <a:rPr lang="tr-TR" sz="2400" dirty="0" smtClean="0">
                <a:latin typeface="Times New Roman" pitchFamily="18" charset="0"/>
                <a:cs typeface="Times New Roman" pitchFamily="18" charset="0"/>
              </a:rPr>
              <a:t>Yaşlılarda minör travma, osteoporoz risk faktörleri varlığı kompresyon kırıklarının sıklığını artırır.</a:t>
            </a:r>
          </a:p>
          <a:p>
            <a:pPr>
              <a:buNone/>
            </a:pPr>
            <a:endParaRPr lang="tr-TR" sz="2400" dirty="0" smtClean="0">
              <a:latin typeface="Times New Roman" pitchFamily="18" charset="0"/>
              <a:cs typeface="Times New Roman" pitchFamily="18" charset="0"/>
            </a:endParaRP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p:txBody>
      </p:sp>
      <p:sp>
        <p:nvSpPr>
          <p:cNvPr id="4" name="3 Sağ Ayraç"/>
          <p:cNvSpPr/>
          <p:nvPr/>
        </p:nvSpPr>
        <p:spPr>
          <a:xfrm>
            <a:off x="3428992" y="2143116"/>
            <a:ext cx="726952" cy="1214446"/>
          </a:xfrm>
          <a:prstGeom prst="rightBrace">
            <a:avLst>
              <a:gd name="adj1" fmla="val 5181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2400" b="1" i="1" dirty="0" smtClean="0">
                <a:latin typeface="Times New Roman" pitchFamily="18" charset="0"/>
                <a:cs typeface="Times New Roman" pitchFamily="18" charset="0"/>
              </a:rPr>
              <a:t>Nörolojik kusurlar;</a:t>
            </a:r>
          </a:p>
          <a:p>
            <a:pPr>
              <a:buNone/>
            </a:pPr>
            <a:r>
              <a:rPr lang="tr-TR" sz="2400" dirty="0" err="1" smtClean="0">
                <a:latin typeface="Times New Roman" pitchFamily="18" charset="0"/>
                <a:cs typeface="Times New Roman" pitchFamily="18" charset="0"/>
              </a:rPr>
              <a:t>Parestesi</a:t>
            </a:r>
            <a:r>
              <a:rPr lang="tr-TR" sz="2400" dirty="0" smtClean="0">
                <a:latin typeface="Times New Roman" pitchFamily="18" charset="0"/>
                <a:cs typeface="Times New Roman" pitchFamily="18" charset="0"/>
              </a:rPr>
              <a:t>, hissizlik, güçsüzlük ve yürüme bozuklukları</a:t>
            </a:r>
          </a:p>
          <a:p>
            <a:pPr>
              <a:buNone/>
            </a:pPr>
            <a:r>
              <a:rPr lang="tr-TR" sz="2400" dirty="0" smtClean="0">
                <a:latin typeface="Times New Roman" pitchFamily="18" charset="0"/>
                <a:cs typeface="Times New Roman" pitchFamily="18" charset="0"/>
              </a:rPr>
              <a:t>Barsak ve mesane              </a:t>
            </a:r>
            <a:r>
              <a:rPr lang="tr-TR" sz="2400" dirty="0" err="1" smtClean="0">
                <a:latin typeface="Times New Roman" pitchFamily="18" charset="0"/>
                <a:cs typeface="Times New Roman" pitchFamily="18" charset="0"/>
              </a:rPr>
              <a:t>Epidural</a:t>
            </a:r>
            <a:r>
              <a:rPr lang="tr-TR" sz="2400" dirty="0" smtClean="0">
                <a:latin typeface="Times New Roman" pitchFamily="18" charset="0"/>
                <a:cs typeface="Times New Roman" pitchFamily="18" charset="0"/>
              </a:rPr>
              <a:t> bası sendromları</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inkontinansı</a:t>
            </a:r>
            <a:r>
              <a:rPr lang="tr-TR" sz="2400" dirty="0" smtClean="0">
                <a:latin typeface="Times New Roman" pitchFamily="18" charset="0"/>
                <a:cs typeface="Times New Roman" pitchFamily="18" charset="0"/>
              </a:rPr>
              <a:t>                               Omurilik basısı</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Kauda</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ekuina</a:t>
            </a:r>
            <a:r>
              <a:rPr lang="tr-TR" sz="2400" dirty="0" smtClean="0">
                <a:latin typeface="Times New Roman" pitchFamily="18" charset="0"/>
                <a:cs typeface="Times New Roman" pitchFamily="18" charset="0"/>
              </a:rPr>
              <a:t> sendromu </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Konus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medullaris</a:t>
            </a:r>
            <a:r>
              <a:rPr lang="tr-TR" sz="2400" dirty="0" smtClean="0">
                <a:latin typeface="Times New Roman" pitchFamily="18" charset="0"/>
                <a:cs typeface="Times New Roman" pitchFamily="18" charset="0"/>
              </a:rPr>
              <a:t> sendromu </a:t>
            </a:r>
          </a:p>
          <a:p>
            <a:pPr>
              <a:buNone/>
            </a:pPr>
            <a:endParaRPr lang="tr-TR" sz="2400" i="1" dirty="0" smtClean="0">
              <a:latin typeface="Times New Roman" pitchFamily="18" charset="0"/>
              <a:cs typeface="Times New Roman" pitchFamily="18" charset="0"/>
            </a:endParaRPr>
          </a:p>
          <a:p>
            <a:r>
              <a:rPr lang="tr-TR" sz="2400" b="1" i="1" dirty="0" smtClean="0">
                <a:latin typeface="Times New Roman" pitchFamily="18" charset="0"/>
                <a:cs typeface="Times New Roman" pitchFamily="18" charset="0"/>
              </a:rPr>
              <a:t>Geçmiş tıbbi öykü;</a:t>
            </a:r>
          </a:p>
          <a:p>
            <a:pPr>
              <a:buNone/>
            </a:pPr>
            <a:endParaRPr lang="tr-TR" dirty="0" smtClean="0">
              <a:latin typeface="Times New Roman" pitchFamily="18" charset="0"/>
              <a:cs typeface="Times New Roman" pitchFamily="18" charset="0"/>
            </a:endParaRPr>
          </a:p>
        </p:txBody>
      </p:sp>
      <p:sp>
        <p:nvSpPr>
          <p:cNvPr id="4" name="3 Sağ Ayraç"/>
          <p:cNvSpPr/>
          <p:nvPr/>
        </p:nvSpPr>
        <p:spPr>
          <a:xfrm>
            <a:off x="2714612" y="2500306"/>
            <a:ext cx="857256"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4 Sol Köşeli Ayraç"/>
          <p:cNvSpPr/>
          <p:nvPr/>
        </p:nvSpPr>
        <p:spPr>
          <a:xfrm>
            <a:off x="4000496" y="3071810"/>
            <a:ext cx="287466" cy="120015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Sağ Köşeli Ayraç"/>
          <p:cNvSpPr/>
          <p:nvPr/>
        </p:nvSpPr>
        <p:spPr>
          <a:xfrm>
            <a:off x="7358082" y="3071810"/>
            <a:ext cx="285752" cy="12001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8229600" cy="2582858"/>
          </a:xfrm>
        </p:spPr>
        <p:txBody>
          <a:bodyPr>
            <a:normAutofit/>
          </a:bodyPr>
          <a:lstStyle/>
          <a:p>
            <a:r>
              <a:rPr lang="tr-TR" sz="3200" b="1" i="1" dirty="0" err="1" smtClean="0">
                <a:latin typeface="Times New Roman" pitchFamily="18" charset="0"/>
                <a:cs typeface="Times New Roman" pitchFamily="18" charset="0"/>
              </a:rPr>
              <a:t>İnflamatuar</a:t>
            </a:r>
            <a:r>
              <a:rPr lang="tr-TR" sz="3200" b="1" i="1" dirty="0" smtClean="0">
                <a:latin typeface="Times New Roman" pitchFamily="18" charset="0"/>
                <a:cs typeface="Times New Roman" pitchFamily="18" charset="0"/>
              </a:rPr>
              <a:t> bel ağrısını mutlaka tanıyalım!!</a:t>
            </a:r>
            <a:endParaRPr lang="tr-TR" sz="3200" b="1" i="1" dirty="0">
              <a:latin typeface="Times New Roman" pitchFamily="18" charset="0"/>
              <a:cs typeface="Times New Roman" pitchFamily="18" charset="0"/>
            </a:endParaRPr>
          </a:p>
        </p:txBody>
      </p:sp>
      <p:sp>
        <p:nvSpPr>
          <p:cNvPr id="4" name="3 İçerik Yer Tutucusu"/>
          <p:cNvSpPr>
            <a:spLocks noGrp="1"/>
          </p:cNvSpPr>
          <p:nvPr>
            <p:ph sz="half" idx="1"/>
          </p:nvPr>
        </p:nvSpPr>
        <p:spPr>
          <a:xfrm>
            <a:off x="457200" y="3429000"/>
            <a:ext cx="4038600" cy="2697163"/>
          </a:xfrm>
        </p:spPr>
        <p:txBody>
          <a:bodyPr/>
          <a:lstStyle/>
          <a:p>
            <a:pPr>
              <a:buNone/>
            </a:pPr>
            <a:r>
              <a:rPr lang="tr-TR" dirty="0" smtClean="0"/>
              <a:t> </a:t>
            </a:r>
            <a:endParaRPr lang="tr-TR" dirty="0"/>
          </a:p>
        </p:txBody>
      </p:sp>
      <p:pic>
        <p:nvPicPr>
          <p:cNvPr id="1026" name="Picture 2" descr="C:\Users\pc\Desktop\th1YVBQO9I.jpg"/>
          <p:cNvPicPr>
            <a:picLocks noGrp="1" noChangeAspect="1" noChangeArrowheads="1"/>
          </p:cNvPicPr>
          <p:nvPr>
            <p:ph sz="half" idx="2"/>
          </p:nvPr>
        </p:nvPicPr>
        <p:blipFill>
          <a:blip r:embed="rId2"/>
          <a:srcRect/>
          <a:stretch>
            <a:fillRect/>
          </a:stretch>
        </p:blipFill>
        <p:spPr bwMode="auto">
          <a:xfrm>
            <a:off x="3071802" y="2857497"/>
            <a:ext cx="3170533" cy="22860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00108"/>
          </a:xfrm>
        </p:spPr>
        <p:txBody>
          <a:bodyPr>
            <a:normAutofit/>
          </a:bodyPr>
          <a:lstStyle/>
          <a:p>
            <a:r>
              <a:rPr lang="tr-TR" sz="3200" b="1" i="1" dirty="0" err="1" smtClean="0">
                <a:latin typeface="Times New Roman" pitchFamily="18" charset="0"/>
                <a:cs typeface="Times New Roman" pitchFamily="18" charset="0"/>
              </a:rPr>
              <a:t>İnflamatuar</a:t>
            </a:r>
            <a:r>
              <a:rPr lang="tr-TR" sz="3200" b="1" i="1" dirty="0" smtClean="0">
                <a:latin typeface="Times New Roman" pitchFamily="18" charset="0"/>
                <a:cs typeface="Times New Roman" pitchFamily="18" charset="0"/>
              </a:rPr>
              <a:t> bel ağrısı</a:t>
            </a:r>
            <a:endParaRPr lang="tr-TR" sz="3200" dirty="0"/>
          </a:p>
        </p:txBody>
      </p:sp>
      <p:sp>
        <p:nvSpPr>
          <p:cNvPr id="5" name="4 İçerik Yer Tutucusu"/>
          <p:cNvSpPr>
            <a:spLocks noGrp="1"/>
          </p:cNvSpPr>
          <p:nvPr>
            <p:ph idx="1"/>
          </p:nvPr>
        </p:nvSpPr>
        <p:spPr>
          <a:xfrm>
            <a:off x="0" y="857232"/>
            <a:ext cx="9144000" cy="5786478"/>
          </a:xfrm>
        </p:spPr>
        <p:txBody>
          <a:bodyPr>
            <a:normAutofit/>
          </a:bodyPr>
          <a:lstStyle/>
          <a:p>
            <a:pPr>
              <a:buNone/>
            </a:pPr>
            <a:r>
              <a:rPr lang="tr-TR" sz="2400" b="1" i="1" u="sng" dirty="0" smtClean="0">
                <a:latin typeface="Times New Roman" pitchFamily="18" charset="0"/>
                <a:cs typeface="Times New Roman" pitchFamily="18" charset="0"/>
              </a:rPr>
              <a:t>         Calin(1 )                        Berlin(2)                              ASAS (3)                </a:t>
            </a:r>
          </a:p>
          <a:p>
            <a:pPr>
              <a:buNone/>
            </a:pPr>
            <a:r>
              <a:rPr lang="tr-TR" sz="2400" dirty="0" smtClean="0">
                <a:latin typeface="Times New Roman" pitchFamily="18" charset="0"/>
                <a:cs typeface="Times New Roman" pitchFamily="18" charset="0"/>
              </a:rPr>
              <a:t>-Başlama 40 yaş altı         -Sabah sertliği                    -Başlama 40yaş altı</a:t>
            </a:r>
          </a:p>
          <a:p>
            <a:pPr>
              <a:buNone/>
            </a:pPr>
            <a:r>
              <a:rPr lang="tr-TR" sz="2400" dirty="0" smtClean="0">
                <a:latin typeface="Times New Roman" pitchFamily="18" charset="0"/>
                <a:cs typeface="Times New Roman" pitchFamily="18" charset="0"/>
              </a:rPr>
              <a:t>-Ağrının süresi </a:t>
            </a:r>
            <a:r>
              <a:rPr lang="tr-TR" sz="2400" i="1"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3ay       -Egzersizle düzelme,          -Sinsi başlangıç</a:t>
            </a:r>
          </a:p>
          <a:p>
            <a:pPr>
              <a:buNone/>
            </a:pPr>
            <a:r>
              <a:rPr lang="tr-TR" sz="2400" dirty="0" smtClean="0">
                <a:latin typeface="Times New Roman" pitchFamily="18" charset="0"/>
                <a:cs typeface="Times New Roman" pitchFamily="18" charset="0"/>
              </a:rPr>
              <a:t>-Sinsi başlangıç                </a:t>
            </a:r>
            <a:r>
              <a:rPr lang="tr-TR" sz="2400" dirty="0" err="1" smtClean="0">
                <a:latin typeface="Times New Roman" pitchFamily="18" charset="0"/>
                <a:cs typeface="Times New Roman" pitchFamily="18" charset="0"/>
              </a:rPr>
              <a:t>istirahale</a:t>
            </a:r>
            <a:r>
              <a:rPr lang="tr-TR" sz="2400" dirty="0" smtClean="0">
                <a:latin typeface="Times New Roman" pitchFamily="18" charset="0"/>
                <a:cs typeface="Times New Roman" pitchFamily="18" charset="0"/>
              </a:rPr>
              <a:t> düzelmeme         -Egzersizle düzelme</a:t>
            </a:r>
          </a:p>
          <a:p>
            <a:pPr>
              <a:buNone/>
            </a:pPr>
            <a:r>
              <a:rPr lang="tr-TR" sz="2400" dirty="0" smtClean="0">
                <a:latin typeface="Times New Roman" pitchFamily="18" charset="0"/>
                <a:cs typeface="Times New Roman" pitchFamily="18" charset="0"/>
              </a:rPr>
              <a:t>-Sabah sertliği                 -Ağrı nedeni ile gecenin     -</a:t>
            </a:r>
            <a:r>
              <a:rPr lang="tr-TR" sz="2400" dirty="0" err="1" smtClean="0">
                <a:latin typeface="Times New Roman" pitchFamily="18" charset="0"/>
                <a:cs typeface="Times New Roman" pitchFamily="18" charset="0"/>
              </a:rPr>
              <a:t>İstirahatle</a:t>
            </a:r>
            <a:r>
              <a:rPr lang="tr-TR" sz="2400" dirty="0" smtClean="0">
                <a:latin typeface="Times New Roman" pitchFamily="18" charset="0"/>
                <a:cs typeface="Times New Roman" pitchFamily="18" charset="0"/>
              </a:rPr>
              <a:t> düzelme </a:t>
            </a:r>
          </a:p>
          <a:p>
            <a:pPr>
              <a:buNone/>
            </a:pPr>
            <a:r>
              <a:rPr lang="tr-TR" sz="2400" dirty="0" smtClean="0">
                <a:latin typeface="Times New Roman" pitchFamily="18" charset="0"/>
                <a:cs typeface="Times New Roman" pitchFamily="18" charset="0"/>
              </a:rPr>
              <a:t>-Egzersizle düzelme          2. yarısı uyanma                  olmaması</a:t>
            </a:r>
          </a:p>
          <a:p>
            <a:pPr>
              <a:buNone/>
            </a:pPr>
            <a:r>
              <a:rPr lang="tr-TR" sz="2400" dirty="0" smtClean="0">
                <a:latin typeface="Times New Roman" pitchFamily="18" charset="0"/>
                <a:cs typeface="Times New Roman" pitchFamily="18" charset="0"/>
              </a:rPr>
              <a:t>                                        -Gece ağrısı                        -Gezici </a:t>
            </a:r>
            <a:r>
              <a:rPr lang="tr-TR" sz="2400" dirty="0" err="1" smtClean="0">
                <a:latin typeface="Times New Roman" pitchFamily="18" charset="0"/>
                <a:cs typeface="Times New Roman" pitchFamily="18" charset="0"/>
              </a:rPr>
              <a:t>gluteal</a:t>
            </a:r>
            <a:r>
              <a:rPr lang="tr-TR" sz="2400" dirty="0" smtClean="0">
                <a:latin typeface="Times New Roman" pitchFamily="18" charset="0"/>
                <a:cs typeface="Times New Roman" pitchFamily="18" charset="0"/>
              </a:rPr>
              <a:t> ağrı </a:t>
            </a:r>
          </a:p>
          <a:p>
            <a:pPr>
              <a:buNone/>
            </a:pPr>
            <a:endParaRPr lang="tr-TR" sz="2400" i="1" dirty="0" smtClean="0">
              <a:latin typeface="Times New Roman" pitchFamily="18" charset="0"/>
              <a:cs typeface="Times New Roman" pitchFamily="18" charset="0"/>
            </a:endParaRPr>
          </a:p>
          <a:p>
            <a:pPr>
              <a:buNone/>
            </a:pPr>
            <a:r>
              <a:rPr lang="tr-TR" sz="2400" i="1" dirty="0" smtClean="0">
                <a:latin typeface="Times New Roman" pitchFamily="18" charset="0"/>
                <a:cs typeface="Times New Roman" pitchFamily="18" charset="0"/>
              </a:rPr>
              <a:t>duyarlılık%95                       duyarlılık%70                     duyarlılık%79</a:t>
            </a:r>
            <a:endParaRPr lang="tr-TR" sz="2400" dirty="0" smtClean="0">
              <a:latin typeface="Times New Roman" pitchFamily="18" charset="0"/>
              <a:cs typeface="Times New Roman" pitchFamily="18" charset="0"/>
            </a:endParaRPr>
          </a:p>
          <a:p>
            <a:pPr>
              <a:buNone/>
            </a:pPr>
            <a:r>
              <a:rPr lang="tr-TR" sz="2400" i="1" dirty="0" smtClean="0">
                <a:latin typeface="Times New Roman" pitchFamily="18" charset="0"/>
                <a:cs typeface="Times New Roman" pitchFamily="18" charset="0"/>
              </a:rPr>
              <a:t>  özgüllük%76                       özgüllük%81                       özgüllük%72</a:t>
            </a:r>
          </a:p>
          <a:p>
            <a:pPr>
              <a:buNone/>
            </a:pPr>
            <a:r>
              <a:rPr lang="tr-TR" sz="2400" dirty="0" smtClean="0">
                <a:solidFill>
                  <a:srgbClr val="FF0000"/>
                </a:solidFill>
                <a:latin typeface="Times New Roman" pitchFamily="18" charset="0"/>
                <a:cs typeface="Times New Roman" pitchFamily="18" charset="0"/>
              </a:rPr>
              <a:t>     4/5 karşılıyor                     2/4 karşılıyor                     4/5 karşılıyor </a:t>
            </a:r>
          </a:p>
          <a:p>
            <a:pPr>
              <a:buNone/>
            </a:pPr>
            <a:r>
              <a:rPr lang="tr-TR" sz="2400" dirty="0" smtClean="0">
                <a:solidFill>
                  <a:srgbClr val="FF0000"/>
                </a:solidFill>
                <a:latin typeface="Times New Roman" pitchFamily="18" charset="0"/>
                <a:cs typeface="Times New Roman" pitchFamily="18" charset="0"/>
              </a:rPr>
              <a:t>      ise mevcut                        ise mevcut                           ise mevcut</a:t>
            </a:r>
          </a:p>
          <a:p>
            <a:pPr>
              <a:buNone/>
            </a:pPr>
            <a:endParaRPr lang="tr-TR" sz="2400" dirty="0" smtClean="0">
              <a:latin typeface="Times New Roman" pitchFamily="18" charset="0"/>
              <a:cs typeface="Times New Roman" pitchFamily="18" charset="0"/>
            </a:endParaRPr>
          </a:p>
          <a:p>
            <a:pPr>
              <a:buNone/>
            </a:pPr>
            <a:endParaRPr lang="tr-TR" sz="2400" dirty="0" smtClean="0">
              <a:latin typeface="Times New Roman" pitchFamily="18" charset="0"/>
              <a:cs typeface="Times New Roman" pitchFamily="18" charset="0"/>
            </a:endParaRPr>
          </a:p>
          <a:p>
            <a:pPr>
              <a:buNone/>
            </a:pPr>
            <a:endParaRPr lang="tr-TR" sz="2400" dirty="0" smtClean="0">
              <a:latin typeface="Times New Roman" pitchFamily="18" charset="0"/>
              <a:cs typeface="Times New Roman" pitchFamily="18" charset="0"/>
            </a:endParaRPr>
          </a:p>
          <a:p>
            <a:pPr>
              <a:buNone/>
            </a:pPr>
            <a:endParaRPr lang="tr-TR" sz="2400" dirty="0" smtClean="0">
              <a:latin typeface="Times New Roman" pitchFamily="18" charset="0"/>
              <a:cs typeface="Times New Roman" pitchFamily="18" charset="0"/>
            </a:endParaRPr>
          </a:p>
          <a:p>
            <a:pPr>
              <a:buNone/>
            </a:pPr>
            <a:endParaRPr lang="tr-TR" sz="2400" dirty="0" smtClean="0">
              <a:latin typeface="Times New Roman" pitchFamily="18" charset="0"/>
              <a:cs typeface="Times New Roman" pitchFamily="18" charset="0"/>
            </a:endParaRPr>
          </a:p>
          <a:p>
            <a:pPr>
              <a:buNone/>
            </a:pPr>
            <a:endParaRPr lang="tr-TR" sz="2400" b="1" i="1" u="sng" dirty="0" smtClean="0">
              <a:latin typeface="Times New Roman" pitchFamily="18" charset="0"/>
              <a:cs typeface="Times New Roman" pitchFamily="18" charset="0"/>
            </a:endParaRPr>
          </a:p>
          <a:p>
            <a:pPr>
              <a:buNone/>
            </a:pPr>
            <a:endParaRPr lang="tr-TR" sz="2400" b="1" i="1" dirty="0" smtClean="0">
              <a:latin typeface="Times New Roman" pitchFamily="18" charset="0"/>
              <a:cs typeface="Times New Roman" pitchFamily="18" charset="0"/>
            </a:endParaRPr>
          </a:p>
          <a:p>
            <a:pPr>
              <a:buNone/>
            </a:pPr>
            <a:endParaRPr lang="tr-TR" dirty="0"/>
          </a:p>
        </p:txBody>
      </p:sp>
      <p:pic>
        <p:nvPicPr>
          <p:cNvPr id="6" name="Picture 4"/>
          <p:cNvPicPr>
            <a:picLocks noChangeAspect="1" noChangeArrowheads="1"/>
          </p:cNvPicPr>
          <p:nvPr/>
        </p:nvPicPr>
        <p:blipFill>
          <a:blip r:embed="rId3"/>
          <a:srcRect/>
          <a:stretch>
            <a:fillRect/>
          </a:stretch>
        </p:blipFill>
        <p:spPr bwMode="auto">
          <a:xfrm>
            <a:off x="0" y="6072206"/>
            <a:ext cx="6572264" cy="785794"/>
          </a:xfrm>
          <a:prstGeom prst="rect">
            <a:avLst/>
          </a:prstGeom>
          <a:noFill/>
          <a:ln w="9525">
            <a:noFill/>
            <a:miter lim="800000"/>
            <a:headEnd/>
            <a:tailEnd/>
          </a:ln>
          <a:effectLst/>
        </p:spPr>
      </p:pic>
      <p:sp>
        <p:nvSpPr>
          <p:cNvPr id="7" name="6 Aşağı Ok"/>
          <p:cNvSpPr/>
          <p:nvPr/>
        </p:nvSpPr>
        <p:spPr>
          <a:xfrm>
            <a:off x="785786" y="3714752"/>
            <a:ext cx="484632" cy="549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Aşağı Ok"/>
          <p:cNvSpPr/>
          <p:nvPr/>
        </p:nvSpPr>
        <p:spPr>
          <a:xfrm>
            <a:off x="4214810" y="4000504"/>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7572396" y="3929066"/>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dirty="0" smtClean="0">
                <a:latin typeface="Times New Roman" pitchFamily="18" charset="0"/>
                <a:cs typeface="Times New Roman" pitchFamily="18" charset="0"/>
              </a:rPr>
              <a:t>AMAÇ</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dirty="0" smtClean="0"/>
              <a:t> </a:t>
            </a:r>
            <a:endParaRPr lang="tr-TR" dirty="0"/>
          </a:p>
          <a:p>
            <a:pPr>
              <a:buNone/>
            </a:pP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Bel ağrısının </a:t>
            </a:r>
            <a:r>
              <a:rPr lang="tr-TR" sz="2400" i="1" dirty="0" smtClean="0">
                <a:latin typeface="Times New Roman" pitchFamily="18" charset="0"/>
                <a:cs typeface="Times New Roman" pitchFamily="18" charset="0"/>
              </a:rPr>
              <a:t>önemi, nedenleri ve bel ağrısına akılcı</a:t>
            </a:r>
          </a:p>
          <a:p>
            <a:pPr algn="ctr">
              <a:buNone/>
            </a:pPr>
            <a:r>
              <a:rPr lang="tr-TR" sz="2400" i="1" dirty="0" smtClean="0">
                <a:latin typeface="Times New Roman" pitchFamily="18" charset="0"/>
                <a:cs typeface="Times New Roman" pitchFamily="18" charset="0"/>
              </a:rPr>
              <a:t>klinik yaklaşımı</a:t>
            </a:r>
            <a:r>
              <a:rPr lang="tr-TR" sz="2400" dirty="0" smtClean="0">
                <a:latin typeface="Times New Roman" pitchFamily="18" charset="0"/>
                <a:cs typeface="Times New Roman" pitchFamily="18" charset="0"/>
              </a:rPr>
              <a:t> kısaca gözden geçirmek.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Hastaya ne gibi sorular sorulması gerekir?</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285860"/>
            <a:ext cx="8229600" cy="4840303"/>
          </a:xfrm>
        </p:spPr>
        <p:txBody>
          <a:bodyPr>
            <a:normAutofit/>
          </a:bodyPr>
          <a:lstStyle/>
          <a:p>
            <a:r>
              <a:rPr lang="tr-TR" sz="2400" dirty="0" smtClean="0">
                <a:latin typeface="Times New Roman" pitchFamily="18" charset="0"/>
                <a:cs typeface="Times New Roman" pitchFamily="18" charset="0"/>
              </a:rPr>
              <a:t>Bel ağrısının başlama şekli , sıklık ve süresi,</a:t>
            </a:r>
          </a:p>
          <a:p>
            <a:r>
              <a:rPr lang="tr-TR" sz="2400" dirty="0" smtClean="0">
                <a:latin typeface="Times New Roman" pitchFamily="18" charset="0"/>
                <a:cs typeface="Times New Roman" pitchFamily="18" charset="0"/>
              </a:rPr>
              <a:t>Ağrının yerleşimi,</a:t>
            </a:r>
          </a:p>
          <a:p>
            <a:r>
              <a:rPr lang="tr-TR" sz="2400" dirty="0" smtClean="0">
                <a:latin typeface="Times New Roman" pitchFamily="18" charset="0"/>
                <a:cs typeface="Times New Roman" pitchFamily="18" charset="0"/>
              </a:rPr>
              <a:t>Başlatan, artıran, azaltan faktörler,</a:t>
            </a:r>
          </a:p>
          <a:p>
            <a:r>
              <a:rPr lang="tr-TR" sz="2400" dirty="0" smtClean="0">
                <a:latin typeface="Times New Roman" pitchFamily="18" charset="0"/>
                <a:cs typeface="Times New Roman" pitchFamily="18" charset="0"/>
              </a:rPr>
              <a:t>Sabah tutukluğu,</a:t>
            </a:r>
          </a:p>
          <a:p>
            <a:r>
              <a:rPr lang="tr-TR" sz="2400" dirty="0" smtClean="0">
                <a:latin typeface="Times New Roman" pitchFamily="18" charset="0"/>
                <a:cs typeface="Times New Roman" pitchFamily="18" charset="0"/>
              </a:rPr>
              <a:t>Öksürme, hapşırma veya zorlamanın bel ağrısı üzerine etkisi,</a:t>
            </a:r>
          </a:p>
          <a:p>
            <a:r>
              <a:rPr lang="tr-TR" sz="2400" dirty="0" smtClean="0">
                <a:latin typeface="Times New Roman" pitchFamily="18" charset="0"/>
                <a:cs typeface="Times New Roman" pitchFamily="18" charset="0"/>
              </a:rPr>
              <a:t>Gün içindeki zamanlaması,Gece ağrısının varlığı,</a:t>
            </a:r>
          </a:p>
          <a:p>
            <a:r>
              <a:rPr lang="tr-TR" sz="2400" dirty="0" smtClean="0">
                <a:latin typeface="Times New Roman" pitchFamily="18" charset="0"/>
                <a:cs typeface="Times New Roman" pitchFamily="18" charset="0"/>
              </a:rPr>
              <a:t>Eşlik eden bacak belirtileri(ağrı, </a:t>
            </a:r>
            <a:r>
              <a:rPr lang="tr-TR" sz="2400" dirty="0" err="1" smtClean="0">
                <a:latin typeface="Times New Roman" pitchFamily="18" charset="0"/>
                <a:cs typeface="Times New Roman" pitchFamily="18" charset="0"/>
              </a:rPr>
              <a:t>parestezi</a:t>
            </a:r>
            <a:r>
              <a:rPr lang="tr-TR" sz="2400" dirty="0" smtClean="0">
                <a:latin typeface="Times New Roman" pitchFamily="18" charset="0"/>
                <a:cs typeface="Times New Roman" pitchFamily="18" charset="0"/>
              </a:rPr>
              <a:t>, uyuşukluk, kuvvetsizlik, </a:t>
            </a:r>
            <a:r>
              <a:rPr lang="tr-TR" sz="2400" dirty="0" err="1" smtClean="0">
                <a:latin typeface="Times New Roman" pitchFamily="18" charset="0"/>
                <a:cs typeface="Times New Roman" pitchFamily="18" charset="0"/>
              </a:rPr>
              <a:t>atrofi</a:t>
            </a:r>
            <a:r>
              <a:rPr lang="tr-TR" sz="2400" dirty="0" smtClean="0">
                <a:latin typeface="Times New Roman" pitchFamily="18" charset="0"/>
                <a:cs typeface="Times New Roman" pitchFamily="18" charset="0"/>
              </a:rPr>
              <a:t> vb )</a:t>
            </a:r>
          </a:p>
          <a:p>
            <a:r>
              <a:rPr lang="tr-TR" sz="2400" dirty="0" smtClean="0">
                <a:latin typeface="Times New Roman" pitchFamily="18" charset="0"/>
                <a:cs typeface="Times New Roman" pitchFamily="18" charset="0"/>
              </a:rPr>
              <a:t>Mesane ve bağırsak problemleri,</a:t>
            </a:r>
          </a:p>
          <a:p>
            <a:r>
              <a:rPr lang="tr-TR" sz="2400" dirty="0" smtClean="0">
                <a:latin typeface="Times New Roman" pitchFamily="18" charset="0"/>
                <a:cs typeface="Times New Roman" pitchFamily="18" charset="0"/>
              </a:rPr>
              <a:t>Bel cerrahisi hikayesi,</a:t>
            </a:r>
          </a:p>
          <a:p>
            <a:r>
              <a:rPr lang="tr-TR" sz="2400" dirty="0" smtClean="0">
                <a:latin typeface="Times New Roman" pitchFamily="18" charset="0"/>
                <a:cs typeface="Times New Roman" pitchFamily="18" charset="0"/>
              </a:rPr>
              <a:t>Önceki tedaviler ayrıntılı sorgulanmalıdır,</a:t>
            </a:r>
          </a:p>
          <a:p>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Fizik </a:t>
            </a:r>
            <a:r>
              <a:rPr lang="tr-TR" sz="3200" b="1" i="1" dirty="0" err="1" smtClean="0">
                <a:latin typeface="Times New Roman" pitchFamily="18" charset="0"/>
                <a:cs typeface="Times New Roman" pitchFamily="18" charset="0"/>
              </a:rPr>
              <a:t>Muayne</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071546"/>
            <a:ext cx="8229600" cy="4929223"/>
          </a:xfrm>
        </p:spPr>
        <p:txBody>
          <a:bodyPr>
            <a:normAutofit/>
          </a:bodyPr>
          <a:lstStyle/>
          <a:p>
            <a:pPr>
              <a:buNone/>
            </a:pPr>
            <a:endParaRPr lang="tr-TR"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Vital</a:t>
            </a:r>
            <a:r>
              <a:rPr lang="tr-TR" sz="2400" dirty="0" smtClean="0">
                <a:latin typeface="Times New Roman" pitchFamily="18" charset="0"/>
                <a:cs typeface="Times New Roman" pitchFamily="18" charset="0"/>
              </a:rPr>
              <a:t> bulgular</a:t>
            </a:r>
          </a:p>
          <a:p>
            <a:r>
              <a:rPr lang="tr-TR" sz="2400" dirty="0" err="1" smtClean="0">
                <a:latin typeface="Times New Roman" pitchFamily="18" charset="0"/>
                <a:cs typeface="Times New Roman" pitchFamily="18" charset="0"/>
              </a:rPr>
              <a:t>İnspeksiyon</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Palpasyon</a:t>
            </a:r>
            <a:r>
              <a:rPr lang="tr-TR" sz="2400" dirty="0" smtClean="0">
                <a:latin typeface="Times New Roman" pitchFamily="18" charset="0"/>
                <a:cs typeface="Times New Roman" pitchFamily="18" charset="0"/>
              </a:rPr>
              <a:t>(Lokal hassasiyet, </a:t>
            </a:r>
            <a:r>
              <a:rPr lang="tr-TR" sz="2400" dirty="0" err="1" smtClean="0">
                <a:latin typeface="Times New Roman" pitchFamily="18" charset="0"/>
                <a:cs typeface="Times New Roman" pitchFamily="18" charset="0"/>
              </a:rPr>
              <a:t>müsküler</a:t>
            </a:r>
            <a:r>
              <a:rPr lang="tr-TR" sz="2400" dirty="0" smtClean="0">
                <a:latin typeface="Times New Roman" pitchFamily="18" charset="0"/>
                <a:cs typeface="Times New Roman" pitchFamily="18" charset="0"/>
              </a:rPr>
              <a:t> spazm )</a:t>
            </a:r>
          </a:p>
          <a:p>
            <a:r>
              <a:rPr lang="tr-TR" sz="2400" dirty="0" smtClean="0">
                <a:latin typeface="Times New Roman" pitchFamily="18" charset="0"/>
                <a:cs typeface="Times New Roman" pitchFamily="18" charset="0"/>
              </a:rPr>
              <a:t>Eklem hareket açıklığı</a:t>
            </a:r>
          </a:p>
          <a:p>
            <a:r>
              <a:rPr lang="tr-TR" sz="2400" dirty="0" smtClean="0">
                <a:latin typeface="Times New Roman" pitchFamily="18" charset="0"/>
                <a:cs typeface="Times New Roman" pitchFamily="18" charset="0"/>
              </a:rPr>
              <a:t>Bel hareketleri</a:t>
            </a:r>
          </a:p>
          <a:p>
            <a:r>
              <a:rPr lang="tr-TR" sz="2400" dirty="0" smtClean="0">
                <a:latin typeface="Times New Roman" pitchFamily="18" charset="0"/>
                <a:cs typeface="Times New Roman" pitchFamily="18" charset="0"/>
              </a:rPr>
              <a:t>Nörolojik değerlendirme</a:t>
            </a:r>
          </a:p>
          <a:p>
            <a:r>
              <a:rPr lang="tr-TR" sz="2400" dirty="0" smtClean="0">
                <a:latin typeface="Times New Roman" pitchFamily="18" charset="0"/>
                <a:cs typeface="Times New Roman" pitchFamily="18" charset="0"/>
              </a:rPr>
              <a:t>Provokasyon testleri yapılır</a:t>
            </a:r>
          </a:p>
          <a:p>
            <a:r>
              <a:rPr lang="tr-TR" sz="2400" dirty="0" err="1" smtClean="0">
                <a:latin typeface="Times New Roman" pitchFamily="18" charset="0"/>
                <a:cs typeface="Times New Roman" pitchFamily="18" charset="0"/>
              </a:rPr>
              <a:t>Abdominal</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rektal</a:t>
            </a:r>
            <a:r>
              <a:rPr lang="tr-TR" sz="2400" dirty="0" smtClean="0">
                <a:latin typeface="Times New Roman" pitchFamily="18" charset="0"/>
                <a:cs typeface="Times New Roman" pitchFamily="18" charset="0"/>
              </a:rPr>
              <a:t> ve </a:t>
            </a:r>
            <a:r>
              <a:rPr lang="tr-TR" sz="2400" dirty="0" err="1" smtClean="0">
                <a:latin typeface="Times New Roman" pitchFamily="18" charset="0"/>
                <a:cs typeface="Times New Roman" pitchFamily="18" charset="0"/>
              </a:rPr>
              <a:t>pelvik</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muayne</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Ekstremiteler</a:t>
            </a:r>
            <a:r>
              <a:rPr lang="tr-TR" sz="2400" dirty="0" smtClean="0">
                <a:latin typeface="Times New Roman" pitchFamily="18" charset="0"/>
                <a:cs typeface="Times New Roman" pitchFamily="18" charset="0"/>
              </a:rPr>
              <a:t>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Schober</a:t>
            </a:r>
            <a:r>
              <a:rPr lang="tr-TR" sz="3200" b="1" i="1" dirty="0" smtClean="0">
                <a:latin typeface="Times New Roman" pitchFamily="18" charset="0"/>
                <a:cs typeface="Times New Roman" pitchFamily="18" charset="0"/>
              </a:rPr>
              <a:t> testi</a:t>
            </a:r>
            <a:endParaRPr lang="tr-TR" sz="3200" b="1" i="1" dirty="0">
              <a:latin typeface="Times New Roman" pitchFamily="18" charset="0"/>
              <a:cs typeface="Times New Roman" pitchFamily="18" charset="0"/>
            </a:endParaRPr>
          </a:p>
        </p:txBody>
      </p:sp>
      <p:sp>
        <p:nvSpPr>
          <p:cNvPr id="5" name="4 İçerik Yer Tutucusu"/>
          <p:cNvSpPr>
            <a:spLocks noGrp="1"/>
          </p:cNvSpPr>
          <p:nvPr>
            <p:ph sz="half" idx="1"/>
          </p:nvPr>
        </p:nvSpPr>
        <p:spPr>
          <a:xfrm>
            <a:off x="457200" y="2000241"/>
            <a:ext cx="4257676" cy="1785950"/>
          </a:xfrm>
        </p:spPr>
        <p:txBody>
          <a:bodyPr>
            <a:normAutofit/>
          </a:bodyPr>
          <a:lstStyle/>
          <a:p>
            <a:r>
              <a:rPr lang="tr-TR" sz="2400" dirty="0" smtClean="0">
                <a:latin typeface="Times New Roman" pitchFamily="18" charset="0"/>
                <a:cs typeface="Times New Roman" pitchFamily="18" charset="0"/>
              </a:rPr>
              <a:t>Belin  </a:t>
            </a:r>
            <a:r>
              <a:rPr lang="tr-TR" sz="2400" dirty="0" err="1" smtClean="0">
                <a:latin typeface="Times New Roman" pitchFamily="18" charset="0"/>
                <a:cs typeface="Times New Roman" pitchFamily="18" charset="0"/>
              </a:rPr>
              <a:t>fleksibilitesi</a:t>
            </a:r>
            <a:r>
              <a:rPr lang="tr-TR" sz="2400" dirty="0" smtClean="0">
                <a:latin typeface="Times New Roman" pitchFamily="18" charset="0"/>
                <a:cs typeface="Times New Roman" pitchFamily="18" charset="0"/>
              </a:rPr>
              <a:t> için</a:t>
            </a:r>
          </a:p>
          <a:p>
            <a:pPr>
              <a:buNone/>
            </a:pPr>
            <a:r>
              <a:rPr lang="tr-TR" sz="2400" dirty="0" smtClean="0">
                <a:latin typeface="Times New Roman" pitchFamily="18" charset="0"/>
                <a:cs typeface="Times New Roman" pitchFamily="18" charset="0"/>
              </a:rPr>
              <a:t> iyi bir göstergedir.</a:t>
            </a:r>
          </a:p>
        </p:txBody>
      </p:sp>
      <p:pic>
        <p:nvPicPr>
          <p:cNvPr id="2050" name="Picture 2" descr="C:\Users\pc\Desktop\indir (2).jpg"/>
          <p:cNvPicPr>
            <a:picLocks noGrp="1" noChangeAspect="1" noChangeArrowheads="1"/>
          </p:cNvPicPr>
          <p:nvPr>
            <p:ph sz="half" idx="2"/>
          </p:nvPr>
        </p:nvPicPr>
        <p:blipFill>
          <a:blip r:embed="rId3"/>
          <a:srcRect/>
          <a:stretch>
            <a:fillRect/>
          </a:stretch>
        </p:blipFill>
        <p:spPr bwMode="auto">
          <a:xfrm>
            <a:off x="4071934" y="1643050"/>
            <a:ext cx="4714908" cy="285751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Düz bacak kaldırma testi</a:t>
            </a:r>
            <a:endParaRPr lang="tr-TR" sz="3200" b="1" i="1" dirty="0">
              <a:latin typeface="Times New Roman" pitchFamily="18" charset="0"/>
              <a:cs typeface="Times New Roman" pitchFamily="18" charset="0"/>
            </a:endParaRPr>
          </a:p>
        </p:txBody>
      </p:sp>
      <p:sp>
        <p:nvSpPr>
          <p:cNvPr id="3" name="2 İçerik Yer Tutucusu"/>
          <p:cNvSpPr>
            <a:spLocks noGrp="1"/>
          </p:cNvSpPr>
          <p:nvPr>
            <p:ph sz="half" idx="1"/>
          </p:nvPr>
        </p:nvSpPr>
        <p:spPr/>
        <p:txBody>
          <a:bodyPr>
            <a:normAutofit/>
          </a:bodyPr>
          <a:lstStyle/>
          <a:p>
            <a:r>
              <a:rPr lang="tr-TR" sz="2400" dirty="0" smtClean="0">
                <a:latin typeface="Times New Roman" pitchFamily="18" charset="0"/>
                <a:cs typeface="Times New Roman" pitchFamily="18" charset="0"/>
              </a:rPr>
              <a:t>Hareket esnasında bel / alt </a:t>
            </a:r>
            <a:r>
              <a:rPr lang="tr-TR" sz="2400" dirty="0" err="1" smtClean="0">
                <a:latin typeface="Times New Roman" pitchFamily="18" charset="0"/>
                <a:cs typeface="Times New Roman" pitchFamily="18" charset="0"/>
              </a:rPr>
              <a:t>ekstremiteye</a:t>
            </a:r>
            <a:r>
              <a:rPr lang="tr-TR" sz="2400" dirty="0" smtClean="0">
                <a:latin typeface="Times New Roman" pitchFamily="18" charset="0"/>
                <a:cs typeface="Times New Roman" pitchFamily="18" charset="0"/>
              </a:rPr>
              <a:t> yayılan ağrı olması durumunda test pozitiftir.L5-S1 kök basılarında pozitiftir.</a:t>
            </a:r>
          </a:p>
          <a:p>
            <a:r>
              <a:rPr lang="tr-TR" sz="2400" b="1" i="1" dirty="0" err="1" smtClean="0">
                <a:latin typeface="Times New Roman" pitchFamily="18" charset="0"/>
                <a:cs typeface="Times New Roman" pitchFamily="18" charset="0"/>
              </a:rPr>
              <a:t>Kontrlateral</a:t>
            </a:r>
            <a:r>
              <a:rPr lang="tr-TR" sz="2400" b="1" i="1" dirty="0" smtClean="0">
                <a:latin typeface="Times New Roman" pitchFamily="18" charset="0"/>
                <a:cs typeface="Times New Roman" pitchFamily="18" charset="0"/>
              </a:rPr>
              <a:t> DBK testi; </a:t>
            </a:r>
            <a:r>
              <a:rPr lang="tr-TR" sz="2400" dirty="0" smtClean="0">
                <a:latin typeface="Times New Roman" pitchFamily="18" charset="0"/>
                <a:cs typeface="Times New Roman" pitchFamily="18" charset="0"/>
              </a:rPr>
              <a:t>Karşı</a:t>
            </a:r>
            <a:r>
              <a:rPr lang="tr-TR" sz="2400" dirty="0" smtClean="0">
                <a:solidFill>
                  <a:schemeClr val="tx2"/>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taraf sinir kökünde traksiyona neden olan geniş </a:t>
            </a:r>
            <a:r>
              <a:rPr lang="tr-TR" sz="2400" dirty="0" err="1" smtClean="0">
                <a:latin typeface="Times New Roman" pitchFamily="18" charset="0"/>
                <a:cs typeface="Times New Roman" pitchFamily="18" charset="0"/>
              </a:rPr>
              <a:t>herniasyonu</a:t>
            </a:r>
            <a:r>
              <a:rPr lang="tr-TR" sz="2400" dirty="0" smtClean="0">
                <a:latin typeface="Times New Roman" pitchFamily="18" charset="0"/>
                <a:cs typeface="Times New Roman" pitchFamily="18" charset="0"/>
              </a:rPr>
              <a:t> düşündürür.</a:t>
            </a:r>
            <a:endParaRPr lang="tr-TR" sz="2400" dirty="0" smtClean="0">
              <a:solidFill>
                <a:schemeClr val="tx2"/>
              </a:solidFill>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572000" y="1643050"/>
            <a:ext cx="4357718"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 </a:t>
            </a:r>
            <a:r>
              <a:rPr lang="tr-TR" sz="3200" b="1" i="1" dirty="0" err="1" smtClean="0">
                <a:latin typeface="Times New Roman" pitchFamily="18" charset="0"/>
                <a:cs typeface="Times New Roman" pitchFamily="18" charset="0"/>
              </a:rPr>
              <a:t>Bragard</a:t>
            </a:r>
            <a:r>
              <a:rPr lang="tr-TR" sz="3200" b="1" i="1" dirty="0" smtClean="0">
                <a:latin typeface="Times New Roman" pitchFamily="18" charset="0"/>
                <a:cs typeface="Times New Roman" pitchFamily="18" charset="0"/>
              </a:rPr>
              <a:t> testi</a:t>
            </a:r>
            <a:endParaRPr lang="tr-TR" sz="3200" b="1" i="1" dirty="0">
              <a:latin typeface="Times New Roman" pitchFamily="18" charset="0"/>
              <a:cs typeface="Times New Roman" pitchFamily="18" charset="0"/>
            </a:endParaRPr>
          </a:p>
        </p:txBody>
      </p:sp>
      <p:sp>
        <p:nvSpPr>
          <p:cNvPr id="3" name="2 İçerik Yer Tutucusu"/>
          <p:cNvSpPr>
            <a:spLocks noGrp="1"/>
          </p:cNvSpPr>
          <p:nvPr>
            <p:ph sz="half" idx="1"/>
          </p:nvPr>
        </p:nvSpPr>
        <p:spPr/>
        <p:txBody>
          <a:bodyPr>
            <a:normAutofit/>
          </a:bodyPr>
          <a:lstStyle/>
          <a:p>
            <a:r>
              <a:rPr lang="tr-TR" sz="2400" dirty="0" err="1" smtClean="0">
                <a:latin typeface="Times New Roman" pitchFamily="18" charset="0"/>
                <a:cs typeface="Times New Roman" pitchFamily="18" charset="0"/>
              </a:rPr>
              <a:t>DBKT’nde</a:t>
            </a:r>
            <a:r>
              <a:rPr lang="tr-TR" sz="2400" dirty="0" smtClean="0">
                <a:latin typeface="Times New Roman" pitchFamily="18" charset="0"/>
                <a:cs typeface="Times New Roman" pitchFamily="18" charset="0"/>
              </a:rPr>
              <a:t> bacak ağrının ilk başladığı konumdan hafifçe  aşağıya indirilir.Ayak bileğine </a:t>
            </a:r>
            <a:r>
              <a:rPr lang="tr-TR" sz="2400" dirty="0" err="1" smtClean="0">
                <a:latin typeface="Times New Roman" pitchFamily="18" charset="0"/>
                <a:cs typeface="Times New Roman" pitchFamily="18" charset="0"/>
              </a:rPr>
              <a:t>dorsifleksiyon</a:t>
            </a:r>
            <a:r>
              <a:rPr lang="tr-TR" sz="2400" dirty="0" smtClean="0">
                <a:latin typeface="Times New Roman" pitchFamily="18" charset="0"/>
                <a:cs typeface="Times New Roman" pitchFamily="18" charset="0"/>
              </a:rPr>
              <a:t> yaptırılır, bel/ bacakta ağrı olması DBKT’ </a:t>
            </a:r>
            <a:r>
              <a:rPr lang="tr-TR" sz="2400" dirty="0" err="1" smtClean="0">
                <a:latin typeface="Times New Roman" pitchFamily="18" charset="0"/>
                <a:cs typeface="Times New Roman" pitchFamily="18" charset="0"/>
              </a:rPr>
              <a:t>nin</a:t>
            </a:r>
            <a:r>
              <a:rPr lang="tr-TR" sz="2400" dirty="0" smtClean="0">
                <a:latin typeface="Times New Roman" pitchFamily="18" charset="0"/>
                <a:cs typeface="Times New Roman" pitchFamily="18" charset="0"/>
              </a:rPr>
              <a:t> pozitifliğini teyit eder</a:t>
            </a:r>
            <a:endParaRPr lang="tr-TR" sz="2400"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1643050"/>
            <a:ext cx="4357718"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2400" b="1" i="1" dirty="0" err="1" smtClean="0">
                <a:latin typeface="Times New Roman" pitchFamily="18" charset="0"/>
                <a:cs typeface="Times New Roman" pitchFamily="18" charset="0"/>
              </a:rPr>
              <a:t>Femoral</a:t>
            </a:r>
            <a:r>
              <a:rPr lang="tr-TR" sz="2400" b="1" i="1" dirty="0" smtClean="0">
                <a:latin typeface="Times New Roman" pitchFamily="18" charset="0"/>
                <a:cs typeface="Times New Roman" pitchFamily="18" charset="0"/>
              </a:rPr>
              <a:t> sinir germe testi;</a:t>
            </a:r>
          </a:p>
          <a:p>
            <a:pPr>
              <a:buNone/>
            </a:pPr>
            <a:r>
              <a:rPr lang="tr-TR" sz="2400" dirty="0" smtClean="0">
                <a:latin typeface="Times New Roman" pitchFamily="18" charset="0"/>
                <a:cs typeface="Times New Roman" pitchFamily="18" charset="0"/>
              </a:rPr>
              <a:t>Hasta yüzüstü yatarken bacağa kalçadan </a:t>
            </a:r>
            <a:r>
              <a:rPr lang="tr-TR" sz="2400" dirty="0" err="1" smtClean="0">
                <a:latin typeface="Times New Roman" pitchFamily="18" charset="0"/>
                <a:cs typeface="Times New Roman" pitchFamily="18" charset="0"/>
              </a:rPr>
              <a:t>ekstansiyon</a:t>
            </a:r>
            <a:r>
              <a:rPr lang="tr-TR" sz="2400" dirty="0" smtClean="0">
                <a:latin typeface="Times New Roman" pitchFamily="18" charset="0"/>
                <a:cs typeface="Times New Roman" pitchFamily="18" charset="0"/>
              </a:rPr>
              <a:t> yaptırılır.Uyluk önyüzünde ağrı olması L4 kök basısını gösterir.</a:t>
            </a:r>
          </a:p>
          <a:p>
            <a:r>
              <a:rPr lang="tr-TR" sz="2400" b="1" i="1" dirty="0" smtClean="0">
                <a:latin typeface="Times New Roman" pitchFamily="18" charset="0"/>
                <a:cs typeface="Times New Roman" pitchFamily="18" charset="0"/>
              </a:rPr>
              <a:t>Çift bacak kaldırma testi;</a:t>
            </a:r>
          </a:p>
          <a:p>
            <a:pPr>
              <a:buNone/>
            </a:pPr>
            <a:r>
              <a:rPr lang="tr-TR" sz="2400" dirty="0" smtClean="0">
                <a:latin typeface="Times New Roman" pitchFamily="18" charset="0"/>
                <a:cs typeface="Times New Roman" pitchFamily="18" charset="0"/>
              </a:rPr>
              <a:t>Sırt üstü yatan hastanın dizlerini bükmeden bacaklarını 30 dereceye kadar kaldırılır ve hastadan pozisyonu koruması istenir.Belde ağrı olursa test pozitiftir.Bu test omurganın arka elemanlarındaki patolojiyi (faset sendromu, </a:t>
            </a:r>
            <a:r>
              <a:rPr lang="tr-TR" sz="2400" dirty="0" err="1" smtClean="0">
                <a:latin typeface="Times New Roman" pitchFamily="18" charset="0"/>
                <a:cs typeface="Times New Roman" pitchFamily="18" charset="0"/>
              </a:rPr>
              <a:t>spondilolistezis</a:t>
            </a:r>
            <a:r>
              <a:rPr lang="tr-TR" sz="2400" dirty="0" smtClean="0">
                <a:latin typeface="Times New Roman" pitchFamily="18" charset="0"/>
                <a:cs typeface="Times New Roman" pitchFamily="18" charset="0"/>
              </a:rPr>
              <a:t>) gösterir</a:t>
            </a:r>
            <a:r>
              <a:rPr lang="tr-TR"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Patrick</a:t>
            </a:r>
            <a:r>
              <a:rPr lang="tr-TR" sz="3200" b="1" i="1" dirty="0" smtClean="0">
                <a:latin typeface="Times New Roman" pitchFamily="18" charset="0"/>
                <a:cs typeface="Times New Roman" pitchFamily="18" charset="0"/>
              </a:rPr>
              <a:t> (</a:t>
            </a:r>
            <a:r>
              <a:rPr lang="tr-TR" sz="3200" b="1" i="1" dirty="0" err="1" smtClean="0">
                <a:latin typeface="Times New Roman" pitchFamily="18" charset="0"/>
                <a:cs typeface="Times New Roman" pitchFamily="18" charset="0"/>
              </a:rPr>
              <a:t>Fabere</a:t>
            </a:r>
            <a:r>
              <a:rPr lang="tr-TR" sz="3200" b="1" i="1" dirty="0" smtClean="0">
                <a:latin typeface="Times New Roman" pitchFamily="18" charset="0"/>
                <a:cs typeface="Times New Roman" pitchFamily="18" charset="0"/>
              </a:rPr>
              <a:t> ) testi</a:t>
            </a:r>
            <a:endParaRPr lang="tr-TR" sz="3200" b="1" i="1" dirty="0"/>
          </a:p>
        </p:txBody>
      </p:sp>
      <p:sp>
        <p:nvSpPr>
          <p:cNvPr id="5" name="4 İçerik Yer Tutucusu"/>
          <p:cNvSpPr>
            <a:spLocks noGrp="1"/>
          </p:cNvSpPr>
          <p:nvPr>
            <p:ph sz="half" idx="1"/>
          </p:nvPr>
        </p:nvSpPr>
        <p:spPr>
          <a:xfrm>
            <a:off x="428596" y="1357298"/>
            <a:ext cx="5500726" cy="4525963"/>
          </a:xfrm>
        </p:spPr>
        <p:txBody>
          <a:bodyPr>
            <a:noAutofit/>
          </a:bodyPr>
          <a:lstStyle/>
          <a:p>
            <a:r>
              <a:rPr lang="tr-TR" sz="2400" dirty="0" smtClean="0">
                <a:latin typeface="Times New Roman" pitchFamily="18" charset="0"/>
                <a:cs typeface="Times New Roman" pitchFamily="18" charset="0"/>
              </a:rPr>
              <a:t>Kalça ağrısını </a:t>
            </a:r>
            <a:r>
              <a:rPr lang="tr-TR" sz="2400" dirty="0" err="1" smtClean="0">
                <a:latin typeface="Times New Roman" pitchFamily="18" charset="0"/>
                <a:cs typeface="Times New Roman" pitchFamily="18" charset="0"/>
              </a:rPr>
              <a:t>sakroiliak</a:t>
            </a:r>
            <a:r>
              <a:rPr lang="tr-TR" sz="2400" dirty="0" smtClean="0">
                <a:latin typeface="Times New Roman" pitchFamily="18" charset="0"/>
                <a:cs typeface="Times New Roman" pitchFamily="18" charset="0"/>
              </a:rPr>
              <a:t> eklem ağrısından ayırmada kullanılır.</a:t>
            </a:r>
          </a:p>
          <a:p>
            <a:r>
              <a:rPr lang="tr-TR" sz="2400" dirty="0" smtClean="0">
                <a:latin typeface="Times New Roman" pitchFamily="18" charset="0"/>
                <a:cs typeface="Times New Roman" pitchFamily="18" charset="0"/>
              </a:rPr>
              <a:t>Test edilecek bacağın  </a:t>
            </a:r>
            <a:r>
              <a:rPr lang="tr-TR" sz="2400" dirty="0" err="1" smtClean="0">
                <a:latin typeface="Times New Roman" pitchFamily="18" charset="0"/>
                <a:cs typeface="Times New Roman" pitchFamily="18" charset="0"/>
              </a:rPr>
              <a:t>lateral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malleolu</a:t>
            </a:r>
            <a:r>
              <a:rPr lang="tr-TR" sz="2400" dirty="0" smtClean="0">
                <a:latin typeface="Times New Roman" pitchFamily="18" charset="0"/>
                <a:cs typeface="Times New Roman" pitchFamily="18" charset="0"/>
              </a:rPr>
              <a:t> karşı bacak </a:t>
            </a:r>
            <a:r>
              <a:rPr lang="tr-TR" sz="2400" dirty="0" err="1" smtClean="0">
                <a:latin typeface="Times New Roman" pitchFamily="18" charset="0"/>
                <a:cs typeface="Times New Roman" pitchFamily="18" charset="0"/>
              </a:rPr>
              <a:t>patellası</a:t>
            </a:r>
            <a:r>
              <a:rPr lang="tr-TR" sz="2400" dirty="0" smtClean="0">
                <a:latin typeface="Times New Roman" pitchFamily="18" charset="0"/>
                <a:cs typeface="Times New Roman" pitchFamily="18" charset="0"/>
              </a:rPr>
              <a:t> üzerine konulur ve dizin </a:t>
            </a:r>
            <a:r>
              <a:rPr lang="tr-TR" sz="2400" dirty="0" err="1" smtClean="0">
                <a:latin typeface="Times New Roman" pitchFamily="18" charset="0"/>
                <a:cs typeface="Times New Roman" pitchFamily="18" charset="0"/>
              </a:rPr>
              <a:t>medial</a:t>
            </a:r>
            <a:r>
              <a:rPr lang="tr-TR" sz="2400" dirty="0" smtClean="0">
                <a:latin typeface="Times New Roman" pitchFamily="18" charset="0"/>
                <a:cs typeface="Times New Roman" pitchFamily="18" charset="0"/>
              </a:rPr>
              <a:t> yüzeyine aşağı doğru basınç uygulanır.</a:t>
            </a:r>
          </a:p>
          <a:p>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omurganın </a:t>
            </a:r>
            <a:r>
              <a:rPr lang="tr-TR" sz="2400" dirty="0" err="1" smtClean="0">
                <a:latin typeface="Times New Roman" pitchFamily="18" charset="0"/>
                <a:cs typeface="Times New Roman" pitchFamily="18" charset="0"/>
              </a:rPr>
              <a:t>lateral</a:t>
            </a:r>
            <a:r>
              <a:rPr lang="tr-TR" sz="2400" dirty="0" smtClean="0">
                <a:latin typeface="Times New Roman" pitchFamily="18" charset="0"/>
                <a:cs typeface="Times New Roman" pitchFamily="18" charset="0"/>
              </a:rPr>
              <a:t> yüzeyinde lokalize ağrı oluşturulursa ağrı </a:t>
            </a:r>
            <a:r>
              <a:rPr lang="tr-TR" sz="2400" dirty="0" err="1" smtClean="0">
                <a:latin typeface="Times New Roman" pitchFamily="18" charset="0"/>
                <a:cs typeface="Times New Roman" pitchFamily="18" charset="0"/>
              </a:rPr>
              <a:t>sakroiliyak</a:t>
            </a:r>
            <a:r>
              <a:rPr lang="tr-TR" sz="2400" dirty="0" smtClean="0">
                <a:latin typeface="Times New Roman" pitchFamily="18" charset="0"/>
                <a:cs typeface="Times New Roman" pitchFamily="18" charset="0"/>
              </a:rPr>
              <a:t> eklem kökenlidir,kasık ağrısı oluşuyorsa kalça eklemi patolojisi vardır</a:t>
            </a:r>
            <a:endParaRPr lang="tr-TR" sz="2400" dirty="0"/>
          </a:p>
        </p:txBody>
      </p:sp>
      <p:pic>
        <p:nvPicPr>
          <p:cNvPr id="1026" name="Picture 2" descr="C:\Users\pc\Desktop\08.jpg"/>
          <p:cNvPicPr>
            <a:picLocks noGrp="1" noChangeAspect="1" noChangeArrowheads="1"/>
          </p:cNvPicPr>
          <p:nvPr>
            <p:ph sz="half" idx="2"/>
          </p:nvPr>
        </p:nvPicPr>
        <p:blipFill>
          <a:blip r:embed="rId2" cstate="print"/>
          <a:srcRect/>
          <a:stretch>
            <a:fillRect/>
          </a:stretch>
        </p:blipFill>
        <p:spPr bwMode="auto">
          <a:xfrm>
            <a:off x="5786446" y="1142984"/>
            <a:ext cx="3357554" cy="32861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714512"/>
          </a:xfrm>
        </p:spPr>
        <p:txBody>
          <a:bodyPr>
            <a:normAutofit/>
          </a:bodyPr>
          <a:lstStyle/>
          <a:p>
            <a:r>
              <a:rPr lang="tr-TR" sz="3200" b="1" i="1" dirty="0" err="1" smtClean="0">
                <a:latin typeface="Times New Roman" pitchFamily="18" charset="0"/>
                <a:cs typeface="Times New Roman" pitchFamily="18" charset="0"/>
              </a:rPr>
              <a:t>Waddel</a:t>
            </a:r>
            <a:r>
              <a:rPr lang="tr-TR" sz="3200" b="1" i="1" dirty="0" smtClean="0">
                <a:latin typeface="Times New Roman" pitchFamily="18" charset="0"/>
                <a:cs typeface="Times New Roman" pitchFamily="18" charset="0"/>
              </a:rPr>
              <a:t> testleri</a:t>
            </a:r>
            <a:r>
              <a:rPr lang="tr-TR" b="1" i="1" dirty="0" smtClean="0">
                <a:latin typeface="Times New Roman" pitchFamily="18" charset="0"/>
                <a:cs typeface="Times New Roman" pitchFamily="18" charset="0"/>
              </a:rPr>
              <a:t/>
            </a:r>
            <a:br>
              <a:rPr lang="tr-TR" b="1" i="1" dirty="0" smtClean="0">
                <a:latin typeface="Times New Roman" pitchFamily="18" charset="0"/>
                <a:cs typeface="Times New Roman" pitchFamily="18" charset="0"/>
              </a:rPr>
            </a:br>
            <a:r>
              <a:rPr lang="tr-TR" dirty="0" smtClean="0"/>
              <a:t> </a:t>
            </a:r>
            <a:endParaRPr lang="tr-TR" dirty="0"/>
          </a:p>
        </p:txBody>
      </p:sp>
      <p:sp>
        <p:nvSpPr>
          <p:cNvPr id="3" name="2 İçerik Yer Tutucusu"/>
          <p:cNvSpPr>
            <a:spLocks noGrp="1"/>
          </p:cNvSpPr>
          <p:nvPr>
            <p:ph idx="1"/>
          </p:nvPr>
        </p:nvSpPr>
        <p:spPr>
          <a:xfrm>
            <a:off x="457200" y="1357298"/>
            <a:ext cx="8229600" cy="4768865"/>
          </a:xfrm>
        </p:spPr>
        <p:txBody>
          <a:bodyPr>
            <a:noAutofit/>
          </a:bodyPr>
          <a:lstStyle/>
          <a:p>
            <a:pPr>
              <a:buNone/>
            </a:pPr>
            <a:r>
              <a:rPr lang="tr-TR" sz="2400" dirty="0" smtClean="0">
                <a:latin typeface="Times New Roman" pitchFamily="18" charset="0"/>
                <a:cs typeface="Times New Roman" pitchFamily="18" charset="0"/>
              </a:rPr>
              <a:t>Abartılı bulguları ve psikosomatik hastalık öğesini ortaya çıkarmaya yarar.5 bulgudan 3’ ü varsa anlamlıdır.</a:t>
            </a:r>
          </a:p>
          <a:p>
            <a:pPr>
              <a:buNone/>
            </a:pPr>
            <a:r>
              <a:rPr lang="tr-TR" sz="2400" dirty="0" smtClean="0">
                <a:latin typeface="Times New Roman" pitchFamily="18" charset="0"/>
                <a:cs typeface="Times New Roman" pitchFamily="18" charset="0"/>
              </a:rPr>
              <a:t>_ </a:t>
            </a:r>
            <a:r>
              <a:rPr lang="tr-TR" sz="2400" dirty="0" err="1" smtClean="0">
                <a:latin typeface="Times New Roman" pitchFamily="18" charset="0"/>
                <a:cs typeface="Times New Roman" pitchFamily="18" charset="0"/>
              </a:rPr>
              <a:t>Yüzeyel</a:t>
            </a:r>
            <a:r>
              <a:rPr lang="tr-TR" sz="2400" dirty="0" smtClean="0">
                <a:latin typeface="Times New Roman" pitchFamily="18" charset="0"/>
                <a:cs typeface="Times New Roman" pitchFamily="18" charset="0"/>
              </a:rPr>
              <a:t> dokunma ile hassasiyet </a:t>
            </a:r>
          </a:p>
          <a:p>
            <a:pPr>
              <a:buNone/>
            </a:pPr>
            <a:r>
              <a:rPr lang="tr-TR" sz="2400" dirty="0" smtClean="0">
                <a:latin typeface="Times New Roman" pitchFamily="18" charset="0"/>
                <a:cs typeface="Times New Roman" pitchFamily="18" charset="0"/>
              </a:rPr>
              <a:t>_ </a:t>
            </a:r>
            <a:r>
              <a:rPr lang="tr-TR" sz="2400" dirty="0" err="1" smtClean="0">
                <a:latin typeface="Times New Roman" pitchFamily="18" charset="0"/>
                <a:cs typeface="Times New Roman" pitchFamily="18" charset="0"/>
              </a:rPr>
              <a:t>Stimülasyon</a:t>
            </a:r>
            <a:r>
              <a:rPr lang="tr-TR" sz="2400" dirty="0" smtClean="0">
                <a:latin typeface="Times New Roman" pitchFamily="18" charset="0"/>
                <a:cs typeface="Times New Roman" pitchFamily="18" charset="0"/>
              </a:rPr>
              <a:t> testleri ile normalde ağrı oluşturmayan hareketlerin ağrı oluşturması</a:t>
            </a:r>
          </a:p>
          <a:p>
            <a:pPr>
              <a:buNone/>
            </a:pPr>
            <a:r>
              <a:rPr lang="tr-TR" sz="2400" dirty="0" smtClean="0">
                <a:latin typeface="Times New Roman" pitchFamily="18" charset="0"/>
                <a:cs typeface="Times New Roman" pitchFamily="18" charset="0"/>
              </a:rPr>
              <a:t>_ </a:t>
            </a:r>
            <a:r>
              <a:rPr lang="tr-TR" sz="2400" dirty="0" err="1" smtClean="0">
                <a:latin typeface="Times New Roman" pitchFamily="18" charset="0"/>
                <a:cs typeface="Times New Roman" pitchFamily="18" charset="0"/>
              </a:rPr>
              <a:t>Stimülasyon</a:t>
            </a:r>
            <a:r>
              <a:rPr lang="tr-TR" sz="2400" dirty="0" smtClean="0">
                <a:latin typeface="Times New Roman" pitchFamily="18" charset="0"/>
                <a:cs typeface="Times New Roman" pitchFamily="18" charset="0"/>
              </a:rPr>
              <a:t> testleri ile doğrulayıcı testlerde çelişkili sonuçlar elde edilmesi</a:t>
            </a:r>
          </a:p>
          <a:p>
            <a:pPr>
              <a:buNone/>
            </a:pPr>
            <a:r>
              <a:rPr lang="tr-TR" sz="2400" dirty="0" smtClean="0">
                <a:latin typeface="Times New Roman" pitchFamily="18" charset="0"/>
                <a:cs typeface="Times New Roman" pitchFamily="18" charset="0"/>
              </a:rPr>
              <a:t>_ </a:t>
            </a:r>
            <a:r>
              <a:rPr lang="tr-TR" sz="2400" dirty="0" err="1" smtClean="0">
                <a:latin typeface="Times New Roman" pitchFamily="18" charset="0"/>
                <a:cs typeface="Times New Roman" pitchFamily="18" charset="0"/>
              </a:rPr>
              <a:t>Nöroanatomik</a:t>
            </a:r>
            <a:r>
              <a:rPr lang="tr-TR" sz="2400" dirty="0" smtClean="0">
                <a:latin typeface="Times New Roman" pitchFamily="18" charset="0"/>
                <a:cs typeface="Times New Roman" pitchFamily="18" charset="0"/>
              </a:rPr>
              <a:t> yapılara uymayan bölgesel duyusal ve motor bozukluklar.</a:t>
            </a:r>
          </a:p>
          <a:p>
            <a:pPr>
              <a:buNone/>
            </a:pPr>
            <a:r>
              <a:rPr lang="tr-TR" sz="2400" dirty="0" smtClean="0">
                <a:latin typeface="Times New Roman" pitchFamily="18" charset="0"/>
                <a:cs typeface="Times New Roman" pitchFamily="18" charset="0"/>
              </a:rPr>
              <a:t>_ Aşırı reaksiyon (sıçrama, büzülme gibi orantısız reaksiyonlar görülmesi)</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3857620" cy="1143000"/>
          </a:xfrm>
        </p:spPr>
        <p:txBody>
          <a:bodyPr/>
          <a:lstStyle/>
          <a:p>
            <a:r>
              <a:rPr lang="tr-TR" sz="3200" b="1" i="1" dirty="0" smtClean="0">
                <a:latin typeface="Times New Roman" pitchFamily="18" charset="0"/>
                <a:cs typeface="Times New Roman" pitchFamily="18" charset="0"/>
              </a:rPr>
              <a:t>Nörolojik Muayene</a:t>
            </a:r>
            <a:endParaRPr lang="tr-TR" sz="3200" b="1" i="1" dirty="0">
              <a:latin typeface="Times New Roman" pitchFamily="18" charset="0"/>
              <a:cs typeface="Times New Roman" pitchFamily="18" charset="0"/>
            </a:endParaRPr>
          </a:p>
        </p:txBody>
      </p:sp>
      <p:sp>
        <p:nvSpPr>
          <p:cNvPr id="3" name="2 İçerik Yer Tutucusu"/>
          <p:cNvSpPr>
            <a:spLocks noGrp="1"/>
          </p:cNvSpPr>
          <p:nvPr>
            <p:ph sz="half" idx="1"/>
          </p:nvPr>
        </p:nvSpPr>
        <p:spPr>
          <a:xfrm>
            <a:off x="428596" y="2000240"/>
            <a:ext cx="3429024" cy="2714645"/>
          </a:xfrm>
        </p:spPr>
        <p:txBody>
          <a:bodyPr>
            <a:normAutofit/>
          </a:bodyPr>
          <a:lstStyle/>
          <a:p>
            <a:r>
              <a:rPr lang="tr-TR" sz="2400" dirty="0" smtClean="0">
                <a:latin typeface="Times New Roman" pitchFamily="18" charset="0"/>
                <a:cs typeface="Times New Roman" pitchFamily="18" charset="0"/>
              </a:rPr>
              <a:t>Her bir özgül </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a:t>
            </a:r>
          </a:p>
          <a:p>
            <a:pPr>
              <a:buNone/>
            </a:pPr>
            <a:r>
              <a:rPr lang="tr-TR" sz="2400" dirty="0" smtClean="0">
                <a:latin typeface="Times New Roman" pitchFamily="18" charset="0"/>
                <a:cs typeface="Times New Roman" pitchFamily="18" charset="0"/>
              </a:rPr>
              <a:t>sinir köklerindeki </a:t>
            </a:r>
          </a:p>
          <a:p>
            <a:pPr>
              <a:buNone/>
            </a:pPr>
            <a:r>
              <a:rPr lang="tr-TR" sz="2400" dirty="0" smtClean="0">
                <a:latin typeface="Times New Roman" pitchFamily="18" charset="0"/>
                <a:cs typeface="Times New Roman" pitchFamily="18" charset="0"/>
              </a:rPr>
              <a:t>kusurları tespit etmeye </a:t>
            </a:r>
          </a:p>
          <a:p>
            <a:pPr>
              <a:buNone/>
            </a:pPr>
            <a:r>
              <a:rPr lang="tr-TR" sz="2400" dirty="0" smtClean="0">
                <a:latin typeface="Times New Roman" pitchFamily="18" charset="0"/>
                <a:cs typeface="Times New Roman" pitchFamily="18" charset="0"/>
              </a:rPr>
              <a:t>yönelik olmalıdır;</a:t>
            </a:r>
          </a:p>
          <a:p>
            <a:pPr>
              <a:buNone/>
            </a:pPr>
            <a:r>
              <a:rPr lang="tr-TR" sz="2400" dirty="0" smtClean="0">
                <a:latin typeface="Times New Roman" pitchFamily="18" charset="0"/>
                <a:cs typeface="Times New Roman" pitchFamily="18" charset="0"/>
              </a:rPr>
              <a:t>duyu , motor, refleks </a:t>
            </a:r>
          </a:p>
          <a:p>
            <a:pPr>
              <a:buNone/>
            </a:pPr>
            <a:r>
              <a:rPr lang="tr-TR" sz="2400" dirty="0" smtClean="0">
                <a:latin typeface="Times New Roman" pitchFamily="18" charset="0"/>
                <a:cs typeface="Times New Roman" pitchFamily="18" charset="0"/>
              </a:rPr>
              <a:t>muayenesi</a:t>
            </a:r>
            <a:endParaRPr lang="tr-TR" sz="2400" dirty="0"/>
          </a:p>
        </p:txBody>
      </p:sp>
      <p:pic>
        <p:nvPicPr>
          <p:cNvPr id="1026" name="Picture 2" descr="C:\Users\pc\Desktop\20160115_232241.jpg"/>
          <p:cNvPicPr>
            <a:picLocks noGrp="1" noChangeAspect="1" noChangeArrowheads="1"/>
          </p:cNvPicPr>
          <p:nvPr>
            <p:ph sz="half" idx="2"/>
          </p:nvPr>
        </p:nvPicPr>
        <p:blipFill>
          <a:blip r:embed="rId3" cstate="print"/>
          <a:srcRect/>
          <a:stretch>
            <a:fillRect/>
          </a:stretch>
        </p:blipFill>
        <p:spPr bwMode="auto">
          <a:xfrm>
            <a:off x="4047244" y="0"/>
            <a:ext cx="5096756"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Laboratuvar</a:t>
            </a:r>
            <a:r>
              <a:rPr lang="tr-TR" sz="3200" b="1" i="1" dirty="0" smtClean="0">
                <a:latin typeface="Times New Roman" pitchFamily="18" charset="0"/>
                <a:cs typeface="Times New Roman" pitchFamily="18" charset="0"/>
              </a:rPr>
              <a:t> testler</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500174"/>
            <a:ext cx="8229600" cy="5072098"/>
          </a:xfrm>
        </p:spPr>
        <p:txBody>
          <a:bodyPr>
            <a:normAutofit/>
          </a:bodyPr>
          <a:lstStyle/>
          <a:p>
            <a:r>
              <a:rPr lang="tr-TR" sz="2400" dirty="0" smtClean="0">
                <a:latin typeface="Times New Roman" pitchFamily="18" charset="0"/>
                <a:cs typeface="Times New Roman" pitchFamily="18" charset="0"/>
              </a:rPr>
              <a:t>Akut bel ağrılı çoğu hasta için röntgen  çekimi, görüntüleme teknikleri ve </a:t>
            </a:r>
            <a:r>
              <a:rPr lang="tr-TR" sz="2400" dirty="0" err="1" smtClean="0">
                <a:latin typeface="Times New Roman" pitchFamily="18" charset="0"/>
                <a:cs typeface="Times New Roman" pitchFamily="18" charset="0"/>
              </a:rPr>
              <a:t>laboratuvar</a:t>
            </a:r>
            <a:r>
              <a:rPr lang="tr-TR" sz="2400" dirty="0" smtClean="0">
                <a:latin typeface="Times New Roman" pitchFamily="18" charset="0"/>
                <a:cs typeface="Times New Roman" pitchFamily="18" charset="0"/>
              </a:rPr>
              <a:t> testleri gereksizdir</a:t>
            </a:r>
            <a:r>
              <a:rPr lang="tr-TR" sz="2400" dirty="0" smtClean="0">
                <a:latin typeface="Times New Roman" pitchFamily="18" charset="0"/>
                <a:cs typeface="Times New Roman" pitchFamily="18" charset="0"/>
              </a:rPr>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Akut bel ağrısı olan hastalarda erken görüntüleme gereksinimi düşündüren belirti ve bulgular; </a:t>
            </a:r>
            <a:r>
              <a:rPr lang="tr-TR" sz="2400" dirty="0" err="1" smtClean="0">
                <a:latin typeface="Times New Roman" pitchFamily="18" charset="0"/>
                <a:cs typeface="Times New Roman" pitchFamily="18" charset="0"/>
              </a:rPr>
              <a:t>major</a:t>
            </a:r>
            <a:r>
              <a:rPr lang="tr-TR" sz="2400" dirty="0" smtClean="0">
                <a:latin typeface="Times New Roman" pitchFamily="18" charset="0"/>
                <a:cs typeface="Times New Roman" pitchFamily="18" charset="0"/>
              </a:rPr>
              <a:t> travma, yaş ≥ 50, kanser öyküsü, açıklanamayan kilo kaybı, ateş, </a:t>
            </a:r>
            <a:r>
              <a:rPr lang="tr-TR" sz="2400" dirty="0" err="1" smtClean="0">
                <a:latin typeface="Times New Roman" pitchFamily="18" charset="0"/>
                <a:cs typeface="Times New Roman" pitchFamily="18" charset="0"/>
              </a:rPr>
              <a:t>immünsupresyon</a:t>
            </a:r>
            <a:r>
              <a:rPr lang="tr-TR" sz="2400" dirty="0" smtClean="0">
                <a:latin typeface="Times New Roman" pitchFamily="18" charset="0"/>
                <a:cs typeface="Times New Roman" pitchFamily="18" charset="0"/>
              </a:rPr>
              <a:t>, HIV, IV veya enjeksiyon ilaç alımı, mesane </a:t>
            </a:r>
            <a:r>
              <a:rPr lang="tr-TR" sz="2400" dirty="0" smtClean="0">
                <a:latin typeface="Times New Roman" pitchFamily="18" charset="0"/>
                <a:cs typeface="Times New Roman" pitchFamily="18" charset="0"/>
              </a:rPr>
              <a:t>veya </a:t>
            </a:r>
            <a:r>
              <a:rPr lang="tr-TR" sz="2400" dirty="0" smtClean="0">
                <a:latin typeface="Times New Roman" pitchFamily="18" charset="0"/>
                <a:cs typeface="Times New Roman" pitchFamily="18" charset="0"/>
              </a:rPr>
              <a:t>bağırsak </a:t>
            </a:r>
            <a:r>
              <a:rPr lang="tr-TR" sz="2400" dirty="0" err="1" smtClean="0">
                <a:latin typeface="Times New Roman" pitchFamily="18" charset="0"/>
                <a:cs typeface="Times New Roman" pitchFamily="18" charset="0"/>
              </a:rPr>
              <a:t>inkontinansı</a:t>
            </a:r>
            <a:r>
              <a:rPr lang="tr-TR" sz="2400" dirty="0" smtClean="0">
                <a:latin typeface="Times New Roman" pitchFamily="18" charset="0"/>
                <a:cs typeface="Times New Roman" pitchFamily="18" charset="0"/>
              </a:rPr>
              <a:t>, ağır veya ilerleyici nörolojik hasar</a:t>
            </a:r>
            <a:r>
              <a:rPr lang="tr-TR" sz="2400" dirty="0" smtClean="0">
                <a:latin typeface="Times New Roman" pitchFamily="18" charset="0"/>
                <a:cs typeface="Times New Roman" pitchFamily="18" charset="0"/>
              </a:rPr>
              <a:t>…</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2 ile 4 haftalık bir koruyucu  tedavi  sürecinde bariz bir iyileşme görülmeyen hastaların bel ağrısı için görüntüleme yapılmalıdır</a:t>
            </a:r>
            <a:r>
              <a:rPr lang="tr-TR" dirty="0" smtClean="0"/>
              <a:t>.</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latin typeface="Times New Roman" pitchFamily="18" charset="0"/>
                <a:cs typeface="Times New Roman" pitchFamily="18" charset="0"/>
              </a:rPr>
              <a:t>Öğrenim Hedefleri</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endParaRPr lang="tr-TR" sz="2400" dirty="0" smtClean="0">
              <a:latin typeface="Times New Roman" pitchFamily="18" charset="0"/>
              <a:cs typeface="Times New Roman" pitchFamily="18" charset="0"/>
            </a:endParaRPr>
          </a:p>
          <a:p>
            <a:pPr marL="457200" indent="-457200">
              <a:buFont typeface="+mj-lt"/>
              <a:buAutoNum type="arabicPeriod"/>
            </a:pPr>
            <a:r>
              <a:rPr lang="tr-TR" sz="2400" dirty="0" smtClean="0">
                <a:latin typeface="Times New Roman" pitchFamily="18" charset="0"/>
                <a:cs typeface="Times New Roman" pitchFamily="18" charset="0"/>
              </a:rPr>
              <a:t>Bel ağrısının nedenlerini sayabilmek </a:t>
            </a:r>
          </a:p>
          <a:p>
            <a:pPr marL="457200" indent="-457200">
              <a:buFont typeface="+mj-lt"/>
              <a:buAutoNum type="arabicPeriod"/>
            </a:pPr>
            <a:r>
              <a:rPr lang="tr-TR" sz="2400" dirty="0" smtClean="0">
                <a:latin typeface="Times New Roman" pitchFamily="18" charset="0"/>
                <a:cs typeface="Times New Roman" pitchFamily="18" charset="0"/>
              </a:rPr>
              <a:t>Bel ağrısına akılcı klinik yaklaşımı bilmek (uyarıcı bulgular, fizik inceleme, radyoloji)</a:t>
            </a:r>
          </a:p>
          <a:p>
            <a:pPr marL="457200" indent="-457200">
              <a:buFont typeface="+mj-lt"/>
              <a:buAutoNum type="arabicPeriod"/>
            </a:pPr>
            <a:r>
              <a:rPr lang="tr-TR" sz="2400" dirty="0" smtClean="0">
                <a:latin typeface="Times New Roman" pitchFamily="18" charset="0"/>
                <a:cs typeface="Times New Roman" pitchFamily="18" charset="0"/>
              </a:rPr>
              <a:t>Mekanik ve </a:t>
            </a:r>
            <a:r>
              <a:rPr lang="tr-TR" sz="2400" dirty="0" err="1" smtClean="0">
                <a:latin typeface="Times New Roman" pitchFamily="18" charset="0"/>
                <a:cs typeface="Times New Roman" pitchFamily="18" charset="0"/>
              </a:rPr>
              <a:t>inflamatuar</a:t>
            </a:r>
            <a:r>
              <a:rPr lang="tr-TR" sz="2400" dirty="0" smtClean="0">
                <a:latin typeface="Times New Roman" pitchFamily="18" charset="0"/>
                <a:cs typeface="Times New Roman" pitchFamily="18" charset="0"/>
              </a:rPr>
              <a:t> bel ağrısı özelliklerini sayabilmek</a:t>
            </a:r>
          </a:p>
          <a:p>
            <a:pPr marL="457200" indent="-457200">
              <a:buFont typeface="+mj-lt"/>
              <a:buAutoNum type="arabicPeriod"/>
            </a:pPr>
            <a:r>
              <a:rPr lang="tr-TR" sz="2400" dirty="0" err="1" smtClean="0">
                <a:latin typeface="Times New Roman" pitchFamily="18" charset="0"/>
                <a:cs typeface="Times New Roman" pitchFamily="18" charset="0"/>
              </a:rPr>
              <a:t>Nonspesifik</a:t>
            </a:r>
            <a:r>
              <a:rPr lang="tr-TR" sz="2400" dirty="0" smtClean="0">
                <a:latin typeface="Times New Roman" pitchFamily="18" charset="0"/>
                <a:cs typeface="Times New Roman" pitchFamily="18" charset="0"/>
              </a:rPr>
              <a:t> bel ağrısı tedavi ilkelerini sayabilmek</a:t>
            </a:r>
          </a:p>
          <a:p>
            <a:pPr marL="457200" indent="-457200">
              <a:buFont typeface="+mj-lt"/>
              <a:buAutoNum type="arabicPeriod"/>
            </a:pPr>
            <a:r>
              <a:rPr lang="tr-TR" sz="2400" dirty="0" smtClean="0">
                <a:latin typeface="Times New Roman" pitchFamily="18" charset="0"/>
                <a:cs typeface="Times New Roman" pitchFamily="18" charset="0"/>
              </a:rPr>
              <a:t>Bel ağrısının alarm belirtilerini sayabilmek</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2400" b="1" i="1" dirty="0" err="1" smtClean="0">
                <a:latin typeface="Times New Roman" pitchFamily="18" charset="0"/>
                <a:cs typeface="Times New Roman" pitchFamily="18" charset="0"/>
              </a:rPr>
              <a:t>Laboratuvar</a:t>
            </a:r>
            <a:r>
              <a:rPr lang="tr-TR" sz="2400" b="1" i="1" dirty="0" smtClean="0">
                <a:latin typeface="Times New Roman" pitchFamily="18" charset="0"/>
                <a:cs typeface="Times New Roman" pitchFamily="18" charset="0"/>
              </a:rPr>
              <a:t> testleri:</a:t>
            </a:r>
          </a:p>
          <a:p>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Tam kan sayımı</a:t>
            </a:r>
          </a:p>
          <a:p>
            <a:pPr>
              <a:buNone/>
            </a:pPr>
            <a:r>
              <a:rPr lang="tr-TR" sz="2400" dirty="0" smtClean="0">
                <a:latin typeface="Times New Roman" pitchFamily="18" charset="0"/>
                <a:cs typeface="Times New Roman" pitchFamily="18" charset="0"/>
              </a:rPr>
              <a:t>Eritrosit </a:t>
            </a:r>
            <a:r>
              <a:rPr lang="tr-TR" sz="2400" dirty="0" err="1" smtClean="0">
                <a:latin typeface="Times New Roman" pitchFamily="18" charset="0"/>
                <a:cs typeface="Times New Roman" pitchFamily="18" charset="0"/>
              </a:rPr>
              <a:t>sedimentasyon</a:t>
            </a:r>
            <a:r>
              <a:rPr lang="tr-TR" sz="2400" dirty="0" smtClean="0">
                <a:latin typeface="Times New Roman" pitchFamily="18" charset="0"/>
                <a:cs typeface="Times New Roman" pitchFamily="18" charset="0"/>
              </a:rPr>
              <a:t> hızı</a:t>
            </a:r>
          </a:p>
          <a:p>
            <a:pPr>
              <a:buNone/>
            </a:pPr>
            <a:r>
              <a:rPr lang="tr-TR" sz="2400" dirty="0" smtClean="0">
                <a:latin typeface="Times New Roman" pitchFamily="18" charset="0"/>
                <a:cs typeface="Times New Roman" pitchFamily="18" charset="0"/>
              </a:rPr>
              <a:t>C-reaktif protein</a:t>
            </a:r>
          </a:p>
          <a:p>
            <a:pPr>
              <a:buNone/>
            </a:pPr>
            <a:r>
              <a:rPr lang="tr-TR" sz="2400" dirty="0" smtClean="0">
                <a:latin typeface="Times New Roman" pitchFamily="18" charset="0"/>
                <a:cs typeface="Times New Roman" pitchFamily="18" charset="0"/>
              </a:rPr>
              <a:t>İdrar tahlili</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500174"/>
            <a:ext cx="8229600" cy="4625989"/>
          </a:xfrm>
        </p:spPr>
        <p:txBody>
          <a:bodyPr/>
          <a:lstStyle/>
          <a:p>
            <a:r>
              <a:rPr lang="tr-TR" sz="2400" b="1" i="1" dirty="0" smtClean="0">
                <a:latin typeface="Times New Roman" pitchFamily="18" charset="0"/>
                <a:cs typeface="Times New Roman" pitchFamily="18" charset="0"/>
              </a:rPr>
              <a:t>Radyolojik değerlendirme:</a:t>
            </a:r>
          </a:p>
          <a:p>
            <a:endParaRPr lang="tr-TR" sz="2400" b="1" i="1"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 Kırık, tümör veya enfeksiyondan şüphelenildiğinde </a:t>
            </a:r>
            <a:r>
              <a:rPr lang="tr-TR" sz="2400" i="1" dirty="0" smtClean="0">
                <a:latin typeface="Times New Roman" pitchFamily="18" charset="0"/>
                <a:cs typeface="Times New Roman" pitchFamily="18" charset="0"/>
              </a:rPr>
              <a:t>düz omurga </a:t>
            </a:r>
            <a:r>
              <a:rPr lang="tr-TR" sz="2400" i="1" dirty="0" err="1" smtClean="0">
                <a:latin typeface="Times New Roman" pitchFamily="18" charset="0"/>
                <a:cs typeface="Times New Roman" pitchFamily="18" charset="0"/>
              </a:rPr>
              <a:t>grafisi</a:t>
            </a:r>
            <a:r>
              <a:rPr lang="tr-TR" sz="2400" i="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düşünülebilir ama duyarlılığı tümörler için %83 ve enfeksiyon için de çok zayıftır.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lnSpcReduction="10000"/>
          </a:bodyPr>
          <a:lstStyle/>
          <a:p>
            <a:pPr>
              <a:buNone/>
            </a:pPr>
            <a:r>
              <a:rPr lang="tr-TR" sz="2400" b="1" i="1" dirty="0" smtClean="0">
                <a:latin typeface="Times New Roman" pitchFamily="18" charset="0"/>
                <a:cs typeface="Times New Roman" pitchFamily="18" charset="0"/>
              </a:rPr>
              <a:t>MRG</a:t>
            </a:r>
            <a:r>
              <a:rPr lang="tr-TR" sz="2400" dirty="0" smtClean="0">
                <a:latin typeface="Times New Roman" pitchFamily="18" charset="0"/>
                <a:cs typeface="Times New Roman" pitchFamily="18" charset="0"/>
              </a:rPr>
              <a:t>: Düz </a:t>
            </a:r>
            <a:r>
              <a:rPr lang="tr-TR" sz="2400" dirty="0" err="1" smtClean="0">
                <a:latin typeface="Times New Roman" pitchFamily="18" charset="0"/>
                <a:cs typeface="Times New Roman" pitchFamily="18" charset="0"/>
              </a:rPr>
              <a:t>grafileri</a:t>
            </a:r>
            <a:r>
              <a:rPr lang="tr-TR" sz="2400" dirty="0" smtClean="0">
                <a:latin typeface="Times New Roman" pitchFamily="18" charset="0"/>
                <a:cs typeface="Times New Roman" pitchFamily="18" charset="0"/>
              </a:rPr>
              <a:t> normal, ama yakınmaları devam edenler ve 6 haftalık tedaviye rağmen yakınmalarında iyileşme göstermeyen risk altındaki hastalar için düşünülebilir.</a:t>
            </a:r>
          </a:p>
          <a:p>
            <a:pPr>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enfeksiyon, kanser veya </a:t>
            </a:r>
            <a:r>
              <a:rPr lang="tr-TR" sz="2400" dirty="0" err="1" smtClean="0">
                <a:latin typeface="Times New Roman" pitchFamily="18" charset="0"/>
                <a:cs typeface="Times New Roman" pitchFamily="18" charset="0"/>
              </a:rPr>
              <a:t>epidural</a:t>
            </a:r>
            <a:r>
              <a:rPr lang="tr-TR" sz="2400" dirty="0" smtClean="0">
                <a:latin typeface="Times New Roman" pitchFamily="18" charset="0"/>
                <a:cs typeface="Times New Roman" pitchFamily="18" charset="0"/>
              </a:rPr>
              <a:t> bası sendromlarından şüphelenilen vakalarda altın standart çalışmadır.</a:t>
            </a:r>
          </a:p>
          <a:p>
            <a:pPr>
              <a:buNone/>
            </a:pPr>
            <a:endParaRPr lang="tr-TR" sz="2400" dirty="0" smtClean="0">
              <a:latin typeface="Times New Roman" pitchFamily="18" charset="0"/>
              <a:cs typeface="Times New Roman" pitchFamily="18" charset="0"/>
            </a:endParaRPr>
          </a:p>
          <a:p>
            <a:pPr>
              <a:buNone/>
            </a:pPr>
            <a:r>
              <a:rPr lang="tr-TR" sz="2400" b="1" i="1" dirty="0" smtClean="0">
                <a:latin typeface="Times New Roman" pitchFamily="18" charset="0"/>
                <a:cs typeface="Times New Roman" pitchFamily="18" charset="0"/>
              </a:rPr>
              <a:t>BT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Vertebra</a:t>
            </a:r>
            <a:r>
              <a:rPr lang="tr-TR" sz="2400" dirty="0" smtClean="0">
                <a:latin typeface="Times New Roman" pitchFamily="18" charset="0"/>
                <a:cs typeface="Times New Roman" pitchFamily="18" charset="0"/>
              </a:rPr>
              <a:t> kırıkları, faset eklemler, ve omurganın arka yapılarını değerlendirmede yararlı.</a:t>
            </a:r>
          </a:p>
          <a:p>
            <a:pPr>
              <a:buNone/>
            </a:pPr>
            <a:r>
              <a:rPr lang="tr-TR" sz="2400" dirty="0" smtClean="0">
                <a:latin typeface="Times New Roman" pitchFamily="18" charset="0"/>
                <a:cs typeface="Times New Roman" pitchFamily="18" charset="0"/>
              </a:rPr>
              <a:t>    MRG ile kıyaslandığında omurga kanalı ve omurilik çözünürlüğü zayıf.</a:t>
            </a:r>
          </a:p>
          <a:p>
            <a:pPr>
              <a:buNone/>
            </a:pPr>
            <a:r>
              <a:rPr lang="tr-TR" sz="2800" dirty="0" smtClean="0">
                <a:latin typeface="Times New Roman" pitchFamily="18" charset="0"/>
                <a:cs typeface="Times New Roman" pitchFamily="18" charset="0"/>
              </a:rPr>
              <a:t>      </a:t>
            </a:r>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Ayırıcı tanı ve yönetim</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None/>
            </a:pPr>
            <a:r>
              <a:rPr lang="tr-TR" sz="2400" b="1" dirty="0" smtClean="0">
                <a:latin typeface="Times New Roman" pitchFamily="18" charset="0"/>
                <a:cs typeface="Times New Roman" pitchFamily="18" charset="0"/>
              </a:rPr>
              <a:t>    </a:t>
            </a:r>
            <a:r>
              <a:rPr lang="tr-TR" sz="2400" b="1" i="1" dirty="0" err="1" smtClean="0">
                <a:latin typeface="Times New Roman" pitchFamily="18" charset="0"/>
                <a:cs typeface="Times New Roman" pitchFamily="18" charset="0"/>
              </a:rPr>
              <a:t>Nonspesifik</a:t>
            </a:r>
            <a:r>
              <a:rPr lang="tr-TR" sz="2400" b="1" i="1" dirty="0" smtClean="0">
                <a:latin typeface="Times New Roman" pitchFamily="18" charset="0"/>
                <a:cs typeface="Times New Roman" pitchFamily="18" charset="0"/>
              </a:rPr>
              <a:t> bel ağrısı </a:t>
            </a:r>
          </a:p>
          <a:p>
            <a:r>
              <a:rPr lang="tr-TR" sz="2400" dirty="0" smtClean="0">
                <a:latin typeface="Times New Roman" pitchFamily="18" charset="0"/>
                <a:cs typeface="Times New Roman" pitchFamily="18" charset="0"/>
              </a:rPr>
              <a:t>Birinci basamak sağlık kuruluşuna bel ağrısı ile gelen hastaların çoğu (%85 den fazlası ) </a:t>
            </a:r>
            <a:r>
              <a:rPr lang="tr-TR" sz="2400" dirty="0" err="1" smtClean="0">
                <a:latin typeface="Times New Roman" pitchFamily="18" charset="0"/>
                <a:cs typeface="Times New Roman" pitchFamily="18" charset="0"/>
              </a:rPr>
              <a:t>nonspesifik</a:t>
            </a:r>
            <a:r>
              <a:rPr lang="tr-TR" sz="2400" dirty="0" smtClean="0">
                <a:latin typeface="Times New Roman" pitchFamily="18" charset="0"/>
                <a:cs typeface="Times New Roman" pitchFamily="18" charset="0"/>
              </a:rPr>
              <a:t> bel ağrısıdır.</a:t>
            </a:r>
          </a:p>
          <a:p>
            <a:r>
              <a:rPr lang="tr-TR" sz="2400" dirty="0" smtClean="0">
                <a:latin typeface="Times New Roman" pitchFamily="18" charset="0"/>
                <a:cs typeface="Times New Roman" pitchFamily="18" charset="0"/>
              </a:rPr>
              <a:t>Tanı klinik ile konur,</a:t>
            </a:r>
          </a:p>
          <a:p>
            <a:r>
              <a:rPr lang="tr-TR" sz="2400" dirty="0" smtClean="0">
                <a:latin typeface="Times New Roman" pitchFamily="18" charset="0"/>
                <a:cs typeface="Times New Roman" pitchFamily="18" charset="0"/>
              </a:rPr>
              <a:t>Risk faktörü yoktur, eğer varsa tanısal değerlendirme normaldir.</a:t>
            </a:r>
            <a:endParaRPr lang="tr-TR" sz="2400" b="1"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Fiziksel aktivite ile artan, istirahat ile azalan bel ağrısı</a:t>
            </a:r>
          </a:p>
          <a:p>
            <a:r>
              <a:rPr lang="tr-TR" sz="2400" dirty="0" smtClean="0">
                <a:latin typeface="Times New Roman" pitchFamily="18" charset="0"/>
                <a:cs typeface="Times New Roman" pitchFamily="18" charset="0"/>
              </a:rPr>
              <a:t>Genellikle zorlayıcı günlük aktiviteler, ağır kaldırma veya uzun süre ayakta durma sonrasında oturmayla ortaya çıkar</a:t>
            </a:r>
          </a:p>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i="1" dirty="0" smtClean="0">
                <a:latin typeface="Times New Roman" pitchFamily="18" charset="0"/>
                <a:cs typeface="Times New Roman" pitchFamily="18" charset="0"/>
              </a:rPr>
              <a:t>Tedavi (aktivite, egzersiz ve hasta eğitimi)</a:t>
            </a: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endParaRPr lang="tr-TR" dirty="0"/>
          </a:p>
        </p:txBody>
      </p:sp>
      <p:sp>
        <p:nvSpPr>
          <p:cNvPr id="3" name="2 İçerik Yer Tutucusu"/>
          <p:cNvSpPr>
            <a:spLocks noGrp="1"/>
          </p:cNvSpPr>
          <p:nvPr>
            <p:ph idx="1"/>
          </p:nvPr>
        </p:nvSpPr>
        <p:spPr>
          <a:xfrm>
            <a:off x="457200" y="1428736"/>
            <a:ext cx="8229600" cy="4697427"/>
          </a:xfrm>
        </p:spPr>
        <p:txBody>
          <a:bodyPr>
            <a:normAutofit/>
          </a:bodyPr>
          <a:lstStyle/>
          <a:p>
            <a:r>
              <a:rPr lang="tr-TR" sz="2400" dirty="0" smtClean="0">
                <a:latin typeface="Times New Roman" pitchFamily="18" charset="0"/>
                <a:cs typeface="Times New Roman" pitchFamily="18" charset="0"/>
              </a:rPr>
              <a:t>Ağrının izin verdiği sınırlarda aktiviteye devam etmek yatak </a:t>
            </a:r>
            <a:r>
              <a:rPr lang="tr-TR" sz="2400" dirty="0" err="1" smtClean="0">
                <a:latin typeface="Times New Roman" pitchFamily="18" charset="0"/>
                <a:cs typeface="Times New Roman" pitchFamily="18" charset="0"/>
              </a:rPr>
              <a:t>istirahatine</a:t>
            </a:r>
            <a:r>
              <a:rPr lang="tr-TR" sz="2400" dirty="0" smtClean="0">
                <a:latin typeface="Times New Roman" pitchFamily="18" charset="0"/>
                <a:cs typeface="Times New Roman" pitchFamily="18" charset="0"/>
              </a:rPr>
              <a:t> göre daha hızlı iyileşme sağlar.</a:t>
            </a:r>
          </a:p>
          <a:p>
            <a:r>
              <a:rPr lang="tr-TR" sz="2400" dirty="0" smtClean="0">
                <a:latin typeface="Times New Roman" pitchFamily="18" charset="0"/>
                <a:cs typeface="Times New Roman" pitchFamily="18" charset="0"/>
              </a:rPr>
              <a:t>Uzun oturma periyotları ve sırtta stres oluşturacak aktivitelerden kaçınmak</a:t>
            </a:r>
          </a:p>
          <a:p>
            <a:r>
              <a:rPr lang="tr-TR" sz="2400" dirty="0" smtClean="0">
                <a:latin typeface="Times New Roman" pitchFamily="18" charset="0"/>
                <a:cs typeface="Times New Roman" pitchFamily="18" charset="0"/>
              </a:rPr>
              <a:t>Hasta, aktif şikayetleri geçtikten sonra uzun dönemde, hafif aerobik egzersizler yapmaya cesaretlendirilmedir .(örn. kısa mesafeli yürüyüş, yüzme, bisiklet)</a:t>
            </a:r>
          </a:p>
          <a:p>
            <a:r>
              <a:rPr lang="tr-TR" sz="2400" dirty="0" smtClean="0">
                <a:latin typeface="Times New Roman" pitchFamily="18" charset="0"/>
                <a:cs typeface="Times New Roman" pitchFamily="18" charset="0"/>
              </a:rPr>
              <a:t>Akut bel ağrısı olan hastaların %80den fazlasının 4-6 haftada  iyileşeceği hastaya anlatılmalıdır.</a:t>
            </a:r>
          </a:p>
          <a:p>
            <a:r>
              <a:rPr lang="tr-TR" sz="2400" dirty="0" smtClean="0">
                <a:latin typeface="Times New Roman" pitchFamily="18" charset="0"/>
                <a:cs typeface="Times New Roman" pitchFamily="18" charset="0"/>
              </a:rPr>
              <a:t>Hastaların %75inde kilo vermek, egzersiz,</a:t>
            </a:r>
          </a:p>
          <a:p>
            <a:r>
              <a:rPr lang="tr-TR" sz="2400" dirty="0" smtClean="0">
                <a:latin typeface="Times New Roman" pitchFamily="18" charset="0"/>
                <a:cs typeface="Times New Roman" pitchFamily="18" charset="0"/>
              </a:rPr>
              <a:t>Mesleki </a:t>
            </a:r>
            <a:r>
              <a:rPr lang="tr-TR" sz="2400" dirty="0" err="1" smtClean="0">
                <a:latin typeface="Times New Roman" pitchFamily="18" charset="0"/>
                <a:cs typeface="Times New Roman" pitchFamily="18" charset="0"/>
              </a:rPr>
              <a:t>maruziyet</a:t>
            </a:r>
            <a:r>
              <a:rPr lang="tr-TR" sz="2400" dirty="0" smtClean="0">
                <a:latin typeface="Times New Roman" pitchFamily="18" charset="0"/>
                <a:cs typeface="Times New Roman" pitchFamily="18" charset="0"/>
              </a:rPr>
              <a:t>;uygun duruş,kaldırma, taşıma,iş dizaynı</a:t>
            </a: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endParaRPr lang="tr-T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 </a:t>
            </a:r>
            <a:endParaRPr lang="tr-TR" dirty="0"/>
          </a:p>
        </p:txBody>
      </p:sp>
      <p:pic>
        <p:nvPicPr>
          <p:cNvPr id="8" name="Picture 4" descr="C:\Documents and Settings\SALIH INAL\Belgelerim\Taramalarım\2008-11 (Kas)\tara0009.jpg"/>
          <p:cNvPicPr>
            <a:picLocks noGrp="1" noChangeAspect="1" noChangeArrowheads="1"/>
          </p:cNvPicPr>
          <p:nvPr>
            <p:ph sz="half" idx="1"/>
          </p:nvPr>
        </p:nvPicPr>
        <p:blipFill>
          <a:blip r:embed="rId3"/>
          <a:srcRect/>
          <a:stretch>
            <a:fillRect/>
          </a:stretch>
        </p:blipFill>
        <p:spPr bwMode="auto">
          <a:xfrm>
            <a:off x="714348" y="500042"/>
            <a:ext cx="3643338" cy="5617298"/>
          </a:xfrm>
          <a:prstGeom prst="rect">
            <a:avLst/>
          </a:prstGeom>
          <a:noFill/>
          <a:ln w="9525">
            <a:noFill/>
            <a:miter lim="800000"/>
            <a:headEnd/>
            <a:tailEnd/>
          </a:ln>
        </p:spPr>
      </p:pic>
      <p:pic>
        <p:nvPicPr>
          <p:cNvPr id="7" name="Picture 5" descr="C:\Documents and Settings\SALIH INAL\Belgelerim\Taramalarım\2008-11 (Kas)\tara0010.jpg"/>
          <p:cNvPicPr>
            <a:picLocks noGrp="1" noChangeAspect="1" noChangeArrowheads="1"/>
          </p:cNvPicPr>
          <p:nvPr>
            <p:ph sz="half" idx="2"/>
          </p:nvPr>
        </p:nvPicPr>
        <p:blipFill>
          <a:blip r:embed="rId4"/>
          <a:srcRect/>
          <a:stretch>
            <a:fillRect/>
          </a:stretch>
        </p:blipFill>
        <p:spPr>
          <a:xfrm>
            <a:off x="4357686" y="500042"/>
            <a:ext cx="3786214" cy="5679576"/>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5" name="Picture 2" descr="C:\Documents and Settings\SALIH INAL\Belgelerim\Taramalarım\2008-11 (Kas)\tara0015.jpg"/>
          <p:cNvPicPr>
            <a:picLocks noGrp="1" noChangeAspect="1" noChangeArrowheads="1"/>
          </p:cNvPicPr>
          <p:nvPr>
            <p:ph sz="half" idx="1"/>
          </p:nvPr>
        </p:nvPicPr>
        <p:blipFill>
          <a:blip r:embed="rId2"/>
          <a:srcRect/>
          <a:stretch>
            <a:fillRect/>
          </a:stretch>
        </p:blipFill>
        <p:spPr>
          <a:xfrm>
            <a:off x="500034" y="857232"/>
            <a:ext cx="3571900" cy="4929222"/>
          </a:xfrm>
          <a:noFill/>
        </p:spPr>
      </p:pic>
      <p:pic>
        <p:nvPicPr>
          <p:cNvPr id="2050" name="Picture 2" descr="C:\Users\pc\Desktop\untitled.png"/>
          <p:cNvPicPr>
            <a:picLocks noGrp="1" noChangeAspect="1" noChangeArrowheads="1"/>
          </p:cNvPicPr>
          <p:nvPr>
            <p:ph sz="half" idx="2"/>
          </p:nvPr>
        </p:nvPicPr>
        <p:blipFill>
          <a:blip r:embed="rId3"/>
          <a:srcRect/>
          <a:stretch>
            <a:fillRect/>
          </a:stretch>
        </p:blipFill>
        <p:spPr bwMode="auto">
          <a:xfrm>
            <a:off x="4071934" y="928670"/>
            <a:ext cx="4309837" cy="492922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5" name="Picture 2" descr="C:\Documents and Settings\SALIH INAL\Belgelerim\Taramalarım\2008-11 (Kas)\tara0011.jpg"/>
          <p:cNvPicPr>
            <a:picLocks noGrp="1" noChangeAspect="1" noChangeArrowheads="1"/>
          </p:cNvPicPr>
          <p:nvPr>
            <p:ph sz="half" idx="1"/>
          </p:nvPr>
        </p:nvPicPr>
        <p:blipFill>
          <a:blip r:embed="rId3"/>
          <a:stretch>
            <a:fillRect/>
          </a:stretch>
        </p:blipFill>
        <p:spPr bwMode="auto">
          <a:xfrm>
            <a:off x="933450" y="1928802"/>
            <a:ext cx="4067178" cy="3857652"/>
          </a:xfrm>
          <a:prstGeom prst="rect">
            <a:avLst/>
          </a:prstGeom>
          <a:noFill/>
          <a:ln w="9525">
            <a:noFill/>
            <a:miter lim="800000"/>
            <a:headEnd/>
            <a:tailEnd/>
          </a:ln>
        </p:spPr>
      </p:pic>
      <p:pic>
        <p:nvPicPr>
          <p:cNvPr id="6" name="Picture 3" descr="C:\Documents and Settings\SALIH INAL\Belgelerim\Taramalarım\2008-11 (Kas)\tara0016.jpg"/>
          <p:cNvPicPr>
            <a:picLocks noGrp="1" noChangeAspect="1" noChangeArrowheads="1"/>
          </p:cNvPicPr>
          <p:nvPr>
            <p:ph sz="half" idx="2"/>
          </p:nvPr>
        </p:nvPicPr>
        <p:blipFill>
          <a:blip r:embed="rId4"/>
          <a:stretch>
            <a:fillRect/>
          </a:stretch>
        </p:blipFill>
        <p:spPr bwMode="auto">
          <a:xfrm>
            <a:off x="4857752" y="1928802"/>
            <a:ext cx="3300220" cy="378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İlaç tedavisi</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sz="2400" b="1" i="1" dirty="0" smtClean="0">
                <a:latin typeface="Times New Roman" pitchFamily="18" charset="0"/>
                <a:cs typeface="Times New Roman" pitchFamily="18" charset="0"/>
              </a:rPr>
              <a:t>NSAİİ</a:t>
            </a:r>
            <a:r>
              <a:rPr lang="tr-TR" sz="2400" dirty="0" smtClean="0">
                <a:latin typeface="Times New Roman" pitchFamily="18" charset="0"/>
                <a:cs typeface="Times New Roman" pitchFamily="18" charset="0"/>
              </a:rPr>
              <a:t> (ibuprofen1600mg/gün)</a:t>
            </a:r>
          </a:p>
          <a:p>
            <a:r>
              <a:rPr lang="tr-TR" sz="2400" b="1" i="1" dirty="0" err="1" smtClean="0">
                <a:latin typeface="Times New Roman" pitchFamily="18" charset="0"/>
                <a:cs typeface="Times New Roman" pitchFamily="18" charset="0"/>
              </a:rPr>
              <a:t>Parasetamol</a:t>
            </a:r>
            <a:r>
              <a:rPr lang="tr-TR" sz="2400" dirty="0" smtClean="0">
                <a:latin typeface="Times New Roman" pitchFamily="18" charset="0"/>
                <a:cs typeface="Times New Roman" pitchFamily="18" charset="0"/>
              </a:rPr>
              <a:t> (NSAİİ ile kombine veya NSAİİ için yüksek riskli hastalarda tek ilaç olarak</a:t>
            </a:r>
          </a:p>
          <a:p>
            <a:pPr>
              <a:buNone/>
            </a:pPr>
            <a:r>
              <a:rPr lang="tr-TR" sz="2400" dirty="0" smtClean="0">
                <a:latin typeface="Times New Roman" pitchFamily="18" charset="0"/>
                <a:cs typeface="Times New Roman" pitchFamily="18" charset="0"/>
              </a:rPr>
              <a:t>Tek olarak;4-6 saatte bir 650-975mg(4gr/gün geçmeyecek)</a:t>
            </a:r>
          </a:p>
          <a:p>
            <a:pPr>
              <a:buNone/>
            </a:pPr>
            <a:r>
              <a:rPr lang="tr-TR" sz="2400" dirty="0" err="1" smtClean="0">
                <a:latin typeface="Times New Roman" pitchFamily="18" charset="0"/>
                <a:cs typeface="Times New Roman" pitchFamily="18" charset="0"/>
              </a:rPr>
              <a:t>İbuprofen</a:t>
            </a:r>
            <a:r>
              <a:rPr lang="tr-TR" sz="2400" dirty="0" smtClean="0">
                <a:latin typeface="Times New Roman" pitchFamily="18" charset="0"/>
                <a:cs typeface="Times New Roman" pitchFamily="18" charset="0"/>
              </a:rPr>
              <a:t> ile kombine; Günde 2 kere 800mg</a:t>
            </a:r>
          </a:p>
          <a:p>
            <a:pPr>
              <a:buNone/>
            </a:pPr>
            <a:r>
              <a:rPr lang="tr-TR" sz="2400" dirty="0" err="1" smtClean="0">
                <a:latin typeface="Times New Roman" pitchFamily="18" charset="0"/>
                <a:cs typeface="Times New Roman" pitchFamily="18" charset="0"/>
              </a:rPr>
              <a:t>Naproksen</a:t>
            </a:r>
            <a:r>
              <a:rPr lang="tr-TR" sz="2400" dirty="0" smtClean="0">
                <a:latin typeface="Times New Roman" pitchFamily="18" charset="0"/>
                <a:cs typeface="Times New Roman" pitchFamily="18" charset="0"/>
              </a:rPr>
              <a:t> ile kombine; Günde 2 kere 250-500mg</a:t>
            </a:r>
          </a:p>
          <a:p>
            <a:r>
              <a:rPr lang="tr-TR" sz="2400" b="1" i="1" dirty="0" smtClean="0">
                <a:latin typeface="Times New Roman" pitchFamily="18" charset="0"/>
                <a:cs typeface="Times New Roman" pitchFamily="18" charset="0"/>
              </a:rPr>
              <a:t>Kas gevşeticiler</a:t>
            </a:r>
            <a:r>
              <a:rPr lang="tr-TR" sz="2400" dirty="0" smtClean="0">
                <a:latin typeface="Times New Roman" pitchFamily="18" charset="0"/>
                <a:cs typeface="Times New Roman" pitchFamily="18" charset="0"/>
              </a:rPr>
              <a:t>(siklobenzaprin10-20mg/gün )</a:t>
            </a:r>
          </a:p>
          <a:p>
            <a:r>
              <a:rPr lang="tr-TR" sz="2400" b="1" i="1" dirty="0" err="1" smtClean="0">
                <a:latin typeface="Times New Roman" pitchFamily="18" charset="0"/>
                <a:cs typeface="Times New Roman" pitchFamily="18" charset="0"/>
              </a:rPr>
              <a:t>Opioid</a:t>
            </a:r>
            <a:r>
              <a:rPr lang="tr-TR" sz="2400" dirty="0" smtClean="0">
                <a:latin typeface="Times New Roman" pitchFamily="18" charset="0"/>
                <a:cs typeface="Times New Roman" pitchFamily="18" charset="0"/>
              </a:rPr>
              <a:t>;sınırlı bir süre(1-2 hafta) için önerilmeli. </a:t>
            </a:r>
          </a:p>
          <a:p>
            <a:pPr>
              <a:buNone/>
            </a:pPr>
            <a:r>
              <a:rPr lang="tr-TR" sz="2400" dirty="0" smtClean="0">
                <a:latin typeface="Times New Roman" pitchFamily="18" charset="0"/>
                <a:cs typeface="Times New Roman" pitchFamily="18" charset="0"/>
              </a:rPr>
              <a:t>(5-10mg </a:t>
            </a:r>
            <a:r>
              <a:rPr lang="tr-TR" sz="2400" dirty="0" err="1" smtClean="0">
                <a:latin typeface="Times New Roman" pitchFamily="18" charset="0"/>
                <a:cs typeface="Times New Roman" pitchFamily="18" charset="0"/>
              </a:rPr>
              <a:t>hidrokodon</a:t>
            </a:r>
            <a:r>
              <a:rPr lang="tr-TR" sz="2400" dirty="0" smtClean="0">
                <a:latin typeface="Times New Roman" pitchFamily="18" charset="0"/>
                <a:cs typeface="Times New Roman" pitchFamily="18" charset="0"/>
              </a:rPr>
              <a:t> dozunun 325-500mg </a:t>
            </a:r>
            <a:r>
              <a:rPr lang="tr-TR" sz="2400" dirty="0" err="1" smtClean="0">
                <a:latin typeface="Times New Roman" pitchFamily="18" charset="0"/>
                <a:cs typeface="Times New Roman" pitchFamily="18" charset="0"/>
              </a:rPr>
              <a:t>asetaminofen</a:t>
            </a:r>
            <a:r>
              <a:rPr lang="tr-TR" sz="2400" dirty="0" smtClean="0">
                <a:latin typeface="Times New Roman" pitchFamily="18" charset="0"/>
                <a:cs typeface="Times New Roman" pitchFamily="18" charset="0"/>
              </a:rPr>
              <a:t> veya 200mg </a:t>
            </a:r>
            <a:r>
              <a:rPr lang="tr-TR" sz="2400" dirty="0" err="1" smtClean="0">
                <a:latin typeface="Times New Roman" pitchFamily="18" charset="0"/>
                <a:cs typeface="Times New Roman" pitchFamily="18" charset="0"/>
              </a:rPr>
              <a:t>ibuprofen</a:t>
            </a:r>
            <a:r>
              <a:rPr lang="tr-TR" sz="2400" dirty="0" smtClean="0">
                <a:latin typeface="Times New Roman" pitchFamily="18" charset="0"/>
                <a:cs typeface="Times New Roman" pitchFamily="18" charset="0"/>
              </a:rPr>
              <a:t> kombinasyonu)</a:t>
            </a:r>
          </a:p>
          <a:p>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İlaç tedavisi</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928802"/>
            <a:ext cx="8229600" cy="4197361"/>
          </a:xfrm>
        </p:spPr>
        <p:txBody>
          <a:bodyPr>
            <a:normAutofit/>
          </a:bodyPr>
          <a:lstStyle/>
          <a:p>
            <a:r>
              <a:rPr lang="tr-TR" sz="2400" b="1" i="1" dirty="0" err="1" smtClean="0">
                <a:latin typeface="Times New Roman" pitchFamily="18" charset="0"/>
                <a:cs typeface="Times New Roman" pitchFamily="18" charset="0"/>
              </a:rPr>
              <a:t>Trisiklik</a:t>
            </a:r>
            <a:r>
              <a:rPr lang="tr-TR" sz="2400" b="1" i="1" dirty="0" smtClean="0">
                <a:latin typeface="Times New Roman" pitchFamily="18" charset="0"/>
                <a:cs typeface="Times New Roman" pitchFamily="18" charset="0"/>
              </a:rPr>
              <a:t> </a:t>
            </a:r>
            <a:r>
              <a:rPr lang="tr-TR" sz="2400" b="1" i="1" dirty="0" err="1" smtClean="0">
                <a:latin typeface="Times New Roman" pitchFamily="18" charset="0"/>
                <a:cs typeface="Times New Roman" pitchFamily="18" charset="0"/>
              </a:rPr>
              <a:t>antidepresanlar</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klinik depresyon yokluğunda düşük doz (</a:t>
            </a:r>
            <a:r>
              <a:rPr lang="tr-TR" sz="2400" dirty="0" err="1" smtClean="0">
                <a:latin typeface="Times New Roman" pitchFamily="18" charset="0"/>
                <a:cs typeface="Times New Roman" pitchFamily="18" charset="0"/>
              </a:rPr>
              <a:t>nortripilin</a:t>
            </a:r>
            <a:r>
              <a:rPr lang="tr-TR" sz="2400" dirty="0" smtClean="0">
                <a:latin typeface="Times New Roman" pitchFamily="18" charset="0"/>
                <a:cs typeface="Times New Roman" pitchFamily="18" charset="0"/>
              </a:rPr>
              <a:t> 25-50mg yatarken),uykuyu kolaylaştırarak ve diğer analjeziklere </a:t>
            </a:r>
            <a:r>
              <a:rPr lang="tr-TR" sz="2400" dirty="0" err="1" smtClean="0">
                <a:latin typeface="Times New Roman" pitchFamily="18" charset="0"/>
                <a:cs typeface="Times New Roman" pitchFamily="18" charset="0"/>
              </a:rPr>
              <a:t>adjuvan</a:t>
            </a:r>
            <a:r>
              <a:rPr lang="tr-TR" sz="2400" dirty="0" smtClean="0">
                <a:latin typeface="Times New Roman" pitchFamily="18" charset="0"/>
                <a:cs typeface="Times New Roman" pitchFamily="18" charset="0"/>
              </a:rPr>
              <a:t> olarak </a:t>
            </a:r>
            <a:r>
              <a:rPr lang="tr-TR" sz="2400" dirty="0" err="1" smtClean="0">
                <a:latin typeface="Times New Roman" pitchFamily="18" charset="0"/>
                <a:cs typeface="Times New Roman" pitchFamily="18" charset="0"/>
              </a:rPr>
              <a:t>subakut</a:t>
            </a:r>
            <a:r>
              <a:rPr lang="tr-TR" sz="2400" dirty="0" smtClean="0">
                <a:latin typeface="Times New Roman" pitchFamily="18" charset="0"/>
                <a:cs typeface="Times New Roman" pitchFamily="18" charset="0"/>
              </a:rPr>
              <a:t> ve kronik bel ağrısı </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Sistemik alınan veya </a:t>
            </a:r>
            <a:r>
              <a:rPr lang="tr-TR" sz="2400" dirty="0" err="1" smtClean="0">
                <a:latin typeface="Times New Roman" pitchFamily="18" charset="0"/>
                <a:cs typeface="Times New Roman" pitchFamily="18" charset="0"/>
              </a:rPr>
              <a:t>epidural</a:t>
            </a:r>
            <a:r>
              <a:rPr lang="tr-TR" sz="2400" dirty="0" smtClean="0">
                <a:latin typeface="Times New Roman" pitchFamily="18" charset="0"/>
                <a:cs typeface="Times New Roman" pitchFamily="18" charset="0"/>
              </a:rPr>
              <a:t> enjekte edilen </a:t>
            </a:r>
            <a:r>
              <a:rPr lang="tr-TR" sz="2400" dirty="0" err="1" smtClean="0">
                <a:latin typeface="Times New Roman" pitchFamily="18" charset="0"/>
                <a:cs typeface="Times New Roman" pitchFamily="18" charset="0"/>
              </a:rPr>
              <a:t>kortikosteroid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lerin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nonspesifik</a:t>
            </a:r>
            <a:r>
              <a:rPr lang="tr-TR" sz="2400" dirty="0" smtClean="0">
                <a:latin typeface="Times New Roman" pitchFamily="18" charset="0"/>
                <a:cs typeface="Times New Roman" pitchFamily="18" charset="0"/>
              </a:rPr>
              <a:t> bel ağrısı tedavisinde yeri yoktur.</a:t>
            </a:r>
          </a:p>
          <a:p>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Botulinin</a:t>
            </a:r>
            <a:r>
              <a:rPr lang="tr-TR" sz="2400" dirty="0" smtClean="0">
                <a:latin typeface="Times New Roman" pitchFamily="18" charset="0"/>
                <a:cs typeface="Times New Roman" pitchFamily="18" charset="0"/>
              </a:rPr>
              <a:t> A toksini; Kronik bel ağrılı hastaların bir kısmında güvenilir ve etkin olduğu gösterilmiştir.</a:t>
            </a:r>
          </a:p>
          <a:p>
            <a:pPr>
              <a:buNone/>
            </a:pPr>
            <a:endParaRPr lang="tr-TR" sz="2400"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a:p>
            <a:r>
              <a:rPr lang="tr-TR" sz="2400" dirty="0" smtClean="0">
                <a:latin typeface="Times New Roman" pitchFamily="18" charset="0"/>
                <a:cs typeface="Times New Roman" pitchFamily="18" charset="0"/>
              </a:rPr>
              <a:t>Bel ağrısı, </a:t>
            </a:r>
            <a:r>
              <a:rPr lang="tr-TR" sz="2400" dirty="0" err="1" smtClean="0">
                <a:latin typeface="Times New Roman" pitchFamily="18" charset="0"/>
                <a:cs typeface="Times New Roman" pitchFamily="18" charset="0"/>
              </a:rPr>
              <a:t>arkus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kostarum</a:t>
            </a:r>
            <a:r>
              <a:rPr lang="tr-TR" sz="2400" dirty="0" smtClean="0">
                <a:latin typeface="Times New Roman" pitchFamily="18" charset="0"/>
                <a:cs typeface="Times New Roman" pitchFamily="18" charset="0"/>
              </a:rPr>
              <a:t> altında ve </a:t>
            </a:r>
            <a:r>
              <a:rPr lang="tr-TR" sz="2400" dirty="0" err="1" smtClean="0">
                <a:latin typeface="Times New Roman" pitchFamily="18" charset="0"/>
                <a:cs typeface="Times New Roman" pitchFamily="18" charset="0"/>
              </a:rPr>
              <a:t>inferior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gluteal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katlantıların</a:t>
            </a:r>
            <a:r>
              <a:rPr lang="tr-TR" sz="2400" dirty="0" smtClean="0">
                <a:latin typeface="Times New Roman" pitchFamily="18" charset="0"/>
                <a:cs typeface="Times New Roman" pitchFamily="18" charset="0"/>
              </a:rPr>
              <a:t> üstündeki bölgede ağrı, kas gerginliği veya hareket zorluğunu ifade eder.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r>
              <a:rPr lang="tr-TR" sz="2400" b="1" i="1" dirty="0" smtClean="0">
                <a:latin typeface="Times New Roman" pitchFamily="18" charset="0"/>
                <a:cs typeface="Times New Roman" pitchFamily="18" charset="0"/>
              </a:rPr>
              <a:t>Fizik tedavi uygulamaları</a:t>
            </a:r>
            <a:r>
              <a:rPr lang="tr-TR" sz="2400" dirty="0" smtClean="0">
                <a:latin typeface="Times New Roman" pitchFamily="18" charset="0"/>
                <a:cs typeface="Times New Roman" pitchFamily="18" charset="0"/>
              </a:rPr>
              <a:t>: Sıcak, soğuk ve </a:t>
            </a:r>
            <a:r>
              <a:rPr lang="tr-TR" sz="2400" dirty="0" err="1" smtClean="0">
                <a:latin typeface="Times New Roman" pitchFamily="18" charset="0"/>
                <a:cs typeface="Times New Roman" pitchFamily="18" charset="0"/>
              </a:rPr>
              <a:t>elektroterapi</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Diğer fiziksel modeller;traksiyon,</a:t>
            </a:r>
            <a:r>
              <a:rPr lang="tr-TR" sz="2400" dirty="0" err="1" smtClean="0">
                <a:latin typeface="Times New Roman" pitchFamily="18" charset="0"/>
                <a:cs typeface="Times New Roman" pitchFamily="18" charset="0"/>
              </a:rPr>
              <a:t>kutanöz</a:t>
            </a:r>
            <a:r>
              <a:rPr lang="tr-TR" sz="2400" dirty="0" smtClean="0">
                <a:latin typeface="Times New Roman" pitchFamily="18" charset="0"/>
                <a:cs typeface="Times New Roman" pitchFamily="18" charset="0"/>
              </a:rPr>
              <a:t> lazer tedavi,egzersiz,ultrason tedavisi,</a:t>
            </a:r>
            <a:r>
              <a:rPr lang="tr-TR" sz="2400" dirty="0" err="1" smtClean="0">
                <a:latin typeface="Times New Roman" pitchFamily="18" charset="0"/>
                <a:cs typeface="Times New Roman" pitchFamily="18" charset="0"/>
              </a:rPr>
              <a:t>transkutanöz</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eletriksel</a:t>
            </a:r>
            <a:r>
              <a:rPr lang="tr-TR" sz="2400" dirty="0" smtClean="0">
                <a:latin typeface="Times New Roman" pitchFamily="18" charset="0"/>
                <a:cs typeface="Times New Roman" pitchFamily="18" charset="0"/>
              </a:rPr>
              <a:t> sinir uyarılmasıdır(etkinliği kanıtlanmamış)</a:t>
            </a: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14356"/>
          </a:xfrm>
        </p:spPr>
        <p:txBody>
          <a:bodyPr>
            <a:normAutofit fontScale="90000"/>
          </a:bodyPr>
          <a:lstStyle/>
          <a:p>
            <a:r>
              <a:rPr lang="tr-TR" dirty="0" smtClean="0"/>
              <a:t> </a:t>
            </a:r>
            <a:r>
              <a:rPr lang="tr-TR" sz="3600" b="1" i="1" dirty="0" smtClean="0">
                <a:latin typeface="Times New Roman" pitchFamily="18" charset="0"/>
                <a:cs typeface="Times New Roman" pitchFamily="18" charset="0"/>
              </a:rPr>
              <a:t>Egzersiz programı</a:t>
            </a:r>
            <a:endParaRPr lang="tr-TR" sz="3600" b="1" i="1" dirty="0">
              <a:latin typeface="Times New Roman" pitchFamily="18" charset="0"/>
              <a:cs typeface="Times New Roman" pitchFamily="18" charset="0"/>
            </a:endParaRPr>
          </a:p>
        </p:txBody>
      </p:sp>
      <p:pic>
        <p:nvPicPr>
          <p:cNvPr id="3075" name="Picture 3" descr="C:\Users\pc\Desktop\20160118_122405.jpg"/>
          <p:cNvPicPr>
            <a:picLocks noGrp="1" noChangeAspect="1" noChangeArrowheads="1"/>
          </p:cNvPicPr>
          <p:nvPr>
            <p:ph sz="half" idx="1"/>
          </p:nvPr>
        </p:nvPicPr>
        <p:blipFill>
          <a:blip r:embed="rId3" cstate="print"/>
          <a:srcRect/>
          <a:stretch>
            <a:fillRect/>
          </a:stretch>
        </p:blipFill>
        <p:spPr bwMode="auto">
          <a:xfrm>
            <a:off x="0" y="785794"/>
            <a:ext cx="4429124" cy="6072206"/>
          </a:xfrm>
          <a:prstGeom prst="rect">
            <a:avLst/>
          </a:prstGeom>
          <a:noFill/>
        </p:spPr>
      </p:pic>
      <p:pic>
        <p:nvPicPr>
          <p:cNvPr id="3076" name="Picture 4" descr="C:\Users\pc\Desktop\20160118_122418.jpg"/>
          <p:cNvPicPr>
            <a:picLocks noGrp="1" noChangeAspect="1" noChangeArrowheads="1"/>
          </p:cNvPicPr>
          <p:nvPr>
            <p:ph sz="half" idx="2"/>
          </p:nvPr>
        </p:nvPicPr>
        <p:blipFill>
          <a:blip r:embed="rId4" cstate="print"/>
          <a:srcRect/>
          <a:stretch>
            <a:fillRect/>
          </a:stretch>
        </p:blipFill>
        <p:spPr bwMode="auto">
          <a:xfrm>
            <a:off x="4429124" y="785795"/>
            <a:ext cx="4714876" cy="607220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4099" name="Picture 3" descr="C:\Users\pc\Desktop\20160118_12393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Lomber</a:t>
            </a:r>
            <a:r>
              <a:rPr lang="tr-TR" sz="3200" b="1" i="1" dirty="0" smtClean="0">
                <a:latin typeface="Times New Roman" pitchFamily="18" charset="0"/>
                <a:cs typeface="Times New Roman" pitchFamily="18" charset="0"/>
              </a:rPr>
              <a:t> disk </a:t>
            </a:r>
            <a:r>
              <a:rPr lang="tr-TR" sz="3200" b="1" i="1" dirty="0" err="1" smtClean="0">
                <a:latin typeface="Times New Roman" pitchFamily="18" charset="0"/>
                <a:cs typeface="Times New Roman" pitchFamily="18" charset="0"/>
              </a:rPr>
              <a:t>hernisi</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r>
              <a:rPr lang="tr-TR" sz="2600" dirty="0" err="1" smtClean="0">
                <a:latin typeface="Times New Roman" pitchFamily="18" charset="0"/>
                <a:cs typeface="Times New Roman" pitchFamily="18" charset="0"/>
              </a:rPr>
              <a:t>Anulus</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fibrozusta</a:t>
            </a:r>
            <a:r>
              <a:rPr lang="tr-TR" sz="2600" dirty="0" smtClean="0">
                <a:latin typeface="Times New Roman" pitchFamily="18" charset="0"/>
                <a:cs typeface="Times New Roman" pitchFamily="18" charset="0"/>
              </a:rPr>
              <a:t> bir yırtık olması, </a:t>
            </a:r>
            <a:r>
              <a:rPr lang="tr-TR" sz="2600" dirty="0" err="1" smtClean="0">
                <a:latin typeface="Times New Roman" pitchFamily="18" charset="0"/>
                <a:cs typeface="Times New Roman" pitchFamily="18" charset="0"/>
              </a:rPr>
              <a:t>nukleus</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pulposusun</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spinal</a:t>
            </a:r>
            <a:r>
              <a:rPr lang="tr-TR" sz="2600" dirty="0" smtClean="0">
                <a:latin typeface="Times New Roman" pitchFamily="18" charset="0"/>
                <a:cs typeface="Times New Roman" pitchFamily="18" charset="0"/>
              </a:rPr>
              <a:t> kanala taşması ve genellikle sinir kökü veya </a:t>
            </a:r>
            <a:r>
              <a:rPr lang="tr-TR" sz="2600" dirty="0" err="1" smtClean="0">
                <a:latin typeface="Times New Roman" pitchFamily="18" charset="0"/>
                <a:cs typeface="Times New Roman" pitchFamily="18" charset="0"/>
              </a:rPr>
              <a:t>spinal</a:t>
            </a:r>
            <a:r>
              <a:rPr lang="tr-TR" sz="2600" dirty="0" smtClean="0">
                <a:latin typeface="Times New Roman" pitchFamily="18" charset="0"/>
                <a:cs typeface="Times New Roman" pitchFamily="18" charset="0"/>
              </a:rPr>
              <a:t> kordu sıkıştırması ile ortaya çıkan tablodur</a:t>
            </a: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%95’i L4-L5 seviyesinde veya L5-S1 disk aralığında</a:t>
            </a:r>
          </a:p>
          <a:p>
            <a:endParaRPr lang="tr-TR" sz="2600" dirty="0" smtClean="0">
              <a:latin typeface="Times New Roman" pitchFamily="18" charset="0"/>
              <a:cs typeface="Times New Roman" pitchFamily="18" charset="0"/>
            </a:endParaRPr>
          </a:p>
          <a:p>
            <a:pPr>
              <a:lnSpc>
                <a:spcPct val="70000"/>
              </a:lnSpc>
              <a:defRPr/>
            </a:pPr>
            <a:r>
              <a:rPr lang="tr-TR" sz="2600" dirty="0" smtClean="0">
                <a:latin typeface="Times New Roman" pitchFamily="18" charset="0"/>
                <a:cs typeface="Times New Roman" pitchFamily="18" charset="0"/>
              </a:rPr>
              <a:t>Belde ve etkilenen sinir kökünün anatomik dağılımına </a:t>
            </a:r>
          </a:p>
          <a:p>
            <a:pPr>
              <a:lnSpc>
                <a:spcPct val="70000"/>
              </a:lnSpc>
              <a:buNone/>
              <a:defRPr/>
            </a:pPr>
            <a:r>
              <a:rPr lang="tr-TR" sz="2600" dirty="0" smtClean="0">
                <a:latin typeface="Times New Roman" pitchFamily="18" charset="0"/>
                <a:cs typeface="Times New Roman" pitchFamily="18" charset="0"/>
              </a:rPr>
              <a:t>    uygun olarak bacağa yayılan ağrı vardır.</a:t>
            </a:r>
          </a:p>
          <a:p>
            <a:pPr>
              <a:lnSpc>
                <a:spcPct val="70000"/>
              </a:lnSpc>
              <a:buNone/>
              <a:defRPr/>
            </a:pPr>
            <a:endParaRPr lang="tr-TR" sz="2600" dirty="0" smtClean="0">
              <a:latin typeface="Times New Roman" pitchFamily="18" charset="0"/>
              <a:cs typeface="Times New Roman" pitchFamily="18" charset="0"/>
            </a:endParaRPr>
          </a:p>
          <a:p>
            <a:pPr>
              <a:lnSpc>
                <a:spcPct val="70000"/>
              </a:lnSpc>
              <a:defRPr/>
            </a:pPr>
            <a:r>
              <a:rPr lang="tr-TR" sz="2600" dirty="0" smtClean="0">
                <a:latin typeface="Times New Roman" pitchFamily="18" charset="0"/>
                <a:cs typeface="Times New Roman" pitchFamily="18" charset="0"/>
              </a:rPr>
              <a:t>Ağrı oturmakla, ayakta durmakla, öksürmekle, </a:t>
            </a:r>
          </a:p>
          <a:p>
            <a:pPr>
              <a:lnSpc>
                <a:spcPct val="70000"/>
              </a:lnSpc>
              <a:buNone/>
              <a:defRPr/>
            </a:pPr>
            <a:r>
              <a:rPr lang="tr-TR" sz="2600" dirty="0" smtClean="0">
                <a:latin typeface="Times New Roman" pitchFamily="18" charset="0"/>
                <a:cs typeface="Times New Roman" pitchFamily="18" charset="0"/>
              </a:rPr>
              <a:t>    ıkınmakla, omurganın öne eğilme hareketi ile artar. </a:t>
            </a:r>
          </a:p>
          <a:p>
            <a:pPr>
              <a:lnSpc>
                <a:spcPct val="70000"/>
              </a:lnSpc>
              <a:buNone/>
              <a:defRPr/>
            </a:pPr>
            <a:r>
              <a:rPr lang="tr-TR" sz="2600" dirty="0" smtClean="0">
                <a:latin typeface="Times New Roman" pitchFamily="18" charset="0"/>
                <a:cs typeface="Times New Roman" pitchFamily="18" charset="0"/>
              </a:rPr>
              <a:t>    Yatmakla, </a:t>
            </a:r>
            <a:r>
              <a:rPr lang="tr-TR" sz="2600" dirty="0" err="1" smtClean="0">
                <a:latin typeface="Times New Roman" pitchFamily="18" charset="0"/>
                <a:cs typeface="Times New Roman" pitchFamily="18" charset="0"/>
              </a:rPr>
              <a:t>lomber</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lordozun</a:t>
            </a:r>
            <a:r>
              <a:rPr lang="tr-TR" sz="2600" dirty="0" smtClean="0">
                <a:latin typeface="Times New Roman" pitchFamily="18" charset="0"/>
                <a:cs typeface="Times New Roman" pitchFamily="18" charset="0"/>
              </a:rPr>
              <a:t> desteklenmesiyle, omurganın </a:t>
            </a:r>
          </a:p>
          <a:p>
            <a:pPr>
              <a:lnSpc>
                <a:spcPct val="70000"/>
              </a:lnSpc>
              <a:buNone/>
              <a:defRPr/>
            </a:pPr>
            <a:r>
              <a:rPr lang="tr-TR" sz="2600" dirty="0" smtClean="0">
                <a:latin typeface="Times New Roman" pitchFamily="18" charset="0"/>
                <a:cs typeface="Times New Roman" pitchFamily="18" charset="0"/>
              </a:rPr>
              <a:t>    arkaya hareketi ile hafifler.</a:t>
            </a:r>
          </a:p>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1026" name="Picture 2" descr="C:\Users\pc\Desktop\38909.jpg"/>
          <p:cNvPicPr>
            <a:picLocks noChangeAspect="1" noChangeArrowheads="1"/>
          </p:cNvPicPr>
          <p:nvPr/>
        </p:nvPicPr>
        <p:blipFill>
          <a:blip r:embed="rId2"/>
          <a:srcRect/>
          <a:stretch>
            <a:fillRect/>
          </a:stretch>
        </p:blipFill>
        <p:spPr bwMode="auto">
          <a:xfrm>
            <a:off x="428596" y="428604"/>
            <a:ext cx="8358246" cy="592935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r>
              <a:rPr lang="tr-TR" sz="2400" dirty="0" smtClean="0">
                <a:latin typeface="Times New Roman" pitchFamily="18" charset="0"/>
                <a:cs typeface="Times New Roman" pitchFamily="18" charset="0"/>
              </a:rPr>
              <a:t>Muayene sırasında sıklıkla belde kas spazmı olduğu,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lordozun</a:t>
            </a:r>
            <a:r>
              <a:rPr lang="tr-TR" sz="2400" dirty="0" smtClean="0">
                <a:latin typeface="Times New Roman" pitchFamily="18" charset="0"/>
                <a:cs typeface="Times New Roman" pitchFamily="18" charset="0"/>
              </a:rPr>
              <a:t> kaybolduğu, belde eklem hareket açıklığının azaldığı görülür.</a:t>
            </a:r>
          </a:p>
          <a:p>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Antaljik</a:t>
            </a:r>
            <a:r>
              <a:rPr lang="tr-TR" sz="2400" dirty="0" smtClean="0">
                <a:latin typeface="Times New Roman" pitchFamily="18" charset="0"/>
                <a:cs typeface="Times New Roman" pitchFamily="18" charset="0"/>
              </a:rPr>
              <a:t> yürüyüş</a:t>
            </a:r>
          </a:p>
          <a:p>
            <a:endParaRPr lang="tr-TR" sz="2400" dirty="0" smtClean="0">
              <a:latin typeface="Times New Roman" pitchFamily="18" charset="0"/>
              <a:cs typeface="Times New Roman" pitchFamily="18" charset="0"/>
            </a:endParaRPr>
          </a:p>
          <a:p>
            <a:pPr>
              <a:defRPr/>
            </a:pPr>
            <a:r>
              <a:rPr lang="tr-TR" sz="2400" dirty="0" smtClean="0">
                <a:latin typeface="Times New Roman" pitchFamily="18" charset="0"/>
                <a:cs typeface="Times New Roman" pitchFamily="18" charset="0"/>
              </a:rPr>
              <a:t>Muayenede DBKT ile sinir kökü duyarlılığı saptanabilir. </a:t>
            </a:r>
          </a:p>
          <a:p>
            <a:pPr>
              <a:defRPr/>
            </a:pPr>
            <a:endParaRPr lang="tr-TR" sz="2400" dirty="0" smtClean="0">
              <a:latin typeface="Times New Roman" pitchFamily="18" charset="0"/>
              <a:cs typeface="Times New Roman" pitchFamily="18" charset="0"/>
            </a:endParaRPr>
          </a:p>
          <a:p>
            <a:pPr>
              <a:defRPr/>
            </a:pPr>
            <a:r>
              <a:rPr lang="tr-TR" sz="2400" dirty="0" smtClean="0">
                <a:latin typeface="Times New Roman" pitchFamily="18" charset="0"/>
                <a:cs typeface="Times New Roman" pitchFamily="18" charset="0"/>
              </a:rPr>
              <a:t>Ağrı ile birlikte etkilenen sinir köküne göre bacaklarda uyuşma karıncalanma,kuvvetsizlik ve </a:t>
            </a:r>
            <a:r>
              <a:rPr lang="tr-TR" sz="2400" dirty="0" err="1" smtClean="0">
                <a:latin typeface="Times New Roman" pitchFamily="18" charset="0"/>
                <a:cs typeface="Times New Roman" pitchFamily="18" charset="0"/>
              </a:rPr>
              <a:t>atrofi</a:t>
            </a:r>
            <a:r>
              <a:rPr lang="tr-TR" sz="2400" dirty="0" smtClean="0">
                <a:latin typeface="Times New Roman" pitchFamily="18" charset="0"/>
                <a:cs typeface="Times New Roman" pitchFamily="18" charset="0"/>
              </a:rPr>
              <a:t> izlenebilir</a:t>
            </a:r>
          </a:p>
          <a:p>
            <a:endParaRPr lang="tr-TR"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38908.jpg"/>
          <p:cNvPicPr>
            <a:picLocks noGrp="1" noChangeAspect="1" noChangeArrowheads="1"/>
          </p:cNvPicPr>
          <p:nvPr>
            <p:ph idx="1"/>
          </p:nvPr>
        </p:nvPicPr>
        <p:blipFill>
          <a:blip r:embed="rId2"/>
          <a:srcRect/>
          <a:stretch>
            <a:fillRect/>
          </a:stretch>
        </p:blipFill>
        <p:spPr bwMode="auto">
          <a:xfrm>
            <a:off x="1071538" y="555112"/>
            <a:ext cx="7143800" cy="544565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785794"/>
            <a:ext cx="8229600" cy="5340369"/>
          </a:xfrm>
        </p:spPr>
        <p:txBody>
          <a:bodyPr>
            <a:normAutofit/>
          </a:bodyPr>
          <a:lstStyle/>
          <a:p>
            <a:pPr>
              <a:buNone/>
            </a:pPr>
            <a:r>
              <a:rPr lang="tr-TR" sz="2400" b="1" i="1" dirty="0" smtClean="0">
                <a:latin typeface="Times New Roman" pitchFamily="18" charset="0"/>
                <a:cs typeface="Times New Roman" pitchFamily="18" charset="0"/>
              </a:rPr>
              <a:t>Tedavi:</a:t>
            </a:r>
          </a:p>
          <a:p>
            <a:pPr>
              <a:buNone/>
            </a:pPr>
            <a:endParaRPr lang="tr-TR" sz="2400" b="1" i="1"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NSAİİ</a:t>
            </a:r>
          </a:p>
          <a:p>
            <a:r>
              <a:rPr lang="tr-TR" sz="2400" dirty="0" err="1" smtClean="0">
                <a:latin typeface="Times New Roman" pitchFamily="18" charset="0"/>
                <a:cs typeface="Times New Roman" pitchFamily="18" charset="0"/>
              </a:rPr>
              <a:t>Parasetamol</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Kas gevşetici</a:t>
            </a:r>
          </a:p>
          <a:p>
            <a:r>
              <a:rPr lang="tr-TR" sz="2400" dirty="0" err="1" smtClean="0">
                <a:latin typeface="Times New Roman" pitchFamily="18" charset="0"/>
                <a:cs typeface="Times New Roman" pitchFamily="18" charset="0"/>
              </a:rPr>
              <a:t>Opioid</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Sistemik </a:t>
            </a:r>
            <a:r>
              <a:rPr lang="tr-TR" sz="2400" dirty="0" err="1" smtClean="0">
                <a:latin typeface="Times New Roman" pitchFamily="18" charset="0"/>
                <a:cs typeface="Times New Roman" pitchFamily="18" charset="0"/>
              </a:rPr>
              <a:t>kortikosteroidler</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prednizon</a:t>
            </a:r>
            <a:r>
              <a:rPr lang="tr-TR" sz="2400" dirty="0" smtClean="0">
                <a:latin typeface="Times New Roman" pitchFamily="18" charset="0"/>
                <a:cs typeface="Times New Roman" pitchFamily="18" charset="0"/>
              </a:rPr>
              <a:t> 20-30mg/gün, 5-7 gün)akut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disk </a:t>
            </a:r>
            <a:r>
              <a:rPr lang="tr-TR" sz="2400" dirty="0" err="1" smtClean="0">
                <a:latin typeface="Times New Roman" pitchFamily="18" charset="0"/>
                <a:cs typeface="Times New Roman" pitchFamily="18" charset="0"/>
              </a:rPr>
              <a:t>herniasyonunda</a:t>
            </a:r>
            <a:r>
              <a:rPr lang="tr-TR" sz="2400" dirty="0" smtClean="0">
                <a:latin typeface="Times New Roman" pitchFamily="18" charset="0"/>
                <a:cs typeface="Times New Roman" pitchFamily="18" charset="0"/>
              </a:rPr>
              <a:t> akut ağrıyı iyileştir</a:t>
            </a:r>
          </a:p>
          <a:p>
            <a:r>
              <a:rPr lang="tr-TR" sz="2400" dirty="0" err="1" smtClean="0">
                <a:latin typeface="Times New Roman" pitchFamily="18" charset="0"/>
                <a:cs typeface="Times New Roman" pitchFamily="18" charset="0"/>
              </a:rPr>
              <a:t>Epidural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kortikosteroidler</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Fizik tedavi uygulamaları: Sıcak, soğuk ve </a:t>
            </a:r>
            <a:r>
              <a:rPr lang="tr-TR" sz="2400" dirty="0" err="1" smtClean="0">
                <a:latin typeface="Times New Roman" pitchFamily="18" charset="0"/>
                <a:cs typeface="Times New Roman" pitchFamily="18" charset="0"/>
              </a:rPr>
              <a:t>elektroterapi</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Cerrahi </a:t>
            </a:r>
          </a:p>
          <a:p>
            <a:endParaRPr lang="tr-T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071546"/>
            <a:ext cx="8229600" cy="5054617"/>
          </a:xfrm>
        </p:spPr>
        <p:txBody>
          <a:bodyPr>
            <a:normAutofit/>
          </a:bodyPr>
          <a:lstStyle/>
          <a:p>
            <a:pPr>
              <a:buNone/>
            </a:pP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Disk fıtığı olan çoğu hasta, uzman sevki gerekmeden aile hekimleri tarafından tedavi ve takip edilebilirler.</a:t>
            </a:r>
          </a:p>
          <a:p>
            <a:r>
              <a:rPr lang="tr-TR" sz="2400" dirty="0" smtClean="0">
                <a:latin typeface="Times New Roman" pitchFamily="18" charset="0"/>
                <a:cs typeface="Times New Roman" pitchFamily="18" charset="0"/>
              </a:rPr>
              <a:t>Hastaların %50 den fazlası 6 hafta içinde iyileşir,yaklaşık %80’i cerrahi dışı tedaviyle tamamen iyileşir.</a:t>
            </a:r>
          </a:p>
          <a:p>
            <a:r>
              <a:rPr lang="tr-TR" sz="2400" dirty="0" smtClean="0">
                <a:latin typeface="Times New Roman" pitchFamily="18" charset="0"/>
                <a:cs typeface="Times New Roman" pitchFamily="18" charset="0"/>
              </a:rPr>
              <a:t>Çoğu beyin cerrahı aşağıdaki üç kriterden tümünün varlığında cerrahinin uygun olduğu kanısındadır;</a:t>
            </a:r>
          </a:p>
          <a:p>
            <a:endParaRPr lang="tr-TR" sz="2400" dirty="0" smtClean="0">
              <a:latin typeface="Times New Roman" pitchFamily="18" charset="0"/>
              <a:cs typeface="Times New Roman" pitchFamily="18" charset="0"/>
            </a:endParaRPr>
          </a:p>
          <a:p>
            <a:pPr>
              <a:buFontTx/>
              <a:buChar char="-"/>
            </a:pPr>
            <a:r>
              <a:rPr lang="tr-TR" sz="2400" dirty="0" smtClean="0">
                <a:latin typeface="Times New Roman" pitchFamily="18" charset="0"/>
                <a:cs typeface="Times New Roman" pitchFamily="18" charset="0"/>
              </a:rPr>
              <a:t>Görüntüleme ile gösterilmiş, kesin fıtık kanıtları</a:t>
            </a:r>
          </a:p>
          <a:p>
            <a:pPr>
              <a:buFontTx/>
              <a:buChar char="-"/>
            </a:pPr>
            <a:r>
              <a:rPr lang="tr-TR" sz="2400" dirty="0" smtClean="0">
                <a:latin typeface="Times New Roman" pitchFamily="18" charset="0"/>
                <a:cs typeface="Times New Roman" pitchFamily="18" charset="0"/>
              </a:rPr>
              <a:t>Bu kanıtın, klinik tablo ve nörolojik kusur ile uyumlu varlığı</a:t>
            </a:r>
          </a:p>
          <a:p>
            <a:pPr>
              <a:buFontTx/>
              <a:buChar char="-"/>
            </a:pPr>
            <a:r>
              <a:rPr lang="tr-TR" sz="2400" dirty="0" smtClean="0">
                <a:latin typeface="Times New Roman" pitchFamily="18" charset="0"/>
                <a:cs typeface="Times New Roman" pitchFamily="18" charset="0"/>
              </a:rPr>
              <a:t> 4-6 hafta konservatif tedavi ile iyileştirmede başarısızlık</a:t>
            </a:r>
          </a:p>
          <a:p>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Konjenital</a:t>
            </a:r>
            <a:r>
              <a:rPr lang="tr-TR" sz="3200" b="1" i="1" dirty="0" smtClean="0">
                <a:latin typeface="Times New Roman" pitchFamily="18" charset="0"/>
                <a:cs typeface="Times New Roman" pitchFamily="18" charset="0"/>
              </a:rPr>
              <a:t> anomaliler</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928802"/>
            <a:ext cx="8229600" cy="4197361"/>
          </a:xfrm>
        </p:spPr>
        <p:txBody>
          <a:bodyPr>
            <a:normAutofit/>
          </a:bodyPr>
          <a:lstStyle/>
          <a:p>
            <a:r>
              <a:rPr lang="tr-TR" sz="2400" b="1" i="1" dirty="0" err="1" smtClean="0">
                <a:latin typeface="Times New Roman" pitchFamily="18" charset="0"/>
                <a:cs typeface="Times New Roman" pitchFamily="18" charset="0"/>
              </a:rPr>
              <a:t>Transisyonel</a:t>
            </a:r>
            <a:r>
              <a:rPr lang="tr-TR" sz="2400" b="1" i="1" dirty="0" smtClean="0">
                <a:latin typeface="Times New Roman" pitchFamily="18" charset="0"/>
                <a:cs typeface="Times New Roman" pitchFamily="18" charset="0"/>
              </a:rPr>
              <a:t> </a:t>
            </a:r>
            <a:r>
              <a:rPr lang="tr-TR" sz="2400" b="1" i="1" dirty="0" err="1" smtClean="0">
                <a:latin typeface="Times New Roman" pitchFamily="18" charset="0"/>
                <a:cs typeface="Times New Roman" pitchFamily="18" charset="0"/>
              </a:rPr>
              <a:t>vertebra</a:t>
            </a:r>
            <a:r>
              <a:rPr lang="tr-TR" sz="2400" dirty="0" smtClean="0">
                <a:latin typeface="Times New Roman" pitchFamily="18" charset="0"/>
                <a:cs typeface="Times New Roman" pitchFamily="18" charset="0"/>
              </a:rPr>
              <a:t>;son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vertebranın</a:t>
            </a:r>
            <a:r>
              <a:rPr lang="tr-TR" sz="2400" dirty="0" smtClean="0">
                <a:latin typeface="Times New Roman" pitchFamily="18" charset="0"/>
                <a:cs typeface="Times New Roman" pitchFamily="18" charset="0"/>
              </a:rPr>
              <a:t> hem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hem de </a:t>
            </a:r>
            <a:r>
              <a:rPr lang="tr-TR" sz="2400" dirty="0" err="1" smtClean="0">
                <a:latin typeface="Times New Roman" pitchFamily="18" charset="0"/>
                <a:cs typeface="Times New Roman" pitchFamily="18" charset="0"/>
              </a:rPr>
              <a:t>sakral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vertebra</a:t>
            </a:r>
            <a:r>
              <a:rPr lang="tr-TR" sz="2400" dirty="0" smtClean="0">
                <a:latin typeface="Times New Roman" pitchFamily="18" charset="0"/>
                <a:cs typeface="Times New Roman" pitchFamily="18" charset="0"/>
              </a:rPr>
              <a:t> özelliklerini taşımasıdır.</a:t>
            </a:r>
          </a:p>
          <a:p>
            <a:r>
              <a:rPr lang="tr-TR" sz="2400" b="1" i="1" dirty="0" err="1" smtClean="0">
                <a:latin typeface="Times New Roman" pitchFamily="18" charset="0"/>
                <a:cs typeface="Times New Roman" pitchFamily="18" charset="0"/>
              </a:rPr>
              <a:t>Spina</a:t>
            </a:r>
            <a:r>
              <a:rPr lang="tr-TR" sz="2400" b="1" i="1" dirty="0" smtClean="0">
                <a:latin typeface="Times New Roman" pitchFamily="18" charset="0"/>
                <a:cs typeface="Times New Roman" pitchFamily="18" charset="0"/>
              </a:rPr>
              <a:t> </a:t>
            </a:r>
            <a:r>
              <a:rPr lang="tr-TR" sz="2400" b="1" i="1" dirty="0" err="1" smtClean="0">
                <a:latin typeface="Times New Roman" pitchFamily="18" charset="0"/>
                <a:cs typeface="Times New Roman" pitchFamily="18" charset="0"/>
              </a:rPr>
              <a:t>bifida</a:t>
            </a:r>
            <a:r>
              <a:rPr lang="tr-TR" sz="2400" b="1" i="1"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vertebral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arkusun</a:t>
            </a:r>
            <a:r>
              <a:rPr lang="tr-TR" sz="2400" dirty="0" smtClean="0">
                <a:latin typeface="Times New Roman" pitchFamily="18" charset="0"/>
                <a:cs typeface="Times New Roman" pitchFamily="18" charset="0"/>
              </a:rPr>
              <a:t> arkada birleşmemesi olarak tanımlanır.</a:t>
            </a:r>
          </a:p>
          <a:p>
            <a:r>
              <a:rPr lang="tr-TR" sz="2400" b="1" i="1" dirty="0" smtClean="0">
                <a:latin typeface="Times New Roman" pitchFamily="18" charset="0"/>
                <a:cs typeface="Times New Roman" pitchFamily="18" charset="0"/>
              </a:rPr>
              <a:t>Faset tropizmi</a:t>
            </a:r>
            <a:r>
              <a:rPr lang="tr-TR" sz="2400" dirty="0" smtClean="0">
                <a:latin typeface="Times New Roman" pitchFamily="18" charset="0"/>
                <a:cs typeface="Times New Roman" pitchFamily="18" charset="0"/>
              </a:rPr>
              <a:t>;aynı </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hareket </a:t>
            </a:r>
            <a:r>
              <a:rPr lang="tr-TR" sz="2400" dirty="0" err="1" smtClean="0">
                <a:latin typeface="Times New Roman" pitchFamily="18" charset="0"/>
                <a:cs typeface="Times New Roman" pitchFamily="18" charset="0"/>
              </a:rPr>
              <a:t>segmentindeki</a:t>
            </a:r>
            <a:r>
              <a:rPr lang="tr-TR" sz="2400" dirty="0" smtClean="0">
                <a:latin typeface="Times New Roman" pitchFamily="18" charset="0"/>
                <a:cs typeface="Times New Roman" pitchFamily="18" charset="0"/>
              </a:rPr>
              <a:t> fasetlerin farklı planlarda olmasıdır.</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pPr>
              <a:buNone/>
            </a:pPr>
            <a:r>
              <a:rPr lang="tr-TR" sz="2400"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Semptomların süresine bağlı olarak </a:t>
            </a:r>
            <a:r>
              <a:rPr lang="tr-TR" sz="2400" dirty="0" smtClean="0">
                <a:latin typeface="Times New Roman" pitchFamily="18" charset="0"/>
                <a:cs typeface="Times New Roman" pitchFamily="18" charset="0"/>
              </a:rPr>
              <a:t>;</a:t>
            </a:r>
          </a:p>
          <a:p>
            <a:pPr>
              <a:buNone/>
            </a:pPr>
            <a:endParaRPr lang="tr-TR" dirty="0" smtClean="0"/>
          </a:p>
          <a:p>
            <a:pPr lvl="1"/>
            <a:r>
              <a:rPr lang="tr-TR" sz="2400" dirty="0" smtClean="0">
                <a:solidFill>
                  <a:srgbClr val="FF0000"/>
                </a:solidFill>
                <a:latin typeface="Times New Roman" pitchFamily="18" charset="0"/>
                <a:cs typeface="Times New Roman" pitchFamily="18" charset="0"/>
              </a:rPr>
              <a:t>   Akut 	    </a:t>
            </a:r>
            <a:r>
              <a:rPr lang="tr-TR" sz="2400" dirty="0" smtClean="0">
                <a:latin typeface="Times New Roman" pitchFamily="18" charset="0"/>
                <a:cs typeface="Times New Roman" pitchFamily="18" charset="0"/>
              </a:rPr>
              <a:t>≤ 6 hafta </a:t>
            </a:r>
          </a:p>
          <a:p>
            <a:pPr lvl="1"/>
            <a:endParaRPr lang="tr-TR" sz="2400" dirty="0" smtClean="0">
              <a:latin typeface="Times New Roman" pitchFamily="18" charset="0"/>
              <a:cs typeface="Times New Roman" pitchFamily="18" charset="0"/>
            </a:endParaRPr>
          </a:p>
          <a:p>
            <a:pPr lvl="1"/>
            <a:r>
              <a:rPr lang="tr-TR" sz="2400" dirty="0" smtClean="0">
                <a:solidFill>
                  <a:srgbClr val="FF0000"/>
                </a:solidFill>
                <a:latin typeface="Times New Roman" pitchFamily="18" charset="0"/>
                <a:cs typeface="Times New Roman" pitchFamily="18" charset="0"/>
              </a:rPr>
              <a:t>   </a:t>
            </a:r>
            <a:r>
              <a:rPr lang="tr-TR" sz="2400" dirty="0" err="1" smtClean="0">
                <a:solidFill>
                  <a:srgbClr val="FF0000"/>
                </a:solidFill>
                <a:latin typeface="Times New Roman" pitchFamily="18" charset="0"/>
                <a:cs typeface="Times New Roman" pitchFamily="18" charset="0"/>
              </a:rPr>
              <a:t>Subakut</a:t>
            </a:r>
            <a:r>
              <a:rPr lang="tr-TR" sz="2400" dirty="0" smtClean="0">
                <a:solidFill>
                  <a:srgbClr val="FF00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 6 hafta  ˂ 3 ay</a:t>
            </a:r>
          </a:p>
          <a:p>
            <a:pPr lvl="1"/>
            <a:endParaRPr lang="tr-TR" sz="2400" dirty="0" smtClean="0">
              <a:latin typeface="Times New Roman" pitchFamily="18" charset="0"/>
              <a:cs typeface="Times New Roman" pitchFamily="18" charset="0"/>
            </a:endParaRPr>
          </a:p>
          <a:p>
            <a:pPr lvl="1"/>
            <a:r>
              <a:rPr lang="tr-TR" sz="2400" dirty="0" smtClean="0">
                <a:solidFill>
                  <a:srgbClr val="FF00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r>
              <a:rPr lang="tr-TR" sz="2400" dirty="0" smtClean="0">
                <a:solidFill>
                  <a:srgbClr val="FF0000"/>
                </a:solidFill>
                <a:latin typeface="Times New Roman" pitchFamily="18" charset="0"/>
                <a:cs typeface="Times New Roman" pitchFamily="18" charset="0"/>
              </a:rPr>
              <a:t>Kronik</a:t>
            </a:r>
            <a:r>
              <a:rPr lang="tr-TR" sz="2400" dirty="0" smtClean="0">
                <a:latin typeface="Times New Roman" pitchFamily="18" charset="0"/>
                <a:cs typeface="Times New Roman" pitchFamily="18" charset="0"/>
              </a:rPr>
              <a:t>   ≥ 3 ay</a:t>
            </a:r>
          </a:p>
          <a:p>
            <a:endParaRPr lang="tr-TR" dirty="0" smtClean="0">
              <a:latin typeface="Calibri"/>
              <a:cs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Spinal</a:t>
            </a:r>
            <a:r>
              <a:rPr lang="tr-TR" sz="3200" b="1" i="1" dirty="0" smtClean="0">
                <a:latin typeface="Times New Roman" pitchFamily="18" charset="0"/>
                <a:cs typeface="Times New Roman" pitchFamily="18" charset="0"/>
              </a:rPr>
              <a:t> </a:t>
            </a:r>
            <a:r>
              <a:rPr lang="tr-TR" sz="3200" b="1" i="1" dirty="0" err="1" smtClean="0">
                <a:latin typeface="Times New Roman" pitchFamily="18" charset="0"/>
                <a:cs typeface="Times New Roman" pitchFamily="18" charset="0"/>
              </a:rPr>
              <a:t>Stenoz</a:t>
            </a:r>
            <a:endParaRPr lang="tr-TR" sz="3200" b="1" i="1" dirty="0">
              <a:latin typeface="Times New Roman" pitchFamily="18" charset="0"/>
              <a:cs typeface="Times New Roman" pitchFamily="18" charset="0"/>
            </a:endParaRPr>
          </a:p>
        </p:txBody>
      </p:sp>
      <p:sp>
        <p:nvSpPr>
          <p:cNvPr id="3" name="2 İçerik Yer Tutucusu"/>
          <p:cNvSpPr>
            <a:spLocks noGrp="1"/>
          </p:cNvSpPr>
          <p:nvPr>
            <p:ph sz="half" idx="1"/>
          </p:nvPr>
        </p:nvSpPr>
        <p:spPr/>
        <p:txBody>
          <a:bodyPr/>
          <a:lstStyle/>
          <a:p>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kanalın, tek veya çoklu seviyede daralmasıdır.</a:t>
            </a:r>
          </a:p>
          <a:p>
            <a:r>
              <a:rPr lang="tr-TR" sz="2400" dirty="0" smtClean="0">
                <a:latin typeface="Times New Roman" pitchFamily="18" charset="0"/>
                <a:cs typeface="Times New Roman" pitchFamily="18" charset="0"/>
              </a:rPr>
              <a:t>DBKT</a:t>
            </a:r>
          </a:p>
          <a:p>
            <a:r>
              <a:rPr lang="tr-TR" sz="2400" dirty="0" smtClean="0">
                <a:latin typeface="Times New Roman" pitchFamily="18" charset="0"/>
                <a:cs typeface="Times New Roman" pitchFamily="18" charset="0"/>
              </a:rPr>
              <a:t>Bulgular genellikle </a:t>
            </a:r>
            <a:r>
              <a:rPr lang="tr-TR" sz="2400" dirty="0" err="1" smtClean="0">
                <a:latin typeface="Times New Roman" pitchFamily="18" charset="0"/>
                <a:cs typeface="Times New Roman" pitchFamily="18" charset="0"/>
              </a:rPr>
              <a:t>bilateraldir</a:t>
            </a:r>
            <a:r>
              <a:rPr lang="tr-TR" sz="2400" dirty="0" smtClean="0">
                <a:latin typeface="Times New Roman" pitchFamily="18" charset="0"/>
                <a:cs typeface="Times New Roman" pitchFamily="18" charset="0"/>
              </a:rPr>
              <a:t> </a:t>
            </a:r>
          </a:p>
          <a:p>
            <a:endParaRPr lang="tr-TR" dirty="0"/>
          </a:p>
        </p:txBody>
      </p:sp>
      <p:pic>
        <p:nvPicPr>
          <p:cNvPr id="5" name="Picture 4"/>
          <p:cNvPicPr>
            <a:picLocks noGrp="1" noChangeAspect="1" noChangeArrowheads="1"/>
          </p:cNvPicPr>
          <p:nvPr>
            <p:ph sz="half" idx="2"/>
          </p:nvPr>
        </p:nvPicPr>
        <p:blipFill>
          <a:blip r:embed="rId2"/>
          <a:srcRect/>
          <a:stretch>
            <a:fillRect/>
          </a:stretch>
        </p:blipFill>
        <p:spPr bwMode="auto">
          <a:xfrm>
            <a:off x="4143372" y="1571612"/>
            <a:ext cx="5000628"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Spondilolizis</a:t>
            </a:r>
            <a:endParaRPr lang="tr-TR" sz="3200" dirty="0"/>
          </a:p>
        </p:txBody>
      </p:sp>
      <p:sp>
        <p:nvSpPr>
          <p:cNvPr id="5" name="4 İçerik Yer Tutucusu"/>
          <p:cNvSpPr>
            <a:spLocks noGrp="1"/>
          </p:cNvSpPr>
          <p:nvPr>
            <p:ph sz="half" idx="1"/>
          </p:nvPr>
        </p:nvSpPr>
        <p:spPr/>
        <p:txBody>
          <a:bodyPr/>
          <a:lstStyle/>
          <a:p>
            <a:r>
              <a:rPr lang="tr-TR" sz="2400" dirty="0" smtClean="0">
                <a:latin typeface="Times New Roman" pitchFamily="18" charset="0"/>
                <a:cs typeface="Times New Roman" pitchFamily="18" charset="0"/>
              </a:rPr>
              <a:t>Kayma olmaksızın, pars </a:t>
            </a:r>
            <a:r>
              <a:rPr lang="tr-TR" sz="2400" dirty="0" err="1" smtClean="0">
                <a:latin typeface="Times New Roman" pitchFamily="18" charset="0"/>
                <a:cs typeface="Times New Roman" pitchFamily="18" charset="0"/>
              </a:rPr>
              <a:t>interartikülaris</a:t>
            </a:r>
            <a:r>
              <a:rPr lang="tr-TR" sz="2400" dirty="0" smtClean="0">
                <a:latin typeface="Times New Roman" pitchFamily="18" charset="0"/>
                <a:cs typeface="Times New Roman" pitchFamily="18" charset="0"/>
              </a:rPr>
              <a:t> veya </a:t>
            </a:r>
            <a:r>
              <a:rPr lang="tr-TR" sz="2400" dirty="0" err="1" smtClean="0">
                <a:latin typeface="Times New Roman" pitchFamily="18" charset="0"/>
                <a:cs typeface="Times New Roman" pitchFamily="18" charset="0"/>
              </a:rPr>
              <a:t>istmusun</a:t>
            </a:r>
            <a:r>
              <a:rPr lang="tr-TR" sz="2400" dirty="0" smtClean="0">
                <a:latin typeface="Times New Roman" pitchFamily="18" charset="0"/>
                <a:cs typeface="Times New Roman" pitchFamily="18" charset="0"/>
              </a:rPr>
              <a:t>, tek veya çift taraflı </a:t>
            </a:r>
            <a:r>
              <a:rPr lang="tr-TR" sz="2400" dirty="0" err="1" smtClean="0">
                <a:latin typeface="Times New Roman" pitchFamily="18" charset="0"/>
                <a:cs typeface="Times New Roman" pitchFamily="18" charset="0"/>
              </a:rPr>
              <a:t>defekti</a:t>
            </a:r>
            <a:r>
              <a:rPr lang="tr-TR" sz="2400" dirty="0" smtClean="0">
                <a:latin typeface="Times New Roman" pitchFamily="18" charset="0"/>
                <a:cs typeface="Times New Roman" pitchFamily="18" charset="0"/>
              </a:rPr>
              <a:t> olarak tanımlanır</a:t>
            </a:r>
            <a:r>
              <a:rPr lang="tr-TR" dirty="0" smtClean="0">
                <a:latin typeface="Times New Roman" pitchFamily="18" charset="0"/>
                <a:cs typeface="Times New Roman" pitchFamily="18" charset="0"/>
              </a:rPr>
              <a:t>.</a:t>
            </a:r>
          </a:p>
          <a:p>
            <a:endParaRPr lang="tr-TR" dirty="0"/>
          </a:p>
        </p:txBody>
      </p:sp>
      <p:pic>
        <p:nvPicPr>
          <p:cNvPr id="1026" name="Picture 2" descr="C:\Users\pc\Desktop\spndlzs.jpg"/>
          <p:cNvPicPr>
            <a:picLocks noGrp="1" noChangeAspect="1" noChangeArrowheads="1"/>
          </p:cNvPicPr>
          <p:nvPr>
            <p:ph sz="half" idx="2"/>
          </p:nvPr>
        </p:nvPicPr>
        <p:blipFill>
          <a:blip r:embed="rId3"/>
          <a:srcRect/>
          <a:stretch>
            <a:fillRect/>
          </a:stretch>
        </p:blipFill>
        <p:spPr bwMode="auto">
          <a:xfrm>
            <a:off x="4714876" y="1600200"/>
            <a:ext cx="3857652" cy="475775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sz="3600" b="1" i="1" dirty="0" err="1" smtClean="0">
                <a:latin typeface="Times New Roman" pitchFamily="18" charset="0"/>
                <a:cs typeface="Times New Roman" pitchFamily="18" charset="0"/>
              </a:rPr>
              <a:t>Spondilolistezis</a:t>
            </a:r>
            <a:r>
              <a:rPr lang="tr-TR" dirty="0" smtClean="0"/>
              <a:t/>
            </a:r>
            <a:br>
              <a:rPr lang="tr-TR" dirty="0" smtClean="0"/>
            </a:br>
            <a:endParaRPr lang="tr-TR" dirty="0"/>
          </a:p>
        </p:txBody>
      </p:sp>
      <p:sp>
        <p:nvSpPr>
          <p:cNvPr id="5" name="4 İçerik Yer Tutucusu"/>
          <p:cNvSpPr>
            <a:spLocks noGrp="1"/>
          </p:cNvSpPr>
          <p:nvPr>
            <p:ph sz="half" idx="1"/>
          </p:nvPr>
        </p:nvSpPr>
        <p:spPr/>
        <p:txBody>
          <a:bodyPr/>
          <a:lstStyle/>
          <a:p>
            <a:pPr>
              <a:buNone/>
            </a:pP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Bir </a:t>
            </a:r>
            <a:r>
              <a:rPr lang="tr-TR" sz="2400" dirty="0" err="1" smtClean="0">
                <a:latin typeface="Times New Roman" pitchFamily="18" charset="0"/>
                <a:cs typeface="Times New Roman" pitchFamily="18" charset="0"/>
              </a:rPr>
              <a:t>vertebranın</a:t>
            </a:r>
            <a:r>
              <a:rPr lang="tr-TR" sz="2400" dirty="0" smtClean="0">
                <a:latin typeface="Times New Roman" pitchFamily="18" charset="0"/>
                <a:cs typeface="Times New Roman" pitchFamily="18" charset="0"/>
              </a:rPr>
              <a:t> bir alttaki </a:t>
            </a:r>
            <a:r>
              <a:rPr lang="tr-TR" sz="2400" dirty="0" err="1" smtClean="0">
                <a:latin typeface="Times New Roman" pitchFamily="18" charset="0"/>
                <a:cs typeface="Times New Roman" pitchFamily="18" charset="0"/>
              </a:rPr>
              <a:t>vertebra</a:t>
            </a:r>
            <a:r>
              <a:rPr lang="tr-TR" sz="2400" dirty="0" smtClean="0">
                <a:latin typeface="Times New Roman" pitchFamily="18" charset="0"/>
                <a:cs typeface="Times New Roman" pitchFamily="18" charset="0"/>
              </a:rPr>
              <a:t> üzerinde öne doğru kaymasıdır.</a:t>
            </a:r>
          </a:p>
          <a:p>
            <a:r>
              <a:rPr lang="tr-TR" sz="2400" dirty="0" smtClean="0">
                <a:latin typeface="Times New Roman" pitchFamily="18" charset="0"/>
                <a:cs typeface="Times New Roman" pitchFamily="18" charset="0"/>
              </a:rPr>
              <a:t>Kayma özellikle öne doğrudur, arkaya doğru olursa </a:t>
            </a:r>
            <a:r>
              <a:rPr lang="tr-TR" sz="2400" dirty="0" err="1" smtClean="0">
                <a:latin typeface="Times New Roman" pitchFamily="18" charset="0"/>
                <a:cs typeface="Times New Roman" pitchFamily="18" charset="0"/>
              </a:rPr>
              <a:t>retrolistezis</a:t>
            </a:r>
            <a:r>
              <a:rPr lang="tr-TR" sz="2400" dirty="0" smtClean="0">
                <a:latin typeface="Times New Roman" pitchFamily="18" charset="0"/>
                <a:cs typeface="Times New Roman" pitchFamily="18" charset="0"/>
              </a:rPr>
              <a:t> denir</a:t>
            </a:r>
            <a:r>
              <a:rPr lang="tr-TR" dirty="0" smtClean="0">
                <a:latin typeface="Times New Roman" pitchFamily="18" charset="0"/>
                <a:cs typeface="Times New Roman" pitchFamily="18" charset="0"/>
              </a:rPr>
              <a:t>.</a:t>
            </a:r>
          </a:p>
          <a:p>
            <a:endParaRPr lang="tr-TR" dirty="0" smtClean="0"/>
          </a:p>
          <a:p>
            <a:endParaRPr lang="tr-TR" dirty="0"/>
          </a:p>
        </p:txBody>
      </p:sp>
      <p:pic>
        <p:nvPicPr>
          <p:cNvPr id="7" name="Picture 5"/>
          <p:cNvPicPr>
            <a:picLocks noGrp="1" noChangeAspect="1" noChangeArrowheads="1"/>
          </p:cNvPicPr>
          <p:nvPr>
            <p:ph sz="half" idx="2"/>
          </p:nvPr>
        </p:nvPicPr>
        <p:blipFill>
          <a:blip r:embed="rId2"/>
          <a:srcRect/>
          <a:stretch>
            <a:fillRect/>
          </a:stretch>
        </p:blipFill>
        <p:spPr bwMode="auto">
          <a:xfrm>
            <a:off x="4786314" y="1071546"/>
            <a:ext cx="3643338" cy="5210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Epidural</a:t>
            </a:r>
            <a:r>
              <a:rPr lang="tr-TR" sz="3200" b="1" i="1" dirty="0" smtClean="0">
                <a:latin typeface="Times New Roman" pitchFamily="18" charset="0"/>
                <a:cs typeface="Times New Roman" pitchFamily="18" charset="0"/>
              </a:rPr>
              <a:t> bası sendromları </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a:buFont typeface="Wingdings" pitchFamily="2" charset="2"/>
              <a:buChar char="q"/>
            </a:pPr>
            <a:r>
              <a:rPr lang="tr-TR" sz="2400" dirty="0" smtClean="0">
                <a:latin typeface="Times New Roman" pitchFamily="18" charset="0"/>
                <a:cs typeface="Times New Roman" pitchFamily="18" charset="0"/>
              </a:rPr>
              <a:t>Omurilik basısı</a:t>
            </a:r>
          </a:p>
          <a:p>
            <a:pPr>
              <a:buFont typeface="Wingdings" pitchFamily="2" charset="2"/>
              <a:buChar char="q"/>
            </a:pPr>
            <a:r>
              <a:rPr lang="tr-TR" sz="2400" dirty="0" err="1" smtClean="0">
                <a:latin typeface="Times New Roman" pitchFamily="18" charset="0"/>
                <a:cs typeface="Times New Roman" pitchFamily="18" charset="0"/>
              </a:rPr>
              <a:t>Kauda</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ekuina</a:t>
            </a:r>
            <a:r>
              <a:rPr lang="tr-TR" sz="2400" dirty="0" smtClean="0">
                <a:latin typeface="Times New Roman" pitchFamily="18" charset="0"/>
                <a:cs typeface="Times New Roman" pitchFamily="18" charset="0"/>
              </a:rPr>
              <a:t> sendromu </a:t>
            </a:r>
          </a:p>
          <a:p>
            <a:pPr>
              <a:buFont typeface="Wingdings" pitchFamily="2" charset="2"/>
              <a:buChar char="q"/>
            </a:pPr>
            <a:r>
              <a:rPr lang="tr-TR" sz="2400" dirty="0" err="1" smtClean="0">
                <a:latin typeface="Times New Roman" pitchFamily="18" charset="0"/>
                <a:cs typeface="Times New Roman" pitchFamily="18" charset="0"/>
              </a:rPr>
              <a:t>Konus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medullaris</a:t>
            </a:r>
            <a:r>
              <a:rPr lang="tr-TR" sz="2400" dirty="0" smtClean="0">
                <a:latin typeface="Times New Roman" pitchFamily="18" charset="0"/>
                <a:cs typeface="Times New Roman" pitchFamily="18" charset="0"/>
              </a:rPr>
              <a:t> sendromu </a:t>
            </a:r>
          </a:p>
          <a:p>
            <a:pPr>
              <a:buFont typeface="Wingdings" pitchFamily="2" charset="2"/>
              <a:buChar char="q"/>
            </a:pP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 Tümörler,</a:t>
            </a:r>
            <a:r>
              <a:rPr lang="tr-TR" sz="2400" dirty="0" err="1" smtClean="0">
                <a:latin typeface="Times New Roman" pitchFamily="18" charset="0"/>
                <a:cs typeface="Times New Roman" pitchFamily="18" charset="0"/>
              </a:rPr>
              <a:t>spinal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epidural</a:t>
            </a:r>
            <a:r>
              <a:rPr lang="tr-TR" sz="2400" dirty="0" smtClean="0">
                <a:latin typeface="Times New Roman" pitchFamily="18" charset="0"/>
                <a:cs typeface="Times New Roman" pitchFamily="18" charset="0"/>
              </a:rPr>
              <a:t> apse, </a:t>
            </a:r>
            <a:r>
              <a:rPr lang="tr-TR" sz="2400" dirty="0" err="1" smtClean="0">
                <a:latin typeface="Times New Roman" pitchFamily="18" charset="0"/>
                <a:cs typeface="Times New Roman" pitchFamily="18" charset="0"/>
              </a:rPr>
              <a:t>hematom</a:t>
            </a:r>
            <a:r>
              <a:rPr lang="tr-TR" sz="2400" dirty="0" smtClean="0">
                <a:latin typeface="Times New Roman" pitchFamily="18" charset="0"/>
                <a:cs typeface="Times New Roman" pitchFamily="18" charset="0"/>
              </a:rPr>
              <a:t>, masif disk fıtıkları,</a:t>
            </a:r>
          </a:p>
          <a:p>
            <a:r>
              <a:rPr lang="tr-TR" sz="2400" dirty="0" smtClean="0">
                <a:latin typeface="Times New Roman" pitchFamily="18" charset="0"/>
                <a:cs typeface="Times New Roman" pitchFamily="18" charset="0"/>
              </a:rPr>
              <a:t>Ağrı genellikle </a:t>
            </a:r>
            <a:r>
              <a:rPr lang="tr-TR" sz="2400" dirty="0" err="1" smtClean="0">
                <a:latin typeface="Times New Roman" pitchFamily="18" charset="0"/>
                <a:cs typeface="Times New Roman" pitchFamily="18" charset="0"/>
              </a:rPr>
              <a:t>kord</a:t>
            </a:r>
            <a:r>
              <a:rPr lang="tr-TR" sz="2400" dirty="0" smtClean="0">
                <a:latin typeface="Times New Roman" pitchFamily="18" charset="0"/>
                <a:cs typeface="Times New Roman" pitchFamily="18" charset="0"/>
              </a:rPr>
              <a:t> basısının ilk semptomudur, fakat motor ve duyusal bulgular da tanı anında hastaların çoğunda mevcuttur.</a:t>
            </a:r>
          </a:p>
          <a:p>
            <a:r>
              <a:rPr lang="tr-TR" sz="2400" dirty="0" smtClean="0">
                <a:latin typeface="Times New Roman" pitchFamily="18" charset="0"/>
                <a:cs typeface="Times New Roman" pitchFamily="18" charset="0"/>
              </a:rPr>
              <a:t>Bağırsak ve veya mesane </a:t>
            </a:r>
            <a:r>
              <a:rPr lang="tr-TR" sz="2400" dirty="0" err="1" smtClean="0">
                <a:latin typeface="Times New Roman" pitchFamily="18" charset="0"/>
                <a:cs typeface="Times New Roman" pitchFamily="18" charset="0"/>
              </a:rPr>
              <a:t>disfonksiyonu</a:t>
            </a:r>
            <a:r>
              <a:rPr lang="tr-TR" sz="2400" dirty="0" smtClean="0">
                <a:latin typeface="Times New Roman" pitchFamily="18" charset="0"/>
                <a:cs typeface="Times New Roman" pitchFamily="18" charset="0"/>
              </a:rPr>
              <a:t> genellikle geç bulgulardır</a:t>
            </a:r>
            <a:r>
              <a:rPr lang="tr-TR" dirty="0" smtClean="0"/>
              <a:t>.</a:t>
            </a:r>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i="1" dirty="0" smtClean="0">
                <a:latin typeface="Times New Roman" pitchFamily="18" charset="0"/>
                <a:cs typeface="Times New Roman" pitchFamily="18" charset="0"/>
              </a:rPr>
              <a:t> </a:t>
            </a:r>
            <a:r>
              <a:rPr lang="tr-TR" sz="3600" b="1" i="1" dirty="0" err="1" smtClean="0">
                <a:latin typeface="Times New Roman" pitchFamily="18" charset="0"/>
                <a:cs typeface="Times New Roman" pitchFamily="18" charset="0"/>
              </a:rPr>
              <a:t>Ankilozan</a:t>
            </a:r>
            <a:r>
              <a:rPr lang="tr-TR" sz="3600" b="1" i="1" dirty="0" smtClean="0">
                <a:latin typeface="Times New Roman" pitchFamily="18" charset="0"/>
                <a:cs typeface="Times New Roman" pitchFamily="18" charset="0"/>
              </a:rPr>
              <a:t> </a:t>
            </a:r>
            <a:r>
              <a:rPr lang="tr-TR" sz="3600" b="1" i="1" dirty="0" err="1" smtClean="0">
                <a:latin typeface="Times New Roman" pitchFamily="18" charset="0"/>
                <a:cs typeface="Times New Roman" pitchFamily="18" charset="0"/>
              </a:rPr>
              <a:t>spondilit</a:t>
            </a:r>
            <a:r>
              <a:rPr lang="tr-TR" sz="3200" b="1" dirty="0" smtClean="0">
                <a:latin typeface="Times New Roman" pitchFamily="18" charset="0"/>
                <a:cs typeface="Times New Roman" pitchFamily="18" charset="0"/>
              </a:rPr>
              <a:t/>
            </a:r>
            <a:br>
              <a:rPr lang="tr-TR" sz="3200" b="1" dirty="0" smtClean="0">
                <a:latin typeface="Times New Roman" pitchFamily="18" charset="0"/>
                <a:cs typeface="Times New Roman" pitchFamily="18" charset="0"/>
              </a:rPr>
            </a:br>
            <a:endParaRPr lang="tr-TR" dirty="0"/>
          </a:p>
        </p:txBody>
      </p:sp>
      <p:sp>
        <p:nvSpPr>
          <p:cNvPr id="3" name="2 İçerik Yer Tutucusu"/>
          <p:cNvSpPr>
            <a:spLocks noGrp="1"/>
          </p:cNvSpPr>
          <p:nvPr>
            <p:ph idx="1"/>
          </p:nvPr>
        </p:nvSpPr>
        <p:spPr/>
        <p:txBody>
          <a:bodyPr>
            <a:normAutofit/>
          </a:bodyPr>
          <a:lstStyle/>
          <a:p>
            <a:pPr>
              <a:lnSpc>
                <a:spcPct val="80000"/>
              </a:lnSpc>
              <a:defRPr/>
            </a:pPr>
            <a:r>
              <a:rPr lang="tr-TR" sz="2400" dirty="0" smtClean="0">
                <a:latin typeface="Times New Roman" pitchFamily="18" charset="0"/>
                <a:cs typeface="Times New Roman" pitchFamily="18" charset="0"/>
              </a:rPr>
              <a:t>Özellikle </a:t>
            </a:r>
            <a:r>
              <a:rPr lang="tr-TR" sz="2400" dirty="0" err="1" smtClean="0">
                <a:latin typeface="Times New Roman" pitchFamily="18" charset="0"/>
                <a:cs typeface="Times New Roman" pitchFamily="18" charset="0"/>
              </a:rPr>
              <a:t>sakroiliak</a:t>
            </a:r>
            <a:r>
              <a:rPr lang="tr-TR" sz="2400" dirty="0" smtClean="0">
                <a:latin typeface="Times New Roman" pitchFamily="18" charset="0"/>
                <a:cs typeface="Times New Roman" pitchFamily="18" charset="0"/>
              </a:rPr>
              <a:t> eklemleri ve omurgayı tutan kronik </a:t>
            </a:r>
            <a:r>
              <a:rPr lang="tr-TR" sz="2400" dirty="0" err="1" smtClean="0">
                <a:latin typeface="Times New Roman" pitchFamily="18" charset="0"/>
                <a:cs typeface="Times New Roman" pitchFamily="18" charset="0"/>
              </a:rPr>
              <a:t>inflamatuvar</a:t>
            </a:r>
            <a:r>
              <a:rPr lang="tr-TR" sz="2400" dirty="0" smtClean="0">
                <a:latin typeface="Times New Roman" pitchFamily="18" charset="0"/>
                <a:cs typeface="Times New Roman" pitchFamily="18" charset="0"/>
              </a:rPr>
              <a:t> bir hastalıktır.</a:t>
            </a:r>
          </a:p>
          <a:p>
            <a:pPr>
              <a:lnSpc>
                <a:spcPct val="80000"/>
              </a:lnSpc>
              <a:defRPr/>
            </a:pPr>
            <a:r>
              <a:rPr lang="tr-TR" sz="2400" dirty="0" smtClean="0">
                <a:latin typeface="Times New Roman" pitchFamily="18" charset="0"/>
                <a:cs typeface="Times New Roman" pitchFamily="18" charset="0"/>
              </a:rPr>
              <a:t>15-40 yaş erkek</a:t>
            </a:r>
          </a:p>
          <a:p>
            <a:r>
              <a:rPr lang="tr-TR" sz="2400" dirty="0" err="1" smtClean="0">
                <a:latin typeface="Times New Roman" pitchFamily="18" charset="0"/>
                <a:cs typeface="Times New Roman" pitchFamily="18" charset="0"/>
              </a:rPr>
              <a:t>Ankilozan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spondilitli</a:t>
            </a:r>
            <a:r>
              <a:rPr lang="tr-TR" sz="2400" dirty="0" smtClean="0">
                <a:latin typeface="Times New Roman" pitchFamily="18" charset="0"/>
                <a:cs typeface="Times New Roman" pitchFamily="18" charset="0"/>
              </a:rPr>
              <a:t> hastaların </a:t>
            </a:r>
            <a:r>
              <a:rPr lang="tr-TR" sz="2400" i="1" dirty="0" smtClean="0">
                <a:latin typeface="Times New Roman" pitchFamily="18" charset="0"/>
                <a:cs typeface="Times New Roman" pitchFamily="18" charset="0"/>
              </a:rPr>
              <a:t>çoğunda ilk başvuru yakınması, genç yaşta gelişen </a:t>
            </a:r>
            <a:r>
              <a:rPr lang="tr-TR" sz="2400" i="1" dirty="0" err="1" smtClean="0">
                <a:latin typeface="Times New Roman" pitchFamily="18" charset="0"/>
                <a:cs typeface="Times New Roman" pitchFamily="18" charset="0"/>
              </a:rPr>
              <a:t>inflamatuvar</a:t>
            </a:r>
            <a:r>
              <a:rPr lang="tr-TR" sz="2400" i="1" dirty="0" smtClean="0">
                <a:latin typeface="Times New Roman" pitchFamily="18" charset="0"/>
                <a:cs typeface="Times New Roman" pitchFamily="18" charset="0"/>
              </a:rPr>
              <a:t> bel ağrısıdır</a:t>
            </a:r>
            <a:r>
              <a:rPr lang="tr-TR" sz="2400" dirty="0" smtClean="0">
                <a:latin typeface="Times New Roman" pitchFamily="18" charset="0"/>
                <a:cs typeface="Times New Roman" pitchFamily="18" charset="0"/>
              </a:rPr>
              <a:t>.</a:t>
            </a:r>
          </a:p>
          <a:p>
            <a:r>
              <a:rPr lang="tr-TR" sz="2400" dirty="0" smtClean="0">
                <a:latin typeface="Times New Roman" pitchFamily="18" charset="0"/>
                <a:cs typeface="Times New Roman" pitchFamily="18" charset="0"/>
              </a:rPr>
              <a:t>Omurgadaki eklem ve </a:t>
            </a:r>
            <a:r>
              <a:rPr lang="tr-TR" sz="2400" dirty="0" err="1" smtClean="0">
                <a:latin typeface="Times New Roman" pitchFamily="18" charset="0"/>
                <a:cs typeface="Times New Roman" pitchFamily="18" charset="0"/>
              </a:rPr>
              <a:t>ligamanların</a:t>
            </a:r>
            <a:r>
              <a:rPr lang="tr-TR" sz="2400" dirty="0" smtClean="0">
                <a:latin typeface="Times New Roman" pitchFamily="18" charset="0"/>
                <a:cs typeface="Times New Roman" pitchFamily="18" charset="0"/>
              </a:rPr>
              <a:t> ankilozundan dolayı esneklik kaybolur.</a:t>
            </a:r>
          </a:p>
          <a:p>
            <a:endParaRPr lang="tr-TR" sz="2400" dirty="0" smtClean="0">
              <a:latin typeface="Times New Roman" pitchFamily="18" charset="0"/>
              <a:cs typeface="Times New Roman" pitchFamily="18" charset="0"/>
            </a:endParaRPr>
          </a:p>
          <a:p>
            <a:pPr>
              <a:buNone/>
              <a:defRPr/>
            </a:pPr>
            <a:endParaRPr lang="tr-TR" dirty="0" smtClean="0"/>
          </a:p>
          <a:p>
            <a:endParaRPr lang="tr-TR" dirty="0" smtClean="0"/>
          </a:p>
          <a:p>
            <a:pPr>
              <a:lnSpc>
                <a:spcPct val="80000"/>
              </a:lnSpc>
              <a:defRPr/>
            </a:pPr>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pPr>
              <a:defRPr/>
            </a:pPr>
            <a:r>
              <a:rPr lang="tr-TR" sz="2400" dirty="0" smtClean="0">
                <a:latin typeface="Times New Roman" pitchFamily="18" charset="0"/>
                <a:cs typeface="Times New Roman" pitchFamily="18" charset="0"/>
              </a:rPr>
              <a:t>Muayenede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omurga hareketleri genellikle kısıtlıdır, erken dönemde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lordoz</a:t>
            </a:r>
            <a:r>
              <a:rPr lang="tr-TR" sz="2400" dirty="0" smtClean="0">
                <a:latin typeface="Times New Roman" pitchFamily="18" charset="0"/>
                <a:cs typeface="Times New Roman" pitchFamily="18" charset="0"/>
              </a:rPr>
              <a:t> azalır. </a:t>
            </a:r>
          </a:p>
          <a:p>
            <a:pPr>
              <a:defRPr/>
            </a:pPr>
            <a:r>
              <a:rPr lang="tr-TR" sz="2400" dirty="0" err="1" smtClean="0">
                <a:latin typeface="Times New Roman" pitchFamily="18" charset="0"/>
                <a:cs typeface="Times New Roman" pitchFamily="18" charset="0"/>
              </a:rPr>
              <a:t>Schober</a:t>
            </a:r>
            <a:r>
              <a:rPr lang="tr-TR" sz="2400" dirty="0" smtClean="0">
                <a:latin typeface="Times New Roman" pitchFamily="18" charset="0"/>
                <a:cs typeface="Times New Roman" pitchFamily="18" charset="0"/>
              </a:rPr>
              <a:t> testi  </a:t>
            </a:r>
          </a:p>
          <a:p>
            <a:pPr>
              <a:defRPr/>
            </a:pPr>
            <a:r>
              <a:rPr lang="tr-TR" sz="2400" dirty="0" smtClean="0">
                <a:latin typeface="Times New Roman" pitchFamily="18" charset="0"/>
                <a:cs typeface="Times New Roman" pitchFamily="18" charset="0"/>
              </a:rPr>
              <a:t>Hastalığın ilerlemesi ile </a:t>
            </a:r>
            <a:r>
              <a:rPr lang="tr-TR" sz="2400" dirty="0" err="1" smtClean="0">
                <a:latin typeface="Times New Roman" pitchFamily="18" charset="0"/>
                <a:cs typeface="Times New Roman" pitchFamily="18" charset="0"/>
              </a:rPr>
              <a:t>lomber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lordoz</a:t>
            </a:r>
            <a:r>
              <a:rPr lang="tr-TR" sz="2400" dirty="0" smtClean="0">
                <a:latin typeface="Times New Roman" pitchFamily="18" charset="0"/>
                <a:cs typeface="Times New Roman" pitchFamily="18" charset="0"/>
              </a:rPr>
              <a:t> kaybolur, </a:t>
            </a:r>
            <a:r>
              <a:rPr lang="tr-TR" sz="2400" dirty="0" err="1" smtClean="0">
                <a:latin typeface="Times New Roman" pitchFamily="18" charset="0"/>
                <a:cs typeface="Times New Roman" pitchFamily="18" charset="0"/>
              </a:rPr>
              <a:t>dorsal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kifoz</a:t>
            </a:r>
            <a:r>
              <a:rPr lang="tr-TR" sz="2400" dirty="0" smtClean="0">
                <a:latin typeface="Times New Roman" pitchFamily="18" charset="0"/>
                <a:cs typeface="Times New Roman" pitchFamily="18" charset="0"/>
              </a:rPr>
              <a:t> artar, göğüs ön duvarı düzleşir, karın öne doğru çıkar, </a:t>
            </a:r>
            <a:r>
              <a:rPr lang="tr-TR" sz="2400" dirty="0" err="1" smtClean="0">
                <a:latin typeface="Times New Roman" pitchFamily="18" charset="0"/>
                <a:cs typeface="Times New Roman" pitchFamily="18" charset="0"/>
              </a:rPr>
              <a:t>anterofleksiyon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postürü</a:t>
            </a:r>
            <a:r>
              <a:rPr lang="tr-TR" sz="2400" dirty="0" smtClean="0">
                <a:latin typeface="Times New Roman" pitchFamily="18" charset="0"/>
                <a:cs typeface="Times New Roman" pitchFamily="18" charset="0"/>
              </a:rPr>
              <a:t> gelişi</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fontScale="92500" lnSpcReduction="10000"/>
          </a:bodyPr>
          <a:lstStyle/>
          <a:p>
            <a:pPr>
              <a:lnSpc>
                <a:spcPct val="90000"/>
              </a:lnSpc>
              <a:defRPr/>
            </a:pPr>
            <a:r>
              <a:rPr lang="tr-TR" sz="2600" dirty="0" smtClean="0">
                <a:latin typeface="Times New Roman" pitchFamily="18" charset="0"/>
                <a:cs typeface="Times New Roman" pitchFamily="18" charset="0"/>
              </a:rPr>
              <a:t>Aktif dönemde </a:t>
            </a:r>
            <a:r>
              <a:rPr lang="tr-TR" sz="2600" dirty="0" err="1" smtClean="0">
                <a:latin typeface="Times New Roman" pitchFamily="18" charset="0"/>
                <a:cs typeface="Times New Roman" pitchFamily="18" charset="0"/>
              </a:rPr>
              <a:t>sedimentasyon</a:t>
            </a:r>
            <a:r>
              <a:rPr lang="tr-TR" sz="2600" dirty="0" smtClean="0">
                <a:latin typeface="Times New Roman" pitchFamily="18" charset="0"/>
                <a:cs typeface="Times New Roman" pitchFamily="18" charset="0"/>
              </a:rPr>
              <a:t> hızı ve CRP sıklıkla yükselmiştir. </a:t>
            </a:r>
            <a:r>
              <a:rPr lang="tr-TR" sz="2600" dirty="0" err="1" smtClean="0">
                <a:latin typeface="Times New Roman" pitchFamily="18" charset="0"/>
                <a:cs typeface="Times New Roman" pitchFamily="18" charset="0"/>
              </a:rPr>
              <a:t>Ankilozan</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Spondilit’li</a:t>
            </a:r>
            <a:r>
              <a:rPr lang="tr-TR" sz="2600" dirty="0" smtClean="0">
                <a:latin typeface="Times New Roman" pitchFamily="18" charset="0"/>
                <a:cs typeface="Times New Roman" pitchFamily="18" charset="0"/>
              </a:rPr>
              <a:t> hastaların %90’ında </a:t>
            </a:r>
            <a:r>
              <a:rPr lang="tr-TR" sz="2600" i="1" dirty="0" smtClean="0">
                <a:latin typeface="Times New Roman" pitchFamily="18" charset="0"/>
                <a:cs typeface="Times New Roman" pitchFamily="18" charset="0"/>
              </a:rPr>
              <a:t>HLA B27(+)’</a:t>
            </a:r>
            <a:r>
              <a:rPr lang="tr-TR" sz="2600" dirty="0" smtClean="0">
                <a:latin typeface="Times New Roman" pitchFamily="18" charset="0"/>
                <a:cs typeface="Times New Roman" pitchFamily="18" charset="0"/>
              </a:rPr>
              <a:t>tir.</a:t>
            </a:r>
          </a:p>
          <a:p>
            <a:pPr>
              <a:lnSpc>
                <a:spcPct val="90000"/>
              </a:lnSpc>
              <a:defRPr/>
            </a:pPr>
            <a:endParaRPr lang="tr-TR" sz="2600" dirty="0" smtClean="0">
              <a:latin typeface="Times New Roman" pitchFamily="18" charset="0"/>
              <a:cs typeface="Times New Roman" pitchFamily="18" charset="0"/>
            </a:endParaRPr>
          </a:p>
          <a:p>
            <a:pPr>
              <a:lnSpc>
                <a:spcPct val="90000"/>
              </a:lnSpc>
              <a:defRPr/>
            </a:pPr>
            <a:r>
              <a:rPr lang="tr-TR" sz="2600" dirty="0" err="1" smtClean="0">
                <a:latin typeface="Times New Roman" pitchFamily="18" charset="0"/>
                <a:cs typeface="Times New Roman" pitchFamily="18" charset="0"/>
              </a:rPr>
              <a:t>Sakroileit</a:t>
            </a:r>
            <a:r>
              <a:rPr lang="tr-TR" sz="2600" dirty="0" smtClean="0">
                <a:latin typeface="Times New Roman" pitchFamily="18" charset="0"/>
                <a:cs typeface="Times New Roman" pitchFamily="18" charset="0"/>
              </a:rPr>
              <a:t> genellikle çift taraflıdır ve en erken ortaya çıkan radyografik bulgudur. </a:t>
            </a:r>
          </a:p>
          <a:p>
            <a:pPr>
              <a:lnSpc>
                <a:spcPct val="90000"/>
              </a:lnSpc>
              <a:defRPr/>
            </a:pPr>
            <a:endParaRPr lang="tr-TR" sz="2600" dirty="0" smtClean="0">
              <a:latin typeface="Times New Roman" pitchFamily="18" charset="0"/>
              <a:cs typeface="Times New Roman" pitchFamily="18" charset="0"/>
            </a:endParaRPr>
          </a:p>
          <a:p>
            <a:pPr>
              <a:lnSpc>
                <a:spcPct val="90000"/>
              </a:lnSpc>
              <a:defRPr/>
            </a:pPr>
            <a:r>
              <a:rPr lang="tr-TR" sz="2600" dirty="0" err="1" smtClean="0">
                <a:latin typeface="Times New Roman" pitchFamily="18" charset="0"/>
                <a:cs typeface="Times New Roman" pitchFamily="18" charset="0"/>
              </a:rPr>
              <a:t>Ankilozan</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Spondilit’de</a:t>
            </a:r>
            <a:r>
              <a:rPr lang="tr-TR" sz="2600" dirty="0" smtClean="0">
                <a:latin typeface="Times New Roman" pitchFamily="18" charset="0"/>
                <a:cs typeface="Times New Roman" pitchFamily="18" charset="0"/>
              </a:rPr>
              <a:t> omurlarda tipik radyolojik görünüm kareleşmedir.</a:t>
            </a:r>
          </a:p>
          <a:p>
            <a:pPr>
              <a:lnSpc>
                <a:spcPct val="90000"/>
              </a:lnSpc>
              <a:defRPr/>
            </a:pPr>
            <a:endParaRPr lang="tr-TR" sz="2600" dirty="0" smtClean="0">
              <a:latin typeface="Times New Roman" pitchFamily="18" charset="0"/>
              <a:cs typeface="Times New Roman" pitchFamily="18" charset="0"/>
            </a:endParaRPr>
          </a:p>
          <a:p>
            <a:pPr>
              <a:lnSpc>
                <a:spcPct val="90000"/>
              </a:lnSpc>
              <a:defRPr/>
            </a:pPr>
            <a:r>
              <a:rPr lang="tr-TR" sz="2600" dirty="0" err="1" smtClean="0">
                <a:latin typeface="Times New Roman" pitchFamily="18" charset="0"/>
                <a:cs typeface="Times New Roman" pitchFamily="18" charset="0"/>
              </a:rPr>
              <a:t>Anulus</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fibrosusun</a:t>
            </a:r>
            <a:r>
              <a:rPr lang="tr-TR" sz="2600" dirty="0" smtClean="0">
                <a:latin typeface="Times New Roman" pitchFamily="18" charset="0"/>
                <a:cs typeface="Times New Roman" pitchFamily="18" charset="0"/>
              </a:rPr>
              <a:t> ve </a:t>
            </a:r>
            <a:r>
              <a:rPr lang="tr-TR" sz="2600" dirty="0" err="1" smtClean="0">
                <a:latin typeface="Times New Roman" pitchFamily="18" charset="0"/>
                <a:cs typeface="Times New Roman" pitchFamily="18" charset="0"/>
              </a:rPr>
              <a:t>spinal</a:t>
            </a:r>
            <a:r>
              <a:rPr lang="tr-TR" sz="2600" dirty="0" smtClean="0">
                <a:latin typeface="Times New Roman" pitchFamily="18" charset="0"/>
                <a:cs typeface="Times New Roman" pitchFamily="18" charset="0"/>
              </a:rPr>
              <a:t> </a:t>
            </a:r>
            <a:r>
              <a:rPr lang="tr-TR" sz="2600" dirty="0" err="1" smtClean="0">
                <a:latin typeface="Times New Roman" pitchFamily="18" charset="0"/>
                <a:cs typeface="Times New Roman" pitchFamily="18" charset="0"/>
              </a:rPr>
              <a:t>ligamanların</a:t>
            </a:r>
            <a:r>
              <a:rPr lang="tr-TR" sz="2600" dirty="0" smtClean="0">
                <a:latin typeface="Times New Roman" pitchFamily="18" charset="0"/>
                <a:cs typeface="Times New Roman" pitchFamily="18" charset="0"/>
              </a:rPr>
              <a:t> kalsifikasyonu ile omur cisimleri arasında </a:t>
            </a:r>
            <a:r>
              <a:rPr lang="tr-TR" sz="2600" dirty="0" err="1" smtClean="0">
                <a:latin typeface="Times New Roman" pitchFamily="18" charset="0"/>
                <a:cs typeface="Times New Roman" pitchFamily="18" charset="0"/>
              </a:rPr>
              <a:t>bilateral</a:t>
            </a:r>
            <a:r>
              <a:rPr lang="tr-TR" sz="2600" dirty="0" smtClean="0">
                <a:latin typeface="Times New Roman" pitchFamily="18" charset="0"/>
                <a:cs typeface="Times New Roman" pitchFamily="18" charset="0"/>
              </a:rPr>
              <a:t> simetrik </a:t>
            </a:r>
            <a:r>
              <a:rPr lang="tr-TR" sz="2600" dirty="0" err="1" smtClean="0">
                <a:latin typeface="Times New Roman" pitchFamily="18" charset="0"/>
                <a:cs typeface="Times New Roman" pitchFamily="18" charset="0"/>
              </a:rPr>
              <a:t>sindesmofit</a:t>
            </a:r>
            <a:r>
              <a:rPr lang="tr-TR" sz="2600" dirty="0" smtClean="0">
                <a:latin typeface="Times New Roman" pitchFamily="18" charset="0"/>
                <a:cs typeface="Times New Roman" pitchFamily="18" charset="0"/>
              </a:rPr>
              <a:t> adı verilen köprüleşmeler olur (marjinal </a:t>
            </a:r>
            <a:r>
              <a:rPr lang="tr-TR" sz="2600" dirty="0" err="1" smtClean="0">
                <a:latin typeface="Times New Roman" pitchFamily="18" charset="0"/>
                <a:cs typeface="Times New Roman" pitchFamily="18" charset="0"/>
              </a:rPr>
              <a:t>sindesmofit</a:t>
            </a:r>
            <a:r>
              <a:rPr lang="tr-TR" dirty="0" smtClean="0"/>
              <a:t>).</a:t>
            </a:r>
          </a:p>
          <a:p>
            <a:pPr>
              <a:lnSpc>
                <a:spcPct val="90000"/>
              </a:lnSpc>
              <a:defRPr/>
            </a:pPr>
            <a:endParaRPr lang="tr-TR" dirty="0" smtClean="0"/>
          </a:p>
          <a:p>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pc\Desktop\39293.jpg"/>
          <p:cNvPicPr>
            <a:picLocks noGrp="1" noChangeAspect="1" noChangeArrowheads="1"/>
          </p:cNvPicPr>
          <p:nvPr>
            <p:ph idx="1"/>
          </p:nvPr>
        </p:nvPicPr>
        <p:blipFill>
          <a:blip r:embed="rId3"/>
          <a:srcRect/>
          <a:stretch>
            <a:fillRect/>
          </a:stretch>
        </p:blipFill>
        <p:spPr bwMode="auto">
          <a:xfrm>
            <a:off x="500034" y="285728"/>
            <a:ext cx="8215370" cy="5929353"/>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2050" name="Picture 2"/>
          <p:cNvPicPr>
            <a:picLocks noGrp="1" noChangeAspect="1" noChangeArrowheads="1"/>
          </p:cNvPicPr>
          <p:nvPr>
            <p:ph idx="1"/>
          </p:nvPr>
        </p:nvPicPr>
        <p:blipFill>
          <a:blip r:embed="rId3"/>
          <a:srcRect/>
          <a:stretch>
            <a:fillRect/>
          </a:stretch>
        </p:blipFill>
        <p:spPr bwMode="auto">
          <a:xfrm>
            <a:off x="928662" y="571480"/>
            <a:ext cx="7358114"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39287.jpg"/>
          <p:cNvPicPr>
            <a:picLocks noGrp="1" noChangeAspect="1" noChangeArrowheads="1"/>
          </p:cNvPicPr>
          <p:nvPr>
            <p:ph idx="1"/>
          </p:nvPr>
        </p:nvPicPr>
        <p:blipFill>
          <a:blip r:embed="rId3"/>
          <a:srcRect/>
          <a:stretch>
            <a:fillRect/>
          </a:stretch>
        </p:blipFill>
        <p:spPr bwMode="auto">
          <a:xfrm>
            <a:off x="1285852" y="522736"/>
            <a:ext cx="6643734" cy="56034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3200" b="1" dirty="0" smtClean="0">
                <a:latin typeface="Times New Roman" pitchFamily="18" charset="0"/>
                <a:cs typeface="Times New Roman" pitchFamily="18" charset="0"/>
              </a:rPr>
              <a:t> Bel </a:t>
            </a:r>
            <a:r>
              <a:rPr lang="tr-TR" sz="3200" b="1" dirty="0">
                <a:latin typeface="Times New Roman" pitchFamily="18" charset="0"/>
                <a:cs typeface="Times New Roman" pitchFamily="18" charset="0"/>
              </a:rPr>
              <a:t>A</a:t>
            </a:r>
            <a:r>
              <a:rPr lang="tr-TR" sz="3200" b="1" dirty="0" smtClean="0">
                <a:latin typeface="Times New Roman" pitchFamily="18" charset="0"/>
                <a:cs typeface="Times New Roman" pitchFamily="18" charset="0"/>
              </a:rPr>
              <a:t>ğrısı Nedenleri</a:t>
            </a:r>
            <a:endParaRPr lang="tr-TR" sz="3200" b="1" dirty="0">
              <a:latin typeface="Times New Roman" pitchFamily="18" charset="0"/>
              <a:cs typeface="Times New Roman" pitchFamily="18" charset="0"/>
            </a:endParaRPr>
          </a:p>
        </p:txBody>
      </p:sp>
      <p:sp>
        <p:nvSpPr>
          <p:cNvPr id="5" name="4 İçerik Yer Tutucusu"/>
          <p:cNvSpPr>
            <a:spLocks noGrp="1"/>
          </p:cNvSpPr>
          <p:nvPr>
            <p:ph sz="half" idx="1"/>
          </p:nvPr>
        </p:nvSpPr>
        <p:spPr/>
        <p:txBody>
          <a:bodyPr/>
          <a:lstStyle/>
          <a:p>
            <a:r>
              <a:rPr lang="tr-TR" dirty="0" smtClean="0"/>
              <a:t> </a:t>
            </a:r>
            <a:r>
              <a:rPr lang="tr-TR" sz="2400" dirty="0" smtClean="0">
                <a:latin typeface="Times New Roman" pitchFamily="18" charset="0"/>
                <a:cs typeface="Times New Roman" pitchFamily="18" charset="0"/>
              </a:rPr>
              <a:t>Mekanik</a:t>
            </a:r>
          </a:p>
          <a:p>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İnflamatuar</a:t>
            </a:r>
            <a:r>
              <a:rPr lang="tr-TR" sz="2400" dirty="0" smtClean="0">
                <a:latin typeface="Times New Roman" pitchFamily="18" charset="0"/>
                <a:cs typeface="Times New Roman" pitchFamily="18" charset="0"/>
              </a:rPr>
              <a:t> </a:t>
            </a:r>
          </a:p>
          <a:p>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Enfeksiyöz</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 Kırıklar </a:t>
            </a:r>
          </a:p>
          <a:p>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Neoplastik</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Viseral</a:t>
            </a:r>
            <a:r>
              <a:rPr lang="tr-TR" sz="2400" dirty="0" smtClean="0">
                <a:latin typeface="Times New Roman" pitchFamily="18" charset="0"/>
                <a:cs typeface="Times New Roman" pitchFamily="18" charset="0"/>
              </a:rPr>
              <a:t> kaynaklı</a:t>
            </a:r>
          </a:p>
          <a:p>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Metabolik</a:t>
            </a:r>
            <a:r>
              <a:rPr lang="tr-TR" sz="2400" dirty="0" smtClean="0">
                <a:latin typeface="Times New Roman" pitchFamily="18" charset="0"/>
                <a:cs typeface="Times New Roman" pitchFamily="18" charset="0"/>
              </a:rPr>
              <a:t> </a:t>
            </a:r>
          </a:p>
          <a:p>
            <a:r>
              <a:rPr lang="tr-TR" sz="2400" dirty="0" smtClean="0">
                <a:latin typeface="Times New Roman" pitchFamily="18" charset="0"/>
                <a:cs typeface="Times New Roman" pitchFamily="18" charset="0"/>
              </a:rPr>
              <a:t> Nörolojik/psikiyatrik</a:t>
            </a:r>
          </a:p>
          <a:p>
            <a:endParaRPr lang="tr-TR" dirty="0"/>
          </a:p>
        </p:txBody>
      </p:sp>
      <p:pic>
        <p:nvPicPr>
          <p:cNvPr id="1026" name="Picture 2" descr="C:\Users\pc\Desktop\280962.jpg"/>
          <p:cNvPicPr>
            <a:picLocks noGrp="1" noChangeAspect="1" noChangeArrowheads="1"/>
          </p:cNvPicPr>
          <p:nvPr>
            <p:ph sz="half" idx="2"/>
          </p:nvPr>
        </p:nvPicPr>
        <p:blipFill>
          <a:blip r:embed="rId2"/>
          <a:srcRect/>
          <a:stretch>
            <a:fillRect/>
          </a:stretch>
        </p:blipFill>
        <p:spPr bwMode="auto">
          <a:xfrm>
            <a:off x="4929190" y="1785926"/>
            <a:ext cx="3143272" cy="392909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39299.jpg"/>
          <p:cNvPicPr>
            <a:picLocks noGrp="1" noChangeAspect="1" noChangeArrowheads="1"/>
          </p:cNvPicPr>
          <p:nvPr>
            <p:ph idx="1"/>
          </p:nvPr>
        </p:nvPicPr>
        <p:blipFill>
          <a:blip r:embed="rId3"/>
          <a:srcRect/>
          <a:stretch>
            <a:fillRect/>
          </a:stretch>
        </p:blipFill>
        <p:spPr bwMode="auto">
          <a:xfrm>
            <a:off x="1928794" y="285728"/>
            <a:ext cx="5429288" cy="600079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71546"/>
          </a:xfrm>
        </p:spPr>
        <p:txBody>
          <a:bodyPr>
            <a:normAutofit/>
          </a:bodyPr>
          <a:lstStyle/>
          <a:p>
            <a:r>
              <a:rPr lang="tr-TR" sz="3200" b="1" i="1" dirty="0" err="1" smtClean="0">
                <a:latin typeface="Times New Roman" pitchFamily="18" charset="0"/>
                <a:cs typeface="Times New Roman" pitchFamily="18" charset="0"/>
              </a:rPr>
              <a:t>Spondiloartrit</a:t>
            </a:r>
            <a:r>
              <a:rPr lang="tr-TR" sz="3200" b="1" i="1" dirty="0" smtClean="0">
                <a:latin typeface="Times New Roman" pitchFamily="18" charset="0"/>
                <a:cs typeface="Times New Roman" pitchFamily="18" charset="0"/>
              </a:rPr>
              <a:t> Açısından Kronik Bel Ağrılı Hastalara Yaklaşım</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0" y="1071546"/>
            <a:ext cx="9144000" cy="5786454"/>
          </a:xfrm>
        </p:spPr>
        <p:txBody>
          <a:bodyPr>
            <a:normAutofit fontScale="70000" lnSpcReduction="20000"/>
          </a:bodyPr>
          <a:lstStyle/>
          <a:p>
            <a:pPr algn="ctr">
              <a:buNone/>
            </a:pPr>
            <a:r>
              <a:rPr lang="tr-TR" sz="3400" dirty="0" smtClean="0">
                <a:latin typeface="Times New Roman" pitchFamily="18" charset="0"/>
                <a:cs typeface="Times New Roman" pitchFamily="18" charset="0"/>
              </a:rPr>
              <a:t>Kronik  bel ağrısı(3 aydan uzun süre)</a:t>
            </a:r>
          </a:p>
          <a:p>
            <a:pPr algn="ctr">
              <a:buNone/>
            </a:pPr>
            <a:r>
              <a:rPr lang="tr-TR" sz="3400" dirty="0" smtClean="0">
                <a:latin typeface="Times New Roman" pitchFamily="18" charset="0"/>
                <a:cs typeface="Times New Roman" pitchFamily="18" charset="0"/>
              </a:rPr>
              <a:t>İlk semptomlar 45 yaş altında</a:t>
            </a:r>
          </a:p>
          <a:p>
            <a:pPr algn="ctr">
              <a:buNone/>
            </a:pPr>
            <a:endParaRPr lang="tr-TR" sz="3400" dirty="0" smtClean="0">
              <a:latin typeface="Times New Roman" pitchFamily="18" charset="0"/>
              <a:cs typeface="Times New Roman" pitchFamily="18" charset="0"/>
            </a:endParaRPr>
          </a:p>
          <a:p>
            <a:pPr>
              <a:buNone/>
            </a:pPr>
            <a:r>
              <a:rPr lang="tr-TR" sz="3400" b="1" i="1" dirty="0" err="1" smtClean="0">
                <a:latin typeface="Times New Roman" pitchFamily="18" charset="0"/>
                <a:cs typeface="Times New Roman" pitchFamily="18" charset="0"/>
              </a:rPr>
              <a:t>İnflamatuar</a:t>
            </a:r>
            <a:r>
              <a:rPr lang="tr-TR" sz="3400" b="1" i="1" dirty="0" smtClean="0">
                <a:latin typeface="Times New Roman" pitchFamily="18" charset="0"/>
                <a:cs typeface="Times New Roman" pitchFamily="18" charset="0"/>
              </a:rPr>
              <a:t> bel ağrısı       Görüntülemede                       HLA-B27+</a:t>
            </a:r>
          </a:p>
          <a:p>
            <a:pPr>
              <a:buNone/>
            </a:pPr>
            <a:r>
              <a:rPr lang="tr-TR" sz="3400" dirty="0" smtClean="0">
                <a:latin typeface="Times New Roman" pitchFamily="18" charset="0"/>
                <a:cs typeface="Times New Roman" pitchFamily="18" charset="0"/>
              </a:rPr>
              <a:t>-duyarlılık%75                    </a:t>
            </a:r>
            <a:r>
              <a:rPr lang="tr-TR" sz="3400" b="1" i="1" dirty="0" err="1" smtClean="0">
                <a:latin typeface="Times New Roman" pitchFamily="18" charset="0"/>
                <a:cs typeface="Times New Roman" pitchFamily="18" charset="0"/>
              </a:rPr>
              <a:t>sakroileit</a:t>
            </a:r>
            <a:r>
              <a:rPr lang="tr-TR" sz="3400" dirty="0" smtClean="0">
                <a:latin typeface="Times New Roman" pitchFamily="18" charset="0"/>
                <a:cs typeface="Times New Roman" pitchFamily="18" charset="0"/>
              </a:rPr>
              <a:t>                          -duyarlılık%80-90</a:t>
            </a:r>
          </a:p>
          <a:p>
            <a:pPr>
              <a:buNone/>
            </a:pPr>
            <a:r>
              <a:rPr lang="tr-TR" sz="3400" dirty="0" smtClean="0">
                <a:latin typeface="Times New Roman" pitchFamily="18" charset="0"/>
                <a:cs typeface="Times New Roman" pitchFamily="18" charset="0"/>
              </a:rPr>
              <a:t>-özgüllük %76             - sadece yapılabildiğinde         -özgüllük %90</a:t>
            </a:r>
          </a:p>
          <a:p>
            <a:pPr>
              <a:buNone/>
            </a:pPr>
            <a:r>
              <a:rPr lang="tr-TR" sz="3400" dirty="0" smtClean="0">
                <a:latin typeface="Times New Roman" pitchFamily="18" charset="0"/>
                <a:cs typeface="Times New Roman" pitchFamily="18" charset="0"/>
              </a:rPr>
              <a:t>-eğer pozitif ise            - tarama amaçlı                       -eğer pozitif ise                      </a:t>
            </a:r>
          </a:p>
          <a:p>
            <a:pPr>
              <a:buNone/>
            </a:pPr>
            <a:r>
              <a:rPr lang="tr-TR" sz="3400" dirty="0" smtClean="0">
                <a:latin typeface="Times New Roman" pitchFamily="18" charset="0"/>
                <a:cs typeface="Times New Roman" pitchFamily="18" charset="0"/>
              </a:rPr>
              <a:t>5 hastadan 1’i                       önerilmez                         3 hastadan 1’i</a:t>
            </a:r>
          </a:p>
          <a:p>
            <a:pPr>
              <a:buNone/>
            </a:pPr>
            <a:r>
              <a:rPr lang="tr-TR" sz="3400" dirty="0" err="1" smtClean="0">
                <a:latin typeface="Times New Roman" pitchFamily="18" charset="0"/>
                <a:cs typeface="Times New Roman" pitchFamily="18" charset="0"/>
              </a:rPr>
              <a:t>Spa’dir</a:t>
            </a:r>
            <a:r>
              <a:rPr lang="tr-TR" sz="3400" dirty="0" smtClean="0">
                <a:latin typeface="Times New Roman" pitchFamily="18" charset="0"/>
                <a:cs typeface="Times New Roman" pitchFamily="18" charset="0"/>
              </a:rPr>
              <a:t>                                                                           </a:t>
            </a:r>
            <a:r>
              <a:rPr lang="tr-TR" sz="3400" dirty="0" err="1" smtClean="0">
                <a:latin typeface="Times New Roman" pitchFamily="18" charset="0"/>
                <a:cs typeface="Times New Roman" pitchFamily="18" charset="0"/>
              </a:rPr>
              <a:t>SpA’dir</a:t>
            </a:r>
            <a:endParaRPr lang="tr-TR" sz="3400" dirty="0" smtClean="0">
              <a:latin typeface="Times New Roman" pitchFamily="18" charset="0"/>
              <a:cs typeface="Times New Roman" pitchFamily="18" charset="0"/>
            </a:endParaRPr>
          </a:p>
          <a:p>
            <a:pPr>
              <a:buNone/>
            </a:pPr>
            <a:r>
              <a:rPr lang="tr-TR" sz="3400" dirty="0" smtClean="0">
                <a:latin typeface="Times New Roman" pitchFamily="18" charset="0"/>
                <a:cs typeface="Times New Roman" pitchFamily="18" charset="0"/>
              </a:rPr>
              <a:t>-uygulama kolay                                                          -uygulama kolay</a:t>
            </a:r>
          </a:p>
          <a:p>
            <a:pPr>
              <a:buNone/>
            </a:pPr>
            <a:r>
              <a:rPr lang="tr-TR" sz="3400" dirty="0" smtClean="0">
                <a:latin typeface="Times New Roman" pitchFamily="18" charset="0"/>
                <a:cs typeface="Times New Roman" pitchFamily="18" charset="0"/>
              </a:rPr>
              <a:t>-maliyet düşük                                                             -maliyet orta</a:t>
            </a:r>
          </a:p>
          <a:p>
            <a:pPr>
              <a:buNone/>
            </a:pPr>
            <a:endParaRPr lang="tr-TR" sz="2400" dirty="0" smtClean="0">
              <a:latin typeface="Times New Roman" pitchFamily="18" charset="0"/>
              <a:cs typeface="Times New Roman" pitchFamily="18" charset="0"/>
            </a:endParaRPr>
          </a:p>
          <a:p>
            <a:pPr>
              <a:buNone/>
            </a:pP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                                                </a:t>
            </a:r>
          </a:p>
          <a:p>
            <a:pPr algn="ctr">
              <a:buNone/>
            </a:pPr>
            <a:r>
              <a:rPr lang="tr-TR" sz="3400" dirty="0" err="1" smtClean="0">
                <a:latin typeface="Times New Roman" pitchFamily="18" charset="0"/>
                <a:cs typeface="Times New Roman" pitchFamily="18" charset="0"/>
              </a:rPr>
              <a:t>Romatoloğa</a:t>
            </a:r>
            <a:r>
              <a:rPr lang="tr-TR" sz="3400" dirty="0" smtClean="0">
                <a:latin typeface="Times New Roman" pitchFamily="18" charset="0"/>
                <a:cs typeface="Times New Roman" pitchFamily="18" charset="0"/>
              </a:rPr>
              <a:t> yönlendir        </a:t>
            </a:r>
            <a:endParaRPr lang="tr-TR" sz="3400" dirty="0">
              <a:latin typeface="Times New Roman" pitchFamily="18" charset="0"/>
              <a:cs typeface="Times New Roman" pitchFamily="18" charset="0"/>
            </a:endParaRPr>
          </a:p>
        </p:txBody>
      </p:sp>
      <p:sp>
        <p:nvSpPr>
          <p:cNvPr id="5" name="4 Aşağı Ok"/>
          <p:cNvSpPr/>
          <p:nvPr/>
        </p:nvSpPr>
        <p:spPr>
          <a:xfrm>
            <a:off x="1285852" y="1785926"/>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214810" y="1785926"/>
            <a:ext cx="48463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a:off x="7072330" y="1714488"/>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a Bükülü Ok"/>
          <p:cNvSpPr/>
          <p:nvPr/>
        </p:nvSpPr>
        <p:spPr>
          <a:xfrm rot="18180041">
            <a:off x="1366970" y="5123079"/>
            <a:ext cx="1129144" cy="21694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Sola Bükülü Ok"/>
          <p:cNvSpPr/>
          <p:nvPr/>
        </p:nvSpPr>
        <p:spPr>
          <a:xfrm rot="2985375">
            <a:off x="6566075" y="5080126"/>
            <a:ext cx="943023" cy="18331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Aşağı Ok"/>
          <p:cNvSpPr/>
          <p:nvPr/>
        </p:nvSpPr>
        <p:spPr>
          <a:xfrm>
            <a:off x="4214810" y="4572008"/>
            <a:ext cx="484632" cy="906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err="1" smtClean="0">
                <a:latin typeface="Times New Roman" pitchFamily="18" charset="0"/>
                <a:cs typeface="Times New Roman" pitchFamily="18" charset="0"/>
              </a:rPr>
              <a:t>Ankilozan</a:t>
            </a:r>
            <a:r>
              <a:rPr lang="tr-TR" sz="3200" b="1" i="1" dirty="0" smtClean="0">
                <a:latin typeface="Times New Roman" pitchFamily="18" charset="0"/>
                <a:cs typeface="Times New Roman" pitchFamily="18" charset="0"/>
              </a:rPr>
              <a:t> </a:t>
            </a:r>
            <a:r>
              <a:rPr lang="tr-TR" sz="3200" b="1" i="1" dirty="0" err="1" smtClean="0">
                <a:latin typeface="Times New Roman" pitchFamily="18" charset="0"/>
                <a:cs typeface="Times New Roman" pitchFamily="18" charset="0"/>
              </a:rPr>
              <a:t>Spondilit’de</a:t>
            </a:r>
            <a:r>
              <a:rPr lang="tr-TR" sz="3200" b="1" i="1" dirty="0" smtClean="0">
                <a:latin typeface="Times New Roman" pitchFamily="18" charset="0"/>
                <a:cs typeface="Times New Roman" pitchFamily="18" charset="0"/>
              </a:rPr>
              <a:t> Egzersiz Tedavisi</a:t>
            </a:r>
            <a:endParaRPr lang="tr-TR" sz="3200" i="1"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defRPr/>
            </a:pPr>
            <a:endParaRPr lang="tr-TR" sz="2400" dirty="0" smtClean="0">
              <a:latin typeface="Times New Roman" pitchFamily="18" charset="0"/>
              <a:cs typeface="Times New Roman" pitchFamily="18" charset="0"/>
            </a:endParaRPr>
          </a:p>
          <a:p>
            <a:pPr>
              <a:defRPr/>
            </a:pPr>
            <a:r>
              <a:rPr lang="tr-TR" sz="2400" dirty="0" smtClean="0">
                <a:latin typeface="Times New Roman" pitchFamily="18" charset="0"/>
                <a:cs typeface="Times New Roman" pitchFamily="18" charset="0"/>
              </a:rPr>
              <a:t>Sırt </a:t>
            </a:r>
            <a:r>
              <a:rPr lang="tr-TR" sz="2400" dirty="0" err="1" smtClean="0">
                <a:latin typeface="Times New Roman" pitchFamily="18" charset="0"/>
                <a:cs typeface="Times New Roman" pitchFamily="18" charset="0"/>
              </a:rPr>
              <a:t>ekstansör</a:t>
            </a:r>
            <a:r>
              <a:rPr lang="tr-TR" sz="2400" dirty="0" smtClean="0">
                <a:latin typeface="Times New Roman" pitchFamily="18" charset="0"/>
                <a:cs typeface="Times New Roman" pitchFamily="18" charset="0"/>
              </a:rPr>
              <a:t> kaslarını güçlendirme egzersizleri;</a:t>
            </a:r>
          </a:p>
          <a:p>
            <a:pPr>
              <a:defRPr/>
            </a:pPr>
            <a:r>
              <a:rPr lang="tr-TR" sz="2400" dirty="0" smtClean="0">
                <a:latin typeface="Times New Roman" pitchFamily="18" charset="0"/>
                <a:cs typeface="Times New Roman" pitchFamily="18" charset="0"/>
              </a:rPr>
              <a:t>Göğüs hareketlerini korumak için solunum egzersizleri;</a:t>
            </a:r>
          </a:p>
          <a:p>
            <a:pPr>
              <a:defRPr/>
            </a:pPr>
            <a:r>
              <a:rPr lang="tr-TR" sz="2400" dirty="0" smtClean="0">
                <a:latin typeface="Times New Roman" pitchFamily="18" charset="0"/>
                <a:cs typeface="Times New Roman" pitchFamily="18" charset="0"/>
              </a:rPr>
              <a:t>Omurga ve </a:t>
            </a:r>
            <a:r>
              <a:rPr lang="tr-TR" sz="2400" dirty="0" err="1" smtClean="0">
                <a:latin typeface="Times New Roman" pitchFamily="18" charset="0"/>
                <a:cs typeface="Times New Roman" pitchFamily="18" charset="0"/>
              </a:rPr>
              <a:t>periferik</a:t>
            </a:r>
            <a:r>
              <a:rPr lang="tr-TR" sz="2400" dirty="0" smtClean="0">
                <a:latin typeface="Times New Roman" pitchFamily="18" charset="0"/>
                <a:cs typeface="Times New Roman" pitchFamily="18" charset="0"/>
              </a:rPr>
              <a:t> eklemlere hareket açıklığını koruma egzersizleri;</a:t>
            </a:r>
          </a:p>
          <a:p>
            <a:pPr>
              <a:defRPr/>
            </a:pPr>
            <a:r>
              <a:rPr lang="tr-TR" sz="2400" dirty="0" smtClean="0">
                <a:latin typeface="Times New Roman" pitchFamily="18" charset="0"/>
                <a:cs typeface="Times New Roman" pitchFamily="18" charset="0"/>
              </a:rPr>
              <a:t>Vücut </a:t>
            </a:r>
            <a:r>
              <a:rPr lang="tr-TR" sz="2400" dirty="0" err="1" smtClean="0">
                <a:latin typeface="Times New Roman" pitchFamily="18" charset="0"/>
                <a:cs typeface="Times New Roman" pitchFamily="18" charset="0"/>
              </a:rPr>
              <a:t>postürünü</a:t>
            </a:r>
            <a:r>
              <a:rPr lang="tr-TR" sz="2400" dirty="0" smtClean="0">
                <a:latin typeface="Times New Roman" pitchFamily="18" charset="0"/>
                <a:cs typeface="Times New Roman" pitchFamily="18" charset="0"/>
              </a:rPr>
              <a:t> korumaya yönelik olarak </a:t>
            </a:r>
            <a:r>
              <a:rPr lang="tr-TR" sz="2400" dirty="0" err="1" smtClean="0">
                <a:latin typeface="Times New Roman" pitchFamily="18" charset="0"/>
                <a:cs typeface="Times New Roman" pitchFamily="18" charset="0"/>
              </a:rPr>
              <a:t>postür</a:t>
            </a:r>
            <a:r>
              <a:rPr lang="tr-TR" sz="2400" dirty="0" smtClean="0">
                <a:latin typeface="Times New Roman" pitchFamily="18" charset="0"/>
                <a:cs typeface="Times New Roman" pitchFamily="18" charset="0"/>
              </a:rPr>
              <a:t> egzersizleri önerilmelidir. </a:t>
            </a:r>
          </a:p>
          <a:p>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785794"/>
            <a:ext cx="8229600" cy="5340369"/>
          </a:xfrm>
        </p:spPr>
        <p:txBody>
          <a:bodyPr>
            <a:normAutofit/>
          </a:bodyPr>
          <a:lstStyle/>
          <a:p>
            <a:pPr>
              <a:lnSpc>
                <a:spcPct val="120000"/>
              </a:lnSpc>
              <a:buNone/>
              <a:defRPr/>
            </a:pPr>
            <a:endParaRPr lang="tr-TR" sz="2400" b="1" i="1" dirty="0" smtClean="0">
              <a:latin typeface="Times New Roman" pitchFamily="18" charset="0"/>
              <a:cs typeface="Times New Roman" pitchFamily="18" charset="0"/>
            </a:endParaRPr>
          </a:p>
          <a:p>
            <a:pPr>
              <a:lnSpc>
                <a:spcPct val="120000"/>
              </a:lnSpc>
              <a:buNone/>
              <a:defRPr/>
            </a:pPr>
            <a:r>
              <a:rPr lang="tr-TR" sz="2400" b="1" i="1" dirty="0" smtClean="0">
                <a:latin typeface="Times New Roman" pitchFamily="18" charset="0"/>
                <a:cs typeface="Times New Roman" pitchFamily="18" charset="0"/>
              </a:rPr>
              <a:t>Tedavi;</a:t>
            </a:r>
          </a:p>
          <a:p>
            <a:pPr>
              <a:lnSpc>
                <a:spcPct val="120000"/>
              </a:lnSpc>
              <a:buNone/>
              <a:defRPr/>
            </a:pPr>
            <a:endParaRPr lang="tr-TR" sz="2400" b="1" i="1" dirty="0" smtClean="0">
              <a:latin typeface="Times New Roman" pitchFamily="18" charset="0"/>
              <a:cs typeface="Times New Roman" pitchFamily="18" charset="0"/>
            </a:endParaRPr>
          </a:p>
          <a:p>
            <a:pPr>
              <a:lnSpc>
                <a:spcPct val="120000"/>
              </a:lnSpc>
              <a:defRPr/>
            </a:pPr>
            <a:r>
              <a:rPr lang="tr-TR" sz="2400" dirty="0" err="1" smtClean="0">
                <a:latin typeface="Times New Roman" pitchFamily="18" charset="0"/>
                <a:cs typeface="Times New Roman" pitchFamily="18" charset="0"/>
              </a:rPr>
              <a:t>Nonsteroid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antiinflamatuvar</a:t>
            </a:r>
            <a:r>
              <a:rPr lang="tr-TR" sz="2400" dirty="0" smtClean="0">
                <a:latin typeface="Times New Roman" pitchFamily="18" charset="0"/>
                <a:cs typeface="Times New Roman" pitchFamily="18" charset="0"/>
              </a:rPr>
              <a:t> ilaçlar  </a:t>
            </a:r>
          </a:p>
          <a:p>
            <a:pPr>
              <a:lnSpc>
                <a:spcPct val="120000"/>
              </a:lnSpc>
              <a:defRPr/>
            </a:pPr>
            <a:r>
              <a:rPr lang="tr-TR" sz="2400" dirty="0" smtClean="0">
                <a:latin typeface="Times New Roman" pitchFamily="18" charset="0"/>
                <a:cs typeface="Times New Roman" pitchFamily="18" charset="0"/>
              </a:rPr>
              <a:t>Düşük doz </a:t>
            </a:r>
            <a:r>
              <a:rPr lang="tr-TR" sz="2400" dirty="0" err="1" smtClean="0">
                <a:latin typeface="Times New Roman" pitchFamily="18" charset="0"/>
                <a:cs typeface="Times New Roman" pitchFamily="18" charset="0"/>
              </a:rPr>
              <a:t>steroid</a:t>
            </a:r>
            <a:r>
              <a:rPr lang="tr-TR" sz="2400" dirty="0" smtClean="0">
                <a:latin typeface="Times New Roman" pitchFamily="18" charset="0"/>
                <a:cs typeface="Times New Roman" pitchFamily="18" charset="0"/>
              </a:rPr>
              <a:t> tedavisi</a:t>
            </a:r>
          </a:p>
          <a:p>
            <a:pPr>
              <a:lnSpc>
                <a:spcPct val="120000"/>
              </a:lnSpc>
              <a:defRPr/>
            </a:pPr>
            <a:r>
              <a:rPr lang="tr-TR" sz="2400" dirty="0" smtClean="0">
                <a:latin typeface="Times New Roman" pitchFamily="18" charset="0"/>
                <a:cs typeface="Times New Roman" pitchFamily="18" charset="0"/>
              </a:rPr>
              <a:t>Hastalık seyrini değiştiren ilaçlar (</a:t>
            </a:r>
            <a:r>
              <a:rPr lang="tr-TR" sz="2400" dirty="0" err="1" smtClean="0">
                <a:latin typeface="Times New Roman" pitchFamily="18" charset="0"/>
                <a:cs typeface="Times New Roman" pitchFamily="18" charset="0"/>
              </a:rPr>
              <a:t>Sulfasalazin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Methotrexate</a:t>
            </a:r>
            <a:r>
              <a:rPr lang="tr-TR" sz="2400" dirty="0" smtClean="0">
                <a:latin typeface="Times New Roman" pitchFamily="18" charset="0"/>
                <a:cs typeface="Times New Roman" pitchFamily="18" charset="0"/>
              </a:rPr>
              <a:t> gibi) </a:t>
            </a:r>
          </a:p>
          <a:p>
            <a:pPr>
              <a:lnSpc>
                <a:spcPct val="120000"/>
              </a:lnSpc>
              <a:defRPr/>
            </a:pPr>
            <a:r>
              <a:rPr lang="tr-TR" sz="2400" dirty="0" smtClean="0">
                <a:latin typeface="Times New Roman" pitchFamily="18" charset="0"/>
                <a:cs typeface="Times New Roman" pitchFamily="18" charset="0"/>
              </a:rPr>
              <a:t>Biyolojik ajanlar </a:t>
            </a:r>
          </a:p>
          <a:p>
            <a:pPr>
              <a:lnSpc>
                <a:spcPct val="120000"/>
              </a:lnSpc>
              <a:defRPr/>
            </a:pPr>
            <a:r>
              <a:rPr lang="tr-TR" sz="2400" dirty="0" smtClean="0">
                <a:latin typeface="Times New Roman" pitchFamily="18" charset="0"/>
                <a:cs typeface="Times New Roman" pitchFamily="18" charset="0"/>
              </a:rPr>
              <a:t>İleri yönetim için </a:t>
            </a:r>
            <a:r>
              <a:rPr lang="tr-TR" sz="2400" dirty="0" err="1" smtClean="0">
                <a:latin typeface="Times New Roman" pitchFamily="18" charset="0"/>
                <a:cs typeface="Times New Roman" pitchFamily="18" charset="0"/>
              </a:rPr>
              <a:t>romatoloğa</a:t>
            </a:r>
            <a:r>
              <a:rPr lang="tr-TR" sz="2400" dirty="0" smtClean="0">
                <a:latin typeface="Times New Roman" pitchFamily="18" charset="0"/>
                <a:cs typeface="Times New Roman" pitchFamily="18" charset="0"/>
              </a:rPr>
              <a:t> sevk </a:t>
            </a:r>
          </a:p>
          <a:p>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928802"/>
            <a:ext cx="8229600" cy="4197361"/>
          </a:xfrm>
        </p:spPr>
        <p:txBody>
          <a:bodyPr/>
          <a:lstStyle/>
          <a:p>
            <a:pPr algn="ctr">
              <a:buNone/>
            </a:pPr>
            <a:r>
              <a:rPr lang="tr-TR" sz="2400" dirty="0" smtClean="0">
                <a:latin typeface="Times New Roman" pitchFamily="18" charset="0"/>
                <a:cs typeface="Times New Roman" pitchFamily="18" charset="0"/>
              </a:rPr>
              <a:t>Ağrının kanser veya enfeksiyon kaynaklı olduğu tespit edilmişse </a:t>
            </a:r>
          </a:p>
          <a:p>
            <a:pPr algn="ctr">
              <a:buNone/>
            </a:pPr>
            <a:endParaRPr lang="tr-TR" sz="2400" dirty="0" smtClean="0">
              <a:latin typeface="Times New Roman" pitchFamily="18" charset="0"/>
              <a:cs typeface="Times New Roman" pitchFamily="18" charset="0"/>
            </a:endParaRPr>
          </a:p>
          <a:p>
            <a:pPr algn="ctr">
              <a:buNone/>
            </a:pPr>
            <a:r>
              <a:rPr lang="tr-TR" sz="2400" dirty="0" smtClean="0">
                <a:latin typeface="Times New Roman" pitchFamily="18" charset="0"/>
                <a:cs typeface="Times New Roman" pitchFamily="18" charset="0"/>
              </a:rPr>
              <a:t>tedavi altta yatan hastalığa yönelik olmalı.</a:t>
            </a:r>
          </a:p>
          <a:p>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latin typeface="Times New Roman" pitchFamily="18" charset="0"/>
                <a:cs typeface="Times New Roman" pitchFamily="18" charset="0"/>
              </a:rPr>
              <a:t>Bel ağrısında alarm belirtiler</a:t>
            </a:r>
            <a:endParaRPr lang="tr-TR" sz="32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285860"/>
            <a:ext cx="8229600" cy="4840303"/>
          </a:xfrm>
        </p:spPr>
        <p:txBody>
          <a:bodyPr>
            <a:noAutofit/>
          </a:bodyPr>
          <a:lstStyle/>
          <a:p>
            <a:r>
              <a:rPr lang="tr-TR" sz="2400" dirty="0" smtClean="0">
                <a:latin typeface="Times New Roman" pitchFamily="18" charset="0"/>
                <a:cs typeface="Times New Roman" pitchFamily="18" charset="0"/>
              </a:rPr>
              <a:t>Yaş  ˂ 20 , ˃ 50</a:t>
            </a:r>
          </a:p>
          <a:p>
            <a:r>
              <a:rPr lang="tr-TR" sz="2400" dirty="0" smtClean="0">
                <a:latin typeface="Times New Roman" pitchFamily="18" charset="0"/>
                <a:cs typeface="Times New Roman" pitchFamily="18" charset="0"/>
              </a:rPr>
              <a:t>Travma, kompresyon </a:t>
            </a:r>
            <a:r>
              <a:rPr lang="tr-TR" sz="2400" dirty="0" err="1" smtClean="0">
                <a:latin typeface="Times New Roman" pitchFamily="18" charset="0"/>
                <a:cs typeface="Times New Roman" pitchFamily="18" charset="0"/>
              </a:rPr>
              <a:t>fraktürü</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Steroid</a:t>
            </a:r>
            <a:r>
              <a:rPr lang="tr-TR" sz="2400" dirty="0" smtClean="0">
                <a:latin typeface="Times New Roman" pitchFamily="18" charset="0"/>
                <a:cs typeface="Times New Roman" pitchFamily="18" charset="0"/>
              </a:rPr>
              <a:t>, </a:t>
            </a:r>
            <a:r>
              <a:rPr lang="tr-TR" sz="2400" dirty="0" err="1">
                <a:latin typeface="Times New Roman" pitchFamily="18" charset="0"/>
                <a:cs typeface="Times New Roman" pitchFamily="18" charset="0"/>
              </a:rPr>
              <a:t>a</a:t>
            </a:r>
            <a:r>
              <a:rPr lang="tr-TR" sz="2400" dirty="0" err="1" smtClean="0">
                <a:latin typeface="Times New Roman" pitchFamily="18" charset="0"/>
                <a:cs typeface="Times New Roman" pitchFamily="18" charset="0"/>
              </a:rPr>
              <a:t>ntikoagulan</a:t>
            </a:r>
            <a:r>
              <a:rPr lang="tr-TR" sz="2400" dirty="0" smtClean="0">
                <a:latin typeface="Times New Roman" pitchFamily="18" charset="0"/>
                <a:cs typeface="Times New Roman" pitchFamily="18" charset="0"/>
              </a:rPr>
              <a:t> kullanım öyküsü</a:t>
            </a:r>
          </a:p>
          <a:p>
            <a:r>
              <a:rPr lang="tr-TR" sz="2400" dirty="0" smtClean="0">
                <a:latin typeface="Times New Roman" pitchFamily="18" charset="0"/>
                <a:cs typeface="Times New Roman" pitchFamily="18" charset="0"/>
              </a:rPr>
              <a:t>Kanser hikayesi</a:t>
            </a:r>
          </a:p>
          <a:p>
            <a:r>
              <a:rPr lang="tr-TR" sz="2400" dirty="0" smtClean="0">
                <a:latin typeface="Times New Roman" pitchFamily="18" charset="0"/>
                <a:cs typeface="Times New Roman" pitchFamily="18" charset="0"/>
              </a:rPr>
              <a:t>Ateş, kilo kaybı, gece terlemesi</a:t>
            </a:r>
          </a:p>
          <a:p>
            <a:r>
              <a:rPr lang="tr-TR" sz="2400" dirty="0" smtClean="0">
                <a:latin typeface="Times New Roman" pitchFamily="18" charset="0"/>
                <a:cs typeface="Times New Roman" pitchFamily="18" charset="0"/>
              </a:rPr>
              <a:t>Şiddetli ve istirahat ile azalmayan ağrı</a:t>
            </a:r>
          </a:p>
          <a:p>
            <a:r>
              <a:rPr lang="tr-TR" sz="2400" dirty="0" smtClean="0">
                <a:latin typeface="Times New Roman" pitchFamily="18" charset="0"/>
                <a:cs typeface="Times New Roman" pitchFamily="18" charset="0"/>
              </a:rPr>
              <a:t>Gece uykudan uyandıran ağrı</a:t>
            </a:r>
          </a:p>
          <a:p>
            <a:r>
              <a:rPr lang="tr-TR" sz="2400" dirty="0" smtClean="0">
                <a:latin typeface="Times New Roman" pitchFamily="18" charset="0"/>
                <a:cs typeface="Times New Roman" pitchFamily="18" charset="0"/>
              </a:rPr>
              <a:t>Öksürme ve </a:t>
            </a:r>
            <a:r>
              <a:rPr lang="tr-TR" sz="2400" dirty="0" err="1" smtClean="0">
                <a:latin typeface="Times New Roman" pitchFamily="18" charset="0"/>
                <a:cs typeface="Times New Roman" pitchFamily="18" charset="0"/>
              </a:rPr>
              <a:t>valsalva</a:t>
            </a:r>
            <a:r>
              <a:rPr lang="tr-TR" sz="2400" dirty="0" smtClean="0">
                <a:latin typeface="Times New Roman" pitchFamily="18" charset="0"/>
                <a:cs typeface="Times New Roman" pitchFamily="18" charset="0"/>
              </a:rPr>
              <a:t> manevrası ile artan ağrı</a:t>
            </a:r>
          </a:p>
          <a:p>
            <a:r>
              <a:rPr lang="tr-TR" sz="2400" dirty="0" smtClean="0">
                <a:latin typeface="Times New Roman" pitchFamily="18" charset="0"/>
                <a:cs typeface="Times New Roman" pitchFamily="18" charset="0"/>
              </a:rPr>
              <a:t>Nörolojik </a:t>
            </a:r>
            <a:r>
              <a:rPr lang="tr-TR" sz="2400" dirty="0" err="1" smtClean="0">
                <a:latin typeface="Times New Roman" pitchFamily="18" charset="0"/>
                <a:cs typeface="Times New Roman" pitchFamily="18" charset="0"/>
              </a:rPr>
              <a:t>defisit</a:t>
            </a:r>
            <a:r>
              <a:rPr lang="tr-TR" sz="2400" dirty="0" smtClean="0">
                <a:latin typeface="Times New Roman" pitchFamily="18" charset="0"/>
                <a:cs typeface="Times New Roman" pitchFamily="18" charset="0"/>
              </a:rPr>
              <a:t> varlığı (alt </a:t>
            </a:r>
            <a:r>
              <a:rPr lang="tr-TR" sz="2400" dirty="0" err="1" smtClean="0">
                <a:latin typeface="Times New Roman" pitchFamily="18" charset="0"/>
                <a:cs typeface="Times New Roman" pitchFamily="18" charset="0"/>
              </a:rPr>
              <a:t>ekstremitede</a:t>
            </a:r>
            <a:r>
              <a:rPr lang="tr-TR" sz="2400" dirty="0" smtClean="0">
                <a:latin typeface="Times New Roman" pitchFamily="18" charset="0"/>
                <a:cs typeface="Times New Roman" pitchFamily="18" charset="0"/>
              </a:rPr>
              <a:t> kas gücü kaybı,duyu kaybı,anal </a:t>
            </a:r>
            <a:r>
              <a:rPr lang="tr-TR" sz="2400" dirty="0" err="1" smtClean="0">
                <a:latin typeface="Times New Roman" pitchFamily="18" charset="0"/>
                <a:cs typeface="Times New Roman" pitchFamily="18" charset="0"/>
              </a:rPr>
              <a:t>sifinkter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laksisitesi</a:t>
            </a:r>
            <a:r>
              <a:rPr lang="tr-TR" sz="2400" dirty="0" smtClean="0">
                <a:latin typeface="Times New Roman" pitchFamily="18" charset="0"/>
                <a:cs typeface="Times New Roman" pitchFamily="18" charset="0"/>
              </a:rPr>
              <a:t> ve anal duyu kaybı)</a:t>
            </a:r>
          </a:p>
          <a:p>
            <a:r>
              <a:rPr lang="tr-TR" sz="2400" dirty="0" smtClean="0">
                <a:latin typeface="Times New Roman" pitchFamily="18" charset="0"/>
                <a:cs typeface="Times New Roman" pitchFamily="18" charset="0"/>
              </a:rPr>
              <a:t>Pozitif düz bacak kaldırma testi</a:t>
            </a:r>
          </a:p>
          <a:p>
            <a:r>
              <a:rPr lang="tr-TR" sz="2400" dirty="0" smtClean="0">
                <a:latin typeface="Times New Roman" pitchFamily="18" charset="0"/>
                <a:cs typeface="Times New Roman" pitchFamily="18" charset="0"/>
              </a:rPr>
              <a:t>Bele yönelik operasyon hikayesi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928670"/>
            <a:ext cx="8229600" cy="5715040"/>
          </a:xfrm>
        </p:spPr>
        <p:txBody>
          <a:bodyPr>
            <a:normAutofit/>
          </a:bodyPr>
          <a:lstStyle/>
          <a:p>
            <a:pPr>
              <a:buNone/>
            </a:pPr>
            <a:r>
              <a:rPr lang="tr-TR" sz="2400" dirty="0" smtClean="0">
                <a:latin typeface="Times New Roman" pitchFamily="18" charset="0"/>
                <a:cs typeface="Times New Roman" pitchFamily="18" charset="0"/>
              </a:rPr>
              <a:t>Psikiyatri/FTR                     kronik ağrı sendromu</a:t>
            </a:r>
          </a:p>
          <a:p>
            <a:pPr>
              <a:buNone/>
            </a:pPr>
            <a:r>
              <a:rPr lang="tr-TR" sz="2400" dirty="0" smtClean="0">
                <a:latin typeface="Times New Roman" pitchFamily="18" charset="0"/>
                <a:cs typeface="Times New Roman" pitchFamily="18" charset="0"/>
              </a:rPr>
              <a:t>                                             tekrarlayan bel ağrısı</a:t>
            </a:r>
          </a:p>
          <a:p>
            <a:pPr>
              <a:buNone/>
            </a:pPr>
            <a:r>
              <a:rPr lang="tr-TR" sz="2400" dirty="0" smtClean="0">
                <a:latin typeface="Times New Roman" pitchFamily="18" charset="0"/>
                <a:cs typeface="Times New Roman" pitchFamily="18" charset="0"/>
              </a:rPr>
              <a:t>                                             6 haftadan uzun bel ağrısı </a:t>
            </a:r>
          </a:p>
          <a:p>
            <a:pPr>
              <a:buNone/>
            </a:pP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Meslek hastalıkları              ağır iş yapanların tazminat durumları</a:t>
            </a:r>
          </a:p>
          <a:p>
            <a:pPr>
              <a:buNone/>
            </a:pPr>
            <a:r>
              <a:rPr lang="tr-TR" sz="2400" dirty="0" smtClean="0">
                <a:latin typeface="Times New Roman" pitchFamily="18" charset="0"/>
                <a:cs typeface="Times New Roman" pitchFamily="18" charset="0"/>
              </a:rPr>
              <a:t>işyeri hekimliği                    maluliyet /sakatlık oranları</a:t>
            </a:r>
          </a:p>
          <a:p>
            <a:pPr>
              <a:buNone/>
            </a:pPr>
            <a:r>
              <a:rPr lang="tr-TR" sz="2400" dirty="0" smtClean="0">
                <a:latin typeface="Times New Roman" pitchFamily="18" charset="0"/>
                <a:cs typeface="Times New Roman" pitchFamily="18" charset="0"/>
              </a:rPr>
              <a:t>                                             işe geri dönüş konuları</a:t>
            </a:r>
          </a:p>
          <a:p>
            <a:pPr>
              <a:buNone/>
            </a:pP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Nöroloji                               </a:t>
            </a:r>
            <a:r>
              <a:rPr lang="tr-TR" sz="2400" dirty="0" err="1" smtClean="0">
                <a:latin typeface="Times New Roman" pitchFamily="18" charset="0"/>
                <a:cs typeface="Times New Roman" pitchFamily="18" charset="0"/>
              </a:rPr>
              <a:t>atipik</a:t>
            </a:r>
            <a:r>
              <a:rPr lang="tr-TR" sz="2400" dirty="0" smtClean="0">
                <a:latin typeface="Times New Roman" pitchFamily="18" charset="0"/>
                <a:cs typeface="Times New Roman" pitchFamily="18" charset="0"/>
              </a:rPr>
              <a:t> kronik bacak ağrısı(negatif düz</a:t>
            </a:r>
          </a:p>
          <a:p>
            <a:pPr>
              <a:buNone/>
            </a:pPr>
            <a:r>
              <a:rPr lang="tr-TR" sz="2400" dirty="0" smtClean="0">
                <a:latin typeface="Times New Roman" pitchFamily="18" charset="0"/>
                <a:cs typeface="Times New Roman" pitchFamily="18" charset="0"/>
              </a:rPr>
              <a:t>                                              bacak germe testi)</a:t>
            </a:r>
          </a:p>
          <a:p>
            <a:pPr>
              <a:buNone/>
            </a:pPr>
            <a:r>
              <a:rPr lang="tr-TR" sz="2400" dirty="0" smtClean="0">
                <a:latin typeface="Times New Roman" pitchFamily="18" charset="0"/>
                <a:cs typeface="Times New Roman" pitchFamily="18" charset="0"/>
              </a:rPr>
              <a:t>                                             yeni veya </a:t>
            </a:r>
            <a:r>
              <a:rPr lang="tr-TR" sz="2400" dirty="0" err="1" smtClean="0">
                <a:latin typeface="Times New Roman" pitchFamily="18" charset="0"/>
                <a:cs typeface="Times New Roman" pitchFamily="18" charset="0"/>
              </a:rPr>
              <a:t>progresif</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nöromotor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defisit</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                                              6 haftadan uzun </a:t>
            </a:r>
            <a:r>
              <a:rPr lang="tr-TR" sz="2400" dirty="0" err="1" smtClean="0">
                <a:latin typeface="Times New Roman" pitchFamily="18" charset="0"/>
                <a:cs typeface="Times New Roman" pitchFamily="18" charset="0"/>
              </a:rPr>
              <a:t>siyatalji</a:t>
            </a:r>
            <a:r>
              <a:rPr lang="tr-TR" sz="2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11354"/>
          </a:xfrm>
        </p:spPr>
        <p:txBody>
          <a:bodyPr/>
          <a:lstStyle/>
          <a:p>
            <a:r>
              <a:rPr lang="tr-TR" sz="3200" b="1" i="1" dirty="0" smtClean="0">
                <a:latin typeface="Times New Roman" pitchFamily="18" charset="0"/>
                <a:cs typeface="Times New Roman" pitchFamily="18" charset="0"/>
              </a:rPr>
              <a:t>Kaynaklar</a:t>
            </a:r>
            <a:r>
              <a:rPr lang="tr-TR" dirty="0" smtClean="0"/>
              <a:t> </a:t>
            </a:r>
            <a:endParaRPr lang="tr-TR" dirty="0"/>
          </a:p>
        </p:txBody>
      </p:sp>
      <p:sp>
        <p:nvSpPr>
          <p:cNvPr id="3" name="2 İçerik Yer Tutucusu"/>
          <p:cNvSpPr>
            <a:spLocks noGrp="1"/>
          </p:cNvSpPr>
          <p:nvPr>
            <p:ph idx="1"/>
          </p:nvPr>
        </p:nvSpPr>
        <p:spPr>
          <a:xfrm>
            <a:off x="457200" y="2357430"/>
            <a:ext cx="8229600" cy="3768733"/>
          </a:xfrm>
        </p:spPr>
        <p:txBody>
          <a:bodyPr/>
          <a:lstStyle/>
          <a:p>
            <a:r>
              <a:rPr lang="tr-TR" sz="2400" dirty="0" smtClean="0">
                <a:latin typeface="Times New Roman" pitchFamily="18" charset="0"/>
                <a:cs typeface="Times New Roman" pitchFamily="18" charset="0"/>
              </a:rPr>
              <a:t>Aile Hekimliği Ayaktan Tedavi ve Koruma, </a:t>
            </a:r>
            <a:r>
              <a:rPr lang="tr-TR" sz="2400" dirty="0" err="1" smtClean="0">
                <a:latin typeface="Times New Roman" pitchFamily="18" charset="0"/>
                <a:cs typeface="Times New Roman" pitchFamily="18" charset="0"/>
              </a:rPr>
              <a:t>Lange</a:t>
            </a:r>
            <a:r>
              <a:rPr lang="tr-TR" sz="2400" dirty="0" smtClean="0">
                <a:latin typeface="Times New Roman" pitchFamily="18" charset="0"/>
                <a:cs typeface="Times New Roman" pitchFamily="18" charset="0"/>
              </a:rPr>
              <a:t> </a:t>
            </a:r>
          </a:p>
          <a:p>
            <a:r>
              <a:rPr lang="tr-TR" sz="2400" dirty="0" smtClean="0">
                <a:latin typeface="Times New Roman" pitchFamily="18" charset="0"/>
                <a:cs typeface="Times New Roman" pitchFamily="18" charset="0"/>
              </a:rPr>
              <a:t>Temel Aile Hekimliği, Oktay Sarı</a:t>
            </a:r>
          </a:p>
          <a:p>
            <a:r>
              <a:rPr lang="tr-TR" sz="2400" dirty="0" err="1" smtClean="0">
                <a:latin typeface="Times New Roman" pitchFamily="18" charset="0"/>
                <a:cs typeface="Times New Roman" pitchFamily="18" charset="0"/>
              </a:rPr>
              <a:t>Tintinalli</a:t>
            </a:r>
            <a:r>
              <a:rPr lang="tr-TR" sz="2400" dirty="0" smtClean="0">
                <a:latin typeface="Times New Roman" pitchFamily="18" charset="0"/>
                <a:cs typeface="Times New Roman" pitchFamily="18" charset="0"/>
              </a:rPr>
              <a:t> Acil Tıp</a:t>
            </a:r>
          </a:p>
          <a:p>
            <a:r>
              <a:rPr lang="tr-TR" sz="2400" dirty="0" err="1" smtClean="0">
                <a:latin typeface="Times New Roman" pitchFamily="18" charset="0"/>
                <a:cs typeface="Times New Roman" pitchFamily="18" charset="0"/>
              </a:rPr>
              <a:t>Up</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to</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date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Evaluation</a:t>
            </a:r>
            <a:r>
              <a:rPr lang="tr-TR" sz="2400" dirty="0" smtClean="0">
                <a:latin typeface="Times New Roman" pitchFamily="18" charset="0"/>
                <a:cs typeface="Times New Roman" pitchFamily="18" charset="0"/>
              </a:rPr>
              <a:t> of  </a:t>
            </a:r>
            <a:r>
              <a:rPr lang="tr-TR" sz="2400" dirty="0" err="1" smtClean="0">
                <a:latin typeface="Times New Roman" pitchFamily="18" charset="0"/>
                <a:cs typeface="Times New Roman" pitchFamily="18" charset="0"/>
              </a:rPr>
              <a:t>low</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back</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pain</a:t>
            </a:r>
            <a:r>
              <a:rPr lang="tr-TR" sz="2400" dirty="0" smtClean="0">
                <a:latin typeface="Times New Roman" pitchFamily="18" charset="0"/>
                <a:cs typeface="Times New Roman" pitchFamily="18" charset="0"/>
              </a:rPr>
              <a:t> in </a:t>
            </a:r>
            <a:r>
              <a:rPr lang="tr-TR" sz="2400" dirty="0" err="1" smtClean="0">
                <a:latin typeface="Times New Roman" pitchFamily="18" charset="0"/>
                <a:cs typeface="Times New Roman" pitchFamily="18" charset="0"/>
              </a:rPr>
              <a:t>adults</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Medscape</a:t>
            </a:r>
            <a:r>
              <a:rPr lang="tr-TR" sz="2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5122" name="Picture 2" descr="C:\Users\pc\Desktop\thHR3CR7TH.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Picture 2"/>
          <p:cNvPicPr>
            <a:picLocks noGrp="1" noChangeAspect="1" noChangeArrowheads="1"/>
          </p:cNvPicPr>
          <p:nvPr>
            <p:ph idx="1"/>
          </p:nvPr>
        </p:nvPicPr>
        <p:blipFill>
          <a:blip r:embed="rId3"/>
          <a:srcRect/>
          <a:stretch>
            <a:fillRect/>
          </a:stretch>
        </p:blipFill>
        <p:spPr>
          <a:xfrm>
            <a:off x="0" y="0"/>
            <a:ext cx="8072462" cy="6858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7467600" cy="725470"/>
          </a:xfrm>
        </p:spPr>
        <p:txBody>
          <a:bodyPr>
            <a:normAutofit/>
          </a:bodyPr>
          <a:lstStyle/>
          <a:p>
            <a:r>
              <a:rPr lang="tr-TR" sz="3200" b="1" i="1" dirty="0" smtClean="0">
                <a:latin typeface="Times New Roman" pitchFamily="18" charset="0"/>
                <a:cs typeface="Times New Roman" pitchFamily="18" charset="0"/>
              </a:rPr>
              <a:t>Mekanik </a:t>
            </a:r>
            <a:r>
              <a:rPr lang="tr-TR" sz="3200" b="1" i="1" dirty="0">
                <a:latin typeface="Times New Roman" pitchFamily="18" charset="0"/>
                <a:cs typeface="Times New Roman" pitchFamily="18" charset="0"/>
              </a:rPr>
              <a:t>N</a:t>
            </a:r>
            <a:r>
              <a:rPr lang="tr-TR" sz="3200" b="1" i="1" dirty="0" smtClean="0">
                <a:latin typeface="Times New Roman" pitchFamily="18" charset="0"/>
                <a:cs typeface="Times New Roman" pitchFamily="18" charset="0"/>
              </a:rPr>
              <a:t>edenler</a:t>
            </a:r>
            <a:endParaRPr lang="tr-TR" sz="3200" b="1" i="1" dirty="0">
              <a:latin typeface="Times New Roman" pitchFamily="18" charset="0"/>
              <a:cs typeface="Times New Roman" pitchFamily="18" charset="0"/>
            </a:endParaRPr>
          </a:p>
        </p:txBody>
      </p:sp>
      <p:sp>
        <p:nvSpPr>
          <p:cNvPr id="5" name="4 İçerik Yer Tutucusu"/>
          <p:cNvSpPr>
            <a:spLocks noGrp="1"/>
          </p:cNvSpPr>
          <p:nvPr>
            <p:ph sz="half" idx="1"/>
          </p:nvPr>
        </p:nvSpPr>
        <p:spPr>
          <a:xfrm>
            <a:off x="214282" y="1071546"/>
            <a:ext cx="4714876" cy="5214974"/>
          </a:xfrm>
        </p:spPr>
        <p:txBody>
          <a:bodyPr>
            <a:noAutofit/>
          </a:bodyPr>
          <a:lstStyle/>
          <a:p>
            <a:pPr>
              <a:buNone/>
            </a:pPr>
            <a:r>
              <a:rPr lang="tr-TR" sz="2000" b="1" u="sng" dirty="0" smtClean="0">
                <a:solidFill>
                  <a:srgbClr val="FF0000"/>
                </a:solidFill>
                <a:latin typeface="Times New Roman" pitchFamily="18" charset="0"/>
                <a:cs typeface="Times New Roman" pitchFamily="18" charset="0"/>
              </a:rPr>
              <a:t>KAS İSKELET SİSTEMİNE AİT NEDENLER</a:t>
            </a:r>
          </a:p>
          <a:p>
            <a:pPr>
              <a:buNone/>
            </a:pPr>
            <a:r>
              <a:rPr lang="tr-TR" sz="2000" dirty="0" err="1" smtClean="0">
                <a:latin typeface="Times New Roman" pitchFamily="18" charset="0"/>
                <a:cs typeface="Times New Roman" pitchFamily="18" charset="0"/>
              </a:rPr>
              <a:t>Lomber</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strain</a:t>
            </a:r>
            <a:endParaRPr lang="tr-TR" sz="2000" dirty="0" smtClean="0">
              <a:latin typeface="Times New Roman" pitchFamily="18" charset="0"/>
              <a:cs typeface="Times New Roman" pitchFamily="18" charset="0"/>
            </a:endParaRPr>
          </a:p>
          <a:p>
            <a:pPr>
              <a:buNone/>
            </a:pPr>
            <a:r>
              <a:rPr lang="tr-TR" sz="2000" dirty="0" err="1" smtClean="0">
                <a:latin typeface="Times New Roman" pitchFamily="18" charset="0"/>
                <a:cs typeface="Times New Roman" pitchFamily="18" charset="0"/>
              </a:rPr>
              <a:t>Postür</a:t>
            </a:r>
            <a:r>
              <a:rPr lang="tr-TR" sz="2000" dirty="0" smtClean="0">
                <a:latin typeface="Times New Roman" pitchFamily="18" charset="0"/>
                <a:cs typeface="Times New Roman" pitchFamily="18" charset="0"/>
              </a:rPr>
              <a:t>  anomalileri</a:t>
            </a:r>
          </a:p>
          <a:p>
            <a:pPr>
              <a:buNone/>
              <a:defRPr/>
            </a:pPr>
            <a:r>
              <a:rPr lang="tr-TR" sz="2000" dirty="0" err="1" smtClean="0">
                <a:latin typeface="Times New Roman" pitchFamily="18" charset="0"/>
                <a:cs typeface="Times New Roman" pitchFamily="18" charset="0"/>
              </a:rPr>
              <a:t>Lomber</a:t>
            </a:r>
            <a:r>
              <a:rPr lang="tr-TR" sz="2000" dirty="0" smtClean="0">
                <a:latin typeface="Times New Roman" pitchFamily="18" charset="0"/>
                <a:cs typeface="Times New Roman" pitchFamily="18" charset="0"/>
              </a:rPr>
              <a:t> disk </a:t>
            </a:r>
            <a:r>
              <a:rPr lang="tr-TR" sz="2000" dirty="0" err="1" smtClean="0">
                <a:latin typeface="Times New Roman" pitchFamily="18" charset="0"/>
                <a:cs typeface="Times New Roman" pitchFamily="18" charset="0"/>
              </a:rPr>
              <a:t>hernisi</a:t>
            </a:r>
            <a:endParaRPr lang="tr-TR" sz="2000" dirty="0" smtClean="0">
              <a:latin typeface="Times New Roman" pitchFamily="18" charset="0"/>
              <a:cs typeface="Times New Roman" pitchFamily="18" charset="0"/>
            </a:endParaRPr>
          </a:p>
          <a:p>
            <a:pPr>
              <a:buNone/>
              <a:defRPr/>
            </a:pPr>
            <a:r>
              <a:rPr lang="tr-TR" sz="2000" dirty="0" err="1" smtClean="0">
                <a:latin typeface="Times New Roman" pitchFamily="18" charset="0"/>
                <a:cs typeface="Times New Roman" pitchFamily="18" charset="0"/>
              </a:rPr>
              <a:t>Miyofasial</a:t>
            </a:r>
            <a:r>
              <a:rPr lang="tr-TR" sz="2000" dirty="0" smtClean="0">
                <a:latin typeface="Times New Roman" pitchFamily="18" charset="0"/>
                <a:cs typeface="Times New Roman" pitchFamily="18" charset="0"/>
              </a:rPr>
              <a:t> ağrı sendromu </a:t>
            </a:r>
          </a:p>
          <a:p>
            <a:pPr>
              <a:buNone/>
              <a:defRPr/>
            </a:pPr>
            <a:r>
              <a:rPr lang="tr-TR" sz="2000" dirty="0" err="1" smtClean="0">
                <a:latin typeface="Times New Roman" pitchFamily="18" charset="0"/>
                <a:cs typeface="Times New Roman" pitchFamily="18" charset="0"/>
              </a:rPr>
              <a:t>Fibromiyalji</a:t>
            </a:r>
            <a:endParaRPr lang="tr-TR" sz="2000" dirty="0" smtClean="0">
              <a:latin typeface="Times New Roman" pitchFamily="18" charset="0"/>
              <a:cs typeface="Times New Roman" pitchFamily="18" charset="0"/>
            </a:endParaRPr>
          </a:p>
          <a:p>
            <a:pPr>
              <a:buNone/>
              <a:defRPr/>
            </a:pPr>
            <a:endParaRPr lang="tr-TR" sz="2000" dirty="0" smtClean="0">
              <a:latin typeface="Times New Roman" pitchFamily="18" charset="0"/>
              <a:cs typeface="Times New Roman" pitchFamily="18" charset="0"/>
            </a:endParaRPr>
          </a:p>
          <a:p>
            <a:pPr>
              <a:buNone/>
              <a:defRPr/>
            </a:pPr>
            <a:r>
              <a:rPr lang="tr-TR" sz="2000" b="1" u="sng" dirty="0" smtClean="0">
                <a:solidFill>
                  <a:srgbClr val="FF0000"/>
                </a:solidFill>
                <a:latin typeface="Times New Roman" pitchFamily="18" charset="0"/>
                <a:cs typeface="Times New Roman" pitchFamily="18" charset="0"/>
              </a:rPr>
              <a:t>DEJENERATİF NEDENLER</a:t>
            </a:r>
            <a:endParaRPr lang="tr-TR" sz="2000" b="1" i="1" dirty="0" smtClean="0">
              <a:solidFill>
                <a:srgbClr val="FF0000"/>
              </a:solidFill>
              <a:effectLst>
                <a:outerShdw blurRad="38100" dist="38100" dir="2700000" algn="tl">
                  <a:srgbClr val="FFFFFF"/>
                </a:outerShdw>
              </a:effectLst>
              <a:latin typeface="Times New Roman" pitchFamily="18" charset="0"/>
              <a:cs typeface="Times New Roman" pitchFamily="18" charset="0"/>
            </a:endParaRPr>
          </a:p>
          <a:p>
            <a:pPr marL="609600" indent="-609600">
              <a:buNone/>
              <a:defRPr/>
            </a:pPr>
            <a:r>
              <a:rPr lang="tr-TR" sz="2000" dirty="0" err="1" smtClean="0">
                <a:latin typeface="Times New Roman" pitchFamily="18" charset="0"/>
                <a:cs typeface="Times New Roman" pitchFamily="18" charset="0"/>
              </a:rPr>
              <a:t>Osteoartroz</a:t>
            </a:r>
            <a:endParaRPr lang="tr-TR" sz="2000" dirty="0" smtClean="0">
              <a:latin typeface="Times New Roman" pitchFamily="18" charset="0"/>
              <a:cs typeface="Times New Roman" pitchFamily="18" charset="0"/>
            </a:endParaRPr>
          </a:p>
          <a:p>
            <a:pPr marL="609600" indent="-609600">
              <a:buNone/>
              <a:defRPr/>
            </a:pPr>
            <a:r>
              <a:rPr lang="tr-TR" sz="2000" dirty="0" smtClean="0">
                <a:latin typeface="Times New Roman" pitchFamily="18" charset="0"/>
                <a:cs typeface="Times New Roman" pitchFamily="18" charset="0"/>
              </a:rPr>
              <a:t>Faset eklem hastalığı</a:t>
            </a:r>
          </a:p>
          <a:p>
            <a:pPr marL="609600" indent="-609600">
              <a:buNone/>
              <a:defRPr/>
            </a:pPr>
            <a:r>
              <a:rPr lang="tr-TR" sz="2000" dirty="0" err="1" smtClean="0">
                <a:latin typeface="Times New Roman" pitchFamily="18" charset="0"/>
                <a:cs typeface="Times New Roman" pitchFamily="18" charset="0"/>
              </a:rPr>
              <a:t>Spinal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stenoz</a:t>
            </a:r>
            <a:endParaRPr lang="tr-TR" sz="2000" dirty="0" smtClean="0">
              <a:latin typeface="Times New Roman" pitchFamily="18" charset="0"/>
              <a:cs typeface="Times New Roman" pitchFamily="18" charset="0"/>
            </a:endParaRPr>
          </a:p>
          <a:p>
            <a:pPr marL="609600" indent="-609600">
              <a:buNone/>
              <a:defRPr/>
            </a:pPr>
            <a:r>
              <a:rPr lang="tr-TR" sz="2000" dirty="0" err="1" smtClean="0">
                <a:latin typeface="Times New Roman" pitchFamily="18" charset="0"/>
                <a:cs typeface="Times New Roman" pitchFamily="18" charset="0"/>
              </a:rPr>
              <a:t>Dejeneratif</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spondilolistezis</a:t>
            </a: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spondilolizis</a:t>
            </a:r>
            <a:endParaRPr lang="tr-TR" sz="2000" dirty="0" smtClean="0">
              <a:latin typeface="Times New Roman" pitchFamily="18" charset="0"/>
              <a:cs typeface="Times New Roman" pitchFamily="18" charset="0"/>
            </a:endParaRPr>
          </a:p>
          <a:p>
            <a:pPr marL="609600" indent="-609600">
              <a:buNone/>
              <a:defRPr/>
            </a:pPr>
            <a:r>
              <a:rPr lang="tr-TR" sz="2000" dirty="0" err="1" smtClean="0">
                <a:latin typeface="Times New Roman" pitchFamily="18" charset="0"/>
                <a:cs typeface="Times New Roman" pitchFamily="18" charset="0"/>
              </a:rPr>
              <a:t>Dejeneratif</a:t>
            </a:r>
            <a:r>
              <a:rPr lang="tr-TR" sz="2000" dirty="0" smtClean="0">
                <a:latin typeface="Times New Roman" pitchFamily="18" charset="0"/>
                <a:cs typeface="Times New Roman" pitchFamily="18" charset="0"/>
              </a:rPr>
              <a:t> disk hastalığı(</a:t>
            </a:r>
            <a:r>
              <a:rPr lang="tr-TR" sz="2000" dirty="0" err="1" smtClean="0">
                <a:latin typeface="Times New Roman" pitchFamily="18" charset="0"/>
                <a:cs typeface="Times New Roman" pitchFamily="18" charset="0"/>
              </a:rPr>
              <a:t>spondiloz</a:t>
            </a:r>
            <a:r>
              <a:rPr lang="tr-TR" sz="2000" dirty="0" smtClean="0">
                <a:latin typeface="Times New Roman" pitchFamily="18" charset="0"/>
                <a:cs typeface="Times New Roman" pitchFamily="18" charset="0"/>
              </a:rPr>
              <a:t>)</a:t>
            </a:r>
          </a:p>
          <a:p>
            <a:pPr marL="609600" indent="-609600">
              <a:buNone/>
              <a:defRPr/>
            </a:pPr>
            <a:r>
              <a:rPr lang="tr-TR" sz="2000" dirty="0" err="1" smtClean="0">
                <a:latin typeface="Times New Roman" pitchFamily="18" charset="0"/>
                <a:cs typeface="Times New Roman" pitchFamily="18" charset="0"/>
              </a:rPr>
              <a:t>Diffüz</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idiopatik</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skeletal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hiperostozis</a:t>
            </a:r>
            <a:endParaRPr lang="tr-TR" sz="2000" dirty="0" smtClean="0">
              <a:latin typeface="Times New Roman" pitchFamily="18" charset="0"/>
              <a:cs typeface="Times New Roman" pitchFamily="18" charset="0"/>
            </a:endParaRPr>
          </a:p>
        </p:txBody>
      </p:sp>
      <p:sp>
        <p:nvSpPr>
          <p:cNvPr id="6" name="5 İçerik Yer Tutucusu"/>
          <p:cNvSpPr>
            <a:spLocks noGrp="1"/>
          </p:cNvSpPr>
          <p:nvPr>
            <p:ph sz="half" idx="2"/>
          </p:nvPr>
        </p:nvSpPr>
        <p:spPr>
          <a:xfrm>
            <a:off x="4643438" y="1142984"/>
            <a:ext cx="4214842" cy="5286412"/>
          </a:xfrm>
        </p:spPr>
        <p:txBody>
          <a:bodyPr>
            <a:normAutofit fontScale="25000" lnSpcReduction="20000"/>
          </a:bodyPr>
          <a:lstStyle/>
          <a:p>
            <a:pPr marL="609600" indent="-609600">
              <a:buNone/>
              <a:defRPr/>
            </a:pPr>
            <a:r>
              <a:rPr lang="tr-TR" sz="8000" b="1" u="sng" dirty="0" smtClean="0">
                <a:solidFill>
                  <a:srgbClr val="FF0000"/>
                </a:solidFill>
                <a:latin typeface="Times New Roman" pitchFamily="18" charset="0"/>
                <a:cs typeface="Times New Roman" pitchFamily="18" charset="0"/>
              </a:rPr>
              <a:t>TRAVMATİK NEDENLER</a:t>
            </a:r>
            <a:endParaRPr lang="tr-TR" sz="8000" dirty="0" smtClean="0">
              <a:solidFill>
                <a:srgbClr val="FF0000"/>
              </a:solidFill>
              <a:latin typeface="Times New Roman" pitchFamily="18" charset="0"/>
              <a:cs typeface="Times New Roman" pitchFamily="18" charset="0"/>
            </a:endParaRPr>
          </a:p>
          <a:p>
            <a:pPr marL="609600" indent="-609600">
              <a:buNone/>
              <a:defRPr/>
            </a:pPr>
            <a:r>
              <a:rPr lang="tr-TR" sz="8000" dirty="0" err="1" smtClean="0">
                <a:latin typeface="Times New Roman" pitchFamily="18" charset="0"/>
                <a:cs typeface="Times New Roman" pitchFamily="18" charset="0"/>
              </a:rPr>
              <a:t>Lomber</a:t>
            </a:r>
            <a:r>
              <a:rPr lang="tr-TR" sz="8000" dirty="0" smtClean="0">
                <a:latin typeface="Times New Roman" pitchFamily="18" charset="0"/>
                <a:cs typeface="Times New Roman" pitchFamily="18" charset="0"/>
              </a:rPr>
              <a:t> </a:t>
            </a:r>
            <a:r>
              <a:rPr lang="tr-TR" sz="8000" dirty="0" err="1" smtClean="0">
                <a:latin typeface="Times New Roman" pitchFamily="18" charset="0"/>
                <a:cs typeface="Times New Roman" pitchFamily="18" charset="0"/>
              </a:rPr>
              <a:t>strain</a:t>
            </a:r>
            <a:r>
              <a:rPr lang="tr-TR" sz="8000" dirty="0" smtClean="0">
                <a:latin typeface="Times New Roman" pitchFamily="18" charset="0"/>
                <a:cs typeface="Times New Roman" pitchFamily="18" charset="0"/>
              </a:rPr>
              <a:t>-</a:t>
            </a:r>
            <a:r>
              <a:rPr lang="tr-TR" sz="8000" dirty="0" err="1" smtClean="0">
                <a:latin typeface="Times New Roman" pitchFamily="18" charset="0"/>
                <a:cs typeface="Times New Roman" pitchFamily="18" charset="0"/>
              </a:rPr>
              <a:t>sprain</a:t>
            </a:r>
            <a:endParaRPr lang="tr-TR" sz="8000" dirty="0" smtClean="0">
              <a:latin typeface="Times New Roman" pitchFamily="18" charset="0"/>
              <a:cs typeface="Times New Roman" pitchFamily="18" charset="0"/>
            </a:endParaRPr>
          </a:p>
          <a:p>
            <a:pPr marL="609600" indent="-609600">
              <a:buNone/>
              <a:defRPr/>
            </a:pPr>
            <a:r>
              <a:rPr lang="tr-TR" sz="8000" dirty="0" err="1" smtClean="0">
                <a:latin typeface="Times New Roman" pitchFamily="18" charset="0"/>
                <a:cs typeface="Times New Roman" pitchFamily="18" charset="0"/>
              </a:rPr>
              <a:t>Fraktür</a:t>
            </a:r>
            <a:r>
              <a:rPr lang="tr-TR" sz="8000" dirty="0" smtClean="0">
                <a:latin typeface="Times New Roman" pitchFamily="18" charset="0"/>
                <a:cs typeface="Times New Roman" pitchFamily="18" charset="0"/>
              </a:rPr>
              <a:t> ve </a:t>
            </a:r>
            <a:r>
              <a:rPr lang="tr-TR" sz="8000" dirty="0" err="1" smtClean="0">
                <a:latin typeface="Times New Roman" pitchFamily="18" charset="0"/>
                <a:cs typeface="Times New Roman" pitchFamily="18" charset="0"/>
              </a:rPr>
              <a:t>dislokasyonlar</a:t>
            </a:r>
            <a:r>
              <a:rPr lang="tr-TR" sz="8000" dirty="0" smtClean="0">
                <a:latin typeface="Times New Roman" pitchFamily="18" charset="0"/>
                <a:cs typeface="Times New Roman" pitchFamily="18" charset="0"/>
              </a:rPr>
              <a:t> </a:t>
            </a:r>
          </a:p>
          <a:p>
            <a:pPr marL="609600" indent="-609600">
              <a:buNone/>
              <a:defRPr/>
            </a:pPr>
            <a:r>
              <a:rPr lang="tr-TR" sz="8000" dirty="0" err="1" smtClean="0">
                <a:latin typeface="Times New Roman" pitchFamily="18" charset="0"/>
                <a:cs typeface="Times New Roman" pitchFamily="18" charset="0"/>
              </a:rPr>
              <a:t>Spondilolizis</a:t>
            </a:r>
            <a:r>
              <a:rPr lang="tr-TR" sz="8000" dirty="0" smtClean="0">
                <a:latin typeface="Times New Roman" pitchFamily="18" charset="0"/>
                <a:cs typeface="Times New Roman" pitchFamily="18" charset="0"/>
              </a:rPr>
              <a:t>,</a:t>
            </a:r>
            <a:r>
              <a:rPr lang="tr-TR" sz="8000" dirty="0" err="1" smtClean="0">
                <a:latin typeface="Times New Roman" pitchFamily="18" charset="0"/>
                <a:cs typeface="Times New Roman" pitchFamily="18" charset="0"/>
              </a:rPr>
              <a:t>Spondilolistezis</a:t>
            </a:r>
            <a:endParaRPr lang="tr-TR" sz="8000" dirty="0" smtClean="0">
              <a:latin typeface="Times New Roman" pitchFamily="18" charset="0"/>
              <a:cs typeface="Times New Roman" pitchFamily="18" charset="0"/>
            </a:endParaRPr>
          </a:p>
          <a:p>
            <a:pPr marL="609600" indent="-609600">
              <a:buNone/>
              <a:defRPr/>
            </a:pPr>
            <a:endParaRPr lang="tr-TR" sz="8000" dirty="0" smtClean="0">
              <a:latin typeface="Times New Roman" pitchFamily="18" charset="0"/>
              <a:cs typeface="Times New Roman" pitchFamily="18" charset="0"/>
            </a:endParaRPr>
          </a:p>
          <a:p>
            <a:pPr marL="609600" indent="-609600">
              <a:buNone/>
              <a:defRPr/>
            </a:pPr>
            <a:r>
              <a:rPr lang="tr-TR" sz="8000" b="1" u="sng" dirty="0" smtClean="0">
                <a:solidFill>
                  <a:srgbClr val="FF0000"/>
                </a:solidFill>
                <a:latin typeface="Times New Roman" pitchFamily="18" charset="0"/>
                <a:cs typeface="Times New Roman" pitchFamily="18" charset="0"/>
              </a:rPr>
              <a:t>KONJENİTAL  VEYA GELİŞİMSEL NEDENLER</a:t>
            </a:r>
          </a:p>
          <a:p>
            <a:pPr marL="609600" indent="-609600">
              <a:buNone/>
              <a:defRPr/>
            </a:pPr>
            <a:r>
              <a:rPr lang="tr-TR" sz="8000" dirty="0" err="1" smtClean="0">
                <a:latin typeface="Times New Roman" pitchFamily="18" charset="0"/>
                <a:cs typeface="Times New Roman" pitchFamily="18" charset="0"/>
              </a:rPr>
              <a:t>Transizyonel</a:t>
            </a:r>
            <a:r>
              <a:rPr lang="tr-TR" sz="8000" dirty="0" smtClean="0">
                <a:latin typeface="Times New Roman" pitchFamily="18" charset="0"/>
                <a:cs typeface="Times New Roman" pitchFamily="18" charset="0"/>
              </a:rPr>
              <a:t> </a:t>
            </a:r>
            <a:r>
              <a:rPr lang="tr-TR" sz="8000" dirty="0" err="1" smtClean="0">
                <a:latin typeface="Times New Roman" pitchFamily="18" charset="0"/>
                <a:cs typeface="Times New Roman" pitchFamily="18" charset="0"/>
              </a:rPr>
              <a:t>vertebra</a:t>
            </a:r>
            <a:endParaRPr lang="tr-TR" sz="8000" dirty="0" smtClean="0">
              <a:latin typeface="Times New Roman" pitchFamily="18" charset="0"/>
              <a:cs typeface="Times New Roman" pitchFamily="18" charset="0"/>
            </a:endParaRPr>
          </a:p>
          <a:p>
            <a:pPr marL="609600" indent="-609600">
              <a:buNone/>
              <a:defRPr/>
            </a:pPr>
            <a:r>
              <a:rPr lang="tr-TR" sz="8000" dirty="0" err="1" smtClean="0">
                <a:latin typeface="Times New Roman" pitchFamily="18" charset="0"/>
                <a:cs typeface="Times New Roman" pitchFamily="18" charset="0"/>
              </a:rPr>
              <a:t>Spina</a:t>
            </a:r>
            <a:r>
              <a:rPr lang="tr-TR" sz="8000" dirty="0" smtClean="0">
                <a:latin typeface="Times New Roman" pitchFamily="18" charset="0"/>
                <a:cs typeface="Times New Roman" pitchFamily="18" charset="0"/>
              </a:rPr>
              <a:t> </a:t>
            </a:r>
            <a:r>
              <a:rPr lang="tr-TR" sz="8000" dirty="0" err="1" smtClean="0">
                <a:latin typeface="Times New Roman" pitchFamily="18" charset="0"/>
                <a:cs typeface="Times New Roman" pitchFamily="18" charset="0"/>
              </a:rPr>
              <a:t>bifida</a:t>
            </a:r>
            <a:r>
              <a:rPr lang="tr-TR" sz="8000" dirty="0" smtClean="0">
                <a:latin typeface="Times New Roman" pitchFamily="18" charset="0"/>
                <a:cs typeface="Times New Roman" pitchFamily="18" charset="0"/>
              </a:rPr>
              <a:t> </a:t>
            </a:r>
          </a:p>
          <a:p>
            <a:pPr marL="609600" indent="-609600">
              <a:buNone/>
              <a:defRPr/>
            </a:pPr>
            <a:r>
              <a:rPr lang="tr-TR" sz="8000" dirty="0" smtClean="0">
                <a:latin typeface="Times New Roman" pitchFamily="18" charset="0"/>
                <a:cs typeface="Times New Roman" pitchFamily="18" charset="0"/>
              </a:rPr>
              <a:t>Faset tropizmi</a:t>
            </a:r>
          </a:p>
          <a:p>
            <a:pPr marL="609600" indent="-609600">
              <a:buNone/>
              <a:defRPr/>
            </a:pPr>
            <a:r>
              <a:rPr lang="tr-TR" sz="8000" dirty="0" err="1" smtClean="0">
                <a:latin typeface="Times New Roman" pitchFamily="18" charset="0"/>
                <a:cs typeface="Times New Roman" pitchFamily="18" charset="0"/>
              </a:rPr>
              <a:t>Hemivertebra</a:t>
            </a:r>
            <a:r>
              <a:rPr lang="tr-TR" sz="8000" dirty="0" smtClean="0">
                <a:latin typeface="Times New Roman" pitchFamily="18" charset="0"/>
                <a:cs typeface="Times New Roman" pitchFamily="18" charset="0"/>
              </a:rPr>
              <a:t>, blok </a:t>
            </a:r>
            <a:r>
              <a:rPr lang="tr-TR" sz="8000" dirty="0" err="1" smtClean="0">
                <a:latin typeface="Times New Roman" pitchFamily="18" charset="0"/>
                <a:cs typeface="Times New Roman" pitchFamily="18" charset="0"/>
              </a:rPr>
              <a:t>vertebra</a:t>
            </a:r>
            <a:endParaRPr lang="tr-TR" sz="8000" dirty="0" smtClean="0">
              <a:latin typeface="Times New Roman" pitchFamily="18" charset="0"/>
              <a:cs typeface="Times New Roman" pitchFamily="18" charset="0"/>
            </a:endParaRPr>
          </a:p>
          <a:p>
            <a:pPr marL="609600" indent="-609600">
              <a:buNone/>
              <a:defRPr/>
            </a:pPr>
            <a:r>
              <a:rPr lang="tr-TR" sz="8000" dirty="0" err="1" smtClean="0">
                <a:latin typeface="Times New Roman" pitchFamily="18" charset="0"/>
                <a:cs typeface="Times New Roman" pitchFamily="18" charset="0"/>
              </a:rPr>
              <a:t>Displastik</a:t>
            </a:r>
            <a:r>
              <a:rPr lang="tr-TR" sz="8000" dirty="0" smtClean="0">
                <a:latin typeface="Times New Roman" pitchFamily="18" charset="0"/>
                <a:cs typeface="Times New Roman" pitchFamily="18" charset="0"/>
              </a:rPr>
              <a:t> </a:t>
            </a:r>
            <a:r>
              <a:rPr lang="tr-TR" sz="8000" dirty="0" err="1" smtClean="0">
                <a:latin typeface="Times New Roman" pitchFamily="18" charset="0"/>
                <a:cs typeface="Times New Roman" pitchFamily="18" charset="0"/>
              </a:rPr>
              <a:t>spondiloliztezi</a:t>
            </a:r>
            <a:endParaRPr lang="tr-TR" sz="8000" dirty="0" smtClean="0">
              <a:latin typeface="Times New Roman" pitchFamily="18" charset="0"/>
              <a:cs typeface="Times New Roman" pitchFamily="18" charset="0"/>
            </a:endParaRPr>
          </a:p>
          <a:p>
            <a:pPr marL="609600" indent="-609600">
              <a:buNone/>
              <a:defRPr/>
            </a:pPr>
            <a:r>
              <a:rPr lang="tr-TR" sz="8000" dirty="0" err="1" smtClean="0">
                <a:latin typeface="Times New Roman" pitchFamily="18" charset="0"/>
                <a:cs typeface="Times New Roman" pitchFamily="18" charset="0"/>
              </a:rPr>
              <a:t>Skolyoz</a:t>
            </a:r>
            <a:endParaRPr lang="tr-TR" sz="80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1143000"/>
          </a:xfrm>
        </p:spPr>
        <p:txBody>
          <a:bodyPr/>
          <a:lstStyle/>
          <a:p>
            <a:r>
              <a:rPr lang="tr-TR" dirty="0" smtClean="0"/>
              <a:t> </a:t>
            </a:r>
            <a:endParaRPr lang="tr-TR" dirty="0"/>
          </a:p>
        </p:txBody>
      </p:sp>
      <p:pic>
        <p:nvPicPr>
          <p:cNvPr id="3074" name="Picture 2"/>
          <p:cNvPicPr>
            <a:picLocks noGrp="1" noChangeAspect="1" noChangeArrowheads="1"/>
          </p:cNvPicPr>
          <p:nvPr>
            <p:ph idx="1"/>
          </p:nvPr>
        </p:nvPicPr>
        <p:blipFill>
          <a:blip r:embed="rId2"/>
          <a:srcRect/>
          <a:stretch>
            <a:fillRect/>
          </a:stretch>
        </p:blipFill>
        <p:spPr bwMode="auto">
          <a:xfrm>
            <a:off x="1000100" y="642918"/>
            <a:ext cx="7286676" cy="564360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6146" name="Picture 2" descr="C:\Users\pc\Desktop\kalca_emre_9.jpg"/>
          <p:cNvPicPr>
            <a:picLocks noGrp="1" noChangeAspect="1" noChangeArrowheads="1"/>
          </p:cNvPicPr>
          <p:nvPr>
            <p:ph idx="1"/>
          </p:nvPr>
        </p:nvPicPr>
        <p:blipFill>
          <a:blip r:embed="rId3"/>
          <a:srcRect/>
          <a:stretch>
            <a:fillRect/>
          </a:stretch>
        </p:blipFill>
        <p:spPr bwMode="auto">
          <a:xfrm>
            <a:off x="3335484" y="1600200"/>
            <a:ext cx="2473031"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3600" b="1" i="1" dirty="0" err="1" smtClean="0">
                <a:latin typeface="Times New Roman" pitchFamily="18" charset="0"/>
                <a:cs typeface="Times New Roman" pitchFamily="18" charset="0"/>
              </a:rPr>
              <a:t>İnflamatuar</a:t>
            </a:r>
            <a:r>
              <a:rPr lang="tr-TR" sz="3600" b="1" i="1" dirty="0" smtClean="0">
                <a:latin typeface="Times New Roman" pitchFamily="18" charset="0"/>
                <a:cs typeface="Times New Roman" pitchFamily="18" charset="0"/>
              </a:rPr>
              <a:t> nedenler</a:t>
            </a:r>
            <a:br>
              <a:rPr lang="tr-TR" sz="3600" b="1" i="1" dirty="0" smtClean="0">
                <a:latin typeface="Times New Roman" pitchFamily="18" charset="0"/>
                <a:cs typeface="Times New Roman" pitchFamily="18" charset="0"/>
              </a:rPr>
            </a:br>
            <a:endParaRPr lang="tr-TR" sz="3600" b="1" i="1" dirty="0">
              <a:latin typeface="Times New Roman" pitchFamily="18" charset="0"/>
              <a:cs typeface="Times New Roman" pitchFamily="18" charset="0"/>
            </a:endParaRPr>
          </a:p>
        </p:txBody>
      </p:sp>
      <p:sp>
        <p:nvSpPr>
          <p:cNvPr id="3" name="2 İçerik Yer Tutucusu"/>
          <p:cNvSpPr>
            <a:spLocks noGrp="1"/>
          </p:cNvSpPr>
          <p:nvPr>
            <p:ph idx="1"/>
          </p:nvPr>
        </p:nvSpPr>
        <p:spPr>
          <a:xfrm>
            <a:off x="428596" y="1357298"/>
            <a:ext cx="8229600" cy="4525963"/>
          </a:xfrm>
        </p:spPr>
        <p:txBody>
          <a:bodyPr/>
          <a:lstStyle/>
          <a:p>
            <a:pPr>
              <a:buNone/>
            </a:pPr>
            <a:endParaRPr lang="tr-TR" dirty="0" smtClean="0"/>
          </a:p>
          <a:p>
            <a:pPr marL="914400" lvl="1" indent="-514350"/>
            <a:endParaRPr lang="tr-TR" sz="2400" dirty="0" smtClean="0">
              <a:latin typeface="Times New Roman" pitchFamily="18" charset="0"/>
              <a:cs typeface="Times New Roman" pitchFamily="18" charset="0"/>
            </a:endParaRPr>
          </a:p>
          <a:p>
            <a:pPr marL="914400" lvl="1" indent="-514350"/>
            <a:r>
              <a:rPr lang="tr-TR" sz="2400" dirty="0" err="1" smtClean="0">
                <a:latin typeface="Times New Roman" pitchFamily="18" charset="0"/>
                <a:cs typeface="Times New Roman" pitchFamily="18" charset="0"/>
              </a:rPr>
              <a:t>Ankilozan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spondilit</a:t>
            </a:r>
            <a:endParaRPr lang="tr-TR" sz="2400" dirty="0" smtClean="0">
              <a:latin typeface="Times New Roman" pitchFamily="18" charset="0"/>
              <a:cs typeface="Times New Roman" pitchFamily="18" charset="0"/>
            </a:endParaRPr>
          </a:p>
          <a:p>
            <a:pPr marL="914400" lvl="1" indent="-514350"/>
            <a:r>
              <a:rPr lang="tr-TR" sz="2400" dirty="0" smtClean="0">
                <a:latin typeface="Times New Roman" pitchFamily="18" charset="0"/>
                <a:cs typeface="Times New Roman" pitchFamily="18" charset="0"/>
              </a:rPr>
              <a:t>Diğer </a:t>
            </a:r>
            <a:r>
              <a:rPr lang="tr-TR" sz="2400" dirty="0" err="1" smtClean="0">
                <a:latin typeface="Times New Roman" pitchFamily="18" charset="0"/>
                <a:cs typeface="Times New Roman" pitchFamily="18" charset="0"/>
              </a:rPr>
              <a:t>seronegatif</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spondilartropatiler</a:t>
            </a:r>
            <a:r>
              <a:rPr lang="tr-TR" sz="2400" dirty="0" smtClean="0">
                <a:latin typeface="Times New Roman" pitchFamily="18" charset="0"/>
                <a:cs typeface="Times New Roman" pitchFamily="18" charset="0"/>
              </a:rPr>
              <a:t>(Reaktif </a:t>
            </a:r>
            <a:r>
              <a:rPr lang="tr-TR" sz="2400" dirty="0" err="1" smtClean="0">
                <a:latin typeface="Times New Roman" pitchFamily="18" charset="0"/>
                <a:cs typeface="Times New Roman" pitchFamily="18" charset="0"/>
              </a:rPr>
              <a:t>Artrit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Reiter</a:t>
            </a:r>
            <a:r>
              <a:rPr lang="tr-TR" sz="2400" dirty="0" smtClean="0">
                <a:latin typeface="Times New Roman" pitchFamily="18" charset="0"/>
                <a:cs typeface="Times New Roman" pitchFamily="18" charset="0"/>
              </a:rPr>
              <a:t> sendromu) , </a:t>
            </a:r>
            <a:r>
              <a:rPr lang="tr-TR" sz="2400" dirty="0" err="1" smtClean="0">
                <a:latin typeface="Times New Roman" pitchFamily="18" charset="0"/>
                <a:cs typeface="Times New Roman" pitchFamily="18" charset="0"/>
              </a:rPr>
              <a:t>Psoriatik</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Artrit</a:t>
            </a:r>
            <a:r>
              <a:rPr lang="tr-TR" sz="2400" dirty="0" smtClean="0">
                <a:latin typeface="Times New Roman" pitchFamily="18" charset="0"/>
                <a:cs typeface="Times New Roman" pitchFamily="18" charset="0"/>
              </a:rPr>
              <a:t> , </a:t>
            </a:r>
            <a:r>
              <a:rPr lang="tr-TR" sz="2400" dirty="0" err="1" smtClean="0">
                <a:latin typeface="Times New Roman" pitchFamily="18" charset="0"/>
                <a:cs typeface="Times New Roman" pitchFamily="18" charset="0"/>
              </a:rPr>
              <a:t>Enteropatik</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Artrit</a:t>
            </a:r>
            <a:r>
              <a:rPr lang="tr-TR" sz="2400" dirty="0" smtClean="0">
                <a:latin typeface="Times New Roman" pitchFamily="18" charset="0"/>
                <a:cs typeface="Times New Roman" pitchFamily="18" charset="0"/>
              </a:rPr>
              <a:t> , </a:t>
            </a:r>
            <a:r>
              <a:rPr lang="tr-TR" sz="2400" dirty="0" err="1" smtClean="0">
                <a:latin typeface="Times New Roman" pitchFamily="18" charset="0"/>
                <a:cs typeface="Times New Roman" pitchFamily="18" charset="0"/>
              </a:rPr>
              <a:t>Juvenil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SpA</a:t>
            </a:r>
            <a:r>
              <a:rPr lang="tr-TR" sz="2400" dirty="0" smtClean="0">
                <a:latin typeface="Times New Roman" pitchFamily="18" charset="0"/>
                <a:cs typeface="Times New Roman" pitchFamily="18" charset="0"/>
              </a:rPr>
              <a:t> , Belirlenemeyen </a:t>
            </a:r>
            <a:r>
              <a:rPr lang="tr-TR" sz="2400" dirty="0" err="1" smtClean="0">
                <a:latin typeface="Times New Roman" pitchFamily="18" charset="0"/>
                <a:cs typeface="Times New Roman" pitchFamily="18" charset="0"/>
              </a:rPr>
              <a:t>SpA</a:t>
            </a:r>
            <a:r>
              <a:rPr lang="tr-TR" sz="2400" dirty="0" smtClean="0">
                <a:latin typeface="Times New Roman" pitchFamily="18" charset="0"/>
                <a:cs typeface="Times New Roman" pitchFamily="18" charset="0"/>
              </a:rPr>
              <a:t>)</a:t>
            </a:r>
          </a:p>
          <a:p>
            <a:pPr marL="914400" lvl="1" indent="-514350"/>
            <a:r>
              <a:rPr lang="tr-TR" sz="2400" dirty="0" err="1" smtClean="0">
                <a:latin typeface="Times New Roman" pitchFamily="18" charset="0"/>
                <a:cs typeface="Times New Roman" pitchFamily="18" charset="0"/>
              </a:rPr>
              <a:t>Romatoid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artrit</a:t>
            </a:r>
            <a:endParaRPr lang="tr-TR" sz="2400" dirty="0" smtClean="0">
              <a:latin typeface="Times New Roman" pitchFamily="18" charset="0"/>
              <a:cs typeface="Times New Roman" pitchFamily="18" charset="0"/>
            </a:endParaRPr>
          </a:p>
          <a:p>
            <a:pPr>
              <a:buNone/>
            </a:pPr>
            <a:endParaRPr lang="tr-TR" dirty="0" smtClean="0"/>
          </a:p>
          <a:p>
            <a:pPr>
              <a:buNone/>
            </a:pPr>
            <a:endParaRPr lang="tr-T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normAutofit/>
          </a:bodyPr>
          <a:lstStyle/>
          <a:p>
            <a:pPr>
              <a:buNone/>
            </a:pPr>
            <a:r>
              <a:rPr lang="tr-TR" sz="2400" b="1" i="1" dirty="0" err="1" smtClean="0">
                <a:latin typeface="Times New Roman" pitchFamily="18" charset="0"/>
                <a:cs typeface="Times New Roman" pitchFamily="18" charset="0"/>
              </a:rPr>
              <a:t>Viseral</a:t>
            </a:r>
            <a:r>
              <a:rPr lang="tr-TR" sz="2400" b="1" i="1" dirty="0" smtClean="0">
                <a:latin typeface="Times New Roman" pitchFamily="18" charset="0"/>
                <a:cs typeface="Times New Roman" pitchFamily="18" charset="0"/>
              </a:rPr>
              <a:t> Kaynaklı Nedenler</a:t>
            </a:r>
          </a:p>
          <a:p>
            <a:pPr>
              <a:buNone/>
            </a:pPr>
            <a:endParaRPr lang="tr-TR" sz="2400" b="1" i="1"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Vasküler</a:t>
            </a:r>
            <a:endParaRPr lang="tr-TR" sz="2400" dirty="0" smtClean="0">
              <a:latin typeface="Times New Roman" pitchFamily="18" charset="0"/>
              <a:cs typeface="Times New Roman" pitchFamily="18" charset="0"/>
            </a:endParaRPr>
          </a:p>
          <a:p>
            <a:r>
              <a:rPr lang="tr-TR" sz="2400" dirty="0" err="1" smtClean="0">
                <a:latin typeface="Times New Roman" pitchFamily="18" charset="0"/>
                <a:cs typeface="Times New Roman" pitchFamily="18" charset="0"/>
              </a:rPr>
              <a:t>Gastrointestinal</a:t>
            </a:r>
            <a:endParaRPr lang="tr-TR" sz="2400" dirty="0" smtClean="0">
              <a:latin typeface="Times New Roman" pitchFamily="18" charset="0"/>
              <a:cs typeface="Times New Roman" pitchFamily="18" charset="0"/>
            </a:endParaRPr>
          </a:p>
          <a:p>
            <a:endParaRPr lang="tr-TR" dirty="0" smtClean="0">
              <a:solidFill>
                <a:schemeClr val="tx2"/>
              </a:solidFill>
              <a:latin typeface="Times New Roman" pitchFamily="18" charset="0"/>
              <a:cs typeface="Times New Roman" pitchFamily="18" charset="0"/>
            </a:endParaRPr>
          </a:p>
          <a:p>
            <a:pPr>
              <a:buNone/>
            </a:pPr>
            <a:r>
              <a:rPr lang="tr-TR" sz="2400" b="1" i="1" dirty="0" err="1" smtClean="0">
                <a:latin typeface="Times New Roman" pitchFamily="18" charset="0"/>
                <a:cs typeface="Times New Roman" pitchFamily="18" charset="0"/>
              </a:rPr>
              <a:t>Neoplastik</a:t>
            </a:r>
            <a:r>
              <a:rPr lang="tr-TR" sz="2400" b="1" i="1" dirty="0" smtClean="0">
                <a:latin typeface="Times New Roman" pitchFamily="18" charset="0"/>
                <a:cs typeface="Times New Roman" pitchFamily="18" charset="0"/>
              </a:rPr>
              <a:t> Nedenler</a:t>
            </a:r>
          </a:p>
          <a:p>
            <a:pPr>
              <a:buNone/>
            </a:pPr>
            <a:endParaRPr lang="tr-TR" sz="2400" b="1" i="1" dirty="0" smtClean="0">
              <a:latin typeface="Times New Roman" pitchFamily="18" charset="0"/>
              <a:cs typeface="Times New Roman" pitchFamily="18" charset="0"/>
            </a:endParaRPr>
          </a:p>
          <a:p>
            <a:pPr marL="609600" indent="-609600">
              <a:defRPr/>
            </a:pPr>
            <a:r>
              <a:rPr lang="tr-TR" sz="2400" dirty="0" err="1" smtClean="0">
                <a:latin typeface="Times New Roman" pitchFamily="18" charset="0"/>
                <a:cs typeface="Times New Roman" pitchFamily="18" charset="0"/>
              </a:rPr>
              <a:t>Benign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Menengiom</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hemangiom</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nörinom</a:t>
            </a:r>
            <a:endParaRPr lang="tr-TR" sz="2400" dirty="0" smtClean="0">
              <a:latin typeface="Times New Roman" pitchFamily="18" charset="0"/>
              <a:cs typeface="Times New Roman" pitchFamily="18" charset="0"/>
            </a:endParaRPr>
          </a:p>
          <a:p>
            <a:pPr marL="609600" indent="-609600">
              <a:defRPr/>
            </a:pPr>
            <a:r>
              <a:rPr lang="tr-TR" sz="2400" dirty="0" err="1" smtClean="0">
                <a:latin typeface="Times New Roman" pitchFamily="18" charset="0"/>
                <a:cs typeface="Times New Roman" pitchFamily="18" charset="0"/>
              </a:rPr>
              <a:t>Malign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Multipl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miyelom</a:t>
            </a:r>
            <a:r>
              <a:rPr lang="tr-TR" sz="2400" dirty="0" smtClean="0">
                <a:latin typeface="Times New Roman" pitchFamily="18" charset="0"/>
                <a:cs typeface="Times New Roman" pitchFamily="18" charset="0"/>
              </a:rPr>
              <a:t>, metastazlar</a:t>
            </a:r>
          </a:p>
          <a:p>
            <a:pPr marL="609600" indent="-609600">
              <a:buNone/>
              <a:defRPr/>
            </a:pPr>
            <a:endParaRPr lang="tr-TR" dirty="0" smtClean="0"/>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3230</TotalTime>
  <Words>3867</Words>
  <Application>Microsoft Office PowerPoint</Application>
  <PresentationFormat>Ekran Gösterisi (4:3)</PresentationFormat>
  <Paragraphs>583</Paragraphs>
  <Slides>71</Slides>
  <Notes>37</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Ofis Teması</vt:lpstr>
      <vt:lpstr>Bel Ağrısına Yaklaşım</vt:lpstr>
      <vt:lpstr>AMAÇ</vt:lpstr>
      <vt:lpstr>Öğrenim Hedefleri</vt:lpstr>
      <vt:lpstr> </vt:lpstr>
      <vt:lpstr> </vt:lpstr>
      <vt:lpstr> Bel Ağrısı Nedenleri</vt:lpstr>
      <vt:lpstr>Mekanik Nedenler</vt:lpstr>
      <vt:lpstr> İnflamatuar nedenler </vt:lpstr>
      <vt:lpstr> </vt:lpstr>
      <vt:lpstr> </vt:lpstr>
      <vt:lpstr> </vt:lpstr>
      <vt:lpstr>Anamnez</vt:lpstr>
      <vt:lpstr> </vt:lpstr>
      <vt:lpstr> </vt:lpstr>
      <vt:lpstr> </vt:lpstr>
      <vt:lpstr> </vt:lpstr>
      <vt:lpstr> </vt:lpstr>
      <vt:lpstr>İnflamatuar bel ağrısını mutlaka tanıyalım!!</vt:lpstr>
      <vt:lpstr>İnflamatuar bel ağrısı</vt:lpstr>
      <vt:lpstr>Hastaya ne gibi sorular sorulması gerekir?</vt:lpstr>
      <vt:lpstr>Fizik Muayne</vt:lpstr>
      <vt:lpstr>Schober testi</vt:lpstr>
      <vt:lpstr>Düz bacak kaldırma testi</vt:lpstr>
      <vt:lpstr> Bragard testi</vt:lpstr>
      <vt:lpstr> </vt:lpstr>
      <vt:lpstr>Patrick (Fabere ) testi</vt:lpstr>
      <vt:lpstr>Waddel testleri  </vt:lpstr>
      <vt:lpstr>Nörolojik Muayene</vt:lpstr>
      <vt:lpstr>Laboratuvar testler</vt:lpstr>
      <vt:lpstr> </vt:lpstr>
      <vt:lpstr> </vt:lpstr>
      <vt:lpstr> </vt:lpstr>
      <vt:lpstr>Ayırıcı tanı ve yönetim</vt:lpstr>
      <vt:lpstr>Tedavi (aktivite, egzersiz ve hasta eğitimi) </vt:lpstr>
      <vt:lpstr> </vt:lpstr>
      <vt:lpstr> </vt:lpstr>
      <vt:lpstr> </vt:lpstr>
      <vt:lpstr>İlaç tedavisi</vt:lpstr>
      <vt:lpstr>İlaç tedavisi</vt:lpstr>
      <vt:lpstr> </vt:lpstr>
      <vt:lpstr> Egzersiz programı</vt:lpstr>
      <vt:lpstr>Slayt 42</vt:lpstr>
      <vt:lpstr>Lomber disk hernisi</vt:lpstr>
      <vt:lpstr>Slayt 44</vt:lpstr>
      <vt:lpstr> </vt:lpstr>
      <vt:lpstr>Slayt 46</vt:lpstr>
      <vt:lpstr> </vt:lpstr>
      <vt:lpstr> </vt:lpstr>
      <vt:lpstr>Konjenital anomaliler</vt:lpstr>
      <vt:lpstr>Spinal Stenoz</vt:lpstr>
      <vt:lpstr>Spondilolizis</vt:lpstr>
      <vt:lpstr>Spondilolistezis </vt:lpstr>
      <vt:lpstr>Epidural bası sendromları </vt:lpstr>
      <vt:lpstr> Ankilozan spondilit </vt:lpstr>
      <vt:lpstr> </vt:lpstr>
      <vt:lpstr> </vt:lpstr>
      <vt:lpstr>Slayt 57</vt:lpstr>
      <vt:lpstr> </vt:lpstr>
      <vt:lpstr>Slayt 59</vt:lpstr>
      <vt:lpstr>Slayt 60</vt:lpstr>
      <vt:lpstr>Spondiloartrit Açısından Kronik Bel Ağrılı Hastalara Yaklaşım</vt:lpstr>
      <vt:lpstr>Ankilozan Spondilit’de Egzersiz Tedavisi</vt:lpstr>
      <vt:lpstr> </vt:lpstr>
      <vt:lpstr> </vt:lpstr>
      <vt:lpstr>Bel ağrısında alarm belirtiler</vt:lpstr>
      <vt:lpstr> </vt:lpstr>
      <vt:lpstr>Kaynaklar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 ağrısına yaklaşım</dc:title>
  <dc:creator>pc</dc:creator>
  <cp:lastModifiedBy>pc</cp:lastModifiedBy>
  <cp:revision>65</cp:revision>
  <dcterms:created xsi:type="dcterms:W3CDTF">2016-01-03T17:52:45Z</dcterms:created>
  <dcterms:modified xsi:type="dcterms:W3CDTF">2016-01-19T08:27:16Z</dcterms:modified>
</cp:coreProperties>
</file>