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32" r:id="rId2"/>
  </p:sldMasterIdLst>
  <p:sldIdLst>
    <p:sldId id="283" r:id="rId3"/>
    <p:sldId id="28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09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252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8145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895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627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4775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76202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866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5911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8467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4158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5215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6690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2605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8021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15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8347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0891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559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180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536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87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1260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1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53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0839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205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86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78CD1-0C86-49BD-8566-EF67B1A707BE}" type="datetimeFigureOut">
              <a:rPr lang="tr-TR" smtClean="0"/>
              <a:t>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1BF12-2465-4C26-BC47-45F7E66BE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442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43E3F8D-DA34-430F-9E3A-1D4B1A41A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583272"/>
            <a:ext cx="9448800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/>
              <a:t>D VİTAMİNİ DÜZEYİNİN STATİN KAYNAKLI MİYOPATİ ÜZERİNE ETKİSİ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BEE040D-D4B6-479A-8399-5899FB84D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441" y="5350934"/>
            <a:ext cx="11051118" cy="1210734"/>
          </a:xfrm>
        </p:spPr>
        <p:txBody>
          <a:bodyPr>
            <a:normAutofit/>
          </a:bodyPr>
          <a:lstStyle/>
          <a:p>
            <a:pPr algn="r"/>
            <a:r>
              <a:rPr lang="tr-TR" dirty="0" err="1"/>
              <a:t>Arş.Gör.Dr.Esranur</a:t>
            </a:r>
            <a:r>
              <a:rPr lang="tr-TR" dirty="0"/>
              <a:t> Akbulut</a:t>
            </a:r>
          </a:p>
          <a:p>
            <a:pPr algn="r"/>
            <a:r>
              <a:rPr lang="tr-TR" dirty="0"/>
              <a:t>KTÜ Tıp Fakültesi Aile Hekimliği AD</a:t>
            </a:r>
          </a:p>
          <a:p>
            <a:pPr algn="r"/>
            <a:r>
              <a:rPr lang="tr-TR" dirty="0"/>
              <a:t>03.10.2017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808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811F5F5-6557-4E60-9A2C-6BF91F53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304182-D8BB-4C33-9467-D4E100C9D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endParaRPr lang="tr-TR" sz="2000" dirty="0"/>
          </a:p>
          <a:p>
            <a:endParaRPr lang="tr-TR" sz="2000" dirty="0"/>
          </a:p>
          <a:p>
            <a:r>
              <a:rPr lang="tr-TR" sz="2000" dirty="0" err="1"/>
              <a:t>Statin</a:t>
            </a:r>
            <a:r>
              <a:rPr lang="tr-TR" sz="2000" dirty="0"/>
              <a:t> kaynaklı </a:t>
            </a:r>
            <a:r>
              <a:rPr lang="tr-TR" sz="2000" dirty="0" err="1"/>
              <a:t>miyopati</a:t>
            </a:r>
            <a:r>
              <a:rPr lang="tr-TR" sz="2000" dirty="0"/>
              <a:t>, kas güçsüzlüğünün veya </a:t>
            </a:r>
            <a:r>
              <a:rPr lang="tr-TR" sz="2000" dirty="0" err="1"/>
              <a:t>statin</a:t>
            </a:r>
            <a:r>
              <a:rPr lang="tr-TR" sz="2000" dirty="0"/>
              <a:t> kesilmesine neden olan ağrının spesifik şikayetleri olarak tanımlandı.</a:t>
            </a:r>
          </a:p>
          <a:p>
            <a:endParaRPr lang="tr-TR" sz="2000" dirty="0"/>
          </a:p>
          <a:p>
            <a:r>
              <a:rPr lang="tr-TR" sz="2000" dirty="0" err="1"/>
              <a:t>Kardiyometabolik</a:t>
            </a:r>
            <a:r>
              <a:rPr lang="tr-TR" sz="2000" dirty="0"/>
              <a:t> kliniğin standart uygulamasına </a:t>
            </a:r>
            <a:r>
              <a:rPr lang="tr-TR" sz="2000" dirty="0" err="1"/>
              <a:t>göre,D</a:t>
            </a:r>
            <a:r>
              <a:rPr lang="tr-TR" sz="2000" dirty="0"/>
              <a:t> vitamini &lt;30 </a:t>
            </a:r>
            <a:r>
              <a:rPr lang="tr-TR" sz="2000" dirty="0" err="1"/>
              <a:t>ng</a:t>
            </a:r>
            <a:r>
              <a:rPr lang="tr-TR" sz="2000" dirty="0"/>
              <a:t> / </a:t>
            </a:r>
            <a:r>
              <a:rPr lang="tr-TR" sz="2000" dirty="0" err="1"/>
              <a:t>mL</a:t>
            </a:r>
            <a:r>
              <a:rPr lang="tr-TR" sz="2000" dirty="0"/>
              <a:t> olan tüm hastalara </a:t>
            </a:r>
            <a:r>
              <a:rPr lang="tr-TR" sz="2000" dirty="0" err="1"/>
              <a:t>replasman</a:t>
            </a:r>
            <a:r>
              <a:rPr lang="tr-TR" sz="2000" dirty="0"/>
              <a:t> tedavisi verildi(haftada iki kez 50.000 ü /3 ay).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4695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AB72607-A142-463C-A468-818DAB99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2246C5F9-BCB8-43DD-AD2E-6B1085528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959" y="2057401"/>
            <a:ext cx="10269307" cy="396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15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D0BE669-BFCA-447B-ABE5-E28F766EF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135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E4C7CA-861F-406D-A982-B3AFB3304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Bu retrospektif çalışma Aralık 2006'dan Nisan 2008'e kadar bir </a:t>
            </a:r>
            <a:r>
              <a:rPr lang="tr-TR" sz="2000" dirty="0" err="1"/>
              <a:t>kardiyometabolik</a:t>
            </a:r>
            <a:r>
              <a:rPr lang="tr-TR" sz="2000" dirty="0"/>
              <a:t> klinikte 25- (OH) D vitamin düzeyi bakılan 105 hasta üzerinde gerçekleştirildi.</a:t>
            </a:r>
          </a:p>
          <a:p>
            <a:r>
              <a:rPr lang="tr-TR" sz="2000" dirty="0"/>
              <a:t>Daha önce </a:t>
            </a:r>
            <a:r>
              <a:rPr lang="tr-TR" sz="2000" dirty="0" err="1"/>
              <a:t>statin</a:t>
            </a:r>
            <a:r>
              <a:rPr lang="tr-TR" sz="2000" dirty="0"/>
              <a:t> kullanımı olan veya halen kullanmakta olanlar katılımcıların % 80’i   (n = 84) idi.</a:t>
            </a:r>
          </a:p>
          <a:p>
            <a:r>
              <a:rPr lang="tr-TR" sz="2000" dirty="0"/>
              <a:t>Başlangıçta, düşük D vitamini (n = 52) olan hastaların sayısı, yeterli D vitamini olanlara (n = 32) göre daha fazladır.</a:t>
            </a:r>
          </a:p>
          <a:p>
            <a:r>
              <a:rPr lang="tr-TR" sz="2000" dirty="0" err="1"/>
              <a:t>Statine</a:t>
            </a:r>
            <a:r>
              <a:rPr lang="tr-TR" sz="2000" dirty="0"/>
              <a:t> </a:t>
            </a:r>
            <a:r>
              <a:rPr lang="tr-TR" sz="2000" dirty="0" err="1"/>
              <a:t>intolerans</a:t>
            </a:r>
            <a:r>
              <a:rPr lang="tr-TR" sz="2000" dirty="0"/>
              <a:t> gelişen 24 hasta, </a:t>
            </a:r>
            <a:r>
              <a:rPr lang="tr-TR" sz="2000" dirty="0" err="1"/>
              <a:t>statin</a:t>
            </a:r>
            <a:r>
              <a:rPr lang="tr-TR" sz="2000" dirty="0"/>
              <a:t> kaynaklı </a:t>
            </a:r>
            <a:r>
              <a:rPr lang="tr-TR" sz="2000" dirty="0" err="1"/>
              <a:t>miyopati</a:t>
            </a:r>
            <a:r>
              <a:rPr lang="tr-TR" sz="2000" dirty="0"/>
              <a:t> gelişen 41 hasta vardı.</a:t>
            </a:r>
          </a:p>
          <a:p>
            <a:r>
              <a:rPr lang="tr-TR" sz="2000" dirty="0" err="1"/>
              <a:t>Statin</a:t>
            </a:r>
            <a:r>
              <a:rPr lang="tr-TR" sz="2000" dirty="0"/>
              <a:t> ile indüklenen </a:t>
            </a:r>
            <a:r>
              <a:rPr lang="tr-TR" sz="2000" dirty="0" err="1"/>
              <a:t>miyopati</a:t>
            </a:r>
            <a:r>
              <a:rPr lang="tr-TR" sz="2000" dirty="0"/>
              <a:t> hastalarında, vitamin D konsantrasyonları [24.9 ± 9.7 </a:t>
            </a:r>
            <a:r>
              <a:rPr lang="tr-TR" sz="2000" dirty="0" err="1"/>
              <a:t>ng</a:t>
            </a:r>
            <a:r>
              <a:rPr lang="tr-TR" sz="2000" dirty="0"/>
              <a:t> / </a:t>
            </a:r>
            <a:r>
              <a:rPr lang="tr-TR" sz="2000" dirty="0" err="1"/>
              <a:t>mL</a:t>
            </a:r>
            <a:r>
              <a:rPr lang="tr-TR" sz="2000" dirty="0"/>
              <a:t>], </a:t>
            </a:r>
            <a:r>
              <a:rPr lang="tr-TR" sz="2000" dirty="0" err="1"/>
              <a:t>miyopati</a:t>
            </a:r>
            <a:r>
              <a:rPr lang="tr-TR" sz="2000" dirty="0"/>
              <a:t> olmaksızın </a:t>
            </a:r>
            <a:r>
              <a:rPr lang="tr-TR" sz="2000" dirty="0" err="1"/>
              <a:t>statinleri</a:t>
            </a:r>
            <a:r>
              <a:rPr lang="tr-TR" sz="2000" dirty="0"/>
              <a:t> </a:t>
            </a:r>
            <a:r>
              <a:rPr lang="tr-TR" sz="2000" dirty="0" err="1"/>
              <a:t>tolere</a:t>
            </a:r>
            <a:r>
              <a:rPr lang="tr-TR" sz="2000" dirty="0"/>
              <a:t> edenlere kıyasla [30.6 ± 14.1 </a:t>
            </a:r>
            <a:r>
              <a:rPr lang="tr-TR" sz="2000" dirty="0" err="1"/>
              <a:t>ng</a:t>
            </a:r>
            <a:r>
              <a:rPr lang="tr-TR" sz="2000" dirty="0"/>
              <a:t> / </a:t>
            </a:r>
            <a:r>
              <a:rPr lang="tr-TR" sz="2000" dirty="0" err="1"/>
              <a:t>mL</a:t>
            </a:r>
            <a:r>
              <a:rPr lang="tr-TR" sz="2000" dirty="0"/>
              <a:t>] daha düşüktü (p = 0.037).</a:t>
            </a:r>
          </a:p>
        </p:txBody>
      </p:sp>
    </p:spTree>
    <p:extLst>
      <p:ext uri="{BB962C8B-B14F-4D97-AF65-F5344CB8AC3E}">
        <p14:creationId xmlns:p14="http://schemas.microsoft.com/office/powerpoint/2010/main" val="246402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48F8C67-1DDF-4581-8D15-39AB55AE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527BC0-558C-4C2B-9CF3-ED70AF5E4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140440" cy="4663440"/>
          </a:xfrm>
        </p:spPr>
        <p:txBody>
          <a:bodyPr>
            <a:normAutofit/>
          </a:bodyPr>
          <a:lstStyle/>
          <a:p>
            <a:r>
              <a:rPr lang="tr-TR" sz="2000" dirty="0" err="1"/>
              <a:t>Statinle</a:t>
            </a:r>
            <a:r>
              <a:rPr lang="tr-TR" sz="2000" dirty="0"/>
              <a:t> kaynaklı </a:t>
            </a:r>
            <a:r>
              <a:rPr lang="tr-TR" sz="2000" dirty="0" err="1"/>
              <a:t>miyopati</a:t>
            </a:r>
            <a:r>
              <a:rPr lang="tr-TR" sz="2000" dirty="0"/>
              <a:t> raporlanan hastaların çoğunluğunda (% 79) D vitamini düzeyi 32 </a:t>
            </a:r>
            <a:r>
              <a:rPr lang="tr-TR" sz="2000" dirty="0" err="1"/>
              <a:t>ng</a:t>
            </a:r>
            <a:r>
              <a:rPr lang="tr-TR" sz="2000" dirty="0"/>
              <a:t> / </a:t>
            </a:r>
            <a:r>
              <a:rPr lang="tr-TR" sz="2000" dirty="0" err="1"/>
              <a:t>mL'den</a:t>
            </a:r>
            <a:r>
              <a:rPr lang="tr-TR" sz="2000" dirty="0"/>
              <a:t> düşüktü.</a:t>
            </a:r>
          </a:p>
        </p:txBody>
      </p:sp>
      <p:pic>
        <p:nvPicPr>
          <p:cNvPr id="5" name="Resim 4" descr="ekran görüntüsü içeren bir resim&#10;&#10;Çok yüksek güvenilirlikle oluşturulmuş açıklama">
            <a:extLst>
              <a:ext uri="{FF2B5EF4-FFF2-40B4-BE49-F238E27FC236}">
                <a16:creationId xmlns:a16="http://schemas.microsoft.com/office/drawing/2014/main" id="{95D9DA2E-E945-4B15-9681-B99F455E0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44" y="2854332"/>
            <a:ext cx="5066882" cy="374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79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00FC73F-FDF0-48C5-9B9D-9416D7E06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930187-62D7-4828-8DC3-5A9663158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000" dirty="0"/>
          </a:p>
          <a:p>
            <a:r>
              <a:rPr lang="tr-TR" sz="2000" dirty="0"/>
              <a:t>D vitamini düşük olan hastalarda, </a:t>
            </a:r>
            <a:r>
              <a:rPr lang="tr-TR" sz="2000" dirty="0" err="1"/>
              <a:t>statin</a:t>
            </a:r>
            <a:r>
              <a:rPr lang="tr-TR" sz="2000" dirty="0"/>
              <a:t> </a:t>
            </a:r>
            <a:r>
              <a:rPr lang="tr-TR" sz="2000" dirty="0" err="1"/>
              <a:t>lipofilitesine</a:t>
            </a:r>
            <a:r>
              <a:rPr lang="tr-TR" sz="2000" dirty="0"/>
              <a:t> bakılmaksızın </a:t>
            </a:r>
            <a:r>
              <a:rPr lang="tr-TR" sz="2000" dirty="0" err="1"/>
              <a:t>miyopati</a:t>
            </a:r>
            <a:r>
              <a:rPr lang="tr-TR" sz="2000" dirty="0"/>
              <a:t> yüzdesi benzerdi. Düşük D vitamini konsantrasyonlarında yüksek </a:t>
            </a:r>
            <a:r>
              <a:rPr lang="tr-TR" sz="2000" dirty="0" err="1"/>
              <a:t>miyopati</a:t>
            </a:r>
            <a:r>
              <a:rPr lang="tr-TR" sz="2000" dirty="0"/>
              <a:t> oranları ile ilişkili </a:t>
            </a:r>
            <a:r>
              <a:rPr lang="tr-TR" sz="2000" dirty="0" err="1"/>
              <a:t>statinler</a:t>
            </a:r>
            <a:r>
              <a:rPr lang="tr-TR" sz="2000" dirty="0"/>
              <a:t> </a:t>
            </a:r>
            <a:r>
              <a:rPr lang="tr-TR" sz="2000" dirty="0" err="1"/>
              <a:t>rosuvastatin</a:t>
            </a:r>
            <a:r>
              <a:rPr lang="tr-TR" sz="2000" dirty="0"/>
              <a:t> (↑% 23) ve </a:t>
            </a:r>
            <a:r>
              <a:rPr lang="tr-TR" sz="2000" dirty="0" err="1"/>
              <a:t>atorvastatin</a:t>
            </a:r>
            <a:r>
              <a:rPr lang="tr-TR" sz="2000" dirty="0"/>
              <a:t> (↑% 14) gibi gözükmektedir.</a:t>
            </a:r>
          </a:p>
          <a:p>
            <a:endParaRPr lang="tr-TR" sz="2000" dirty="0"/>
          </a:p>
          <a:p>
            <a:r>
              <a:rPr lang="tr-TR" sz="2000" dirty="0"/>
              <a:t>Düşük vitamin D konsantrasyonlu hastalarda </a:t>
            </a:r>
            <a:r>
              <a:rPr lang="tr-TR" sz="2000" dirty="0" err="1"/>
              <a:t>miyopati</a:t>
            </a:r>
            <a:r>
              <a:rPr lang="tr-TR" sz="2000" dirty="0"/>
              <a:t> </a:t>
            </a:r>
            <a:r>
              <a:rPr lang="tr-TR" sz="2000" dirty="0" err="1"/>
              <a:t>pravastatin</a:t>
            </a:r>
            <a:r>
              <a:rPr lang="tr-TR" sz="2000" dirty="0"/>
              <a:t> (% 0 değişim) veya </a:t>
            </a:r>
            <a:r>
              <a:rPr lang="tr-TR" sz="2000" dirty="0" err="1"/>
              <a:t>simvastatin</a:t>
            </a:r>
            <a:r>
              <a:rPr lang="tr-TR" sz="2000" dirty="0"/>
              <a:t> (% 7) ile ilişkili görülmemiştir.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0614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83559B3-2A46-462C-9E95-D0EA7A21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15A678-FBE7-43EB-8105-795C83EFF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err="1"/>
              <a:t>Statin</a:t>
            </a:r>
            <a:r>
              <a:rPr lang="tr-TR" sz="2000" dirty="0"/>
              <a:t> </a:t>
            </a:r>
            <a:r>
              <a:rPr lang="tr-TR" sz="2000" dirty="0" err="1"/>
              <a:t>intoleransı</a:t>
            </a:r>
            <a:r>
              <a:rPr lang="tr-TR" sz="2000" dirty="0"/>
              <a:t> olan ve </a:t>
            </a:r>
            <a:r>
              <a:rPr lang="en-US" sz="2000" dirty="0"/>
              <a:t>vitamin D ⩽31 ng/mL </a:t>
            </a:r>
            <a:r>
              <a:rPr lang="tr-TR" sz="2000" dirty="0"/>
              <a:t>olan hastalara (n = 19) yeniden </a:t>
            </a:r>
            <a:r>
              <a:rPr lang="tr-TR" sz="2000" dirty="0" err="1"/>
              <a:t>statin</a:t>
            </a:r>
            <a:r>
              <a:rPr lang="tr-TR" sz="2000" dirty="0"/>
              <a:t> verildi. Yeniden </a:t>
            </a:r>
            <a:r>
              <a:rPr lang="tr-TR" sz="2000" dirty="0" err="1"/>
              <a:t>statin</a:t>
            </a:r>
            <a:r>
              <a:rPr lang="tr-TR" sz="2000" dirty="0"/>
              <a:t> başlanan hastaların %84’üne D vitamini reçete edildi.</a:t>
            </a:r>
          </a:p>
          <a:p>
            <a:endParaRPr lang="tr-TR" sz="2000" dirty="0"/>
          </a:p>
          <a:p>
            <a:r>
              <a:rPr lang="tr-TR" sz="2000" dirty="0"/>
              <a:t>D vitamini desteğini takiben (n = 16) </a:t>
            </a:r>
            <a:r>
              <a:rPr lang="tr-TR" sz="2000" dirty="0" err="1"/>
              <a:t>statin</a:t>
            </a:r>
            <a:r>
              <a:rPr lang="tr-TR" sz="2000" dirty="0"/>
              <a:t> tolerans oranı bazal vitamin D eksikliği (≤20 </a:t>
            </a:r>
            <a:r>
              <a:rPr lang="tr-TR" sz="2000" dirty="0" err="1"/>
              <a:t>ng</a:t>
            </a:r>
            <a:r>
              <a:rPr lang="tr-TR" sz="2000" dirty="0"/>
              <a:t> / </a:t>
            </a:r>
            <a:r>
              <a:rPr lang="tr-TR" sz="2000" dirty="0" err="1"/>
              <a:t>mL</a:t>
            </a:r>
            <a:r>
              <a:rPr lang="tr-TR" sz="2000" dirty="0"/>
              <a:t>) olan hastalarda (% 90), başlangıç vitamin D serum konsantrasyonu &gt; 20 </a:t>
            </a:r>
            <a:r>
              <a:rPr lang="tr-TR" sz="2000" dirty="0" err="1"/>
              <a:t>ng</a:t>
            </a:r>
            <a:r>
              <a:rPr lang="tr-TR" sz="2000" dirty="0"/>
              <a:t> / </a:t>
            </a:r>
            <a:r>
              <a:rPr lang="tr-TR" sz="2000" dirty="0" err="1"/>
              <a:t>mL</a:t>
            </a:r>
            <a:r>
              <a:rPr lang="tr-TR" sz="2000" dirty="0"/>
              <a:t> (% 33) olan hastalardan istatistiksel olarak daha yüksekti (p = 0.036).</a:t>
            </a:r>
          </a:p>
          <a:p>
            <a:endParaRPr lang="tr-TR" sz="2000" dirty="0"/>
          </a:p>
          <a:p>
            <a:r>
              <a:rPr lang="tr-TR" sz="2000" dirty="0"/>
              <a:t>Düşük D vitamini ve daha önce </a:t>
            </a:r>
            <a:r>
              <a:rPr lang="tr-TR" sz="2000" dirty="0" err="1"/>
              <a:t>statin</a:t>
            </a:r>
            <a:r>
              <a:rPr lang="tr-TR" sz="2000" dirty="0"/>
              <a:t> kaynaklı </a:t>
            </a:r>
            <a:r>
              <a:rPr lang="tr-TR" sz="2000" dirty="0" err="1"/>
              <a:t>miyopatili</a:t>
            </a:r>
            <a:r>
              <a:rPr lang="tr-TR" sz="2000" dirty="0"/>
              <a:t> hastaların D vitamini takviyesinden sonra </a:t>
            </a:r>
            <a:r>
              <a:rPr lang="tr-TR" sz="2000" dirty="0" err="1"/>
              <a:t>pravastatin</a:t>
            </a:r>
            <a:r>
              <a:rPr lang="tr-TR" sz="2000" dirty="0"/>
              <a:t> (% 45) ve </a:t>
            </a:r>
            <a:r>
              <a:rPr lang="tr-TR" sz="2000" dirty="0" err="1"/>
              <a:t>rosuvastatinin</a:t>
            </a:r>
            <a:r>
              <a:rPr lang="tr-TR" sz="2000" dirty="0"/>
              <a:t> (% 27) daha fazla </a:t>
            </a:r>
            <a:r>
              <a:rPr lang="tr-TR" sz="2000" dirty="0" err="1"/>
              <a:t>tolere</a:t>
            </a:r>
            <a:r>
              <a:rPr lang="tr-TR" sz="2000" dirty="0"/>
              <a:t> edildiği görüldü.</a:t>
            </a:r>
          </a:p>
        </p:txBody>
      </p:sp>
    </p:spTree>
    <p:extLst>
      <p:ext uri="{BB962C8B-B14F-4D97-AF65-F5344CB8AC3E}">
        <p14:creationId xmlns:p14="http://schemas.microsoft.com/office/powerpoint/2010/main" val="3262160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7B06FC5-2FDB-4948-A919-4AB88F88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22039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EFE986-5B8D-4D1B-BD93-DCD193FD4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000" dirty="0"/>
          </a:p>
          <a:p>
            <a:r>
              <a:rPr lang="tr-TR" sz="2000" dirty="0"/>
              <a:t>Bu sonuçlar D vitamini ile </a:t>
            </a:r>
            <a:r>
              <a:rPr lang="tr-TR" sz="2000" dirty="0" err="1"/>
              <a:t>statin</a:t>
            </a:r>
            <a:r>
              <a:rPr lang="tr-TR" sz="2000" dirty="0"/>
              <a:t> kaynaklı </a:t>
            </a:r>
            <a:r>
              <a:rPr lang="tr-TR" sz="2000" dirty="0" err="1"/>
              <a:t>miyopati</a:t>
            </a:r>
            <a:r>
              <a:rPr lang="tr-TR" sz="2000" dirty="0"/>
              <a:t> arasındaki ilişkiye katkıda bulunur.</a:t>
            </a:r>
          </a:p>
          <a:p>
            <a:endParaRPr lang="tr-TR" sz="2000" dirty="0"/>
          </a:p>
          <a:p>
            <a:r>
              <a:rPr lang="tr-TR" sz="2000" dirty="0"/>
              <a:t>Hastaların yarısından fazlası (% 62) başlangıçta &lt;32 </a:t>
            </a:r>
            <a:r>
              <a:rPr lang="tr-TR" sz="2000" dirty="0" err="1"/>
              <a:t>ng</a:t>
            </a:r>
            <a:r>
              <a:rPr lang="tr-TR" sz="2000" dirty="0"/>
              <a:t> / </a:t>
            </a:r>
            <a:r>
              <a:rPr lang="tr-TR" sz="2000" dirty="0" err="1"/>
              <a:t>mL'den</a:t>
            </a:r>
            <a:r>
              <a:rPr lang="tr-TR" sz="2000" dirty="0"/>
              <a:t> düşük bir D vitamini seviyesine sahipti.</a:t>
            </a:r>
          </a:p>
          <a:p>
            <a:r>
              <a:rPr lang="tr-TR" sz="2000" dirty="0"/>
              <a:t>Vitamin D ≥20 </a:t>
            </a:r>
            <a:r>
              <a:rPr lang="tr-TR" sz="2000" dirty="0" err="1"/>
              <a:t>ng</a:t>
            </a:r>
            <a:r>
              <a:rPr lang="tr-TR" sz="2000" dirty="0"/>
              <a:t> / </a:t>
            </a:r>
            <a:r>
              <a:rPr lang="tr-TR" sz="2000" dirty="0" err="1"/>
              <a:t>mL</a:t>
            </a:r>
            <a:r>
              <a:rPr lang="tr-TR" sz="2000" dirty="0"/>
              <a:t> olan hastaların oranının düşük olmasına rağmen, düşük D vitamini grubunda (% 36.5) </a:t>
            </a:r>
            <a:r>
              <a:rPr lang="tr-TR" sz="2000" dirty="0" err="1"/>
              <a:t>statin</a:t>
            </a:r>
            <a:r>
              <a:rPr lang="tr-TR" sz="2000" dirty="0"/>
              <a:t> kaynaklı </a:t>
            </a:r>
            <a:r>
              <a:rPr lang="tr-TR" sz="2000" dirty="0" err="1"/>
              <a:t>miyopati</a:t>
            </a:r>
            <a:r>
              <a:rPr lang="tr-TR" sz="2000" dirty="0"/>
              <a:t> </a:t>
            </a:r>
            <a:r>
              <a:rPr lang="tr-TR" sz="2000" dirty="0" err="1"/>
              <a:t>prevalansı</a:t>
            </a:r>
            <a:r>
              <a:rPr lang="tr-TR" sz="2000" dirty="0"/>
              <a:t> genel popülasyon tahminlerinden daha yüksek gibi görünmektedir.</a:t>
            </a:r>
          </a:p>
        </p:txBody>
      </p:sp>
    </p:spTree>
    <p:extLst>
      <p:ext uri="{BB962C8B-B14F-4D97-AF65-F5344CB8AC3E}">
        <p14:creationId xmlns:p14="http://schemas.microsoft.com/office/powerpoint/2010/main" val="192013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72C0274-6F49-4E6A-A017-7E5B4E8D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BF4690-FC9B-40F2-87F9-22F867EF9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000" dirty="0"/>
          </a:p>
          <a:p>
            <a:r>
              <a:rPr lang="tr-TR" sz="2000" dirty="0"/>
              <a:t>Başlangıçtaki vitamin D ≥20 </a:t>
            </a:r>
            <a:r>
              <a:rPr lang="tr-TR" sz="2000" dirty="0" err="1"/>
              <a:t>ng</a:t>
            </a:r>
            <a:r>
              <a:rPr lang="tr-TR" sz="2000" dirty="0"/>
              <a:t> / </a:t>
            </a:r>
            <a:r>
              <a:rPr lang="tr-TR" sz="2000" dirty="0" err="1"/>
              <a:t>mL</a:t>
            </a:r>
            <a:r>
              <a:rPr lang="tr-TR" sz="2000" dirty="0"/>
              <a:t> olan hastalarda D vitamini takviyesinin ardından </a:t>
            </a:r>
            <a:r>
              <a:rPr lang="tr-TR" sz="2000" dirty="0" err="1"/>
              <a:t>statin</a:t>
            </a:r>
            <a:r>
              <a:rPr lang="tr-TR" sz="2000" dirty="0"/>
              <a:t> tolerans hızlarında iyileşme gösterilmiş. Böylece </a:t>
            </a:r>
            <a:r>
              <a:rPr lang="tr-TR" sz="2000" dirty="0" err="1"/>
              <a:t>statin</a:t>
            </a:r>
            <a:r>
              <a:rPr lang="tr-TR" sz="2000" dirty="0"/>
              <a:t> ile indüklenen </a:t>
            </a:r>
            <a:r>
              <a:rPr lang="tr-TR" sz="2000" dirty="0" err="1"/>
              <a:t>miyopatiyi</a:t>
            </a:r>
            <a:r>
              <a:rPr lang="tr-TR" sz="2000" dirty="0"/>
              <a:t> önlemek için vitamin D ≥ 20 </a:t>
            </a:r>
            <a:r>
              <a:rPr lang="tr-TR" sz="2000" dirty="0" err="1"/>
              <a:t>ng</a:t>
            </a:r>
            <a:r>
              <a:rPr lang="tr-TR" sz="2000" dirty="0"/>
              <a:t> / </a:t>
            </a:r>
            <a:r>
              <a:rPr lang="tr-TR" sz="2000" dirty="0" err="1"/>
              <a:t>mL'nin</a:t>
            </a:r>
            <a:r>
              <a:rPr lang="tr-TR" sz="2000" dirty="0"/>
              <a:t> olması gerektiği düşünülmektedir.</a:t>
            </a:r>
          </a:p>
          <a:p>
            <a:endParaRPr lang="tr-TR" sz="2000" dirty="0"/>
          </a:p>
          <a:p>
            <a:r>
              <a:rPr lang="tr-TR" sz="2000" dirty="0"/>
              <a:t>Bazı çalışmalarda </a:t>
            </a:r>
            <a:r>
              <a:rPr lang="tr-TR" sz="2000" dirty="0" err="1"/>
              <a:t>miyopatiden</a:t>
            </a:r>
            <a:r>
              <a:rPr lang="tr-TR" sz="2000" dirty="0"/>
              <a:t>  bağımsız olarak, kullandığı </a:t>
            </a:r>
            <a:r>
              <a:rPr lang="tr-TR" sz="2000" dirty="0" err="1"/>
              <a:t>statin</a:t>
            </a:r>
            <a:r>
              <a:rPr lang="tr-TR" sz="2000" dirty="0"/>
              <a:t> grubu değiştirilen hastalar arasında serum D vitamini konsantrasyonlarında herhangi bir fark bulunmamıştır.</a:t>
            </a:r>
          </a:p>
        </p:txBody>
      </p:sp>
    </p:spTree>
    <p:extLst>
      <p:ext uri="{BB962C8B-B14F-4D97-AF65-F5344CB8AC3E}">
        <p14:creationId xmlns:p14="http://schemas.microsoft.com/office/powerpoint/2010/main" val="1331433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8977C4A-BA30-4394-B955-501D5E001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EB9175-DB17-4942-8648-4F4EF356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000" dirty="0"/>
          </a:p>
          <a:p>
            <a:r>
              <a:rPr lang="tr-TR" sz="2000" dirty="0"/>
              <a:t>Bu çalışmadaki temel farklılık D vitamini takviyesinin ardından değerlendirmeyi içermesidir. Coğrafi konum farklı olmakla birlikte, demografik değişkenler, özellikle yüksek kadın yüzdesi ve% 30 diyabet oranı ile diğer çalışmalarla benzerlik göstermektedir.</a:t>
            </a:r>
          </a:p>
          <a:p>
            <a:endParaRPr lang="tr-TR" sz="2000" dirty="0"/>
          </a:p>
          <a:p>
            <a:r>
              <a:rPr lang="tr-TR" sz="2000" dirty="0"/>
              <a:t>Çalışmamızda Afrikalı Amerikalı hastaların yüksek </a:t>
            </a:r>
            <a:r>
              <a:rPr lang="tr-TR" sz="2000" dirty="0" err="1"/>
              <a:t>prevalansa</a:t>
            </a:r>
            <a:r>
              <a:rPr lang="tr-TR" sz="2000" dirty="0"/>
              <a:t> sahip olması  bulguların değişkenlik göstermesine neden olabilir.</a:t>
            </a:r>
          </a:p>
        </p:txBody>
      </p:sp>
    </p:spTree>
    <p:extLst>
      <p:ext uri="{BB962C8B-B14F-4D97-AF65-F5344CB8AC3E}">
        <p14:creationId xmlns:p14="http://schemas.microsoft.com/office/powerpoint/2010/main" val="1459834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4E461D0-D128-4608-9FD5-184EFDEF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5470FC-B96F-477F-A68A-EAFBA33C4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Yeni bir meta-analize göre </a:t>
            </a:r>
            <a:r>
              <a:rPr lang="tr-TR" sz="2000" dirty="0" err="1"/>
              <a:t>statinlerin</a:t>
            </a:r>
            <a:r>
              <a:rPr lang="tr-TR" sz="2000" dirty="0"/>
              <a:t> </a:t>
            </a:r>
            <a:r>
              <a:rPr lang="tr-TR" sz="2000" dirty="0" err="1"/>
              <a:t>hidrofilikliği</a:t>
            </a:r>
            <a:r>
              <a:rPr lang="tr-TR" sz="2000" dirty="0"/>
              <a:t> veya </a:t>
            </a:r>
            <a:r>
              <a:rPr lang="tr-TR" sz="2000" dirty="0" err="1"/>
              <a:t>lipofılikliği</a:t>
            </a:r>
            <a:r>
              <a:rPr lang="tr-TR" sz="2000" dirty="0"/>
              <a:t> </a:t>
            </a:r>
            <a:r>
              <a:rPr lang="tr-TR" sz="2000" dirty="0" err="1"/>
              <a:t>statin</a:t>
            </a:r>
            <a:r>
              <a:rPr lang="tr-TR" sz="2000" dirty="0"/>
              <a:t> türü ve yan etki reaksiyonların sıklığı ile ilişkilidir. </a:t>
            </a:r>
            <a:r>
              <a:rPr lang="tr-TR" sz="2000" dirty="0" err="1"/>
              <a:t>Statinler</a:t>
            </a:r>
            <a:r>
              <a:rPr lang="tr-TR" sz="2000" dirty="0"/>
              <a:t> </a:t>
            </a:r>
            <a:r>
              <a:rPr lang="tr-TR" sz="2000" dirty="0" err="1"/>
              <a:t>lipofilik</a:t>
            </a:r>
            <a:r>
              <a:rPr lang="tr-TR" sz="2000" dirty="0"/>
              <a:t> özelliklerine göre 3 grupta incelenir:</a:t>
            </a:r>
          </a:p>
          <a:p>
            <a:pPr marL="0" indent="0">
              <a:buNone/>
            </a:pPr>
            <a:r>
              <a:rPr lang="tr-TR" sz="2000" dirty="0"/>
              <a:t> 1) Yüksek düzeyde </a:t>
            </a:r>
            <a:r>
              <a:rPr lang="tr-TR" sz="2000" dirty="0" err="1"/>
              <a:t>lipofilik</a:t>
            </a:r>
            <a:r>
              <a:rPr lang="tr-TR" sz="2000" dirty="0" err="1">
                <a:sym typeface="Wingdings" panose="05000000000000000000" pitchFamily="2" charset="2"/>
              </a:rPr>
              <a:t></a:t>
            </a:r>
            <a:r>
              <a:rPr lang="tr-TR" sz="2000" dirty="0" err="1"/>
              <a:t>simvastatin</a:t>
            </a:r>
            <a:r>
              <a:rPr lang="tr-TR" sz="2000" dirty="0"/>
              <a:t> ve </a:t>
            </a:r>
            <a:r>
              <a:rPr lang="tr-TR" sz="2000" dirty="0" err="1"/>
              <a:t>lovastatin</a:t>
            </a:r>
            <a:r>
              <a:rPr lang="tr-TR" sz="2000" dirty="0"/>
              <a:t>,</a:t>
            </a:r>
          </a:p>
          <a:p>
            <a:pPr marL="0" indent="0">
              <a:buNone/>
            </a:pPr>
            <a:r>
              <a:rPr lang="tr-TR" sz="2000" dirty="0"/>
              <a:t> 2) Az miktarda </a:t>
            </a:r>
            <a:r>
              <a:rPr lang="tr-TR" sz="2000" dirty="0" err="1"/>
              <a:t>lipofilik</a:t>
            </a:r>
            <a:r>
              <a:rPr lang="tr-TR" sz="2000" dirty="0" err="1">
                <a:sym typeface="Wingdings" panose="05000000000000000000" pitchFamily="2" charset="2"/>
              </a:rPr>
              <a:t></a:t>
            </a:r>
            <a:r>
              <a:rPr lang="tr-TR" sz="2000" dirty="0" err="1"/>
              <a:t>atorvastatin</a:t>
            </a:r>
            <a:r>
              <a:rPr lang="tr-TR" sz="2000" dirty="0"/>
              <a:t> ve </a:t>
            </a:r>
            <a:r>
              <a:rPr lang="tr-TR" sz="2000" dirty="0" err="1"/>
              <a:t>fluvastatin</a:t>
            </a:r>
            <a:r>
              <a:rPr lang="tr-TR" sz="2000" dirty="0"/>
              <a:t> </a:t>
            </a:r>
          </a:p>
          <a:p>
            <a:pPr marL="0" indent="0">
              <a:buNone/>
            </a:pPr>
            <a:r>
              <a:rPr lang="tr-TR" sz="2000" dirty="0"/>
              <a:t> 3) Düşük </a:t>
            </a:r>
            <a:r>
              <a:rPr lang="tr-TR" sz="2000" dirty="0" err="1"/>
              <a:t>lipofilik</a:t>
            </a:r>
            <a:r>
              <a:rPr lang="tr-TR" sz="2000" dirty="0"/>
              <a:t> </a:t>
            </a:r>
            <a:r>
              <a:rPr lang="tr-TR" sz="2000" dirty="0">
                <a:sym typeface="Wingdings" panose="05000000000000000000" pitchFamily="2" charset="2"/>
              </a:rPr>
              <a:t></a:t>
            </a:r>
            <a:r>
              <a:rPr lang="tr-TR" sz="2000" dirty="0" err="1"/>
              <a:t>rosuvastatin</a:t>
            </a:r>
            <a:r>
              <a:rPr lang="tr-TR" sz="2000" dirty="0"/>
              <a:t> ve </a:t>
            </a:r>
            <a:r>
              <a:rPr lang="tr-TR" sz="2000" dirty="0" err="1"/>
              <a:t>pravastatin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 </a:t>
            </a:r>
          </a:p>
          <a:p>
            <a:pPr marL="0" indent="0">
              <a:buNone/>
            </a:pPr>
            <a:r>
              <a:rPr lang="tr-TR" sz="2000" dirty="0" err="1"/>
              <a:t>Statin</a:t>
            </a:r>
            <a:r>
              <a:rPr lang="tr-TR" sz="2000" dirty="0"/>
              <a:t> </a:t>
            </a:r>
            <a:r>
              <a:rPr lang="tr-TR" sz="2000" dirty="0" err="1"/>
              <a:t>lipofilitesi</a:t>
            </a:r>
            <a:r>
              <a:rPr lang="tr-TR" sz="2000" dirty="0"/>
              <a:t> ile </a:t>
            </a:r>
            <a:r>
              <a:rPr lang="tr-TR" sz="2000" dirty="0" err="1"/>
              <a:t>statin</a:t>
            </a:r>
            <a:r>
              <a:rPr lang="tr-TR" sz="2000" dirty="0"/>
              <a:t> kaynaklı </a:t>
            </a:r>
            <a:r>
              <a:rPr lang="tr-TR" sz="2000" dirty="0" err="1"/>
              <a:t>miyopati</a:t>
            </a:r>
            <a:r>
              <a:rPr lang="tr-TR" sz="2000" dirty="0"/>
              <a:t> ya da vitamin D konsantrasyonları arasında bir ilişki olabilir. Düşük </a:t>
            </a:r>
            <a:r>
              <a:rPr lang="tr-TR" sz="2000" dirty="0" err="1"/>
              <a:t>lipofilitesi</a:t>
            </a:r>
            <a:r>
              <a:rPr lang="tr-TR" sz="2000" dirty="0"/>
              <a:t> olan </a:t>
            </a:r>
            <a:r>
              <a:rPr lang="tr-TR" sz="2000" dirty="0" err="1"/>
              <a:t>statinlerin</a:t>
            </a:r>
            <a:r>
              <a:rPr lang="tr-TR" sz="2000" dirty="0"/>
              <a:t> </a:t>
            </a:r>
            <a:r>
              <a:rPr lang="tr-TR" sz="2000" dirty="0" err="1"/>
              <a:t>miyopati</a:t>
            </a:r>
            <a:r>
              <a:rPr lang="tr-TR" sz="2000" dirty="0"/>
              <a:t> ve düşük vitamin D konsantrasyonları ile daha iyi </a:t>
            </a:r>
            <a:r>
              <a:rPr lang="tr-TR" sz="2000" dirty="0" err="1"/>
              <a:t>tolere</a:t>
            </a:r>
            <a:r>
              <a:rPr lang="tr-TR" sz="2000" dirty="0"/>
              <a:t> edilebileceği gösterilmiştir.</a:t>
            </a:r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67535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3534220-9271-4A7B-BE59-A727BEE36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25" y="1534690"/>
            <a:ext cx="9165613" cy="424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43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AE3156B-D17D-4E19-B667-2D0DB8420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BD9105-F5A5-4948-8507-CDC8FB59B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000" dirty="0"/>
          </a:p>
          <a:p>
            <a:r>
              <a:rPr lang="tr-TR" sz="2000" dirty="0"/>
              <a:t>Her </a:t>
            </a:r>
            <a:r>
              <a:rPr lang="tr-TR" sz="2000" dirty="0" err="1"/>
              <a:t>statin</a:t>
            </a:r>
            <a:r>
              <a:rPr lang="tr-TR" sz="2000" dirty="0"/>
              <a:t> D vitamini konsantrasyonlarını farklı şekilde etkileyebilir. Bazı çalışmalar daha </a:t>
            </a:r>
            <a:r>
              <a:rPr lang="tr-TR" sz="2000" dirty="0" err="1"/>
              <a:t>lipofilik</a:t>
            </a:r>
            <a:r>
              <a:rPr lang="tr-TR" sz="2000" dirty="0"/>
              <a:t> </a:t>
            </a:r>
            <a:r>
              <a:rPr lang="tr-TR" sz="2000" dirty="0" err="1"/>
              <a:t>statinlerin</a:t>
            </a:r>
            <a:r>
              <a:rPr lang="tr-TR" sz="2000" dirty="0"/>
              <a:t> (</a:t>
            </a:r>
            <a:r>
              <a:rPr lang="tr-TR" sz="2000" dirty="0" err="1"/>
              <a:t>simvastatin</a:t>
            </a:r>
            <a:r>
              <a:rPr lang="tr-TR" sz="2000" dirty="0"/>
              <a:t> ve </a:t>
            </a:r>
            <a:r>
              <a:rPr lang="tr-TR" sz="2000" dirty="0" err="1"/>
              <a:t>lovastatin</a:t>
            </a:r>
            <a:r>
              <a:rPr lang="tr-TR" sz="2000" dirty="0"/>
              <a:t>), D vitamininin çeşitli </a:t>
            </a:r>
            <a:r>
              <a:rPr lang="tr-TR" sz="2000" dirty="0" err="1"/>
              <a:t>metabolitlerinde</a:t>
            </a:r>
            <a:r>
              <a:rPr lang="tr-TR" sz="2000" dirty="0"/>
              <a:t> artışlara neden olabileceğini, daha az </a:t>
            </a:r>
            <a:r>
              <a:rPr lang="tr-TR" sz="2000" dirty="0" err="1"/>
              <a:t>lipofilik</a:t>
            </a:r>
            <a:r>
              <a:rPr lang="tr-TR" sz="2000" dirty="0"/>
              <a:t> </a:t>
            </a:r>
            <a:r>
              <a:rPr lang="tr-TR" sz="2000" dirty="0" err="1"/>
              <a:t>statinin</a:t>
            </a:r>
            <a:r>
              <a:rPr lang="tr-TR" sz="2000" dirty="0"/>
              <a:t> (</a:t>
            </a:r>
            <a:r>
              <a:rPr lang="tr-TR" sz="2000" dirty="0" err="1"/>
              <a:t>pravastatin</a:t>
            </a:r>
            <a:r>
              <a:rPr lang="tr-TR" sz="2000" dirty="0"/>
              <a:t>) ise D vitamininde hiçbir iyileşme sağlamadığını göstermiştir.</a:t>
            </a:r>
          </a:p>
          <a:p>
            <a:endParaRPr lang="tr-TR" sz="2000" dirty="0"/>
          </a:p>
          <a:p>
            <a:r>
              <a:rPr lang="tr-TR" sz="2000" dirty="0"/>
              <a:t>Ek olarak son çalışmalar, </a:t>
            </a:r>
            <a:r>
              <a:rPr lang="tr-TR" sz="2000" dirty="0" err="1"/>
              <a:t>atorvastatin</a:t>
            </a:r>
            <a:r>
              <a:rPr lang="tr-TR" sz="2000" dirty="0"/>
              <a:t> ve </a:t>
            </a:r>
            <a:r>
              <a:rPr lang="tr-TR" sz="2000" dirty="0" err="1"/>
              <a:t>rosuvastatinin</a:t>
            </a:r>
            <a:r>
              <a:rPr lang="tr-TR" sz="2000" dirty="0"/>
              <a:t> serum D vitamini konsantrasyonlarını artırabileceğini göstermektedir.</a:t>
            </a:r>
          </a:p>
        </p:txBody>
      </p:sp>
    </p:spTree>
    <p:extLst>
      <p:ext uri="{BB962C8B-B14F-4D97-AF65-F5344CB8AC3E}">
        <p14:creationId xmlns:p14="http://schemas.microsoft.com/office/powerpoint/2010/main" val="2783646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420E10E-EAAC-4140-8C9E-63F711A0C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583595-FB28-4D2C-AA8C-1DA23F063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000" dirty="0"/>
          </a:p>
          <a:p>
            <a:r>
              <a:rPr lang="tr-TR" sz="2000" dirty="0" err="1"/>
              <a:t>Statin</a:t>
            </a:r>
            <a:r>
              <a:rPr lang="tr-TR" sz="2000" dirty="0"/>
              <a:t> uygulamasını takiben serum D vitamini konsantrasyonlarında artışa neden olan mekanizmalar henüz kesin değildir ancak </a:t>
            </a:r>
            <a:r>
              <a:rPr lang="tr-TR" sz="2000" dirty="0" err="1"/>
              <a:t>statin</a:t>
            </a:r>
            <a:r>
              <a:rPr lang="tr-TR" sz="2000" dirty="0"/>
              <a:t> potansiyelinin rol oynayabileceği öne sürülmüştür. Uzun vadeli </a:t>
            </a:r>
            <a:r>
              <a:rPr lang="tr-TR" sz="2000" dirty="0" err="1"/>
              <a:t>statin</a:t>
            </a:r>
            <a:r>
              <a:rPr lang="tr-TR" sz="2000" dirty="0"/>
              <a:t> uygulamasının D vitamini konsantrasyonları üzerindeki etkisini aydınlatmak için daha fazla araştırma yapılması gereklidir.</a:t>
            </a:r>
          </a:p>
          <a:p>
            <a:endParaRPr lang="tr-TR" sz="2000" dirty="0"/>
          </a:p>
          <a:p>
            <a:r>
              <a:rPr lang="tr-TR" sz="2000" dirty="0" err="1"/>
              <a:t>Statinlerin</a:t>
            </a:r>
            <a:r>
              <a:rPr lang="tr-TR" sz="2000" dirty="0"/>
              <a:t> iskelet kası  üzerindeki ve D vitamini reseptörlerinin iskelet kası protein sentezi üzerindeki rolü göz önüne alındığında, </a:t>
            </a:r>
            <a:r>
              <a:rPr lang="tr-TR" sz="2000" dirty="0" err="1"/>
              <a:t>miyopatinin</a:t>
            </a:r>
            <a:r>
              <a:rPr lang="tr-TR" sz="2000" dirty="0"/>
              <a:t> kötüleşmesi ve D vitamini eksikliği arasında </a:t>
            </a:r>
            <a:r>
              <a:rPr lang="tr-TR" sz="2000" dirty="0" err="1"/>
              <a:t>sinerjik</a:t>
            </a:r>
            <a:r>
              <a:rPr lang="tr-TR" sz="2000" dirty="0"/>
              <a:t> bir mekanizma olduğu düşünülmektedir. </a:t>
            </a:r>
          </a:p>
        </p:txBody>
      </p:sp>
    </p:spTree>
    <p:extLst>
      <p:ext uri="{BB962C8B-B14F-4D97-AF65-F5344CB8AC3E}">
        <p14:creationId xmlns:p14="http://schemas.microsoft.com/office/powerpoint/2010/main" val="3905510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26C237A-EC07-46F1-AEDE-2D3F3C2B9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C9747C-1F6C-498C-A50D-314B26A1D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Bir başka hipotez, CYP enzimlerinin, CYP3A4 ve CYP2C9'un D vitamini ile indüklenmesidir. Yüksek D vitamini konsantrasyonları, bazı </a:t>
            </a:r>
            <a:r>
              <a:rPr lang="tr-TR" sz="2000" dirty="0" err="1"/>
              <a:t>statinlerin</a:t>
            </a:r>
            <a:r>
              <a:rPr lang="tr-TR" sz="2000" dirty="0"/>
              <a:t> enzim aktivitesini ve metabolizmasını artırabilir böylece ilaç </a:t>
            </a:r>
            <a:r>
              <a:rPr lang="tr-TR" sz="2000" dirty="0" err="1"/>
              <a:t>biyoyararlanımını</a:t>
            </a:r>
            <a:r>
              <a:rPr lang="tr-TR" sz="2000" dirty="0"/>
              <a:t> azaltabilir. Tersine, düşük D vitamini CYP aktivitesini düşürebilir dolayısıyla dolaylı olarak bazı </a:t>
            </a:r>
            <a:r>
              <a:rPr lang="tr-TR" sz="2000" dirty="0" err="1"/>
              <a:t>statinlerin</a:t>
            </a:r>
            <a:r>
              <a:rPr lang="tr-TR" sz="2000" dirty="0"/>
              <a:t> </a:t>
            </a:r>
            <a:r>
              <a:rPr lang="tr-TR" sz="2000" dirty="0" err="1"/>
              <a:t>toksisitesini</a:t>
            </a:r>
            <a:r>
              <a:rPr lang="tr-TR" sz="2000" dirty="0"/>
              <a:t> artırabilir.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171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73525EA-F04D-44F4-9D4C-48D7B825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1ABD58-6697-4B2C-90D2-B404A2191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000" dirty="0"/>
          </a:p>
          <a:p>
            <a:r>
              <a:rPr lang="tr-TR" sz="2000" dirty="0"/>
              <a:t>Çalışmanın çeşitli kısıtlılıkları mevcuttu. Retrospektif çalışma  ilişki kurmada faydalı ancak </a:t>
            </a:r>
            <a:r>
              <a:rPr lang="tr-TR" sz="2000" dirty="0" err="1"/>
              <a:t>nedensel</a:t>
            </a:r>
            <a:r>
              <a:rPr lang="tr-TR" sz="2000" dirty="0"/>
              <a:t> bir ilişki tanımlayamamaktadır. </a:t>
            </a:r>
          </a:p>
          <a:p>
            <a:r>
              <a:rPr lang="tr-TR" sz="2000" dirty="0"/>
              <a:t>Vitamin D konsantrasyonlarına olan önemi göz önüne alındığında güneşe maruz kalma ve takviye uyumu üzerine eksiklikler vardı.</a:t>
            </a:r>
          </a:p>
          <a:p>
            <a:r>
              <a:rPr lang="tr-TR" sz="2000" dirty="0"/>
              <a:t>Örneklem sayısının az olması, </a:t>
            </a:r>
            <a:r>
              <a:rPr lang="tr-TR" sz="2000" dirty="0" err="1"/>
              <a:t>statin</a:t>
            </a:r>
            <a:r>
              <a:rPr lang="tr-TR" sz="2000" dirty="0"/>
              <a:t> reçete edilen hastalarda rutin olarak D vitamini bakılmamış olması çalışmanın kısıtlılıklarındandı.</a:t>
            </a:r>
          </a:p>
        </p:txBody>
      </p:sp>
    </p:spTree>
    <p:extLst>
      <p:ext uri="{BB962C8B-B14F-4D97-AF65-F5344CB8AC3E}">
        <p14:creationId xmlns:p14="http://schemas.microsoft.com/office/powerpoint/2010/main" val="2821835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B72AF91-64E4-4BD1-929F-A9B7215D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A425DD-3E54-44A9-8F4C-C3D968E24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Hastaların büyük kısmını kadınlar oluşturuyordu ve kadınlar osteoporoza daha yatkın ve bu nedenle D vitamini almaktaydı.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Düşük D vitamini tanımı üzerinde fikir birliği yoktu, ancak bu çalışma alanındaki önceki literatüre dayanarak tanımlanmıştır. Altta yatan </a:t>
            </a:r>
            <a:r>
              <a:rPr lang="tr-TR" sz="2000" dirty="0" err="1"/>
              <a:t>miyopati</a:t>
            </a:r>
            <a:r>
              <a:rPr lang="tr-TR" sz="2000" dirty="0"/>
              <a:t> nedeni olarak ilaç etkileşimlerinin varlığı ayırt edilemedi.</a:t>
            </a:r>
          </a:p>
        </p:txBody>
      </p:sp>
    </p:spTree>
    <p:extLst>
      <p:ext uri="{BB962C8B-B14F-4D97-AF65-F5344CB8AC3E}">
        <p14:creationId xmlns:p14="http://schemas.microsoft.com/office/powerpoint/2010/main" val="2666537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558F832-F612-47D1-A2A9-AA9E0D3F1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135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FDFC39-68BE-4C6C-8C9E-4311D5D93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Bu çalışma, D vitamini konsantrasyonları ile </a:t>
            </a:r>
            <a:r>
              <a:rPr lang="tr-TR" sz="2000" dirty="0" err="1"/>
              <a:t>statin</a:t>
            </a:r>
            <a:r>
              <a:rPr lang="tr-TR" sz="2000" dirty="0"/>
              <a:t> kaynaklı </a:t>
            </a:r>
            <a:r>
              <a:rPr lang="tr-TR" sz="2000" dirty="0" err="1"/>
              <a:t>miyopati</a:t>
            </a:r>
            <a:r>
              <a:rPr lang="tr-TR" sz="2000" dirty="0"/>
              <a:t> arasındaki olası ilişkiyi ortaya koymaktadır.</a:t>
            </a:r>
          </a:p>
          <a:p>
            <a:r>
              <a:rPr lang="tr-TR" sz="2000" dirty="0" err="1"/>
              <a:t>Statin</a:t>
            </a:r>
            <a:r>
              <a:rPr lang="tr-TR" sz="2000" dirty="0"/>
              <a:t> ile indüklenen </a:t>
            </a:r>
            <a:r>
              <a:rPr lang="tr-TR" sz="2000" dirty="0" err="1"/>
              <a:t>miyopati</a:t>
            </a:r>
            <a:r>
              <a:rPr lang="tr-TR" sz="2000" dirty="0"/>
              <a:t> raporlanan hastaların vitamin D konsantrasyonlarının belirgin olarak daha düşük olduğu ve bu </a:t>
            </a:r>
            <a:r>
              <a:rPr lang="tr-TR" sz="2000" dirty="0" err="1"/>
              <a:t>miyopatilerin</a:t>
            </a:r>
            <a:r>
              <a:rPr lang="tr-TR" sz="2000" dirty="0"/>
              <a:t> büyük çoğunluğunun 32 </a:t>
            </a:r>
            <a:r>
              <a:rPr lang="tr-TR" sz="2000" dirty="0" err="1"/>
              <a:t>ng</a:t>
            </a:r>
            <a:r>
              <a:rPr lang="tr-TR" sz="2000" dirty="0"/>
              <a:t> / </a:t>
            </a:r>
            <a:r>
              <a:rPr lang="tr-TR" sz="2000" dirty="0" err="1"/>
              <a:t>mL'den</a:t>
            </a:r>
            <a:r>
              <a:rPr lang="tr-TR" sz="2000" dirty="0"/>
              <a:t> düşük D vitamini olan hastalarda olduğu tespit edildi.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2379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288CD25-7BDC-4D4E-9FA8-7611BB25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78B154-373A-4AFF-8F8C-871FB0260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D vitamini </a:t>
            </a:r>
            <a:r>
              <a:rPr lang="tr-TR" sz="2000" dirty="0" err="1"/>
              <a:t>statinlerinin</a:t>
            </a:r>
            <a:r>
              <a:rPr lang="tr-TR" sz="2000" dirty="0"/>
              <a:t> kasla ilişkili olumsuz etkileri için değiştirilebilir bir risk faktörü olarak düşünülebilir ve D vitamini </a:t>
            </a:r>
            <a:r>
              <a:rPr lang="tr-TR" sz="2000" dirty="0" err="1"/>
              <a:t>replasmanı</a:t>
            </a:r>
            <a:r>
              <a:rPr lang="tr-TR" sz="2000" dirty="0"/>
              <a:t> (özellikle⩽20ng/</a:t>
            </a:r>
            <a:r>
              <a:rPr lang="tr-TR" sz="2000" dirty="0" err="1"/>
              <a:t>mL</a:t>
            </a:r>
            <a:r>
              <a:rPr lang="tr-TR" sz="2000" dirty="0"/>
              <a:t> olduğunda) </a:t>
            </a:r>
            <a:r>
              <a:rPr lang="tr-TR" sz="2000" dirty="0" err="1"/>
              <a:t>statin</a:t>
            </a:r>
            <a:r>
              <a:rPr lang="tr-TR" sz="2000" dirty="0"/>
              <a:t> toleransını artırabilir. Bu hipotezi değerlendirmek için iyi tasarlanmış güçlü araştırmalar yapılabilir.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826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FFEBCD-F141-4E34-BE62-07BDD2E3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72840"/>
            <a:ext cx="8610600" cy="1293028"/>
          </a:xfrm>
        </p:spPr>
        <p:txBody>
          <a:bodyPr>
            <a:normAutofit/>
          </a:bodyPr>
          <a:lstStyle/>
          <a:p>
            <a:pPr algn="ctr"/>
            <a:endParaRPr lang="tr-TR" sz="36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21333B-0103-449A-8B56-D16660B53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GİRİŞ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sz="2000" dirty="0"/>
              <a:t>Düşük D vitamini serum konsantrasyonu, yüksek güneş </a:t>
            </a:r>
            <a:r>
              <a:rPr lang="tr-TR" sz="2000" dirty="0" err="1"/>
              <a:t>maruziyeti</a:t>
            </a:r>
            <a:r>
              <a:rPr lang="tr-TR" sz="2000" dirty="0"/>
              <a:t> olan bölgelerde de görülen bir sağlık sorunudur.</a:t>
            </a:r>
          </a:p>
          <a:p>
            <a:endParaRPr lang="tr-TR" sz="2000" dirty="0"/>
          </a:p>
          <a:p>
            <a:r>
              <a:rPr lang="tr-TR" sz="2000" dirty="0"/>
              <a:t>D vitamini düzeyi;</a:t>
            </a:r>
          </a:p>
          <a:p>
            <a:pPr marL="0" indent="0">
              <a:buNone/>
            </a:pPr>
            <a:r>
              <a:rPr lang="tr-TR" sz="2000" dirty="0"/>
              <a:t>  ≥30 </a:t>
            </a:r>
            <a:r>
              <a:rPr lang="tr-TR" sz="2000" dirty="0" err="1"/>
              <a:t>ng</a:t>
            </a:r>
            <a:r>
              <a:rPr lang="tr-TR" sz="2000" dirty="0"/>
              <a:t> /</a:t>
            </a:r>
            <a:r>
              <a:rPr lang="tr-TR" sz="2000" dirty="0" err="1"/>
              <a:t>mL</a:t>
            </a:r>
            <a:r>
              <a:rPr lang="tr-TR" sz="2000" dirty="0"/>
              <a:t> </a:t>
            </a:r>
            <a:r>
              <a:rPr lang="tr-TR" sz="2000" dirty="0">
                <a:sym typeface="Wingdings" panose="05000000000000000000" pitchFamily="2" charset="2"/>
              </a:rPr>
              <a:t></a:t>
            </a:r>
            <a:r>
              <a:rPr lang="tr-TR" sz="2000" dirty="0"/>
              <a:t> yeterli,</a:t>
            </a:r>
          </a:p>
          <a:p>
            <a:pPr marL="0" indent="0">
              <a:buNone/>
            </a:pPr>
            <a:r>
              <a:rPr lang="tr-TR" sz="2000" dirty="0"/>
              <a:t>  21-29 </a:t>
            </a:r>
            <a:r>
              <a:rPr lang="tr-TR" sz="2000" dirty="0" err="1"/>
              <a:t>ng</a:t>
            </a:r>
            <a:r>
              <a:rPr lang="tr-TR" sz="2000" dirty="0"/>
              <a:t> / </a:t>
            </a:r>
            <a:r>
              <a:rPr lang="tr-TR" sz="2000" dirty="0" err="1"/>
              <a:t>mL</a:t>
            </a:r>
            <a:r>
              <a:rPr lang="tr-TR" sz="2000" dirty="0">
                <a:sym typeface="Wingdings" panose="05000000000000000000" pitchFamily="2" charset="2"/>
              </a:rPr>
              <a:t> yetersiz,</a:t>
            </a:r>
          </a:p>
          <a:p>
            <a:pPr marL="0" indent="0">
              <a:buNone/>
            </a:pPr>
            <a:r>
              <a:rPr lang="tr-TR" sz="2000" dirty="0"/>
              <a:t>  ⩽20 </a:t>
            </a:r>
            <a:r>
              <a:rPr lang="tr-TR" sz="2000" dirty="0" err="1"/>
              <a:t>ng</a:t>
            </a:r>
            <a:r>
              <a:rPr lang="tr-TR" sz="2000" dirty="0"/>
              <a:t>/</a:t>
            </a:r>
            <a:r>
              <a:rPr lang="tr-TR" sz="2000" dirty="0" err="1"/>
              <a:t>mL</a:t>
            </a:r>
            <a:r>
              <a:rPr lang="tr-TR" sz="2000" dirty="0">
                <a:sym typeface="Wingdings" panose="05000000000000000000" pitchFamily="2" charset="2"/>
              </a:rPr>
              <a:t> eksiklik </a:t>
            </a:r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57861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38964A-5FF9-4278-9FE3-012450DB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607E8B-C1E1-443A-A691-5E47F84D0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000" dirty="0"/>
          </a:p>
          <a:p>
            <a:r>
              <a:rPr lang="tr-TR" sz="2000" dirty="0"/>
              <a:t>Düşük D vitamini, osteoporoz, kas güçsüzlüğü, kanser, </a:t>
            </a:r>
            <a:r>
              <a:rPr lang="tr-TR" sz="2000" dirty="0" err="1"/>
              <a:t>otoimmün</a:t>
            </a:r>
            <a:r>
              <a:rPr lang="tr-TR" sz="2000" dirty="0"/>
              <a:t> hastalık, diyabet, şizofreni, depresyon, akciğer </a:t>
            </a:r>
            <a:r>
              <a:rPr lang="tr-TR" sz="2000" dirty="0" err="1"/>
              <a:t>disfonksiyonu</a:t>
            </a:r>
            <a:r>
              <a:rPr lang="tr-TR" sz="2000" dirty="0"/>
              <a:t> ve </a:t>
            </a:r>
            <a:r>
              <a:rPr lang="tr-TR" sz="2000" dirty="0" err="1"/>
              <a:t>kardiyovasküler</a:t>
            </a:r>
            <a:r>
              <a:rPr lang="tr-TR" sz="2000" dirty="0"/>
              <a:t> hastalık gibi çok sayıda hastalık durumu ile ilişkilendirilmektedir.</a:t>
            </a:r>
          </a:p>
          <a:p>
            <a:endParaRPr lang="tr-TR" sz="2000" dirty="0"/>
          </a:p>
          <a:p>
            <a:r>
              <a:rPr lang="tr-TR" sz="2000" dirty="0"/>
              <a:t>Günümüzde D vitamininin  </a:t>
            </a:r>
            <a:r>
              <a:rPr lang="tr-TR" sz="2000" dirty="0" err="1"/>
              <a:t>kardiyovasküler</a:t>
            </a:r>
            <a:r>
              <a:rPr lang="tr-TR" sz="2000" dirty="0"/>
              <a:t> hastalıklardaki rolü araştırılmaktadır. </a:t>
            </a:r>
            <a:r>
              <a:rPr lang="tr-TR" sz="2000" dirty="0" err="1"/>
              <a:t>Framingham</a:t>
            </a:r>
            <a:r>
              <a:rPr lang="tr-TR" sz="2000" dirty="0"/>
              <a:t> çalışması, hipertansiyon ve D vitamini eksikliği olanlarda </a:t>
            </a:r>
            <a:r>
              <a:rPr lang="tr-TR" sz="2000" dirty="0" err="1"/>
              <a:t>kardiyovasküler</a:t>
            </a:r>
            <a:r>
              <a:rPr lang="tr-TR" sz="2000" dirty="0"/>
              <a:t> olay gelişme riskinin % 62 oranında arttığını ortaya koymuştur.</a:t>
            </a:r>
          </a:p>
        </p:txBody>
      </p:sp>
    </p:spTree>
    <p:extLst>
      <p:ext uri="{BB962C8B-B14F-4D97-AF65-F5344CB8AC3E}">
        <p14:creationId xmlns:p14="http://schemas.microsoft.com/office/powerpoint/2010/main" val="58031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B67C51-09AC-4800-95E6-FC030565B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A0B7CC-9587-49A9-8654-8076A92A1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D vitamini eksikliği kas zayıflığı ve şiddetli </a:t>
            </a:r>
            <a:r>
              <a:rPr lang="tr-TR" sz="2000" dirty="0" err="1"/>
              <a:t>miyopati</a:t>
            </a:r>
            <a:r>
              <a:rPr lang="tr-TR" sz="2000" dirty="0"/>
              <a:t> ile ilişkili bulunmuştur ve </a:t>
            </a:r>
            <a:r>
              <a:rPr lang="tr-TR" sz="2000" dirty="0" err="1"/>
              <a:t>statin</a:t>
            </a:r>
            <a:r>
              <a:rPr lang="tr-TR" sz="2000" dirty="0"/>
              <a:t> kaynaklı </a:t>
            </a:r>
            <a:r>
              <a:rPr lang="tr-TR" sz="2000" dirty="0" err="1"/>
              <a:t>miyopatiler</a:t>
            </a:r>
            <a:r>
              <a:rPr lang="tr-TR" sz="2000" dirty="0"/>
              <a:t> için düşündürücü bir neden olarak görünmektedir. </a:t>
            </a:r>
          </a:p>
          <a:p>
            <a:endParaRPr lang="tr-TR" sz="2000" dirty="0"/>
          </a:p>
          <a:p>
            <a:r>
              <a:rPr lang="tr-TR" sz="2000" dirty="0" err="1"/>
              <a:t>Miyopati</a:t>
            </a:r>
            <a:r>
              <a:rPr lang="tr-TR" sz="2000" dirty="0"/>
              <a:t> 3 şekilde karşımıza çıkar:</a:t>
            </a:r>
          </a:p>
          <a:p>
            <a:pPr marL="457200" lvl="1" indent="0">
              <a:buNone/>
            </a:pPr>
            <a:r>
              <a:rPr lang="tr-TR" sz="1800" dirty="0"/>
              <a:t> - </a:t>
            </a:r>
            <a:r>
              <a:rPr lang="tr-TR" sz="1800" dirty="0" err="1"/>
              <a:t>Miyalji</a:t>
            </a:r>
            <a:r>
              <a:rPr lang="tr-TR" sz="1800" dirty="0"/>
              <a:t>: CK yüksekliği olmaksızın kas ağrısı veya zayıflığı</a:t>
            </a:r>
          </a:p>
          <a:p>
            <a:pPr marL="457200" lvl="1" indent="0">
              <a:buNone/>
            </a:pPr>
            <a:r>
              <a:rPr lang="tr-TR" sz="1800" dirty="0"/>
              <a:t> - </a:t>
            </a:r>
            <a:r>
              <a:rPr lang="tr-TR" sz="1800" dirty="0" err="1"/>
              <a:t>Miyozit</a:t>
            </a:r>
            <a:r>
              <a:rPr lang="tr-TR" sz="1800" dirty="0"/>
              <a:t>: CK yüksekliği ile birlikte kas ağrısı veya zayıflığı</a:t>
            </a:r>
          </a:p>
          <a:p>
            <a:pPr marL="457200" lvl="1" indent="0">
              <a:buNone/>
            </a:pPr>
            <a:r>
              <a:rPr lang="tr-TR" sz="1800" dirty="0"/>
              <a:t> - </a:t>
            </a:r>
            <a:r>
              <a:rPr lang="tr-TR" sz="1800" dirty="0" err="1"/>
              <a:t>Rabdomiyoliz</a:t>
            </a:r>
            <a:r>
              <a:rPr lang="tr-TR" sz="1800" dirty="0"/>
              <a:t>: CK yüksekliği ile ilişkili kas semptomları (CK &gt;10 kat artış)</a:t>
            </a:r>
          </a:p>
        </p:txBody>
      </p:sp>
    </p:spTree>
    <p:extLst>
      <p:ext uri="{BB962C8B-B14F-4D97-AF65-F5344CB8AC3E}">
        <p14:creationId xmlns:p14="http://schemas.microsoft.com/office/powerpoint/2010/main" val="18259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34726B4-CEFB-4BC8-AF2D-3A08C2589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0E94D6-6BA1-4609-839B-001CC14F3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err="1"/>
              <a:t>Statinle</a:t>
            </a:r>
            <a:r>
              <a:rPr lang="tr-TR" sz="2000" dirty="0"/>
              <a:t> indüklenen </a:t>
            </a:r>
            <a:r>
              <a:rPr lang="tr-TR" sz="2000" dirty="0" err="1"/>
              <a:t>miyopati</a:t>
            </a:r>
            <a:r>
              <a:rPr lang="tr-TR" sz="2000" dirty="0"/>
              <a:t> ile düşük vitamin D konsantrasyonları arasında pozitif korelasyon gösteren </a:t>
            </a:r>
            <a:r>
              <a:rPr lang="tr-TR" sz="2000" dirty="0" err="1"/>
              <a:t>prospektif</a:t>
            </a:r>
            <a:r>
              <a:rPr lang="tr-TR" sz="2000" dirty="0"/>
              <a:t>, </a:t>
            </a:r>
            <a:r>
              <a:rPr lang="tr-TR" sz="2000" dirty="0" err="1"/>
              <a:t>kesitsel</a:t>
            </a:r>
            <a:r>
              <a:rPr lang="tr-TR" sz="2000" dirty="0"/>
              <a:t> ve vaka serileri şeklinde 3 ayrı çalışma türü mevcut. </a:t>
            </a:r>
          </a:p>
          <a:p>
            <a:endParaRPr lang="tr-TR" sz="2000" dirty="0"/>
          </a:p>
          <a:p>
            <a:r>
              <a:rPr lang="tr-TR" sz="2000" dirty="0"/>
              <a:t> Ayrıca, bu değerlendirmelerden ikisi, </a:t>
            </a:r>
            <a:r>
              <a:rPr lang="tr-TR" sz="2000" dirty="0" err="1"/>
              <a:t>statinle</a:t>
            </a:r>
            <a:r>
              <a:rPr lang="tr-TR" sz="2000" dirty="0"/>
              <a:t> indüklenen </a:t>
            </a:r>
            <a:r>
              <a:rPr lang="tr-TR" sz="2000" dirty="0" err="1"/>
              <a:t>miyopatinin</a:t>
            </a:r>
            <a:r>
              <a:rPr lang="tr-TR" sz="2000" dirty="0"/>
              <a:t> D vitamini </a:t>
            </a:r>
            <a:r>
              <a:rPr lang="tr-TR" sz="2000" dirty="0" err="1"/>
              <a:t>replasmanı</a:t>
            </a:r>
            <a:r>
              <a:rPr lang="tr-TR" sz="2000" dirty="0"/>
              <a:t> ile geri dönüşümlü olabileceğini belirtmektedir. İki retrospektif incelemenin </a:t>
            </a:r>
            <a:r>
              <a:rPr lang="tr-TR" sz="2000" dirty="0" err="1"/>
              <a:t>statin</a:t>
            </a:r>
            <a:r>
              <a:rPr lang="tr-TR" sz="2000" dirty="0"/>
              <a:t> kaynaklı </a:t>
            </a:r>
            <a:r>
              <a:rPr lang="tr-TR" sz="2000" dirty="0" err="1"/>
              <a:t>miyopati</a:t>
            </a:r>
            <a:r>
              <a:rPr lang="tr-TR" sz="2000" dirty="0"/>
              <a:t> ile vitamin D arasındaki ilişkisinin olmadığını göstermiştir. </a:t>
            </a:r>
          </a:p>
        </p:txBody>
      </p:sp>
    </p:spTree>
    <p:extLst>
      <p:ext uri="{BB962C8B-B14F-4D97-AF65-F5344CB8AC3E}">
        <p14:creationId xmlns:p14="http://schemas.microsoft.com/office/powerpoint/2010/main" val="178193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F281BC0-A3FA-426E-883F-C7D8CC52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039BB3-021A-4D79-8BAC-6FBC58471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Yakın tarihte </a:t>
            </a:r>
            <a:r>
              <a:rPr lang="tr-TR" sz="2000" dirty="0" err="1"/>
              <a:t>statin</a:t>
            </a:r>
            <a:r>
              <a:rPr lang="tr-TR" sz="2000" dirty="0"/>
              <a:t> kaynaklı kas belirtileri üzerine bir panelde D vitamini eksikliği ve </a:t>
            </a:r>
            <a:r>
              <a:rPr lang="tr-TR" sz="2000" dirty="0" err="1"/>
              <a:t>statin</a:t>
            </a:r>
            <a:r>
              <a:rPr lang="tr-TR" sz="2000" dirty="0"/>
              <a:t> kaynaklı </a:t>
            </a:r>
            <a:r>
              <a:rPr lang="tr-TR" sz="2000" dirty="0" err="1"/>
              <a:t>miyopatinin</a:t>
            </a:r>
            <a:r>
              <a:rPr lang="tr-TR" sz="2000" dirty="0"/>
              <a:t> eş zamanlı bulunabileceği söylenmiş ancak D vitamini </a:t>
            </a:r>
            <a:r>
              <a:rPr lang="tr-TR" sz="2000" dirty="0" err="1"/>
              <a:t>replasmanının</a:t>
            </a:r>
            <a:r>
              <a:rPr lang="tr-TR" sz="2000" dirty="0"/>
              <a:t> </a:t>
            </a:r>
            <a:r>
              <a:rPr lang="tr-TR" sz="2000" dirty="0" err="1"/>
              <a:t>statin</a:t>
            </a:r>
            <a:r>
              <a:rPr lang="tr-TR" sz="2000" dirty="0"/>
              <a:t> kaynaklı </a:t>
            </a:r>
            <a:r>
              <a:rPr lang="tr-TR" sz="2000" dirty="0" err="1"/>
              <a:t>miyopatiyi</a:t>
            </a:r>
            <a:r>
              <a:rPr lang="tr-TR" sz="2000" dirty="0"/>
              <a:t> tedavi etmek veya önlemek için önerilmeyeceği belirtilmiştir.</a:t>
            </a:r>
          </a:p>
          <a:p>
            <a:endParaRPr lang="tr-TR" sz="2000" dirty="0"/>
          </a:p>
          <a:p>
            <a:r>
              <a:rPr lang="tr-TR" sz="2000" dirty="0" err="1"/>
              <a:t>Statin</a:t>
            </a:r>
            <a:r>
              <a:rPr lang="tr-TR" sz="2000" dirty="0"/>
              <a:t> kaynaklı </a:t>
            </a:r>
            <a:r>
              <a:rPr lang="tr-TR" sz="2000" dirty="0" err="1"/>
              <a:t>miyopatinin</a:t>
            </a:r>
            <a:r>
              <a:rPr lang="tr-TR" sz="2000" dirty="0"/>
              <a:t> D vitamini ile olan ilişkisi hakkında fikir birliği olmadığından  bu komplikasyonun  daha fazla araştırılması gereklidir. </a:t>
            </a:r>
          </a:p>
          <a:p>
            <a:endParaRPr lang="tr-TR" sz="2000" dirty="0"/>
          </a:p>
          <a:p>
            <a:r>
              <a:rPr lang="tr-TR" sz="2000" dirty="0"/>
              <a:t>Bu retrospektif çalışma yetersiz D vitamini düzeyi ve </a:t>
            </a:r>
            <a:r>
              <a:rPr lang="tr-TR" sz="2000" dirty="0" err="1"/>
              <a:t>statin</a:t>
            </a:r>
            <a:r>
              <a:rPr lang="tr-TR" sz="2000" dirty="0"/>
              <a:t> kaynaklı </a:t>
            </a:r>
            <a:r>
              <a:rPr lang="tr-TR" sz="2000" dirty="0" err="1"/>
              <a:t>miyopati</a:t>
            </a:r>
            <a:r>
              <a:rPr lang="tr-TR" sz="2000" dirty="0"/>
              <a:t> arasında bir ilişki bulunduğu hipotezini değerlendirmek amacıyla yapılmıştır.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59148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496F784-32E4-45F9-BC8D-8BA28E0C5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135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/>
              <a:t>MetoD</a:t>
            </a:r>
            <a:endParaRPr lang="tr-TR" sz="28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610827-EE6A-462C-815A-9D398BE19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Bu retrospektif çalışma </a:t>
            </a:r>
            <a:r>
              <a:rPr lang="tr-TR" sz="2000" dirty="0" err="1"/>
              <a:t>Mississippi</a:t>
            </a:r>
            <a:r>
              <a:rPr lang="tr-TR" sz="2000" dirty="0"/>
              <a:t> Üniversitesi  Tıp Merkezi </a:t>
            </a:r>
            <a:r>
              <a:rPr lang="tr-TR" sz="2000" dirty="0" err="1"/>
              <a:t>ambulatuvar</a:t>
            </a:r>
            <a:r>
              <a:rPr lang="tr-TR" sz="2000" dirty="0"/>
              <a:t> </a:t>
            </a:r>
            <a:r>
              <a:rPr lang="tr-TR" sz="2000" dirty="0" err="1"/>
              <a:t>kardiyometabolik</a:t>
            </a:r>
            <a:r>
              <a:rPr lang="tr-TR" sz="2000" dirty="0"/>
              <a:t>  kliniğinde yürütülmüştür. Aralık 2006 - Nisan 2008 tarihleri arasında başvuran hastalar çalışmaya dahil edilmiştir.</a:t>
            </a:r>
          </a:p>
          <a:p>
            <a:r>
              <a:rPr lang="tr-TR" sz="2000" dirty="0"/>
              <a:t>Bu çalışma </a:t>
            </a:r>
            <a:r>
              <a:rPr lang="tr-TR" sz="2000" dirty="0" err="1"/>
              <a:t>Mississippi</a:t>
            </a:r>
            <a:r>
              <a:rPr lang="tr-TR" sz="2000" dirty="0"/>
              <a:t> Üniversitesi Tıp Merkezi Kurumsal Değerlendirme Kurulu tarafından onaylanmıştır. </a:t>
            </a:r>
            <a:r>
              <a:rPr lang="tr-TR" sz="2000" dirty="0" err="1"/>
              <a:t>Kardiyometabolik</a:t>
            </a:r>
            <a:r>
              <a:rPr lang="tr-TR" sz="2000" dirty="0"/>
              <a:t> klinik, çok sayıda hizmet sunan ve doktorlar, hemşireler, eczacılar ve çeşitli sağlık uzmanlarından oluşan bir kliniktir.</a:t>
            </a:r>
          </a:p>
          <a:p>
            <a:r>
              <a:rPr lang="tr-TR" sz="2000" dirty="0"/>
              <a:t>Çalışma süresi boyunca hastaların D vitamini konsantrasyonunu gösteren bir rapor hazırlandı. Bu hastaların bilgilerine elektronik sağlık kayıtları üzerinden ulaşıldı.</a:t>
            </a:r>
          </a:p>
        </p:txBody>
      </p:sp>
    </p:spTree>
    <p:extLst>
      <p:ext uri="{BB962C8B-B14F-4D97-AF65-F5344CB8AC3E}">
        <p14:creationId xmlns:p14="http://schemas.microsoft.com/office/powerpoint/2010/main" val="399308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5B9EDC9-FBF7-4F41-9C3D-BE3A919A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D57625-CD45-4666-9539-4E4B93406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err="1"/>
              <a:t>Statin</a:t>
            </a:r>
            <a:r>
              <a:rPr lang="tr-TR" sz="2000" dirty="0"/>
              <a:t> alan hastalar 2 gruba ayrıldı:</a:t>
            </a:r>
          </a:p>
          <a:p>
            <a:pPr marL="0" indent="0">
              <a:buNone/>
            </a:pPr>
            <a:r>
              <a:rPr lang="tr-TR" sz="2000" dirty="0"/>
              <a:t> 1- D vitamini düşük olanlar(25- (OH) D &lt;32 </a:t>
            </a:r>
            <a:r>
              <a:rPr lang="tr-TR" sz="2000" dirty="0" err="1"/>
              <a:t>ng</a:t>
            </a:r>
            <a:r>
              <a:rPr lang="tr-TR" sz="2000" dirty="0"/>
              <a:t> / </a:t>
            </a:r>
            <a:r>
              <a:rPr lang="tr-TR" sz="2000" dirty="0" err="1"/>
              <a:t>mL</a:t>
            </a:r>
            <a:r>
              <a:rPr lang="tr-TR" sz="2000" dirty="0"/>
              <a:t>)</a:t>
            </a:r>
          </a:p>
          <a:p>
            <a:pPr marL="0" indent="0">
              <a:buNone/>
            </a:pPr>
            <a:r>
              <a:rPr lang="tr-TR" sz="2000" dirty="0"/>
              <a:t> 2- D vitamini yeterli düzeyde olanlar (25- (OH) D ⩾32 </a:t>
            </a:r>
            <a:r>
              <a:rPr lang="tr-TR" sz="2000" dirty="0" err="1"/>
              <a:t>ng</a:t>
            </a:r>
            <a:r>
              <a:rPr lang="tr-TR" sz="2000" dirty="0"/>
              <a:t>/</a:t>
            </a:r>
            <a:r>
              <a:rPr lang="tr-TR" sz="2000" dirty="0" err="1"/>
              <a:t>mL</a:t>
            </a:r>
            <a:r>
              <a:rPr lang="tr-TR" sz="2000" dirty="0"/>
              <a:t>)</a:t>
            </a:r>
          </a:p>
          <a:p>
            <a:r>
              <a:rPr lang="tr-TR" sz="2000" dirty="0"/>
              <a:t>Her grup iki alt gruba ayrıldı:</a:t>
            </a:r>
          </a:p>
          <a:p>
            <a:pPr marL="0" indent="0">
              <a:buNone/>
            </a:pPr>
            <a:r>
              <a:rPr lang="tr-TR" sz="2000" dirty="0"/>
              <a:t> - (a) </a:t>
            </a:r>
            <a:r>
              <a:rPr lang="tr-TR" sz="2000" dirty="0" err="1"/>
              <a:t>miyopati</a:t>
            </a:r>
            <a:r>
              <a:rPr lang="tr-TR" sz="2000" dirty="0"/>
              <a:t> nedeniyle daha önce </a:t>
            </a:r>
            <a:r>
              <a:rPr lang="tr-TR" sz="2000" dirty="0" err="1"/>
              <a:t>statin</a:t>
            </a:r>
            <a:r>
              <a:rPr lang="tr-TR" sz="2000" dirty="0"/>
              <a:t> </a:t>
            </a:r>
            <a:r>
              <a:rPr lang="tr-TR" sz="2000" dirty="0" err="1"/>
              <a:t>intoleransı</a:t>
            </a:r>
            <a:r>
              <a:rPr lang="tr-TR" sz="2000" dirty="0"/>
              <a:t> öyküsü olanlar </a:t>
            </a:r>
          </a:p>
          <a:p>
            <a:pPr marL="0" indent="0">
              <a:buNone/>
            </a:pPr>
            <a:r>
              <a:rPr lang="tr-TR" sz="2000" dirty="0"/>
              <a:t> - (b) şu anda </a:t>
            </a:r>
            <a:r>
              <a:rPr lang="tr-TR" sz="2000" dirty="0" err="1"/>
              <a:t>miyopati</a:t>
            </a:r>
            <a:r>
              <a:rPr lang="tr-TR" sz="2000" dirty="0"/>
              <a:t> olmadan </a:t>
            </a:r>
            <a:r>
              <a:rPr lang="tr-TR" sz="2000" dirty="0" err="1"/>
              <a:t>statin</a:t>
            </a:r>
            <a:r>
              <a:rPr lang="tr-TR" sz="2000" dirty="0"/>
              <a:t> alan hastalar. 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Hiç </a:t>
            </a:r>
            <a:r>
              <a:rPr lang="tr-TR" sz="2000" dirty="0" err="1"/>
              <a:t>statin</a:t>
            </a:r>
            <a:r>
              <a:rPr lang="tr-TR" sz="2000" dirty="0"/>
              <a:t> kullanmayanlar iki gruptan da çıkarıldı(n = 21).</a:t>
            </a:r>
          </a:p>
        </p:txBody>
      </p:sp>
    </p:spTree>
    <p:extLst>
      <p:ext uri="{BB962C8B-B14F-4D97-AF65-F5344CB8AC3E}">
        <p14:creationId xmlns:p14="http://schemas.microsoft.com/office/powerpoint/2010/main" val="183556057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Duman</Template>
  <TotalTime>399</TotalTime>
  <Words>1486</Words>
  <Application>Microsoft Office PowerPoint</Application>
  <PresentationFormat>Geniş ekran</PresentationFormat>
  <Paragraphs>111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Wingdings</vt:lpstr>
      <vt:lpstr>Wingdings 2</vt:lpstr>
      <vt:lpstr>HDOfficeLightV0</vt:lpstr>
      <vt:lpstr>Uçak İzi</vt:lpstr>
      <vt:lpstr>D VİTAMİNİ DÜZEYİNİN STATİN KAYNAKLI MİYOPATİ ÜZERİNE ETKİSİ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MetoD</vt:lpstr>
      <vt:lpstr>PowerPoint Sunusu</vt:lpstr>
      <vt:lpstr>PowerPoint Sunusu</vt:lpstr>
      <vt:lpstr>PowerPoint Sunusu</vt:lpstr>
      <vt:lpstr>sonuç</vt:lpstr>
      <vt:lpstr>PowerPoint Sunusu</vt:lpstr>
      <vt:lpstr>PowerPoint Sunusu</vt:lpstr>
      <vt:lpstr>PowerPoint Sunusu</vt:lpstr>
      <vt:lpstr>tartışma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esranur0609@gmail.com</dc:creator>
  <cp:lastModifiedBy>esranur0609@gmail.com</cp:lastModifiedBy>
  <cp:revision>81</cp:revision>
  <dcterms:created xsi:type="dcterms:W3CDTF">2017-10-02T08:44:34Z</dcterms:created>
  <dcterms:modified xsi:type="dcterms:W3CDTF">2017-10-03T09:00:43Z</dcterms:modified>
</cp:coreProperties>
</file>