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340" r:id="rId3"/>
    <p:sldId id="339" r:id="rId4"/>
    <p:sldId id="361" r:id="rId5"/>
    <p:sldId id="342" r:id="rId6"/>
    <p:sldId id="260" r:id="rId7"/>
    <p:sldId id="333" r:id="rId8"/>
    <p:sldId id="377" r:id="rId9"/>
    <p:sldId id="269" r:id="rId10"/>
    <p:sldId id="354" r:id="rId11"/>
    <p:sldId id="268" r:id="rId12"/>
    <p:sldId id="270" r:id="rId13"/>
    <p:sldId id="271" r:id="rId14"/>
    <p:sldId id="287" r:id="rId15"/>
    <p:sldId id="363" r:id="rId16"/>
    <p:sldId id="289" r:id="rId17"/>
    <p:sldId id="290" r:id="rId18"/>
    <p:sldId id="293" r:id="rId19"/>
    <p:sldId id="258" r:id="rId20"/>
    <p:sldId id="264" r:id="rId21"/>
    <p:sldId id="265" r:id="rId22"/>
    <p:sldId id="266" r:id="rId23"/>
    <p:sldId id="331" r:id="rId24"/>
    <p:sldId id="281" r:id="rId25"/>
    <p:sldId id="273" r:id="rId26"/>
    <p:sldId id="345" r:id="rId27"/>
    <p:sldId id="278" r:id="rId28"/>
    <p:sldId id="282" r:id="rId29"/>
    <p:sldId id="280" r:id="rId30"/>
    <p:sldId id="275" r:id="rId31"/>
    <p:sldId id="274" r:id="rId32"/>
    <p:sldId id="348" r:id="rId33"/>
    <p:sldId id="276" r:id="rId34"/>
    <p:sldId id="277" r:id="rId35"/>
    <p:sldId id="283" r:id="rId36"/>
    <p:sldId id="284" r:id="rId37"/>
    <p:sldId id="285" r:id="rId38"/>
    <p:sldId id="286" r:id="rId39"/>
    <p:sldId id="359" r:id="rId40"/>
    <p:sldId id="295" r:id="rId41"/>
    <p:sldId id="364" r:id="rId42"/>
    <p:sldId id="365" r:id="rId43"/>
    <p:sldId id="297" r:id="rId44"/>
    <p:sldId id="305" r:id="rId45"/>
    <p:sldId id="303" r:id="rId46"/>
    <p:sldId id="300" r:id="rId47"/>
    <p:sldId id="306" r:id="rId48"/>
    <p:sldId id="304" r:id="rId49"/>
    <p:sldId id="307" r:id="rId50"/>
    <p:sldId id="301" r:id="rId51"/>
    <p:sldId id="302" r:id="rId52"/>
    <p:sldId id="308" r:id="rId53"/>
    <p:sldId id="309" r:id="rId54"/>
    <p:sldId id="310" r:id="rId55"/>
    <p:sldId id="312" r:id="rId56"/>
    <p:sldId id="316" r:id="rId57"/>
    <p:sldId id="317" r:id="rId58"/>
    <p:sldId id="318" r:id="rId59"/>
    <p:sldId id="313" r:id="rId60"/>
    <p:sldId id="319" r:id="rId61"/>
    <p:sldId id="320" r:id="rId62"/>
    <p:sldId id="379" r:id="rId63"/>
    <p:sldId id="321" r:id="rId64"/>
    <p:sldId id="322" r:id="rId65"/>
    <p:sldId id="324" r:id="rId66"/>
    <p:sldId id="368" r:id="rId67"/>
    <p:sldId id="380" r:id="rId68"/>
    <p:sldId id="381" r:id="rId69"/>
    <p:sldId id="382" r:id="rId70"/>
    <p:sldId id="384" r:id="rId71"/>
    <p:sldId id="326" r:id="rId72"/>
    <p:sldId id="327" r:id="rId73"/>
    <p:sldId id="328" r:id="rId74"/>
    <p:sldId id="366"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68" d="100"/>
          <a:sy n="68"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CF327-E724-4E1E-A27F-03DA6ADE28BC}" type="datetimeFigureOut">
              <a:rPr lang="tr-TR" smtClean="0"/>
              <a:t>15.05.2018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48057-25A8-4ED5-B702-0E3E9671F970}" type="slidenum">
              <a:rPr lang="tr-TR" smtClean="0"/>
              <a:t>‹#›</a:t>
            </a:fld>
            <a:endParaRPr lang="tr-TR"/>
          </a:p>
        </p:txBody>
      </p:sp>
    </p:spTree>
    <p:extLst>
      <p:ext uri="{BB962C8B-B14F-4D97-AF65-F5344CB8AC3E}">
        <p14:creationId xmlns:p14="http://schemas.microsoft.com/office/powerpoint/2010/main" val="423504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a:extLst>
              <a:ext uri="{FF2B5EF4-FFF2-40B4-BE49-F238E27FC236}">
                <a16:creationId xmlns:a16="http://schemas.microsoft.com/office/drawing/2014/main" id="{9C05660C-E5EB-4FFE-AFCC-457870E04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 Yer Tutucusu 2">
            <a:extLst>
              <a:ext uri="{FF2B5EF4-FFF2-40B4-BE49-F238E27FC236}">
                <a16:creationId xmlns:a16="http://schemas.microsoft.com/office/drawing/2014/main" id="{CFFAD2A7-84CC-4C2B-AA86-9F16CEDC45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dirty="0"/>
              <a:t>Buna göre, diyabet tanısı dört yöntemden herhangi birisi ile konulabilir. Çok ağır diyabet semptomlarının bulunmadığı durumlar dışında, tanının daha sonraki bir gün, tercihen aynı (veya farklı bir) yöntemle doğrulanması gerekir. Eğer başlangıçta iki farklı test yapılmış ve test sonuçları uyumsuz ise sonucu eşik değerin üstünde çıkan test tekrarlanmalı ve sonuç yine </a:t>
            </a:r>
            <a:r>
              <a:rPr lang="tr-TR" dirty="0" err="1"/>
              <a:t>diyagnostik</a:t>
            </a:r>
            <a:r>
              <a:rPr lang="tr-TR" dirty="0"/>
              <a:t> ise diyabet tanısı konulmalıdır.</a:t>
            </a:r>
            <a:endParaRPr lang="tr-TR" altLang="tr-TR" dirty="0"/>
          </a:p>
          <a:p>
            <a:pPr>
              <a:spcBef>
                <a:spcPct val="0"/>
              </a:spcBef>
            </a:pPr>
            <a:r>
              <a:rPr lang="tr-TR" altLang="tr-TR" dirty="0"/>
              <a:t>HbA1c standardizasyonu önemli</a:t>
            </a:r>
          </a:p>
          <a:p>
            <a:pPr>
              <a:spcBef>
                <a:spcPct val="0"/>
              </a:spcBef>
            </a:pPr>
            <a:r>
              <a:rPr lang="tr-TR" altLang="tr-TR" dirty="0" err="1"/>
              <a:t>Bag</a:t>
            </a:r>
            <a:r>
              <a:rPr lang="tr-TR" altLang="tr-TR" dirty="0"/>
              <a:t> ve </a:t>
            </a:r>
            <a:r>
              <a:rPr lang="tr-TR" altLang="tr-TR" dirty="0" err="1"/>
              <a:t>bgt</a:t>
            </a:r>
            <a:r>
              <a:rPr lang="tr-TR" altLang="tr-TR" dirty="0"/>
              <a:t> = </a:t>
            </a:r>
            <a:r>
              <a:rPr lang="tr-TR" altLang="tr-TR" dirty="0" err="1"/>
              <a:t>prediyabet</a:t>
            </a:r>
            <a:r>
              <a:rPr lang="tr-TR" altLang="tr-TR" dirty="0"/>
              <a:t> , HbA1c  %5,7-6,4</a:t>
            </a:r>
          </a:p>
        </p:txBody>
      </p:sp>
      <p:sp>
        <p:nvSpPr>
          <p:cNvPr id="74756" name="Slayt Numarası Yer Tutucusu 3">
            <a:extLst>
              <a:ext uri="{FF2B5EF4-FFF2-40B4-BE49-F238E27FC236}">
                <a16:creationId xmlns:a16="http://schemas.microsoft.com/office/drawing/2014/main" id="{4EFC9E82-B0F5-47A8-8334-03EB5E978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46B770-A62B-48BF-A770-5EE2E22117AC}" type="slidenum">
              <a:rPr lang="tr-TR" altLang="tr-TR"/>
              <a:pPr/>
              <a:t>9</a:t>
            </a:fld>
            <a:endParaRPr lang="tr-TR" altLang="tr-TR"/>
          </a:p>
        </p:txBody>
      </p:sp>
    </p:spTree>
    <p:extLst>
      <p:ext uri="{BB962C8B-B14F-4D97-AF65-F5344CB8AC3E}">
        <p14:creationId xmlns:p14="http://schemas.microsoft.com/office/powerpoint/2010/main" val="397425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Görüntüsü Yer Tutucusu 1">
            <a:extLst>
              <a:ext uri="{FF2B5EF4-FFF2-40B4-BE49-F238E27FC236}">
                <a16:creationId xmlns:a16="http://schemas.microsoft.com/office/drawing/2014/main" id="{37D33434-F137-4D8E-991F-0AEABED05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 Yer Tutucusu 2">
            <a:extLst>
              <a:ext uri="{FF2B5EF4-FFF2-40B4-BE49-F238E27FC236}">
                <a16:creationId xmlns:a16="http://schemas.microsoft.com/office/drawing/2014/main" id="{822E255F-9158-4167-97D8-5C3B58D2E9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
        <p:nvSpPr>
          <p:cNvPr id="87044" name="Slayt Numarası Yer Tutucusu 3">
            <a:extLst>
              <a:ext uri="{FF2B5EF4-FFF2-40B4-BE49-F238E27FC236}">
                <a16:creationId xmlns:a16="http://schemas.microsoft.com/office/drawing/2014/main" id="{24F4786D-469C-40BB-A4CF-71F411DB1D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DE360AB-96B3-47B4-9E6D-FABFBFD8C3F3}" type="slidenum">
              <a:rPr lang="tr-TR" altLang="tr-TR"/>
              <a:pPr/>
              <a:t>48</a:t>
            </a:fld>
            <a:endParaRPr lang="tr-TR" altLang="tr-TR"/>
          </a:p>
        </p:txBody>
      </p:sp>
    </p:spTree>
    <p:extLst>
      <p:ext uri="{BB962C8B-B14F-4D97-AF65-F5344CB8AC3E}">
        <p14:creationId xmlns:p14="http://schemas.microsoft.com/office/powerpoint/2010/main" val="373232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a:extLst>
              <a:ext uri="{FF2B5EF4-FFF2-40B4-BE49-F238E27FC236}">
                <a16:creationId xmlns:a16="http://schemas.microsoft.com/office/drawing/2014/main" id="{24957F68-AE5F-48E9-86E2-364604521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 Yer Tutucusu 2">
            <a:extLst>
              <a:ext uri="{FF2B5EF4-FFF2-40B4-BE49-F238E27FC236}">
                <a16:creationId xmlns:a16="http://schemas.microsoft.com/office/drawing/2014/main" id="{51DD0482-AF9F-4169-B3AF-08060F5648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tr-TR" altLang="tr-TR" dirty="0" err="1"/>
              <a:t>İnkretin</a:t>
            </a:r>
            <a:r>
              <a:rPr lang="tr-TR" altLang="tr-TR" dirty="0"/>
              <a:t> </a:t>
            </a:r>
            <a:r>
              <a:rPr lang="tr-TR" altLang="tr-TR" dirty="0" err="1"/>
              <a:t>mimetikler</a:t>
            </a:r>
            <a:r>
              <a:rPr lang="tr-TR" altLang="tr-TR" dirty="0"/>
              <a:t> </a:t>
            </a:r>
            <a:r>
              <a:rPr lang="tr-TR" altLang="tr-TR" dirty="0" err="1"/>
              <a:t>subkutan</a:t>
            </a:r>
            <a:r>
              <a:rPr lang="tr-TR" altLang="tr-TR" dirty="0"/>
              <a:t> uygulanır, </a:t>
            </a:r>
            <a:r>
              <a:rPr lang="tr-TR" altLang="tr-TR" dirty="0" err="1"/>
              <a:t>Gastrik</a:t>
            </a:r>
            <a:r>
              <a:rPr lang="tr-TR" altLang="tr-TR" dirty="0"/>
              <a:t> boşalmayı geciktirir ve doyma hissini artırır. (kilo kaybı)</a:t>
            </a:r>
          </a:p>
          <a:p>
            <a:pPr>
              <a:spcBef>
                <a:spcPct val="0"/>
              </a:spcBef>
            </a:pPr>
            <a:endParaRPr lang="tr-TR" altLang="tr-TR" dirty="0"/>
          </a:p>
          <a:p>
            <a:pPr>
              <a:spcBef>
                <a:spcPct val="0"/>
              </a:spcBef>
            </a:pPr>
            <a:endParaRPr lang="tr-TR" altLang="tr-TR" dirty="0"/>
          </a:p>
          <a:p>
            <a:pPr>
              <a:spcBef>
                <a:spcPct val="0"/>
              </a:spcBef>
            </a:pPr>
            <a:r>
              <a:rPr lang="tr-TR" altLang="tr-TR" dirty="0"/>
              <a:t>İnsülin </a:t>
            </a:r>
            <a:r>
              <a:rPr lang="tr-TR" altLang="tr-TR" dirty="0" err="1"/>
              <a:t>sekresyonunu</a:t>
            </a:r>
            <a:r>
              <a:rPr lang="tr-TR" altLang="tr-TR" dirty="0"/>
              <a:t> </a:t>
            </a:r>
            <a:r>
              <a:rPr lang="tr-TR" altLang="tr-TR" dirty="0" err="1"/>
              <a:t>glukoza</a:t>
            </a:r>
            <a:r>
              <a:rPr lang="tr-TR" altLang="tr-TR" dirty="0"/>
              <a:t> bağımlı olarak artırır</a:t>
            </a:r>
          </a:p>
        </p:txBody>
      </p:sp>
      <p:sp>
        <p:nvSpPr>
          <p:cNvPr id="88068" name="Slayt Numarası Yer Tutucusu 3">
            <a:extLst>
              <a:ext uri="{FF2B5EF4-FFF2-40B4-BE49-F238E27FC236}">
                <a16:creationId xmlns:a16="http://schemas.microsoft.com/office/drawing/2014/main" id="{B58444C1-32C0-4CE8-A453-307FF8900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3F49D9-45DF-41C6-AD51-22E4CBF5A84A}" type="slidenum">
              <a:rPr lang="tr-TR" altLang="tr-TR"/>
              <a:pPr/>
              <a:t>61</a:t>
            </a:fld>
            <a:endParaRPr lang="tr-TR" altLang="tr-TR"/>
          </a:p>
        </p:txBody>
      </p:sp>
    </p:spTree>
    <p:extLst>
      <p:ext uri="{BB962C8B-B14F-4D97-AF65-F5344CB8AC3E}">
        <p14:creationId xmlns:p14="http://schemas.microsoft.com/office/powerpoint/2010/main" val="6218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a:extLst>
              <a:ext uri="{FF2B5EF4-FFF2-40B4-BE49-F238E27FC236}">
                <a16:creationId xmlns:a16="http://schemas.microsoft.com/office/drawing/2014/main" id="{5FFAD5FD-5CEE-4286-9D90-8FE89A859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 Yer Tutucusu 2">
            <a:extLst>
              <a:ext uri="{FF2B5EF4-FFF2-40B4-BE49-F238E27FC236}">
                <a16:creationId xmlns:a16="http://schemas.microsoft.com/office/drawing/2014/main" id="{8C1472B7-59E0-4C88-9BD2-5FF441EFA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a:t>SGLT2-İ grubundaki ilaçların KV riski yüksek hastalarda öncelikli olarak tercih</a:t>
            </a:r>
          </a:p>
          <a:p>
            <a:pPr>
              <a:spcBef>
                <a:spcPct val="0"/>
              </a:spcBef>
            </a:pPr>
            <a:r>
              <a:rPr lang="tr-TR" altLang="tr-TR"/>
              <a:t>edilebileceğini belirtilmektedirler.</a:t>
            </a:r>
          </a:p>
        </p:txBody>
      </p:sp>
      <p:sp>
        <p:nvSpPr>
          <p:cNvPr id="89092" name="Slayt Numarası Yer Tutucusu 3">
            <a:extLst>
              <a:ext uri="{FF2B5EF4-FFF2-40B4-BE49-F238E27FC236}">
                <a16:creationId xmlns:a16="http://schemas.microsoft.com/office/drawing/2014/main" id="{5BEFCFD6-C1DC-4EE3-8D1A-75DC70D13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7F78436-B291-428A-B2E0-7E896BC5890D}" type="slidenum">
              <a:rPr lang="tr-TR" altLang="tr-TR"/>
              <a:pPr/>
              <a:t>64</a:t>
            </a:fld>
            <a:endParaRPr lang="tr-TR" altLang="tr-TR"/>
          </a:p>
        </p:txBody>
      </p:sp>
    </p:spTree>
    <p:extLst>
      <p:ext uri="{BB962C8B-B14F-4D97-AF65-F5344CB8AC3E}">
        <p14:creationId xmlns:p14="http://schemas.microsoft.com/office/powerpoint/2010/main" val="173551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Görüntüsü Yer Tutucusu 1">
            <a:extLst>
              <a:ext uri="{FF2B5EF4-FFF2-40B4-BE49-F238E27FC236}">
                <a16:creationId xmlns:a16="http://schemas.microsoft.com/office/drawing/2014/main" id="{3C76B7B5-49BB-42A8-A332-CF1AA5CDDA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 Yer Tutucusu 2">
            <a:extLst>
              <a:ext uri="{FF2B5EF4-FFF2-40B4-BE49-F238E27FC236}">
                <a16:creationId xmlns:a16="http://schemas.microsoft.com/office/drawing/2014/main" id="{D360743B-E6E1-4837-AB81-2F4FED484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a:t>Akut metabolik komplikasyonlar</a:t>
            </a:r>
          </a:p>
          <a:p>
            <a:pPr lvl="1">
              <a:spcBef>
                <a:spcPct val="0"/>
              </a:spcBef>
            </a:pPr>
            <a:r>
              <a:rPr lang="tr-TR" altLang="tr-TR"/>
              <a:t>Diyabetik ketoasidoz - Hiperozmolar hiperglisemik durum - Ciddi hipoglisemi</a:t>
            </a:r>
          </a:p>
          <a:p>
            <a:pPr>
              <a:spcBef>
                <a:spcPct val="0"/>
              </a:spcBef>
            </a:pPr>
            <a:r>
              <a:rPr lang="tr-TR" altLang="tr-TR"/>
              <a:t>Kontrolsüz diyabet</a:t>
            </a:r>
          </a:p>
          <a:p>
            <a:pPr lvl="1">
              <a:spcBef>
                <a:spcPct val="0"/>
              </a:spcBef>
            </a:pPr>
            <a:r>
              <a:rPr lang="tr-TR" altLang="tr-TR"/>
              <a:t>Sıvı kaybına eşlik eden hiperglisemi</a:t>
            </a:r>
          </a:p>
          <a:p>
            <a:pPr lvl="1">
              <a:spcBef>
                <a:spcPct val="0"/>
              </a:spcBef>
            </a:pPr>
            <a:r>
              <a:rPr lang="tr-TR" altLang="tr-TR"/>
              <a:t>Metabolik bozulma ile ilişkili sürekli ve dirençli hiperglisemi</a:t>
            </a:r>
          </a:p>
          <a:p>
            <a:pPr lvl="1">
              <a:spcBef>
                <a:spcPct val="0"/>
              </a:spcBef>
            </a:pPr>
            <a:r>
              <a:rPr lang="tr-TR" altLang="tr-TR"/>
              <a:t>Ayaktan tedaviye dirençli, tekrarlayan açlık hiperglisemisi (&gt;300 mg/dl) veya A1C’nin ’normal üst sınır’ın iki katından yüksek (A1C &gt;%11) olması</a:t>
            </a:r>
          </a:p>
          <a:p>
            <a:pPr lvl="1">
              <a:spcBef>
                <a:spcPct val="0"/>
              </a:spcBef>
            </a:pPr>
            <a:r>
              <a:rPr lang="tr-TR" altLang="tr-TR"/>
              <a:t>Tedaviye rağmen tekrarlayan, ağır hipoglisemi (&lt;50 mg/dl) atakları</a:t>
            </a:r>
          </a:p>
          <a:p>
            <a:pPr lvl="1">
              <a:spcBef>
                <a:spcPct val="0"/>
              </a:spcBef>
            </a:pPr>
            <a:r>
              <a:rPr lang="tr-TR" altLang="tr-TR"/>
              <a:t>Metabolik dengesizlik: Sık tekrarlayan hipoglisemi (&lt;50 mg/dl) ve açlık hiperglisemisi(&gt;300 mg/dl) atakları</a:t>
            </a:r>
          </a:p>
          <a:p>
            <a:pPr lvl="1">
              <a:spcBef>
                <a:spcPct val="0"/>
              </a:spcBef>
            </a:pPr>
            <a:r>
              <a:rPr lang="tr-TR" altLang="tr-TR"/>
              <a:t>İnfeksiyon ya da travma gibi presipitan bir neden olmaksızın tekrarlayan DKA atakları</a:t>
            </a:r>
          </a:p>
          <a:p>
            <a:pPr lvl="1">
              <a:spcBef>
                <a:spcPct val="0"/>
              </a:spcBef>
            </a:pPr>
            <a:r>
              <a:rPr lang="tr-TR" altLang="tr-TR"/>
              <a:t>Metabolik kontrolü bozan ve ayaktan kontrol edilemeyen ciddi psikososyal sorunlara bağlı okul ya da iş yaşamının aksaması</a:t>
            </a:r>
          </a:p>
          <a:p>
            <a:pPr>
              <a:spcBef>
                <a:spcPct val="0"/>
              </a:spcBef>
            </a:pPr>
            <a:endParaRPr lang="tr-TR" altLang="tr-TR"/>
          </a:p>
        </p:txBody>
      </p:sp>
      <p:sp>
        <p:nvSpPr>
          <p:cNvPr id="90116" name="Slayt Numarası Yer Tutucusu 3">
            <a:extLst>
              <a:ext uri="{FF2B5EF4-FFF2-40B4-BE49-F238E27FC236}">
                <a16:creationId xmlns:a16="http://schemas.microsoft.com/office/drawing/2014/main" id="{BCB8C3D7-720D-4977-8B1B-E3F162B292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FBBD124-7F6C-4965-A8F8-A2994CF60139}" type="slidenum">
              <a:rPr lang="tr-TR" altLang="tr-TR"/>
              <a:pPr/>
              <a:t>71</a:t>
            </a:fld>
            <a:endParaRPr lang="tr-TR" altLang="tr-TR"/>
          </a:p>
        </p:txBody>
      </p:sp>
    </p:spTree>
    <p:extLst>
      <p:ext uri="{BB962C8B-B14F-4D97-AF65-F5344CB8AC3E}">
        <p14:creationId xmlns:p14="http://schemas.microsoft.com/office/powerpoint/2010/main" val="211567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Görüntüsü Yer Tutucusu 1">
            <a:extLst>
              <a:ext uri="{FF2B5EF4-FFF2-40B4-BE49-F238E27FC236}">
                <a16:creationId xmlns:a16="http://schemas.microsoft.com/office/drawing/2014/main" id="{21B91D72-F3C7-4804-8181-ABCEBCCDE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 Yer Tutucusu 2">
            <a:extLst>
              <a:ext uri="{FF2B5EF4-FFF2-40B4-BE49-F238E27FC236}">
                <a16:creationId xmlns:a16="http://schemas.microsoft.com/office/drawing/2014/main" id="{61F2E7C4-1036-4593-8E7A-E42A3A9CD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
        <p:nvSpPr>
          <p:cNvPr id="91140" name="Slayt Numarası Yer Tutucusu 3">
            <a:extLst>
              <a:ext uri="{FF2B5EF4-FFF2-40B4-BE49-F238E27FC236}">
                <a16:creationId xmlns:a16="http://schemas.microsoft.com/office/drawing/2014/main" id="{674ED52D-A286-4A7E-9D11-5A4E33AC8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90DB829-0324-4FE6-8EB1-33329CD435A8}" type="slidenum">
              <a:rPr lang="tr-TR" altLang="tr-TR"/>
              <a:pPr/>
              <a:t>72</a:t>
            </a:fld>
            <a:endParaRPr lang="tr-TR" altLang="tr-TR"/>
          </a:p>
        </p:txBody>
      </p:sp>
    </p:spTree>
    <p:extLst>
      <p:ext uri="{BB962C8B-B14F-4D97-AF65-F5344CB8AC3E}">
        <p14:creationId xmlns:p14="http://schemas.microsoft.com/office/powerpoint/2010/main" val="256900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a:extLst>
              <a:ext uri="{FF2B5EF4-FFF2-40B4-BE49-F238E27FC236}">
                <a16:creationId xmlns:a16="http://schemas.microsoft.com/office/drawing/2014/main" id="{B29E90F0-18E6-49BB-94C4-B902DDDDE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a:extLst>
              <a:ext uri="{FF2B5EF4-FFF2-40B4-BE49-F238E27FC236}">
                <a16:creationId xmlns:a16="http://schemas.microsoft.com/office/drawing/2014/main" id="{95A2CB3C-FA0D-4EB2-BE93-4D24361658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
        <p:nvSpPr>
          <p:cNvPr id="75780" name="Slayt Numarası Yer Tutucusu 3">
            <a:extLst>
              <a:ext uri="{FF2B5EF4-FFF2-40B4-BE49-F238E27FC236}">
                <a16:creationId xmlns:a16="http://schemas.microsoft.com/office/drawing/2014/main" id="{EF36A2C2-4E08-4472-87D7-A8C8721666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B42EDC-D1FB-4C26-8C36-CA2A9437777B}" type="slidenum">
              <a:rPr lang="tr-TR" altLang="tr-TR"/>
              <a:pPr/>
              <a:t>11</a:t>
            </a:fld>
            <a:endParaRPr lang="tr-TR" altLang="tr-TR"/>
          </a:p>
        </p:txBody>
      </p:sp>
    </p:spTree>
    <p:extLst>
      <p:ext uri="{BB962C8B-B14F-4D97-AF65-F5344CB8AC3E}">
        <p14:creationId xmlns:p14="http://schemas.microsoft.com/office/powerpoint/2010/main" val="151460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a:extLst>
              <a:ext uri="{FF2B5EF4-FFF2-40B4-BE49-F238E27FC236}">
                <a16:creationId xmlns:a16="http://schemas.microsoft.com/office/drawing/2014/main" id="{4045FCBD-5402-4727-922D-2D8701F1B4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 Yer Tutucusu 2">
            <a:extLst>
              <a:ext uri="{FF2B5EF4-FFF2-40B4-BE49-F238E27FC236}">
                <a16:creationId xmlns:a16="http://schemas.microsoft.com/office/drawing/2014/main" id="{344D8671-AD61-4115-84F5-C950923B0B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dirty="0" err="1"/>
              <a:t>latent</a:t>
            </a:r>
            <a:r>
              <a:rPr lang="tr-TR" altLang="tr-TR" dirty="0"/>
              <a:t> </a:t>
            </a:r>
            <a:r>
              <a:rPr lang="tr-TR" altLang="tr-TR" dirty="0" err="1"/>
              <a:t>autoimmune</a:t>
            </a:r>
            <a:r>
              <a:rPr lang="tr-TR" altLang="tr-TR" dirty="0"/>
              <a:t> </a:t>
            </a:r>
            <a:r>
              <a:rPr lang="tr-TR" altLang="tr-TR" dirty="0" err="1"/>
              <a:t>diabetes</a:t>
            </a:r>
            <a:r>
              <a:rPr lang="tr-TR" altLang="tr-TR" dirty="0"/>
              <a:t> in </a:t>
            </a:r>
            <a:r>
              <a:rPr lang="tr-TR" altLang="tr-TR" dirty="0" err="1"/>
              <a:t>adult</a:t>
            </a:r>
            <a:endParaRPr lang="tr-TR" altLang="tr-TR" dirty="0"/>
          </a:p>
        </p:txBody>
      </p:sp>
      <p:sp>
        <p:nvSpPr>
          <p:cNvPr id="76804" name="Slayt Numarası Yer Tutucusu 3">
            <a:extLst>
              <a:ext uri="{FF2B5EF4-FFF2-40B4-BE49-F238E27FC236}">
                <a16:creationId xmlns:a16="http://schemas.microsoft.com/office/drawing/2014/main" id="{3F1BC25D-5489-4C7E-8AEF-91ABE22D16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F7256A1-A9C6-427E-80A6-6F4D8CD03328}" type="slidenum">
              <a:rPr lang="tr-TR" altLang="tr-TR"/>
              <a:pPr/>
              <a:t>12</a:t>
            </a:fld>
            <a:endParaRPr lang="tr-TR" altLang="tr-TR"/>
          </a:p>
        </p:txBody>
      </p:sp>
    </p:spTree>
    <p:extLst>
      <p:ext uri="{BB962C8B-B14F-4D97-AF65-F5344CB8AC3E}">
        <p14:creationId xmlns:p14="http://schemas.microsoft.com/office/powerpoint/2010/main" val="277112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Görüntüsü Yer Tutucusu 1">
            <a:extLst>
              <a:ext uri="{FF2B5EF4-FFF2-40B4-BE49-F238E27FC236}">
                <a16:creationId xmlns:a16="http://schemas.microsoft.com/office/drawing/2014/main" id="{EB59953B-2704-4523-8784-6C1A6933DA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 Yer Tutucusu 2">
            <a:extLst>
              <a:ext uri="{FF2B5EF4-FFF2-40B4-BE49-F238E27FC236}">
                <a16:creationId xmlns:a16="http://schemas.microsoft.com/office/drawing/2014/main" id="{297ACF5C-B4EA-4E22-AD3A-3BFD9B49B9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dirty="0" err="1"/>
              <a:t>Genc</a:t>
            </a:r>
            <a:r>
              <a:rPr lang="tr-TR" altLang="tr-TR" dirty="0"/>
              <a:t>, akut, </a:t>
            </a:r>
            <a:r>
              <a:rPr lang="tr-TR" altLang="tr-TR" dirty="0" err="1"/>
              <a:t>semp</a:t>
            </a:r>
            <a:r>
              <a:rPr lang="tr-TR" altLang="tr-TR" dirty="0"/>
              <a:t>, zayıf, c-</a:t>
            </a:r>
            <a:r>
              <a:rPr lang="tr-TR" altLang="tr-TR" dirty="0" err="1"/>
              <a:t>peptid</a:t>
            </a:r>
            <a:r>
              <a:rPr lang="tr-TR" altLang="tr-TR" dirty="0"/>
              <a:t> </a:t>
            </a:r>
            <a:r>
              <a:rPr lang="tr-TR" altLang="tr-TR" dirty="0" err="1"/>
              <a:t>dusuk</a:t>
            </a:r>
            <a:r>
              <a:rPr lang="tr-TR" altLang="tr-TR" dirty="0"/>
              <a:t>, antikor+, </a:t>
            </a:r>
          </a:p>
          <a:p>
            <a:pPr>
              <a:spcBef>
                <a:spcPct val="0"/>
              </a:spcBef>
            </a:pPr>
            <a:r>
              <a:rPr lang="tr-TR" altLang="tr-TR" dirty="0"/>
              <a:t>adacık hücre </a:t>
            </a:r>
            <a:r>
              <a:rPr lang="tr-TR" altLang="tr-TR" dirty="0" err="1"/>
              <a:t>otoantikorları</a:t>
            </a:r>
            <a:r>
              <a:rPr lang="tr-TR" altLang="tr-TR" dirty="0"/>
              <a:t> (</a:t>
            </a:r>
            <a:r>
              <a:rPr lang="tr-TR" altLang="tr-TR" dirty="0" err="1"/>
              <a:t>islet</a:t>
            </a:r>
            <a:r>
              <a:rPr lang="tr-TR" altLang="tr-TR" dirty="0"/>
              <a:t> </a:t>
            </a:r>
            <a:r>
              <a:rPr lang="tr-TR" altLang="tr-TR" dirty="0" err="1"/>
              <a:t>cell</a:t>
            </a:r>
            <a:r>
              <a:rPr lang="tr-TR" altLang="tr-TR" dirty="0"/>
              <a:t> </a:t>
            </a:r>
            <a:r>
              <a:rPr lang="tr-TR" altLang="tr-TR" dirty="0" err="1"/>
              <a:t>cytoplasmic</a:t>
            </a:r>
            <a:r>
              <a:rPr lang="tr-TR" altLang="tr-TR" dirty="0"/>
              <a:t> </a:t>
            </a:r>
            <a:r>
              <a:rPr lang="tr-TR" altLang="tr-TR" dirty="0" err="1"/>
              <a:t>antibody</a:t>
            </a:r>
            <a:r>
              <a:rPr lang="tr-TR" altLang="tr-TR" dirty="0"/>
              <a:t>, ICA),     </a:t>
            </a:r>
          </a:p>
          <a:p>
            <a:pPr>
              <a:spcBef>
                <a:spcPct val="0"/>
              </a:spcBef>
            </a:pPr>
            <a:r>
              <a:rPr lang="tr-TR" altLang="tr-TR" dirty="0"/>
              <a:t>insülin </a:t>
            </a:r>
            <a:r>
              <a:rPr lang="tr-TR" altLang="tr-TR" dirty="0" err="1"/>
              <a:t>otoantikorları</a:t>
            </a:r>
            <a:r>
              <a:rPr lang="tr-TR" altLang="tr-TR" dirty="0"/>
              <a:t> (insülin </a:t>
            </a:r>
            <a:r>
              <a:rPr lang="tr-TR" altLang="tr-TR" dirty="0" err="1"/>
              <a:t>autoantibody</a:t>
            </a:r>
            <a:r>
              <a:rPr lang="tr-TR" altLang="tr-TR" dirty="0"/>
              <a:t>, IAA), </a:t>
            </a:r>
          </a:p>
          <a:p>
            <a:pPr>
              <a:spcBef>
                <a:spcPct val="0"/>
              </a:spcBef>
            </a:pPr>
            <a:r>
              <a:rPr lang="tr-TR" altLang="tr-TR" dirty="0" err="1"/>
              <a:t>glutamik</a:t>
            </a:r>
            <a:r>
              <a:rPr lang="tr-TR" altLang="tr-TR" dirty="0"/>
              <a:t> asit </a:t>
            </a:r>
            <a:r>
              <a:rPr lang="tr-TR" altLang="tr-TR" dirty="0" err="1"/>
              <a:t>dekarboksilaz</a:t>
            </a:r>
            <a:r>
              <a:rPr lang="tr-TR" altLang="tr-TR" dirty="0"/>
              <a:t> (GAD) antikorları ve </a:t>
            </a:r>
          </a:p>
          <a:p>
            <a:pPr>
              <a:spcBef>
                <a:spcPct val="0"/>
              </a:spcBef>
            </a:pPr>
            <a:r>
              <a:rPr lang="tr-TR" altLang="tr-TR" dirty="0" err="1"/>
              <a:t>tirozin</a:t>
            </a:r>
            <a:r>
              <a:rPr lang="tr-TR" altLang="tr-TR" dirty="0"/>
              <a:t> </a:t>
            </a:r>
            <a:r>
              <a:rPr lang="tr-TR" altLang="tr-TR" dirty="0" err="1"/>
              <a:t>fosfotaza</a:t>
            </a:r>
            <a:r>
              <a:rPr lang="tr-TR" altLang="tr-TR" dirty="0"/>
              <a:t> karşı </a:t>
            </a:r>
            <a:r>
              <a:rPr lang="tr-TR" altLang="tr-TR" dirty="0" err="1"/>
              <a:t>otoantikorlar</a:t>
            </a:r>
            <a:r>
              <a:rPr lang="tr-TR" altLang="tr-TR" dirty="0"/>
              <a:t> (</a:t>
            </a:r>
            <a:r>
              <a:rPr lang="tr-TR" altLang="tr-TR" dirty="0" err="1"/>
              <a:t>islet</a:t>
            </a:r>
            <a:r>
              <a:rPr lang="tr-TR" altLang="tr-TR" dirty="0"/>
              <a:t> associated-2, IA-2) ve </a:t>
            </a:r>
          </a:p>
          <a:p>
            <a:pPr>
              <a:spcBef>
                <a:spcPct val="0"/>
              </a:spcBef>
            </a:pPr>
            <a:r>
              <a:rPr lang="tr-TR" altLang="tr-TR" dirty="0"/>
              <a:t>anti-</a:t>
            </a:r>
            <a:r>
              <a:rPr lang="tr-TR" altLang="tr-TR" dirty="0" err="1"/>
              <a:t>fogrin</a:t>
            </a:r>
            <a:r>
              <a:rPr lang="tr-TR" altLang="tr-TR" dirty="0"/>
              <a:t> (</a:t>
            </a:r>
            <a:r>
              <a:rPr lang="tr-TR" altLang="tr-TR" dirty="0" err="1"/>
              <a:t>islet</a:t>
            </a:r>
            <a:r>
              <a:rPr lang="tr-TR" altLang="tr-TR" dirty="0"/>
              <a:t> associated-2 beta, IA-2 beta) antikorları </a:t>
            </a:r>
          </a:p>
        </p:txBody>
      </p:sp>
      <p:sp>
        <p:nvSpPr>
          <p:cNvPr id="77828" name="Slayt Numarası Yer Tutucusu 3">
            <a:extLst>
              <a:ext uri="{FF2B5EF4-FFF2-40B4-BE49-F238E27FC236}">
                <a16:creationId xmlns:a16="http://schemas.microsoft.com/office/drawing/2014/main" id="{03B30D78-A014-41F7-BB58-C41B05E9EA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2801B0E-9FB1-4AB1-8ABC-FB34F6F079D0}" type="slidenum">
              <a:rPr lang="tr-TR" altLang="tr-TR"/>
              <a:pPr/>
              <a:t>13</a:t>
            </a:fld>
            <a:endParaRPr lang="tr-TR" altLang="tr-TR"/>
          </a:p>
        </p:txBody>
      </p:sp>
    </p:spTree>
    <p:extLst>
      <p:ext uri="{BB962C8B-B14F-4D97-AF65-F5344CB8AC3E}">
        <p14:creationId xmlns:p14="http://schemas.microsoft.com/office/powerpoint/2010/main" val="386312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Görüntüsü Yer Tutucusu 1">
            <a:extLst>
              <a:ext uri="{FF2B5EF4-FFF2-40B4-BE49-F238E27FC236}">
                <a16:creationId xmlns:a16="http://schemas.microsoft.com/office/drawing/2014/main" id="{36238E5F-3BE5-4093-B092-74A44C62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 Yer Tutucusu 2">
            <a:extLst>
              <a:ext uri="{FF2B5EF4-FFF2-40B4-BE49-F238E27FC236}">
                <a16:creationId xmlns:a16="http://schemas.microsoft.com/office/drawing/2014/main" id="{420C67B2-9330-4337-8525-E5802C169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tr-TR" altLang="tr-TR" sz="2800"/>
              <a:t>IV.  Diğer spesifik diyabet tipleri </a:t>
            </a:r>
          </a:p>
          <a:p>
            <a:pPr lvl="1">
              <a:lnSpc>
                <a:spcPct val="80000"/>
              </a:lnSpc>
              <a:spcBef>
                <a:spcPct val="0"/>
              </a:spcBef>
            </a:pPr>
            <a:r>
              <a:rPr lang="tr-TR" altLang="tr-TR" sz="2000"/>
              <a:t>Beta-hücre fonksiyonlarının genetik defekti (monogenik diyabet formları)</a:t>
            </a:r>
          </a:p>
          <a:p>
            <a:pPr lvl="1">
              <a:lnSpc>
                <a:spcPct val="80000"/>
              </a:lnSpc>
              <a:spcBef>
                <a:spcPct val="0"/>
              </a:spcBef>
            </a:pPr>
            <a:r>
              <a:rPr lang="tr-TR" altLang="tr-TR" sz="2000"/>
              <a:t>İnsülinin etkisindeki genetik defektler</a:t>
            </a:r>
          </a:p>
          <a:p>
            <a:pPr lvl="1">
              <a:lnSpc>
                <a:spcPct val="80000"/>
              </a:lnSpc>
              <a:spcBef>
                <a:spcPct val="0"/>
              </a:spcBef>
            </a:pPr>
            <a:r>
              <a:rPr lang="tr-TR" altLang="tr-TR" sz="2000"/>
              <a:t>Endokrinopatiler</a:t>
            </a:r>
          </a:p>
          <a:p>
            <a:pPr lvl="1">
              <a:lnSpc>
                <a:spcPct val="80000"/>
              </a:lnSpc>
              <a:spcBef>
                <a:spcPct val="0"/>
              </a:spcBef>
            </a:pPr>
            <a:r>
              <a:rPr lang="tr-TR" altLang="tr-TR" sz="2000"/>
              <a:t>İlaç veya kimyasal ajanlar</a:t>
            </a:r>
          </a:p>
          <a:p>
            <a:pPr lvl="1">
              <a:lnSpc>
                <a:spcPct val="80000"/>
              </a:lnSpc>
              <a:spcBef>
                <a:spcPct val="0"/>
              </a:spcBef>
            </a:pPr>
            <a:r>
              <a:rPr lang="tr-TR" altLang="tr-TR" sz="2000"/>
              <a:t>Diyabetle ilişkili genetik sendromlar</a:t>
            </a:r>
          </a:p>
          <a:p>
            <a:pPr lvl="1">
              <a:lnSpc>
                <a:spcPct val="80000"/>
              </a:lnSpc>
              <a:spcBef>
                <a:spcPct val="0"/>
              </a:spcBef>
            </a:pPr>
            <a:r>
              <a:rPr lang="tr-TR" altLang="tr-TR" sz="2000"/>
              <a:t>İnfeksiyonlar</a:t>
            </a:r>
          </a:p>
          <a:p>
            <a:pPr>
              <a:spcBef>
                <a:spcPct val="0"/>
              </a:spcBef>
            </a:pPr>
            <a:endParaRPr lang="tr-TR" altLang="tr-TR"/>
          </a:p>
        </p:txBody>
      </p:sp>
      <p:sp>
        <p:nvSpPr>
          <p:cNvPr id="81924" name="Slayt Numarası Yer Tutucusu 3">
            <a:extLst>
              <a:ext uri="{FF2B5EF4-FFF2-40B4-BE49-F238E27FC236}">
                <a16:creationId xmlns:a16="http://schemas.microsoft.com/office/drawing/2014/main" id="{7EA6A1C1-724B-4DCD-9CC0-2E2B7BF629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9A2EFE6-936E-4C00-A456-700E2631B7C3}" type="slidenum">
              <a:rPr lang="tr-TR" altLang="tr-TR"/>
              <a:pPr/>
              <a:t>14</a:t>
            </a:fld>
            <a:endParaRPr lang="tr-TR" altLang="tr-TR"/>
          </a:p>
        </p:txBody>
      </p:sp>
    </p:spTree>
    <p:extLst>
      <p:ext uri="{BB962C8B-B14F-4D97-AF65-F5344CB8AC3E}">
        <p14:creationId xmlns:p14="http://schemas.microsoft.com/office/powerpoint/2010/main" val="313065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ayt Görüntüsü Yer Tutucusu 1">
            <a:extLst>
              <a:ext uri="{FF2B5EF4-FFF2-40B4-BE49-F238E27FC236}">
                <a16:creationId xmlns:a16="http://schemas.microsoft.com/office/drawing/2014/main" id="{8490DA17-F5C5-4839-AA0D-B216CC44A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 Yer Tutucusu 2">
            <a:extLst>
              <a:ext uri="{FF2B5EF4-FFF2-40B4-BE49-F238E27FC236}">
                <a16:creationId xmlns:a16="http://schemas.microsoft.com/office/drawing/2014/main" id="{E8D5C277-1B6C-4EB6-AB18-D9C19B648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
        <p:nvSpPr>
          <p:cNvPr id="82948" name="Slayt Numarası Yer Tutucusu 3">
            <a:extLst>
              <a:ext uri="{FF2B5EF4-FFF2-40B4-BE49-F238E27FC236}">
                <a16:creationId xmlns:a16="http://schemas.microsoft.com/office/drawing/2014/main" id="{E86D6C7D-3C67-4C41-B0D2-08937B060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42D3A13-D753-4D87-B20D-8ABCA17D2CB3}" type="slidenum">
              <a:rPr lang="tr-TR" altLang="tr-TR"/>
              <a:pPr/>
              <a:t>16</a:t>
            </a:fld>
            <a:endParaRPr lang="tr-TR" altLang="tr-TR"/>
          </a:p>
        </p:txBody>
      </p:sp>
    </p:spTree>
    <p:extLst>
      <p:ext uri="{BB962C8B-B14F-4D97-AF65-F5344CB8AC3E}">
        <p14:creationId xmlns:p14="http://schemas.microsoft.com/office/powerpoint/2010/main" val="397773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a:extLst>
              <a:ext uri="{FF2B5EF4-FFF2-40B4-BE49-F238E27FC236}">
                <a16:creationId xmlns:a16="http://schemas.microsoft.com/office/drawing/2014/main" id="{02719306-D586-4EE7-9282-BED1964A44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a:extLst>
              <a:ext uri="{FF2B5EF4-FFF2-40B4-BE49-F238E27FC236}">
                <a16:creationId xmlns:a16="http://schemas.microsoft.com/office/drawing/2014/main" id="{C390F0DB-4ED3-4DDE-8FBD-D47AF78B94C0}"/>
              </a:ext>
            </a:extLst>
          </p:cNvPr>
          <p:cNvSpPr>
            <a:spLocks noGrp="1"/>
          </p:cNvSpPr>
          <p:nvPr>
            <p:ph type="body" idx="1"/>
          </p:nvPr>
        </p:nvSpPr>
        <p:spPr/>
        <p:txBody>
          <a:bodyPr/>
          <a:lstStyle/>
          <a:p>
            <a:pPr marL="342900" lvl="1" indent="-342900" fontAlgn="auto">
              <a:spcBef>
                <a:spcPts val="0"/>
              </a:spcBef>
              <a:spcAft>
                <a:spcPts val="0"/>
              </a:spcAft>
              <a:buFont typeface="Arial" pitchFamily="34" charset="0"/>
              <a:buChar char="•"/>
              <a:defRPr/>
            </a:pPr>
            <a:r>
              <a:rPr lang="tr-TR" altLang="tr-TR" sz="2600" dirty="0"/>
              <a:t>İlaç veya kimyasal ajanlar</a:t>
            </a:r>
          </a:p>
          <a:p>
            <a:pPr lvl="1" fontAlgn="auto">
              <a:spcBef>
                <a:spcPts val="0"/>
              </a:spcBef>
              <a:spcAft>
                <a:spcPts val="0"/>
              </a:spcAft>
              <a:defRPr/>
            </a:pPr>
            <a:r>
              <a:rPr lang="tr-TR" sz="2300" dirty="0" err="1"/>
              <a:t>Atipik</a:t>
            </a:r>
            <a:r>
              <a:rPr lang="tr-TR" sz="2300" dirty="0"/>
              <a:t> anti-</a:t>
            </a:r>
            <a:r>
              <a:rPr lang="tr-TR" sz="2300" dirty="0" err="1"/>
              <a:t>psikotikler</a:t>
            </a:r>
            <a:r>
              <a:rPr lang="tr-TR" sz="2300" dirty="0"/>
              <a:t> :  </a:t>
            </a:r>
            <a:r>
              <a:rPr lang="tr-TR" sz="2300" dirty="0" err="1"/>
              <a:t>insulin</a:t>
            </a:r>
            <a:r>
              <a:rPr lang="tr-TR" sz="2300" dirty="0"/>
              <a:t> direncini arttır, </a:t>
            </a:r>
            <a:r>
              <a:rPr lang="tr-TR" sz="2300" dirty="0" err="1"/>
              <a:t>sekresyonunu</a:t>
            </a:r>
            <a:r>
              <a:rPr lang="tr-TR" sz="2300" dirty="0"/>
              <a:t> azaltırlar. (</a:t>
            </a:r>
            <a:r>
              <a:rPr lang="tr-TR" sz="2300" dirty="0" err="1"/>
              <a:t>klorpromazin</a:t>
            </a:r>
            <a:r>
              <a:rPr lang="tr-TR" sz="2300" dirty="0"/>
              <a:t>, </a:t>
            </a:r>
            <a:r>
              <a:rPr lang="tr-TR" sz="2300" dirty="0" err="1"/>
              <a:t>fenotiazin</a:t>
            </a:r>
            <a:r>
              <a:rPr lang="tr-TR" sz="2300" dirty="0"/>
              <a:t>, </a:t>
            </a:r>
            <a:r>
              <a:rPr lang="tr-TR" sz="2300" dirty="0" err="1"/>
              <a:t>klozapin</a:t>
            </a:r>
            <a:r>
              <a:rPr lang="tr-TR" sz="2300" dirty="0"/>
              <a:t>, </a:t>
            </a:r>
            <a:r>
              <a:rPr lang="tr-TR" sz="2300" dirty="0" err="1"/>
              <a:t>olanzapin</a:t>
            </a:r>
            <a:r>
              <a:rPr lang="tr-TR" sz="2300" dirty="0"/>
              <a:t>, </a:t>
            </a:r>
            <a:r>
              <a:rPr lang="tr-TR" sz="2300" dirty="0" err="1"/>
              <a:t>ketiyapin</a:t>
            </a:r>
            <a:r>
              <a:rPr lang="tr-TR" sz="2300" dirty="0"/>
              <a:t>, </a:t>
            </a:r>
            <a:r>
              <a:rPr lang="tr-TR" sz="2300" dirty="0" err="1"/>
              <a:t>risperidon</a:t>
            </a:r>
            <a:r>
              <a:rPr lang="tr-TR" sz="2300" dirty="0"/>
              <a:t> )</a:t>
            </a:r>
          </a:p>
          <a:p>
            <a:pPr lvl="1" fontAlgn="auto">
              <a:spcBef>
                <a:spcPts val="0"/>
              </a:spcBef>
              <a:spcAft>
                <a:spcPts val="0"/>
              </a:spcAft>
              <a:defRPr/>
            </a:pPr>
            <a:r>
              <a:rPr lang="tr-TR" sz="2300" dirty="0"/>
              <a:t>Anti-</a:t>
            </a:r>
            <a:r>
              <a:rPr lang="tr-TR" sz="2300" dirty="0" err="1"/>
              <a:t>viral</a:t>
            </a:r>
            <a:r>
              <a:rPr lang="tr-TR" sz="2300" dirty="0"/>
              <a:t> ilaçlar: </a:t>
            </a:r>
            <a:r>
              <a:rPr lang="tr-TR" sz="2300" dirty="0" err="1"/>
              <a:t>İnsulin</a:t>
            </a:r>
            <a:r>
              <a:rPr lang="tr-TR" sz="2300" dirty="0"/>
              <a:t> direncini arttırır. ( </a:t>
            </a:r>
            <a:r>
              <a:rPr lang="tr-TR" sz="2300" dirty="0" err="1"/>
              <a:t>proteaz</a:t>
            </a:r>
            <a:r>
              <a:rPr lang="tr-TR" sz="2300" dirty="0"/>
              <a:t> inhibitörleri, </a:t>
            </a:r>
            <a:r>
              <a:rPr lang="tr-TR" sz="2300" dirty="0" err="1"/>
              <a:t>nukleozid</a:t>
            </a:r>
            <a:r>
              <a:rPr lang="tr-TR" sz="2300" dirty="0"/>
              <a:t> </a:t>
            </a:r>
            <a:r>
              <a:rPr lang="tr-TR" sz="2300" dirty="0" err="1"/>
              <a:t>reverse</a:t>
            </a:r>
            <a:r>
              <a:rPr lang="tr-TR" sz="2300" dirty="0"/>
              <a:t> </a:t>
            </a:r>
            <a:r>
              <a:rPr lang="tr-TR" sz="2300" dirty="0" err="1"/>
              <a:t>transkriptaz</a:t>
            </a:r>
            <a:r>
              <a:rPr lang="tr-TR" sz="2300" dirty="0"/>
              <a:t> </a:t>
            </a:r>
            <a:r>
              <a:rPr lang="tr-TR" sz="2300" dirty="0" err="1"/>
              <a:t>inh</a:t>
            </a:r>
            <a:r>
              <a:rPr lang="tr-TR" sz="2300" dirty="0"/>
              <a:t>. )</a:t>
            </a:r>
          </a:p>
          <a:p>
            <a:pPr lvl="1" fontAlgn="auto">
              <a:spcBef>
                <a:spcPts val="0"/>
              </a:spcBef>
              <a:spcAft>
                <a:spcPts val="0"/>
              </a:spcAft>
              <a:defRPr/>
            </a:pPr>
            <a:r>
              <a:rPr lang="tr-TR" sz="2300" dirty="0"/>
              <a:t>b-</a:t>
            </a:r>
            <a:r>
              <a:rPr lang="tr-TR" sz="2300" dirty="0" err="1"/>
              <a:t>adrenerjik</a:t>
            </a:r>
            <a:r>
              <a:rPr lang="tr-TR" sz="2300" dirty="0"/>
              <a:t> </a:t>
            </a:r>
            <a:r>
              <a:rPr lang="tr-TR" sz="2300" dirty="0" err="1"/>
              <a:t>agonistler</a:t>
            </a:r>
            <a:endParaRPr lang="tr-TR" sz="2300" dirty="0"/>
          </a:p>
          <a:p>
            <a:pPr lvl="1" fontAlgn="auto">
              <a:spcBef>
                <a:spcPts val="0"/>
              </a:spcBef>
              <a:spcAft>
                <a:spcPts val="0"/>
              </a:spcAft>
              <a:defRPr/>
            </a:pPr>
            <a:r>
              <a:rPr lang="tr-TR" sz="2300" dirty="0" err="1"/>
              <a:t>Diazoksid</a:t>
            </a:r>
            <a:r>
              <a:rPr lang="tr-TR" sz="2300" dirty="0"/>
              <a:t> : </a:t>
            </a:r>
            <a:r>
              <a:rPr lang="tr-TR" sz="2300" dirty="0" err="1"/>
              <a:t>İnsulin</a:t>
            </a:r>
            <a:r>
              <a:rPr lang="tr-TR" sz="2300" dirty="0"/>
              <a:t> </a:t>
            </a:r>
            <a:r>
              <a:rPr lang="tr-TR" sz="2300" dirty="0" err="1"/>
              <a:t>sekresyonunu</a:t>
            </a:r>
            <a:r>
              <a:rPr lang="tr-TR" sz="2300" dirty="0"/>
              <a:t> ve duyarlılığını azaltır</a:t>
            </a:r>
          </a:p>
          <a:p>
            <a:pPr lvl="1" fontAlgn="auto">
              <a:spcBef>
                <a:spcPts val="0"/>
              </a:spcBef>
              <a:spcAft>
                <a:spcPts val="0"/>
              </a:spcAft>
              <a:defRPr/>
            </a:pPr>
            <a:r>
              <a:rPr lang="tr-TR" sz="2300" dirty="0" err="1"/>
              <a:t>Fenitoin</a:t>
            </a:r>
            <a:endParaRPr lang="tr-TR" sz="2300" dirty="0"/>
          </a:p>
          <a:p>
            <a:pPr lvl="1" fontAlgn="auto">
              <a:spcBef>
                <a:spcPts val="0"/>
              </a:spcBef>
              <a:spcAft>
                <a:spcPts val="0"/>
              </a:spcAft>
              <a:defRPr/>
            </a:pPr>
            <a:r>
              <a:rPr lang="tr-TR" sz="2300" dirty="0" err="1"/>
              <a:t>Glukokortikoidler</a:t>
            </a:r>
            <a:r>
              <a:rPr lang="tr-TR" sz="2300" dirty="0"/>
              <a:t>: İnsülin direncini, karaciğerde </a:t>
            </a:r>
            <a:r>
              <a:rPr lang="tr-TR" sz="2300" dirty="0" err="1"/>
              <a:t>glukoz</a:t>
            </a:r>
            <a:r>
              <a:rPr lang="tr-TR" sz="2300" dirty="0"/>
              <a:t> üretimini ve PPAR gama salınımını arttırırlar.</a:t>
            </a:r>
          </a:p>
          <a:p>
            <a:pPr fontAlgn="auto">
              <a:spcBef>
                <a:spcPts val="0"/>
              </a:spcBef>
              <a:spcAft>
                <a:spcPts val="0"/>
              </a:spcAft>
              <a:defRPr/>
            </a:pPr>
            <a:endParaRPr lang="tr-TR" dirty="0"/>
          </a:p>
          <a:p>
            <a:pPr marL="342900" lvl="1" indent="-342900" fontAlgn="auto">
              <a:spcBef>
                <a:spcPts val="0"/>
              </a:spcBef>
              <a:spcAft>
                <a:spcPts val="0"/>
              </a:spcAft>
              <a:buFont typeface="Arial" pitchFamily="34" charset="0"/>
              <a:buChar char="•"/>
              <a:defRPr/>
            </a:pPr>
            <a:endParaRPr lang="tr-TR" altLang="tr-TR" sz="3300" dirty="0"/>
          </a:p>
          <a:p>
            <a:pPr marL="342900" lvl="1" indent="-342900" fontAlgn="auto">
              <a:spcBef>
                <a:spcPts val="0"/>
              </a:spcBef>
              <a:spcAft>
                <a:spcPts val="0"/>
              </a:spcAft>
              <a:buFont typeface="Arial" pitchFamily="34" charset="0"/>
              <a:buChar char="•"/>
              <a:defRPr/>
            </a:pPr>
            <a:r>
              <a:rPr lang="tr-TR" altLang="tr-TR" sz="3300" dirty="0"/>
              <a:t>İlaç veya kimyasal ajanlar</a:t>
            </a:r>
          </a:p>
          <a:p>
            <a:pPr lvl="1" fontAlgn="auto">
              <a:spcBef>
                <a:spcPts val="0"/>
              </a:spcBef>
              <a:spcAft>
                <a:spcPts val="0"/>
              </a:spcAft>
              <a:defRPr/>
            </a:pPr>
            <a:r>
              <a:rPr lang="tr-TR" sz="3000" dirty="0"/>
              <a:t>a -İnterferon</a:t>
            </a:r>
          </a:p>
          <a:p>
            <a:pPr lvl="1" fontAlgn="auto">
              <a:spcBef>
                <a:spcPts val="0"/>
              </a:spcBef>
              <a:spcAft>
                <a:spcPts val="0"/>
              </a:spcAft>
              <a:defRPr/>
            </a:pPr>
            <a:r>
              <a:rPr lang="tr-TR" sz="3000" dirty="0" err="1"/>
              <a:t>Nikotinik</a:t>
            </a:r>
            <a:r>
              <a:rPr lang="tr-TR" sz="3000" dirty="0"/>
              <a:t> asit</a:t>
            </a:r>
          </a:p>
          <a:p>
            <a:pPr lvl="1" fontAlgn="auto">
              <a:spcBef>
                <a:spcPts val="0"/>
              </a:spcBef>
              <a:spcAft>
                <a:spcPts val="0"/>
              </a:spcAft>
              <a:defRPr/>
            </a:pPr>
            <a:r>
              <a:rPr lang="tr-TR" sz="3000" dirty="0" err="1"/>
              <a:t>Pentamidin</a:t>
            </a:r>
            <a:r>
              <a:rPr lang="tr-TR" sz="3000" dirty="0"/>
              <a:t> : Pankreas beta hücre hasarı yapar</a:t>
            </a:r>
          </a:p>
          <a:p>
            <a:pPr lvl="1" fontAlgn="auto">
              <a:spcBef>
                <a:spcPts val="0"/>
              </a:spcBef>
              <a:spcAft>
                <a:spcPts val="0"/>
              </a:spcAft>
              <a:defRPr/>
            </a:pPr>
            <a:r>
              <a:rPr lang="tr-TR" sz="3000" dirty="0" err="1"/>
              <a:t>Tiyazid</a:t>
            </a:r>
            <a:r>
              <a:rPr lang="tr-TR" sz="3000" dirty="0"/>
              <a:t> grubu </a:t>
            </a:r>
            <a:r>
              <a:rPr lang="tr-TR" sz="3000" dirty="0" err="1"/>
              <a:t>diüretikler</a:t>
            </a:r>
            <a:r>
              <a:rPr lang="tr-TR" sz="3000" dirty="0"/>
              <a:t>: </a:t>
            </a:r>
            <a:r>
              <a:rPr lang="tr-TR" sz="3000" dirty="0" err="1"/>
              <a:t>İnsulin</a:t>
            </a:r>
            <a:r>
              <a:rPr lang="tr-TR" sz="3000" dirty="0"/>
              <a:t> direncini arttırır, total potasyumu arttırarak insülin </a:t>
            </a:r>
            <a:r>
              <a:rPr lang="tr-TR" sz="3000" dirty="0" err="1"/>
              <a:t>sekresyonunu</a:t>
            </a:r>
            <a:r>
              <a:rPr lang="tr-TR" sz="3000" dirty="0"/>
              <a:t> azaltır</a:t>
            </a:r>
          </a:p>
          <a:p>
            <a:pPr lvl="1" fontAlgn="auto">
              <a:spcBef>
                <a:spcPts val="0"/>
              </a:spcBef>
              <a:spcAft>
                <a:spcPts val="0"/>
              </a:spcAft>
              <a:defRPr/>
            </a:pPr>
            <a:r>
              <a:rPr lang="tr-TR" sz="3000" dirty="0" err="1"/>
              <a:t>Tiroid</a:t>
            </a:r>
            <a:r>
              <a:rPr lang="tr-TR" sz="3000" dirty="0"/>
              <a:t> hormonu</a:t>
            </a:r>
          </a:p>
          <a:p>
            <a:pPr lvl="1" fontAlgn="auto">
              <a:spcBef>
                <a:spcPts val="0"/>
              </a:spcBef>
              <a:spcAft>
                <a:spcPts val="0"/>
              </a:spcAft>
              <a:defRPr/>
            </a:pPr>
            <a:r>
              <a:rPr lang="tr-TR" sz="3000" dirty="0" err="1"/>
              <a:t>Statinler</a:t>
            </a:r>
            <a:r>
              <a:rPr lang="tr-TR" sz="3000" dirty="0"/>
              <a:t> </a:t>
            </a:r>
          </a:p>
          <a:p>
            <a:pPr lvl="1" fontAlgn="auto">
              <a:spcBef>
                <a:spcPts val="0"/>
              </a:spcBef>
              <a:spcAft>
                <a:spcPts val="0"/>
              </a:spcAft>
              <a:defRPr/>
            </a:pPr>
            <a:r>
              <a:rPr lang="tr-TR" sz="3000" dirty="0"/>
              <a:t>Diğerleri (</a:t>
            </a:r>
            <a:r>
              <a:rPr lang="tr-TR" sz="3000" dirty="0" err="1"/>
              <a:t>Transplant</a:t>
            </a:r>
            <a:r>
              <a:rPr lang="tr-TR" sz="3000" dirty="0"/>
              <a:t> </a:t>
            </a:r>
            <a:r>
              <a:rPr lang="tr-TR" sz="3000" dirty="0" err="1"/>
              <a:t>rejeksiyonunu</a:t>
            </a:r>
            <a:r>
              <a:rPr lang="tr-TR" sz="3000" dirty="0"/>
              <a:t> önlemek için kullanılan ilaçlar): insülin sentez ve salınımını azaltırlar (</a:t>
            </a:r>
            <a:r>
              <a:rPr lang="tr-TR" sz="3000" dirty="0" err="1"/>
              <a:t>siklosporin</a:t>
            </a:r>
            <a:r>
              <a:rPr lang="tr-TR" sz="3000" dirty="0"/>
              <a:t>, </a:t>
            </a:r>
            <a:r>
              <a:rPr lang="tr-TR" sz="3000" dirty="0" err="1"/>
              <a:t>takrolimus</a:t>
            </a:r>
            <a:r>
              <a:rPr lang="tr-TR" sz="3000" dirty="0"/>
              <a:t> )</a:t>
            </a:r>
          </a:p>
          <a:p>
            <a:pPr lvl="1" fontAlgn="auto">
              <a:spcBef>
                <a:spcPts val="0"/>
              </a:spcBef>
              <a:spcAft>
                <a:spcPts val="0"/>
              </a:spcAft>
              <a:defRPr/>
            </a:pPr>
            <a:r>
              <a:rPr lang="tr-TR" altLang="tr-TR" sz="3000" dirty="0"/>
              <a:t>Beta </a:t>
            </a:r>
            <a:r>
              <a:rPr lang="tr-TR" altLang="tr-TR" sz="3000" dirty="0" err="1"/>
              <a:t>blokerler</a:t>
            </a:r>
            <a:r>
              <a:rPr lang="tr-TR" altLang="tr-TR" sz="3000" dirty="0"/>
              <a:t> : İnsülin duyarlılığını azaltır (</a:t>
            </a:r>
            <a:r>
              <a:rPr lang="tr-TR" altLang="tr-TR" sz="3000" dirty="0" err="1"/>
              <a:t>atenolol</a:t>
            </a:r>
            <a:r>
              <a:rPr lang="tr-TR" altLang="tr-TR" sz="3000" dirty="0"/>
              <a:t>, </a:t>
            </a:r>
            <a:r>
              <a:rPr lang="tr-TR" altLang="tr-TR" sz="3000" dirty="0" err="1"/>
              <a:t>metoprolol</a:t>
            </a:r>
            <a:r>
              <a:rPr lang="tr-TR" altLang="tr-TR" sz="3000" dirty="0"/>
              <a:t> )</a:t>
            </a:r>
          </a:p>
          <a:p>
            <a:pPr fontAlgn="auto">
              <a:spcBef>
                <a:spcPts val="0"/>
              </a:spcBef>
              <a:spcAft>
                <a:spcPts val="0"/>
              </a:spcAft>
              <a:defRPr/>
            </a:pPr>
            <a:endParaRPr lang="tr-TR" dirty="0"/>
          </a:p>
          <a:p>
            <a:pPr fontAlgn="auto">
              <a:spcBef>
                <a:spcPts val="0"/>
              </a:spcBef>
              <a:spcAft>
                <a:spcPts val="0"/>
              </a:spcAft>
              <a:defRPr/>
            </a:pPr>
            <a:endParaRPr lang="tr-TR" dirty="0"/>
          </a:p>
        </p:txBody>
      </p:sp>
      <p:sp>
        <p:nvSpPr>
          <p:cNvPr id="83972" name="Slayt Numarası Yer Tutucusu 3">
            <a:extLst>
              <a:ext uri="{FF2B5EF4-FFF2-40B4-BE49-F238E27FC236}">
                <a16:creationId xmlns:a16="http://schemas.microsoft.com/office/drawing/2014/main" id="{BF2E6108-B787-4794-BD37-572F6018B0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BA2AF0-C45D-4ECE-A21D-5176A0705FD2}" type="slidenum">
              <a:rPr lang="tr-TR" altLang="tr-TR"/>
              <a:pPr/>
              <a:t>18</a:t>
            </a:fld>
            <a:endParaRPr lang="tr-TR" altLang="tr-TR"/>
          </a:p>
        </p:txBody>
      </p:sp>
    </p:spTree>
    <p:extLst>
      <p:ext uri="{BB962C8B-B14F-4D97-AF65-F5344CB8AC3E}">
        <p14:creationId xmlns:p14="http://schemas.microsoft.com/office/powerpoint/2010/main" val="219513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C948057-25A8-4ED5-B702-0E3E9671F970}" type="slidenum">
              <a:rPr lang="tr-TR" smtClean="0"/>
              <a:t>29</a:t>
            </a:fld>
            <a:endParaRPr lang="tr-TR"/>
          </a:p>
        </p:txBody>
      </p:sp>
    </p:spTree>
    <p:extLst>
      <p:ext uri="{BB962C8B-B14F-4D97-AF65-F5344CB8AC3E}">
        <p14:creationId xmlns:p14="http://schemas.microsoft.com/office/powerpoint/2010/main" val="403578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a:extLst>
              <a:ext uri="{FF2B5EF4-FFF2-40B4-BE49-F238E27FC236}">
                <a16:creationId xmlns:a16="http://schemas.microsoft.com/office/drawing/2014/main" id="{7875F580-8482-4B30-B3BA-D0456ECD6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 Yer Tutucusu 2">
            <a:extLst>
              <a:ext uri="{FF2B5EF4-FFF2-40B4-BE49-F238E27FC236}">
                <a16:creationId xmlns:a16="http://schemas.microsoft.com/office/drawing/2014/main" id="{2A1F1051-B22F-4107-92DC-11C0645DCC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a:t>Tip 1 dm Anti-TPO ve Anti-Tg bakılmalı.</a:t>
            </a:r>
          </a:p>
          <a:p>
            <a:pPr>
              <a:spcBef>
                <a:spcPct val="0"/>
              </a:spcBef>
            </a:pPr>
            <a:endParaRPr lang="tr-TR" altLang="tr-TR"/>
          </a:p>
          <a:p>
            <a:pPr>
              <a:spcBef>
                <a:spcPct val="0"/>
              </a:spcBef>
            </a:pPr>
            <a:r>
              <a:rPr lang="tr-TR" altLang="tr-TR"/>
              <a:t>Tip 1 diyabette tanıdan 5 yıl sonra veya pubertede, tip 2 diyabette tanıda ve daha</a:t>
            </a:r>
          </a:p>
          <a:p>
            <a:pPr>
              <a:spcBef>
                <a:spcPct val="0"/>
              </a:spcBef>
            </a:pPr>
            <a:r>
              <a:rPr lang="tr-TR" altLang="tr-TR"/>
              <a:t>sonra her yıl bakılmalıdır. Sabah ilk (veya spot) idrarda albumin/kreatinin oranı tercih</a:t>
            </a:r>
          </a:p>
          <a:p>
            <a:pPr>
              <a:spcBef>
                <a:spcPct val="0"/>
              </a:spcBef>
            </a:pPr>
            <a:r>
              <a:rPr lang="tr-TR" altLang="tr-TR"/>
              <a:t>edilmelidir. UAE, Tablo 2.1’deki esaslara göre yorumlanmakla beraber, son yıllarda</a:t>
            </a:r>
          </a:p>
          <a:p>
            <a:pPr>
              <a:spcBef>
                <a:spcPct val="0"/>
              </a:spcBef>
            </a:pPr>
            <a:r>
              <a:rPr lang="tr-TR" altLang="tr-TR"/>
              <a:t>mikroalbuminüri ya da makroalbuminüriye ilerlemekten öte, UAE’nin zaman içindeki</a:t>
            </a:r>
          </a:p>
          <a:p>
            <a:pPr>
              <a:spcBef>
                <a:spcPct val="0"/>
              </a:spcBef>
            </a:pPr>
            <a:r>
              <a:rPr lang="tr-TR" altLang="tr-TR"/>
              <a:t>değişimi dikkate alınmaktadır.</a:t>
            </a:r>
          </a:p>
        </p:txBody>
      </p:sp>
      <p:sp>
        <p:nvSpPr>
          <p:cNvPr id="80900" name="Slayt Numarası Yer Tutucusu 3">
            <a:extLst>
              <a:ext uri="{FF2B5EF4-FFF2-40B4-BE49-F238E27FC236}">
                <a16:creationId xmlns:a16="http://schemas.microsoft.com/office/drawing/2014/main" id="{2CDA078B-DBED-4BA3-ABA4-BA4835051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AB46A29-CF16-4511-812E-C019D6144C09}" type="slidenum">
              <a:rPr lang="tr-TR" altLang="tr-TR"/>
              <a:pPr/>
              <a:t>38</a:t>
            </a:fld>
            <a:endParaRPr lang="tr-TR" altLang="tr-TR"/>
          </a:p>
        </p:txBody>
      </p:sp>
    </p:spTree>
    <p:extLst>
      <p:ext uri="{BB962C8B-B14F-4D97-AF65-F5344CB8AC3E}">
        <p14:creationId xmlns:p14="http://schemas.microsoft.com/office/powerpoint/2010/main" val="60571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A75D86E-5124-4633-B9A6-D19EA6721E49}" type="datetimeFigureOut">
              <a:rPr lang="tr-TR" smtClean="0"/>
              <a:t>15.05.2018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411847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A75D86E-5124-4633-B9A6-D19EA6721E49}" type="datetimeFigureOut">
              <a:rPr lang="tr-TR" smtClean="0"/>
              <a:t>15.05.2018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48191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A75D86E-5124-4633-B9A6-D19EA6721E49}" type="datetimeFigureOut">
              <a:rPr lang="tr-TR" smtClean="0"/>
              <a:t>15.05.2018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5957B0-2B3D-4614-AC98-DA5C618F965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40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7A75D86E-5124-4633-B9A6-D19EA6721E49}" type="datetimeFigureOut">
              <a:rPr lang="tr-TR" smtClean="0"/>
              <a:t>15.05.2018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129742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7A75D86E-5124-4633-B9A6-D19EA6721E49}" type="datetimeFigureOut">
              <a:rPr lang="tr-TR" smtClean="0"/>
              <a:t>15.05.2018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957B0-2B3D-4614-AC98-DA5C618F965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594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7A75D86E-5124-4633-B9A6-D19EA6721E49}" type="datetimeFigureOut">
              <a:rPr lang="tr-TR" smtClean="0"/>
              <a:t>15.05.2018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17708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75D86E-5124-4633-B9A6-D19EA6721E49}" type="datetimeFigureOut">
              <a:rPr lang="tr-TR" smtClean="0"/>
              <a:t>15.05.2018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59959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75D86E-5124-4633-B9A6-D19EA6721E49}" type="datetimeFigureOut">
              <a:rPr lang="tr-TR" smtClean="0"/>
              <a:t>15.05.2018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90571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75D86E-5124-4633-B9A6-D19EA6721E49}" type="datetimeFigureOut">
              <a:rPr lang="tr-TR" smtClean="0"/>
              <a:t>15.05.2018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115476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A75D86E-5124-4633-B9A6-D19EA6721E49}" type="datetimeFigureOut">
              <a:rPr lang="tr-TR" smtClean="0"/>
              <a:t>15.05.2018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251586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A75D86E-5124-4633-B9A6-D19EA6721E49}" type="datetimeFigureOut">
              <a:rPr lang="tr-TR" smtClean="0"/>
              <a:t>15.05.2018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113500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A75D86E-5124-4633-B9A6-D19EA6721E49}" type="datetimeFigureOut">
              <a:rPr lang="tr-TR" smtClean="0"/>
              <a:t>15.05.2018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76038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A75D86E-5124-4633-B9A6-D19EA6721E49}" type="datetimeFigureOut">
              <a:rPr lang="tr-TR" smtClean="0"/>
              <a:t>15.05.2018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55702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5D86E-5124-4633-B9A6-D19EA6721E49}" type="datetimeFigureOut">
              <a:rPr lang="tr-TR" smtClean="0"/>
              <a:t>15.05.2018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406564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A75D86E-5124-4633-B9A6-D19EA6721E49}" type="datetimeFigureOut">
              <a:rPr lang="tr-TR" smtClean="0"/>
              <a:t>15.05.2018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37349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A75D86E-5124-4633-B9A6-D19EA6721E49}" type="datetimeFigureOut">
              <a:rPr lang="tr-TR" smtClean="0"/>
              <a:t>15.05.2018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73931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75D86E-5124-4633-B9A6-D19EA6721E49}" type="datetimeFigureOut">
              <a:rPr lang="tr-TR" smtClean="0"/>
              <a:t>15.05.2018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E5957B0-2B3D-4614-AC98-DA5C618F9655}" type="slidenum">
              <a:rPr lang="tr-TR" smtClean="0"/>
              <a:t>‹#›</a:t>
            </a:fld>
            <a:endParaRPr lang="tr-TR"/>
          </a:p>
        </p:txBody>
      </p:sp>
    </p:spTree>
    <p:extLst>
      <p:ext uri="{BB962C8B-B14F-4D97-AF65-F5344CB8AC3E}">
        <p14:creationId xmlns:p14="http://schemas.microsoft.com/office/powerpoint/2010/main" val="298087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BDF63C-34A3-4CDB-89DB-1D83D022BAE7}"/>
              </a:ext>
            </a:extLst>
          </p:cNvPr>
          <p:cNvSpPr>
            <a:spLocks noGrp="1"/>
          </p:cNvSpPr>
          <p:nvPr>
            <p:ph type="ctrTitle"/>
          </p:nvPr>
        </p:nvSpPr>
        <p:spPr>
          <a:xfrm>
            <a:off x="1705107" y="990921"/>
            <a:ext cx="8915399" cy="2262781"/>
          </a:xfrm>
        </p:spPr>
        <p:txBody>
          <a:bodyPr>
            <a:normAutofit/>
          </a:bodyPr>
          <a:lstStyle/>
          <a:p>
            <a:r>
              <a:rPr lang="tr-TR" sz="4000">
                <a:solidFill>
                  <a:schemeClr val="tx1"/>
                </a:solidFill>
                <a:latin typeface="Calibri" panose="020F0502020204030204" pitchFamily="34" charset="0"/>
                <a:cs typeface="Times New Roman" panose="02020603050405020304" pitchFamily="18" charset="0"/>
              </a:rPr>
              <a:t>DİYABETES MELLİTUS </a:t>
            </a:r>
            <a:r>
              <a:rPr lang="tr-TR" sz="4000" dirty="0">
                <a:solidFill>
                  <a:schemeClr val="tx1"/>
                </a:solidFill>
                <a:latin typeface="Calibri" panose="020F0502020204030204" pitchFamily="34" charset="0"/>
                <a:cs typeface="Times New Roman" panose="02020603050405020304" pitchFamily="18" charset="0"/>
              </a:rPr>
              <a:t>VE ORAL ANTİDİYABETİKLER </a:t>
            </a:r>
            <a:br>
              <a:rPr lang="tr-TR" i="1" dirty="0">
                <a:latin typeface="Calibri" panose="020F0502020204030204" pitchFamily="34" charset="0"/>
              </a:rPr>
            </a:br>
            <a:endParaRPr lang="tr-TR" dirty="0">
              <a:latin typeface="Calibri" panose="020F0502020204030204" pitchFamily="34" charset="0"/>
            </a:endParaRPr>
          </a:p>
        </p:txBody>
      </p:sp>
      <p:sp>
        <p:nvSpPr>
          <p:cNvPr id="3" name="Alt Başlık 2">
            <a:extLst>
              <a:ext uri="{FF2B5EF4-FFF2-40B4-BE49-F238E27FC236}">
                <a16:creationId xmlns:a16="http://schemas.microsoft.com/office/drawing/2014/main" id="{8294D2C1-BD49-42F6-A7DA-79D322E1666B}"/>
              </a:ext>
            </a:extLst>
          </p:cNvPr>
          <p:cNvSpPr>
            <a:spLocks noGrp="1"/>
          </p:cNvSpPr>
          <p:nvPr>
            <p:ph type="subTitle" idx="1"/>
          </p:nvPr>
        </p:nvSpPr>
        <p:spPr>
          <a:xfrm>
            <a:off x="5348614" y="3691981"/>
            <a:ext cx="5271892" cy="1531372"/>
          </a:xfrm>
        </p:spPr>
        <p:txBody>
          <a:bodyPr>
            <a:normAutofit/>
          </a:bodyPr>
          <a:lstStyle/>
          <a:p>
            <a:pPr>
              <a:defRPr/>
            </a:pPr>
            <a:r>
              <a:rPr lang="tr-TR" sz="2400" dirty="0" err="1">
                <a:solidFill>
                  <a:schemeClr val="tx1"/>
                </a:solidFill>
                <a:latin typeface="Calibri" panose="020F0502020204030204" pitchFamily="34" charset="0"/>
                <a:cs typeface="Times New Roman" panose="02020603050405020304" pitchFamily="18" charset="0"/>
              </a:rPr>
              <a:t>Araş</a:t>
            </a:r>
            <a:r>
              <a:rPr lang="tr-TR" sz="2400" dirty="0">
                <a:solidFill>
                  <a:schemeClr val="tx1"/>
                </a:solidFill>
                <a:latin typeface="Calibri" panose="020F0502020204030204" pitchFamily="34" charset="0"/>
                <a:cs typeface="Times New Roman" panose="02020603050405020304" pitchFamily="18" charset="0"/>
              </a:rPr>
              <a:t>. Gör. Dr.  Hatice Çavuş </a:t>
            </a:r>
          </a:p>
          <a:p>
            <a:pPr>
              <a:defRPr/>
            </a:pPr>
            <a:r>
              <a:rPr lang="tr-TR" sz="2400" dirty="0">
                <a:solidFill>
                  <a:schemeClr val="tx1"/>
                </a:solidFill>
                <a:latin typeface="Calibri" panose="020F0502020204030204" pitchFamily="34" charset="0"/>
                <a:cs typeface="Times New Roman" panose="02020603050405020304" pitchFamily="18" charset="0"/>
              </a:rPr>
              <a:t>KTÜ  Tıp Fakültesi Aile Hekimliği AD</a:t>
            </a:r>
          </a:p>
          <a:p>
            <a:pPr>
              <a:defRPr/>
            </a:pPr>
            <a:r>
              <a:rPr lang="tr-TR" sz="2400" dirty="0">
                <a:solidFill>
                  <a:schemeClr val="tx1"/>
                </a:solidFill>
                <a:latin typeface="Calibri" panose="020F0502020204030204" pitchFamily="34" charset="0"/>
                <a:cs typeface="Times New Roman" panose="02020603050405020304" pitchFamily="18" charset="0"/>
              </a:rPr>
              <a:t>08.05.2018</a:t>
            </a:r>
          </a:p>
          <a:p>
            <a:endParaRPr lang="tr-TR" dirty="0"/>
          </a:p>
        </p:txBody>
      </p:sp>
    </p:spTree>
    <p:extLst>
      <p:ext uri="{BB962C8B-B14F-4D97-AF65-F5344CB8AC3E}">
        <p14:creationId xmlns:p14="http://schemas.microsoft.com/office/powerpoint/2010/main" val="287967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AD6236-EDA7-4CA1-856C-37D5C9E8B97A}"/>
              </a:ext>
            </a:extLst>
          </p:cNvPr>
          <p:cNvSpPr>
            <a:spLocks noGrp="1"/>
          </p:cNvSpPr>
          <p:nvPr>
            <p:ph type="title"/>
          </p:nvPr>
        </p:nvSpPr>
        <p:spPr>
          <a:xfrm>
            <a:off x="2167040" y="849579"/>
            <a:ext cx="8911687" cy="1280890"/>
          </a:xfrm>
        </p:spPr>
        <p:txBody>
          <a:bodyPr/>
          <a:lstStyle/>
          <a:p>
            <a:r>
              <a:rPr lang="tr-TR" dirty="0">
                <a:latin typeface="Calibri" panose="020F0502020204030204" pitchFamily="34" charset="0"/>
                <a:cs typeface="Times New Roman" panose="02020603050405020304" pitchFamily="18" charset="0"/>
              </a:rPr>
              <a:t>DM-Tanı:</a:t>
            </a:r>
          </a:p>
        </p:txBody>
      </p:sp>
      <p:sp>
        <p:nvSpPr>
          <p:cNvPr id="3" name="İçerik Yer Tutucusu 2">
            <a:extLst>
              <a:ext uri="{FF2B5EF4-FFF2-40B4-BE49-F238E27FC236}">
                <a16:creationId xmlns:a16="http://schemas.microsoft.com/office/drawing/2014/main" id="{17903E05-8CFA-40ED-A42E-A321D676CD50}"/>
              </a:ext>
            </a:extLst>
          </p:cNvPr>
          <p:cNvSpPr>
            <a:spLocks noGrp="1"/>
          </p:cNvSpPr>
          <p:nvPr>
            <p:ph idx="1"/>
          </p:nvPr>
        </p:nvSpPr>
        <p:spPr>
          <a:xfrm>
            <a:off x="1800073" y="1753071"/>
            <a:ext cx="8915400" cy="3777622"/>
          </a:xfrm>
        </p:spPr>
        <p:txBody>
          <a:bodyPr>
            <a:noAutofit/>
          </a:bodyPr>
          <a:lstStyle/>
          <a:p>
            <a:endParaRPr lang="tr-TR" sz="2400" dirty="0">
              <a:solidFill>
                <a:schemeClr val="tx1"/>
              </a:solidFill>
              <a:latin typeface="Times New Roman" panose="02020603050405020304" pitchFamily="18" charset="0"/>
              <a:cs typeface="Times New Roman" panose="02020603050405020304" pitchFamily="18" charset="0"/>
            </a:endParaRPr>
          </a:p>
          <a:p>
            <a:pPr>
              <a:spcBef>
                <a:spcPct val="0"/>
              </a:spcBef>
            </a:pPr>
            <a:r>
              <a:rPr lang="tr-TR" sz="2400" dirty="0">
                <a:solidFill>
                  <a:schemeClr val="tx1"/>
                </a:solidFill>
                <a:latin typeface="Calibri" panose="020F0502020204030204" pitchFamily="34" charset="0"/>
                <a:cs typeface="Times New Roman" panose="02020603050405020304" pitchFamily="18" charset="0"/>
              </a:rPr>
              <a:t>Çok ağır diyabet semptomlarının bulunduğu durumlar dışında, tanının daha sonraki bir gün, tercihen aynı (veya farklı bir) yöntemle doğrulanması gerekir.(</a:t>
            </a:r>
            <a:r>
              <a:rPr lang="tr-TR" altLang="tr-TR" sz="2400" dirty="0">
                <a:solidFill>
                  <a:schemeClr val="tx1"/>
                </a:solidFill>
                <a:latin typeface="Calibri" panose="020F0502020204030204" pitchFamily="34" charset="0"/>
                <a:cs typeface="Times New Roman" panose="02020603050405020304" pitchFamily="18" charset="0"/>
              </a:rPr>
              <a:t>TEMD)</a:t>
            </a:r>
          </a:p>
          <a:p>
            <a:pPr>
              <a:spcBef>
                <a:spcPct val="0"/>
              </a:spcBef>
            </a:pPr>
            <a:endParaRPr lang="tr-TR" altLang="tr-TR" sz="2400" dirty="0">
              <a:solidFill>
                <a:schemeClr val="tx1"/>
              </a:solidFill>
              <a:latin typeface="Calibri" panose="020F0502020204030204" pitchFamily="34" charset="0"/>
              <a:cs typeface="Times New Roman" panose="02020603050405020304" pitchFamily="18" charset="0"/>
            </a:endParaRPr>
          </a:p>
          <a:p>
            <a:pPr>
              <a:spcBef>
                <a:spcPct val="0"/>
              </a:spcBef>
            </a:pPr>
            <a:r>
              <a:rPr lang="tr-TR" sz="2400" dirty="0">
                <a:solidFill>
                  <a:schemeClr val="tx1"/>
                </a:solidFill>
                <a:latin typeface="Calibri" panose="020F0502020204030204" pitchFamily="34" charset="0"/>
                <a:cs typeface="Times New Roman" panose="02020603050405020304" pitchFamily="18" charset="0"/>
              </a:rPr>
              <a:t>Bir test ile tanı koymadan önce, test mutlaka tekrarlanmalı veya diğer bir testle doğrulanmalıdır.(Türkiye Diyabet Programı)</a:t>
            </a:r>
          </a:p>
        </p:txBody>
      </p:sp>
    </p:spTree>
    <p:extLst>
      <p:ext uri="{BB962C8B-B14F-4D97-AF65-F5344CB8AC3E}">
        <p14:creationId xmlns:p14="http://schemas.microsoft.com/office/powerpoint/2010/main" val="298225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A1DAD-658F-405A-8DAD-F9DCB626A626}"/>
              </a:ext>
            </a:extLst>
          </p:cNvPr>
          <p:cNvSpPr>
            <a:spLocks noGrp="1"/>
          </p:cNvSpPr>
          <p:nvPr>
            <p:ph type="title"/>
          </p:nvPr>
        </p:nvSpPr>
        <p:spPr>
          <a:xfrm>
            <a:off x="1966624" y="486324"/>
            <a:ext cx="8911687" cy="1280890"/>
          </a:xfrm>
        </p:spPr>
        <p:txBody>
          <a:bodyPr>
            <a:normAutofit/>
          </a:bodyPr>
          <a:lstStyle/>
          <a:p>
            <a:pPr>
              <a:defRPr/>
            </a:pPr>
            <a:r>
              <a:rPr lang="tr-TR" dirty="0">
                <a:latin typeface="Calibri" panose="020F0502020204030204" pitchFamily="34" charset="0"/>
                <a:cs typeface="Times New Roman" panose="02020603050405020304" pitchFamily="18" charset="0"/>
              </a:rPr>
              <a:t>DM-Sınıflandırma </a:t>
            </a:r>
          </a:p>
        </p:txBody>
      </p:sp>
      <p:sp>
        <p:nvSpPr>
          <p:cNvPr id="3" name="İçerik Yer Tutucusu 2">
            <a:extLst>
              <a:ext uri="{FF2B5EF4-FFF2-40B4-BE49-F238E27FC236}">
                <a16:creationId xmlns:a16="http://schemas.microsoft.com/office/drawing/2014/main" id="{78BCF677-158F-4CFF-A0E5-BC64E03E7577}"/>
              </a:ext>
            </a:extLst>
          </p:cNvPr>
          <p:cNvSpPr>
            <a:spLocks noGrp="1"/>
          </p:cNvSpPr>
          <p:nvPr>
            <p:ph idx="1"/>
          </p:nvPr>
        </p:nvSpPr>
        <p:spPr>
          <a:xfrm>
            <a:off x="1778696" y="1227551"/>
            <a:ext cx="9725916" cy="5006339"/>
          </a:xfrm>
        </p:spPr>
        <p:txBody>
          <a:bodyPr rtlCol="0">
            <a:normAutofit fontScale="62500" lnSpcReduction="20000"/>
          </a:bodyPr>
          <a:lstStyle/>
          <a:p>
            <a:pPr marL="0" indent="0">
              <a:lnSpc>
                <a:spcPct val="80000"/>
              </a:lnSpc>
              <a:buNone/>
              <a:defRPr/>
            </a:pPr>
            <a:r>
              <a:rPr lang="tr-TR" altLang="tr-TR" sz="3800" dirty="0" err="1">
                <a:solidFill>
                  <a:schemeClr val="tx1"/>
                </a:solidFill>
                <a:latin typeface="Calibri" panose="020F0502020204030204" pitchFamily="34" charset="0"/>
                <a:cs typeface="Times New Roman" panose="02020603050405020304" pitchFamily="18" charset="0"/>
              </a:rPr>
              <a:t>I.Tip</a:t>
            </a:r>
            <a:r>
              <a:rPr lang="tr-TR" altLang="tr-TR" sz="3800" dirty="0">
                <a:solidFill>
                  <a:schemeClr val="tx1"/>
                </a:solidFill>
                <a:latin typeface="Calibri" panose="020F0502020204030204" pitchFamily="34" charset="0"/>
                <a:cs typeface="Times New Roman" panose="02020603050405020304" pitchFamily="18" charset="0"/>
              </a:rPr>
              <a:t> 1 diyabet </a:t>
            </a:r>
          </a:p>
          <a:p>
            <a:pPr marL="640080" lvl="1">
              <a:lnSpc>
                <a:spcPct val="80000"/>
              </a:lnSpc>
              <a:defRPr/>
            </a:pPr>
            <a:r>
              <a:rPr lang="tr-TR" altLang="tr-TR" sz="3500" dirty="0">
                <a:solidFill>
                  <a:schemeClr val="tx1"/>
                </a:solidFill>
                <a:latin typeface="Calibri" panose="020F0502020204030204" pitchFamily="34" charset="0"/>
                <a:cs typeface="Times New Roman" panose="02020603050405020304" pitchFamily="18" charset="0"/>
              </a:rPr>
              <a:t>A. </a:t>
            </a:r>
            <a:r>
              <a:rPr lang="tr-TR" altLang="tr-TR" sz="3500" dirty="0" err="1">
                <a:solidFill>
                  <a:schemeClr val="tx1"/>
                </a:solidFill>
                <a:latin typeface="Calibri" panose="020F0502020204030204" pitchFamily="34" charset="0"/>
                <a:cs typeface="Times New Roman" panose="02020603050405020304" pitchFamily="18" charset="0"/>
              </a:rPr>
              <a:t>İmmun</a:t>
            </a:r>
            <a:r>
              <a:rPr lang="tr-TR" altLang="tr-TR" sz="3500" dirty="0">
                <a:solidFill>
                  <a:schemeClr val="tx1"/>
                </a:solidFill>
                <a:latin typeface="Calibri" panose="020F0502020204030204" pitchFamily="34" charset="0"/>
                <a:cs typeface="Times New Roman" panose="02020603050405020304" pitchFamily="18" charset="0"/>
              </a:rPr>
              <a:t> aracılı</a:t>
            </a:r>
          </a:p>
          <a:p>
            <a:pPr marL="640080" lvl="1">
              <a:lnSpc>
                <a:spcPct val="80000"/>
              </a:lnSpc>
              <a:defRPr/>
            </a:pPr>
            <a:r>
              <a:rPr lang="tr-TR" altLang="tr-TR" sz="3500" dirty="0">
                <a:solidFill>
                  <a:schemeClr val="tx1"/>
                </a:solidFill>
                <a:latin typeface="Calibri" panose="020F0502020204030204" pitchFamily="34" charset="0"/>
                <a:cs typeface="Times New Roman" panose="02020603050405020304" pitchFamily="18" charset="0"/>
              </a:rPr>
              <a:t>B. </a:t>
            </a:r>
            <a:r>
              <a:rPr lang="tr-TR" altLang="tr-TR" sz="3500" dirty="0" err="1">
                <a:solidFill>
                  <a:schemeClr val="tx1"/>
                </a:solidFill>
                <a:latin typeface="Calibri" panose="020F0502020204030204" pitchFamily="34" charset="0"/>
                <a:cs typeface="Times New Roman" panose="02020603050405020304" pitchFamily="18" charset="0"/>
              </a:rPr>
              <a:t>İdiyopatik</a:t>
            </a:r>
            <a:endParaRPr lang="tr-TR" altLang="tr-TR" sz="3500" dirty="0">
              <a:solidFill>
                <a:schemeClr val="tx1"/>
              </a:solidFill>
              <a:latin typeface="Calibri" panose="020F0502020204030204" pitchFamily="34" charset="0"/>
              <a:cs typeface="Times New Roman" panose="02020603050405020304" pitchFamily="18" charset="0"/>
            </a:endParaRPr>
          </a:p>
          <a:p>
            <a:pPr marL="640080" lvl="1">
              <a:lnSpc>
                <a:spcPct val="80000"/>
              </a:lnSpc>
              <a:defRPr/>
            </a:pPr>
            <a:endParaRPr lang="tr-TR" altLang="tr-TR" sz="3400" dirty="0">
              <a:solidFill>
                <a:schemeClr val="tx1"/>
              </a:solidFill>
              <a:latin typeface="Calibri" panose="020F0502020204030204" pitchFamily="34" charset="0"/>
              <a:cs typeface="Times New Roman" panose="02020603050405020304" pitchFamily="18" charset="0"/>
            </a:endParaRPr>
          </a:p>
          <a:p>
            <a:pPr marL="0" indent="0">
              <a:lnSpc>
                <a:spcPct val="80000"/>
              </a:lnSpc>
              <a:buNone/>
              <a:defRPr/>
            </a:pPr>
            <a:r>
              <a:rPr lang="tr-TR" altLang="tr-TR" sz="3800" dirty="0" err="1">
                <a:solidFill>
                  <a:schemeClr val="tx1"/>
                </a:solidFill>
                <a:latin typeface="Calibri" panose="020F0502020204030204" pitchFamily="34" charset="0"/>
                <a:cs typeface="Times New Roman" panose="02020603050405020304" pitchFamily="18" charset="0"/>
              </a:rPr>
              <a:t>II.Tip</a:t>
            </a:r>
            <a:r>
              <a:rPr lang="tr-TR" altLang="tr-TR" sz="3800" dirty="0">
                <a:solidFill>
                  <a:schemeClr val="tx1"/>
                </a:solidFill>
                <a:latin typeface="Calibri" panose="020F0502020204030204" pitchFamily="34" charset="0"/>
                <a:cs typeface="Times New Roman" panose="02020603050405020304" pitchFamily="18" charset="0"/>
              </a:rPr>
              <a:t> 2 diyabet </a:t>
            </a:r>
          </a:p>
          <a:p>
            <a:pPr marL="0" indent="0">
              <a:lnSpc>
                <a:spcPct val="80000"/>
              </a:lnSpc>
              <a:buNone/>
              <a:defRPr/>
            </a:pPr>
            <a:endParaRPr lang="tr-TR" altLang="tr-TR" sz="3400" dirty="0">
              <a:solidFill>
                <a:schemeClr val="tx1"/>
              </a:solidFill>
              <a:latin typeface="Calibri" panose="020F0502020204030204" pitchFamily="34" charset="0"/>
              <a:cs typeface="Times New Roman" panose="02020603050405020304" pitchFamily="18" charset="0"/>
            </a:endParaRPr>
          </a:p>
          <a:p>
            <a:pPr marL="0" indent="0">
              <a:lnSpc>
                <a:spcPct val="80000"/>
              </a:lnSpc>
              <a:buNone/>
              <a:defRPr/>
            </a:pPr>
            <a:r>
              <a:rPr lang="tr-TR" altLang="tr-TR" sz="3800" dirty="0" err="1">
                <a:solidFill>
                  <a:schemeClr val="tx1"/>
                </a:solidFill>
                <a:latin typeface="Calibri" panose="020F0502020204030204" pitchFamily="34" charset="0"/>
                <a:cs typeface="Times New Roman" panose="02020603050405020304" pitchFamily="18" charset="0"/>
              </a:rPr>
              <a:t>III.Gestasyonel</a:t>
            </a:r>
            <a:r>
              <a:rPr lang="tr-TR" altLang="tr-TR" sz="3800" dirty="0">
                <a:solidFill>
                  <a:schemeClr val="tx1"/>
                </a:solidFill>
                <a:latin typeface="Calibri" panose="020F0502020204030204" pitchFamily="34" charset="0"/>
                <a:cs typeface="Times New Roman" panose="02020603050405020304" pitchFamily="18" charset="0"/>
              </a:rPr>
              <a:t> </a:t>
            </a:r>
            <a:r>
              <a:rPr lang="tr-TR" altLang="tr-TR" sz="3800" dirty="0" err="1">
                <a:solidFill>
                  <a:schemeClr val="tx1"/>
                </a:solidFill>
                <a:latin typeface="Calibri" panose="020F0502020204030204" pitchFamily="34" charset="0"/>
                <a:cs typeface="Times New Roman" panose="02020603050405020304" pitchFamily="18" charset="0"/>
              </a:rPr>
              <a:t>diabetes</a:t>
            </a:r>
            <a:r>
              <a:rPr lang="tr-TR" altLang="tr-TR" sz="3800" dirty="0">
                <a:solidFill>
                  <a:schemeClr val="tx1"/>
                </a:solidFill>
                <a:latin typeface="Calibri" panose="020F0502020204030204" pitchFamily="34" charset="0"/>
                <a:cs typeface="Times New Roman" panose="02020603050405020304" pitchFamily="18" charset="0"/>
              </a:rPr>
              <a:t> </a:t>
            </a:r>
            <a:r>
              <a:rPr lang="tr-TR" altLang="tr-TR" sz="3800" dirty="0" err="1">
                <a:solidFill>
                  <a:schemeClr val="tx1"/>
                </a:solidFill>
                <a:latin typeface="Calibri" panose="020F0502020204030204" pitchFamily="34" charset="0"/>
                <a:cs typeface="Times New Roman" panose="02020603050405020304" pitchFamily="18" charset="0"/>
              </a:rPr>
              <a:t>mellitus</a:t>
            </a:r>
            <a:r>
              <a:rPr lang="tr-TR" altLang="tr-TR" sz="3800" dirty="0">
                <a:solidFill>
                  <a:schemeClr val="tx1"/>
                </a:solidFill>
                <a:latin typeface="Calibri" panose="020F0502020204030204" pitchFamily="34" charset="0"/>
                <a:cs typeface="Times New Roman" panose="02020603050405020304" pitchFamily="18" charset="0"/>
              </a:rPr>
              <a:t> (GDM)</a:t>
            </a:r>
          </a:p>
          <a:p>
            <a:pPr>
              <a:lnSpc>
                <a:spcPct val="80000"/>
              </a:lnSpc>
              <a:defRPr/>
            </a:pPr>
            <a:endParaRPr lang="tr-TR" altLang="tr-TR" sz="3400" dirty="0">
              <a:solidFill>
                <a:schemeClr val="tx1"/>
              </a:solidFill>
              <a:latin typeface="Calibri" panose="020F0502020204030204" pitchFamily="34" charset="0"/>
              <a:cs typeface="Times New Roman" panose="02020603050405020304" pitchFamily="18" charset="0"/>
            </a:endParaRPr>
          </a:p>
          <a:p>
            <a:pPr marL="0" indent="0">
              <a:lnSpc>
                <a:spcPct val="80000"/>
              </a:lnSpc>
              <a:buNone/>
              <a:defRPr/>
            </a:pPr>
            <a:r>
              <a:rPr lang="tr-TR" altLang="tr-TR" sz="3800" dirty="0" err="1">
                <a:solidFill>
                  <a:schemeClr val="tx1"/>
                </a:solidFill>
                <a:latin typeface="Calibri" panose="020F0502020204030204" pitchFamily="34" charset="0"/>
                <a:cs typeface="Times New Roman" panose="02020603050405020304" pitchFamily="18" charset="0"/>
              </a:rPr>
              <a:t>IV.Diğer</a:t>
            </a:r>
            <a:r>
              <a:rPr lang="tr-TR" altLang="tr-TR" sz="3800" dirty="0">
                <a:solidFill>
                  <a:schemeClr val="tx1"/>
                </a:solidFill>
                <a:latin typeface="Calibri" panose="020F0502020204030204" pitchFamily="34" charset="0"/>
                <a:cs typeface="Times New Roman" panose="02020603050405020304" pitchFamily="18" charset="0"/>
              </a:rPr>
              <a:t> spesifik diyabet tipleri </a:t>
            </a:r>
          </a:p>
          <a:p>
            <a:pPr marL="640080" lvl="1">
              <a:lnSpc>
                <a:spcPct val="80000"/>
              </a:lnSpc>
              <a:defRPr/>
            </a:pPr>
            <a:r>
              <a:rPr lang="tr-TR" altLang="tr-TR" sz="3500" dirty="0">
                <a:solidFill>
                  <a:schemeClr val="tx1"/>
                </a:solidFill>
                <a:latin typeface="Calibri" panose="020F0502020204030204" pitchFamily="34" charset="0"/>
                <a:cs typeface="Times New Roman" panose="02020603050405020304" pitchFamily="18" charset="0"/>
              </a:rPr>
              <a:t>Beta-hücre fonksiyonlarının genetik </a:t>
            </a:r>
            <a:r>
              <a:rPr lang="tr-TR" altLang="tr-TR" sz="3500" dirty="0" err="1">
                <a:solidFill>
                  <a:schemeClr val="tx1"/>
                </a:solidFill>
                <a:latin typeface="Calibri" panose="020F0502020204030204" pitchFamily="34" charset="0"/>
                <a:cs typeface="Times New Roman" panose="02020603050405020304" pitchFamily="18" charset="0"/>
              </a:rPr>
              <a:t>defekti</a:t>
            </a:r>
            <a:r>
              <a:rPr lang="tr-TR" altLang="tr-TR" sz="3500" dirty="0">
                <a:solidFill>
                  <a:schemeClr val="tx1"/>
                </a:solidFill>
                <a:latin typeface="Calibri" panose="020F0502020204030204" pitchFamily="34" charset="0"/>
                <a:cs typeface="Times New Roman" panose="02020603050405020304" pitchFamily="18" charset="0"/>
              </a:rPr>
              <a:t> (</a:t>
            </a:r>
            <a:r>
              <a:rPr lang="tr-TR" altLang="tr-TR" sz="3500" dirty="0" err="1">
                <a:solidFill>
                  <a:schemeClr val="tx1"/>
                </a:solidFill>
                <a:latin typeface="Calibri" panose="020F0502020204030204" pitchFamily="34" charset="0"/>
                <a:cs typeface="Times New Roman" panose="02020603050405020304" pitchFamily="18" charset="0"/>
              </a:rPr>
              <a:t>monogenik</a:t>
            </a:r>
            <a:r>
              <a:rPr lang="tr-TR" altLang="tr-TR" sz="3500" dirty="0">
                <a:solidFill>
                  <a:schemeClr val="tx1"/>
                </a:solidFill>
                <a:latin typeface="Calibri" panose="020F0502020204030204" pitchFamily="34" charset="0"/>
                <a:cs typeface="Times New Roman" panose="02020603050405020304" pitchFamily="18" charset="0"/>
              </a:rPr>
              <a:t> diyabet formları)</a:t>
            </a:r>
          </a:p>
          <a:p>
            <a:pPr marL="640080" lvl="1">
              <a:lnSpc>
                <a:spcPct val="80000"/>
              </a:lnSpc>
              <a:defRPr/>
            </a:pPr>
            <a:r>
              <a:rPr lang="tr-TR" altLang="tr-TR" sz="3500" dirty="0">
                <a:solidFill>
                  <a:schemeClr val="tx1"/>
                </a:solidFill>
                <a:latin typeface="Calibri" panose="020F0502020204030204" pitchFamily="34" charset="0"/>
                <a:cs typeface="Times New Roman" panose="02020603050405020304" pitchFamily="18" charset="0"/>
              </a:rPr>
              <a:t>İnsülinin etkisindeki genetik </a:t>
            </a:r>
            <a:r>
              <a:rPr lang="tr-TR" altLang="tr-TR" sz="3500" dirty="0" err="1">
                <a:solidFill>
                  <a:schemeClr val="tx1"/>
                </a:solidFill>
                <a:latin typeface="Calibri" panose="020F0502020204030204" pitchFamily="34" charset="0"/>
                <a:cs typeface="Times New Roman" panose="02020603050405020304" pitchFamily="18" charset="0"/>
              </a:rPr>
              <a:t>defektler</a:t>
            </a:r>
            <a:endParaRPr lang="tr-TR" altLang="tr-TR" sz="3500" dirty="0">
              <a:solidFill>
                <a:schemeClr val="tx1"/>
              </a:solidFill>
              <a:latin typeface="Calibri" panose="020F0502020204030204" pitchFamily="34" charset="0"/>
              <a:cs typeface="Times New Roman" panose="02020603050405020304" pitchFamily="18" charset="0"/>
            </a:endParaRPr>
          </a:p>
          <a:p>
            <a:pPr marL="640080" lvl="1">
              <a:lnSpc>
                <a:spcPct val="80000"/>
              </a:lnSpc>
              <a:defRPr/>
            </a:pPr>
            <a:r>
              <a:rPr lang="tr-TR" altLang="tr-TR" sz="3500" dirty="0" err="1">
                <a:solidFill>
                  <a:schemeClr val="tx1"/>
                </a:solidFill>
                <a:latin typeface="Calibri" panose="020F0502020204030204" pitchFamily="34" charset="0"/>
                <a:cs typeface="Times New Roman" panose="02020603050405020304" pitchFamily="18" charset="0"/>
              </a:rPr>
              <a:t>Endokrinopatiler</a:t>
            </a:r>
            <a:endParaRPr lang="tr-TR" altLang="tr-TR" sz="3500" dirty="0">
              <a:solidFill>
                <a:schemeClr val="tx1"/>
              </a:solidFill>
              <a:latin typeface="Calibri" panose="020F0502020204030204" pitchFamily="34" charset="0"/>
              <a:cs typeface="Times New Roman" panose="02020603050405020304" pitchFamily="18" charset="0"/>
            </a:endParaRPr>
          </a:p>
          <a:p>
            <a:pPr marL="640080" lvl="1">
              <a:lnSpc>
                <a:spcPct val="80000"/>
              </a:lnSpc>
              <a:defRPr/>
            </a:pPr>
            <a:r>
              <a:rPr lang="tr-TR" altLang="tr-TR" sz="3500" dirty="0">
                <a:solidFill>
                  <a:schemeClr val="tx1"/>
                </a:solidFill>
                <a:latin typeface="Calibri" panose="020F0502020204030204" pitchFamily="34" charset="0"/>
                <a:cs typeface="Times New Roman" panose="02020603050405020304" pitchFamily="18" charset="0"/>
              </a:rPr>
              <a:t>İlaç veya kimyasal ajanlar</a:t>
            </a:r>
          </a:p>
          <a:p>
            <a:pPr marL="640080" lvl="1">
              <a:lnSpc>
                <a:spcPct val="80000"/>
              </a:lnSpc>
              <a:defRPr/>
            </a:pPr>
            <a:r>
              <a:rPr lang="tr-TR" altLang="tr-TR" sz="3500" dirty="0">
                <a:solidFill>
                  <a:schemeClr val="tx1"/>
                </a:solidFill>
                <a:latin typeface="Calibri" panose="020F0502020204030204" pitchFamily="34" charset="0"/>
                <a:cs typeface="Times New Roman" panose="02020603050405020304" pitchFamily="18" charset="0"/>
              </a:rPr>
              <a:t>Diyabetle ilişkili genetik sendromlar</a:t>
            </a:r>
          </a:p>
          <a:p>
            <a:pPr marL="640080" lvl="1">
              <a:lnSpc>
                <a:spcPct val="80000"/>
              </a:lnSpc>
              <a:defRPr/>
            </a:pPr>
            <a:r>
              <a:rPr lang="tr-TR" altLang="tr-TR" sz="3500" dirty="0" err="1">
                <a:solidFill>
                  <a:schemeClr val="tx1"/>
                </a:solidFill>
                <a:latin typeface="Calibri" panose="020F0502020204030204" pitchFamily="34" charset="0"/>
                <a:cs typeface="Times New Roman" panose="02020603050405020304" pitchFamily="18" charset="0"/>
              </a:rPr>
              <a:t>İnfeksiyonlar</a:t>
            </a:r>
            <a:endParaRPr lang="tr-TR" sz="3500" dirty="0">
              <a:solidFill>
                <a:schemeClr val="tx1"/>
              </a:solidFill>
              <a:latin typeface="Calibri" panose="020F0502020204030204" pitchFamily="34" charset="0"/>
              <a:cs typeface="Times New Roman" panose="02020603050405020304" pitchFamily="18" charset="0"/>
            </a:endParaRPr>
          </a:p>
          <a:p>
            <a:pPr>
              <a:defRPr/>
            </a:pPr>
            <a:endParaRPr lang="tr-TR" dirty="0"/>
          </a:p>
        </p:txBody>
      </p:sp>
    </p:spTree>
    <p:extLst>
      <p:ext uri="{BB962C8B-B14F-4D97-AF65-F5344CB8AC3E}">
        <p14:creationId xmlns:p14="http://schemas.microsoft.com/office/powerpoint/2010/main" val="415502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363632-9E53-45C0-A17C-BA54BA7FA30A}"/>
              </a:ext>
            </a:extLst>
          </p:cNvPr>
          <p:cNvSpPr>
            <a:spLocks noGrp="1"/>
          </p:cNvSpPr>
          <p:nvPr>
            <p:ph type="title"/>
          </p:nvPr>
        </p:nvSpPr>
        <p:spPr>
          <a:xfrm>
            <a:off x="1966624" y="624110"/>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Tip 1 </a:t>
            </a:r>
            <a:r>
              <a:rPr lang="tr-TR" dirty="0" err="1">
                <a:solidFill>
                  <a:schemeClr val="tx1"/>
                </a:solidFill>
                <a:latin typeface="Calibri" panose="020F0502020204030204" pitchFamily="34" charset="0"/>
                <a:cs typeface="Times New Roman" panose="02020603050405020304" pitchFamily="18" charset="0"/>
              </a:rPr>
              <a:t>Diabetes</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Mellitus</a:t>
            </a:r>
            <a:endParaRPr lang="tr-TR" dirty="0">
              <a:solidFill>
                <a:schemeClr val="tx1"/>
              </a:solidFill>
              <a:latin typeface="Calibri" panose="020F0502020204030204" pitchFamily="34"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F79BF24-8188-48C8-AFB7-89D693FDAEB4}"/>
              </a:ext>
            </a:extLst>
          </p:cNvPr>
          <p:cNvSpPr>
            <a:spLocks noGrp="1"/>
          </p:cNvSpPr>
          <p:nvPr>
            <p:ph idx="1"/>
          </p:nvPr>
        </p:nvSpPr>
        <p:spPr>
          <a:xfrm>
            <a:off x="1875229" y="1540189"/>
            <a:ext cx="8915400" cy="3777622"/>
          </a:xfrm>
        </p:spPr>
        <p:txBody>
          <a:bodyPr rtlCol="0">
            <a:normAutofit/>
          </a:bodyPr>
          <a:lstStyle/>
          <a:p>
            <a:pPr>
              <a:defRPr/>
            </a:pPr>
            <a:r>
              <a:rPr lang="tr-TR" sz="2400" dirty="0">
                <a:solidFill>
                  <a:schemeClr val="tx1"/>
                </a:solidFill>
                <a:latin typeface="Calibri" panose="020F0502020204030204" pitchFamily="34" charset="0"/>
                <a:cs typeface="Times New Roman" panose="02020603050405020304" pitchFamily="18" charset="0"/>
              </a:rPr>
              <a:t>Hastalarda pankreas beta hücrelerinin çoğunlukla </a:t>
            </a:r>
            <a:r>
              <a:rPr lang="tr-TR" sz="2400" dirty="0" err="1">
                <a:solidFill>
                  <a:schemeClr val="tx1"/>
                </a:solidFill>
                <a:latin typeface="Calibri" panose="020F0502020204030204" pitchFamily="34" charset="0"/>
                <a:cs typeface="Times New Roman" panose="02020603050405020304" pitchFamily="18" charset="0"/>
              </a:rPr>
              <a:t>otoimmun</a:t>
            </a:r>
            <a:r>
              <a:rPr lang="tr-TR" sz="2400" dirty="0">
                <a:solidFill>
                  <a:schemeClr val="tx1"/>
                </a:solidFill>
                <a:latin typeface="Calibri" panose="020F0502020204030204" pitchFamily="34" charset="0"/>
                <a:cs typeface="Times New Roman" panose="02020603050405020304" pitchFamily="18" charset="0"/>
              </a:rPr>
              <a:t> hasarına bağlı olarak insülin eksikliği vardır.</a:t>
            </a:r>
          </a:p>
          <a:p>
            <a:pPr>
              <a:defRPr/>
            </a:pPr>
            <a:endParaRPr lang="tr-TR" sz="2400" dirty="0">
              <a:solidFill>
                <a:schemeClr val="tx1"/>
              </a:solidFill>
              <a:latin typeface="Calibri" panose="020F0502020204030204" pitchFamily="34" charset="0"/>
              <a:cs typeface="Times New Roman" panose="02020603050405020304" pitchFamily="18" charset="0"/>
            </a:endParaRPr>
          </a:p>
          <a:p>
            <a:pPr>
              <a:defRPr/>
            </a:pPr>
            <a:r>
              <a:rPr lang="tr-TR" sz="2400" dirty="0">
                <a:solidFill>
                  <a:schemeClr val="tx1"/>
                </a:solidFill>
                <a:latin typeface="Calibri" panose="020F0502020204030204" pitchFamily="34" charset="0"/>
                <a:cs typeface="Times New Roman" panose="02020603050405020304" pitchFamily="18" charset="0"/>
              </a:rPr>
              <a:t>Okul öncesi (6 yaş civarı), </a:t>
            </a:r>
            <a:r>
              <a:rPr lang="tr-TR" sz="2400" dirty="0" err="1">
                <a:solidFill>
                  <a:schemeClr val="tx1"/>
                </a:solidFill>
                <a:latin typeface="Calibri" panose="020F0502020204030204" pitchFamily="34" charset="0"/>
                <a:cs typeface="Times New Roman" panose="02020603050405020304" pitchFamily="18" charset="0"/>
              </a:rPr>
              <a:t>puberte</a:t>
            </a:r>
            <a:r>
              <a:rPr lang="tr-TR" sz="2400" dirty="0">
                <a:solidFill>
                  <a:schemeClr val="tx1"/>
                </a:solidFill>
                <a:latin typeface="Calibri" panose="020F0502020204030204" pitchFamily="34" charset="0"/>
                <a:cs typeface="Times New Roman" panose="02020603050405020304" pitchFamily="18" charset="0"/>
              </a:rPr>
              <a:t> (13 yaş civarı) ve geç </a:t>
            </a:r>
            <a:r>
              <a:rPr lang="tr-TR" sz="2400" dirty="0" err="1">
                <a:solidFill>
                  <a:schemeClr val="tx1"/>
                </a:solidFill>
                <a:latin typeface="Calibri" panose="020F0502020204030204" pitchFamily="34" charset="0"/>
                <a:cs typeface="Times New Roman" panose="02020603050405020304" pitchFamily="18" charset="0"/>
              </a:rPr>
              <a:t>adölesan</a:t>
            </a:r>
            <a:r>
              <a:rPr lang="tr-TR" sz="2400" dirty="0">
                <a:solidFill>
                  <a:schemeClr val="tx1"/>
                </a:solidFill>
                <a:latin typeface="Calibri" panose="020F0502020204030204" pitchFamily="34" charset="0"/>
                <a:cs typeface="Times New Roman" panose="02020603050405020304" pitchFamily="18" charset="0"/>
              </a:rPr>
              <a:t> dönemde (20 yaş civarı) üç pik görülür.</a:t>
            </a:r>
          </a:p>
          <a:p>
            <a:pPr>
              <a:defRPr/>
            </a:pPr>
            <a:endParaRPr lang="tr-TR" sz="2400" dirty="0">
              <a:solidFill>
                <a:schemeClr val="tx1"/>
              </a:solidFill>
              <a:latin typeface="Calibri" panose="020F0502020204030204" pitchFamily="34" charset="0"/>
              <a:cs typeface="Times New Roman" panose="02020603050405020304" pitchFamily="18" charset="0"/>
            </a:endParaRPr>
          </a:p>
          <a:p>
            <a:pPr>
              <a:defRPr/>
            </a:pPr>
            <a:r>
              <a:rPr lang="tr-TR" sz="2400" dirty="0">
                <a:solidFill>
                  <a:schemeClr val="tx1"/>
                </a:solidFill>
                <a:latin typeface="Calibri" panose="020F0502020204030204" pitchFamily="34" charset="0"/>
                <a:cs typeface="Times New Roman" panose="02020603050405020304" pitchFamily="18" charset="0"/>
              </a:rPr>
              <a:t>Erişkin yaşta görülen tip 1 diyabet formu, ‘erişkinde </a:t>
            </a:r>
            <a:r>
              <a:rPr lang="tr-TR" sz="2400" dirty="0" err="1">
                <a:solidFill>
                  <a:schemeClr val="tx1"/>
                </a:solidFill>
                <a:latin typeface="Calibri" panose="020F0502020204030204" pitchFamily="34" charset="0"/>
                <a:cs typeface="Times New Roman" panose="02020603050405020304" pitchFamily="18" charset="0"/>
              </a:rPr>
              <a:t>latent</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otoimmun</a:t>
            </a:r>
            <a:r>
              <a:rPr lang="tr-TR" sz="2400" dirty="0">
                <a:solidFill>
                  <a:schemeClr val="tx1"/>
                </a:solidFill>
                <a:latin typeface="Calibri" panose="020F0502020204030204" pitchFamily="34" charset="0"/>
                <a:cs typeface="Times New Roman" panose="02020603050405020304" pitchFamily="18" charset="0"/>
              </a:rPr>
              <a:t> diyabet’ (LADA) olarak adlandırılır.</a:t>
            </a:r>
          </a:p>
        </p:txBody>
      </p:sp>
    </p:spTree>
    <p:extLst>
      <p:ext uri="{BB962C8B-B14F-4D97-AF65-F5344CB8AC3E}">
        <p14:creationId xmlns:p14="http://schemas.microsoft.com/office/powerpoint/2010/main" val="29954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7147B30-8BB7-4B29-ACF4-592EF8B77B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06493" y="1122176"/>
            <a:ext cx="7620000" cy="4548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3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6A20A6-680A-49B4-8081-C8E49080A392}"/>
              </a:ext>
            </a:extLst>
          </p:cNvPr>
          <p:cNvSpPr>
            <a:spLocks noGrp="1"/>
          </p:cNvSpPr>
          <p:nvPr>
            <p:ph type="title"/>
          </p:nvPr>
        </p:nvSpPr>
        <p:spPr>
          <a:xfrm>
            <a:off x="2041780" y="661689"/>
            <a:ext cx="8911687" cy="1280890"/>
          </a:xfrm>
        </p:spPr>
        <p:txBody>
          <a:bodyPr>
            <a:normAutofit/>
          </a:bodyPr>
          <a:lstStyle/>
          <a:p>
            <a:pPr>
              <a:defRPr/>
            </a:pPr>
            <a:r>
              <a:rPr lang="tr-TR" dirty="0" err="1">
                <a:solidFill>
                  <a:schemeClr val="tx1"/>
                </a:solidFill>
                <a:latin typeface="Calibri" panose="020F0502020204030204" pitchFamily="34" charset="0"/>
                <a:cs typeface="Times New Roman" panose="02020603050405020304" pitchFamily="18" charset="0"/>
              </a:rPr>
              <a:t>Sekonder</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Diyabetes</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Mellitus</a:t>
            </a:r>
            <a:endParaRPr lang="tr-TR" dirty="0">
              <a:solidFill>
                <a:schemeClr val="tx1"/>
              </a:solidFill>
              <a:latin typeface="Calibri" panose="020F0502020204030204" pitchFamily="34" charset="0"/>
              <a:cs typeface="Times New Roman" panose="02020603050405020304" pitchFamily="18" charset="0"/>
            </a:endParaRPr>
          </a:p>
        </p:txBody>
      </p:sp>
      <p:sp>
        <p:nvSpPr>
          <p:cNvPr id="33795" name="İçerik Yer Tutucusu 2">
            <a:extLst>
              <a:ext uri="{FF2B5EF4-FFF2-40B4-BE49-F238E27FC236}">
                <a16:creationId xmlns:a16="http://schemas.microsoft.com/office/drawing/2014/main" id="{71A73913-D9B1-4197-AD90-B481C2DD9379}"/>
              </a:ext>
            </a:extLst>
          </p:cNvPr>
          <p:cNvSpPr>
            <a:spLocks noGrp="1"/>
          </p:cNvSpPr>
          <p:nvPr>
            <p:ph idx="1"/>
          </p:nvPr>
        </p:nvSpPr>
        <p:spPr>
          <a:xfrm>
            <a:off x="2041780" y="1942579"/>
            <a:ext cx="8915400" cy="3777622"/>
          </a:xfrm>
        </p:spPr>
        <p:txBody>
          <a:bodyPr/>
          <a:lstStyle/>
          <a:p>
            <a:pPr marL="0" indent="0">
              <a:lnSpc>
                <a:spcPct val="80000"/>
              </a:lnSpc>
              <a:buNone/>
            </a:pPr>
            <a:r>
              <a:rPr lang="tr-TR" altLang="tr-TR" sz="2400" dirty="0">
                <a:solidFill>
                  <a:schemeClr val="tx1"/>
                </a:solidFill>
                <a:latin typeface="Calibri" panose="020F0502020204030204" pitchFamily="34" charset="0"/>
                <a:cs typeface="Times New Roman" panose="02020603050405020304" pitchFamily="18" charset="0"/>
              </a:rPr>
              <a:t>IV.  Diğer spesifik diyabet tipleri :</a:t>
            </a:r>
          </a:p>
          <a:p>
            <a:pPr lvl="1">
              <a:lnSpc>
                <a:spcPct val="80000"/>
              </a:lnSpc>
            </a:pPr>
            <a:endParaRPr lang="tr-TR" altLang="tr-TR" sz="2400" dirty="0">
              <a:solidFill>
                <a:schemeClr val="tx1"/>
              </a:solidFill>
              <a:latin typeface="Calibri" panose="020F0502020204030204" pitchFamily="34" charset="0"/>
              <a:cs typeface="Times New Roman" panose="02020603050405020304" pitchFamily="18" charset="0"/>
            </a:endParaRPr>
          </a:p>
          <a:p>
            <a:pPr lvl="1">
              <a:lnSpc>
                <a:spcPct val="80000"/>
              </a:lnSpc>
            </a:pPr>
            <a:r>
              <a:rPr lang="tr-TR" altLang="tr-TR" sz="2400" dirty="0">
                <a:solidFill>
                  <a:schemeClr val="tx1"/>
                </a:solidFill>
                <a:latin typeface="Calibri" panose="020F0502020204030204" pitchFamily="34" charset="0"/>
                <a:cs typeface="Times New Roman" panose="02020603050405020304" pitchFamily="18" charset="0"/>
              </a:rPr>
              <a:t>Beta-hücre fonksiyonlarının genetik </a:t>
            </a:r>
            <a:r>
              <a:rPr lang="tr-TR" altLang="tr-TR" sz="2400" dirty="0" err="1">
                <a:solidFill>
                  <a:schemeClr val="tx1"/>
                </a:solidFill>
                <a:latin typeface="Calibri" panose="020F0502020204030204" pitchFamily="34" charset="0"/>
                <a:cs typeface="Times New Roman" panose="02020603050405020304" pitchFamily="18" charset="0"/>
              </a:rPr>
              <a:t>defekti</a:t>
            </a:r>
            <a:r>
              <a:rPr lang="tr-TR" altLang="tr-TR" sz="2400" dirty="0">
                <a:solidFill>
                  <a:schemeClr val="tx1"/>
                </a:solidFill>
                <a:latin typeface="Calibri" panose="020F0502020204030204" pitchFamily="34" charset="0"/>
                <a:cs typeface="Times New Roman" panose="02020603050405020304" pitchFamily="18" charset="0"/>
              </a:rPr>
              <a:t> (</a:t>
            </a:r>
            <a:r>
              <a:rPr lang="tr-TR" altLang="tr-TR" sz="2400" dirty="0" err="1">
                <a:solidFill>
                  <a:schemeClr val="tx1"/>
                </a:solidFill>
                <a:latin typeface="Calibri" panose="020F0502020204030204" pitchFamily="34" charset="0"/>
                <a:cs typeface="Times New Roman" panose="02020603050405020304" pitchFamily="18" charset="0"/>
              </a:rPr>
              <a:t>monogenik</a:t>
            </a:r>
            <a:r>
              <a:rPr lang="tr-TR" altLang="tr-TR" sz="2400" dirty="0">
                <a:solidFill>
                  <a:schemeClr val="tx1"/>
                </a:solidFill>
                <a:latin typeface="Calibri" panose="020F0502020204030204" pitchFamily="34" charset="0"/>
                <a:cs typeface="Times New Roman" panose="02020603050405020304" pitchFamily="18" charset="0"/>
              </a:rPr>
              <a:t> diyabet formları)</a:t>
            </a:r>
          </a:p>
          <a:p>
            <a:pPr lvl="1">
              <a:lnSpc>
                <a:spcPct val="80000"/>
              </a:lnSpc>
            </a:pPr>
            <a:r>
              <a:rPr lang="tr-TR" altLang="tr-TR" sz="2400" dirty="0">
                <a:solidFill>
                  <a:schemeClr val="tx1"/>
                </a:solidFill>
                <a:latin typeface="Calibri" panose="020F0502020204030204" pitchFamily="34" charset="0"/>
                <a:cs typeface="Times New Roman" panose="02020603050405020304" pitchFamily="18" charset="0"/>
              </a:rPr>
              <a:t>İnsülinin etkisindeki genetik </a:t>
            </a:r>
            <a:r>
              <a:rPr lang="tr-TR" altLang="tr-TR" sz="2400" dirty="0" err="1">
                <a:solidFill>
                  <a:schemeClr val="tx1"/>
                </a:solidFill>
                <a:latin typeface="Calibri" panose="020F0502020204030204" pitchFamily="34" charset="0"/>
                <a:cs typeface="Times New Roman" panose="02020603050405020304" pitchFamily="18" charset="0"/>
              </a:rPr>
              <a:t>defektler</a:t>
            </a:r>
            <a:endParaRPr lang="tr-TR" altLang="tr-TR" sz="2400" dirty="0">
              <a:solidFill>
                <a:schemeClr val="tx1"/>
              </a:solidFill>
              <a:latin typeface="Calibri" panose="020F0502020204030204" pitchFamily="34" charset="0"/>
              <a:cs typeface="Times New Roman" panose="02020603050405020304" pitchFamily="18" charset="0"/>
            </a:endParaRPr>
          </a:p>
          <a:p>
            <a:pPr lvl="1">
              <a:lnSpc>
                <a:spcPct val="80000"/>
              </a:lnSpc>
            </a:pPr>
            <a:r>
              <a:rPr lang="tr-TR" altLang="tr-TR" sz="2400" dirty="0" err="1">
                <a:solidFill>
                  <a:schemeClr val="tx1"/>
                </a:solidFill>
                <a:latin typeface="Calibri" panose="020F0502020204030204" pitchFamily="34" charset="0"/>
                <a:cs typeface="Times New Roman" panose="02020603050405020304" pitchFamily="18" charset="0"/>
              </a:rPr>
              <a:t>Endokrinopatiler</a:t>
            </a:r>
            <a:endParaRPr lang="tr-TR" altLang="tr-TR" sz="2400" dirty="0">
              <a:solidFill>
                <a:schemeClr val="tx1"/>
              </a:solidFill>
              <a:latin typeface="Calibri" panose="020F0502020204030204" pitchFamily="34" charset="0"/>
              <a:cs typeface="Times New Roman" panose="02020603050405020304" pitchFamily="18" charset="0"/>
            </a:endParaRPr>
          </a:p>
          <a:p>
            <a:pPr lvl="1">
              <a:lnSpc>
                <a:spcPct val="80000"/>
              </a:lnSpc>
            </a:pPr>
            <a:r>
              <a:rPr lang="tr-TR" altLang="tr-TR" sz="2400" dirty="0">
                <a:solidFill>
                  <a:schemeClr val="tx1"/>
                </a:solidFill>
                <a:latin typeface="Calibri" panose="020F0502020204030204" pitchFamily="34" charset="0"/>
                <a:cs typeface="Times New Roman" panose="02020603050405020304" pitchFamily="18" charset="0"/>
              </a:rPr>
              <a:t>İlaç veya kimyasal ajanlar</a:t>
            </a:r>
          </a:p>
          <a:p>
            <a:pPr lvl="1">
              <a:lnSpc>
                <a:spcPct val="80000"/>
              </a:lnSpc>
            </a:pPr>
            <a:r>
              <a:rPr lang="tr-TR" altLang="tr-TR" sz="2400" dirty="0">
                <a:solidFill>
                  <a:schemeClr val="tx1"/>
                </a:solidFill>
                <a:latin typeface="Calibri" panose="020F0502020204030204" pitchFamily="34" charset="0"/>
                <a:cs typeface="Times New Roman" panose="02020603050405020304" pitchFamily="18" charset="0"/>
              </a:rPr>
              <a:t>Diyabetle ilişkili genetik sendromlar</a:t>
            </a:r>
          </a:p>
          <a:p>
            <a:pPr lvl="1">
              <a:lnSpc>
                <a:spcPct val="80000"/>
              </a:lnSpc>
            </a:pPr>
            <a:r>
              <a:rPr lang="tr-TR" altLang="tr-TR" sz="2400" dirty="0" err="1">
                <a:solidFill>
                  <a:schemeClr val="tx1"/>
                </a:solidFill>
                <a:latin typeface="Calibri" panose="020F0502020204030204" pitchFamily="34" charset="0"/>
                <a:cs typeface="Times New Roman" panose="02020603050405020304" pitchFamily="18" charset="0"/>
              </a:rPr>
              <a:t>İnfeksiyonlar</a:t>
            </a:r>
            <a:endParaRPr lang="tr-TR" altLang="tr-TR" sz="2400" dirty="0">
              <a:solidFill>
                <a:schemeClr val="tx1"/>
              </a:solidFill>
              <a:latin typeface="Calibri" panose="020F0502020204030204" pitchFamily="34" charset="0"/>
              <a:cs typeface="Times New Roman" panose="02020603050405020304" pitchFamily="18" charset="0"/>
            </a:endParaRPr>
          </a:p>
          <a:p>
            <a:endParaRPr lang="tr-TR" altLang="tr-TR" dirty="0"/>
          </a:p>
        </p:txBody>
      </p:sp>
    </p:spTree>
    <p:extLst>
      <p:ext uri="{BB962C8B-B14F-4D97-AF65-F5344CB8AC3E}">
        <p14:creationId xmlns:p14="http://schemas.microsoft.com/office/powerpoint/2010/main" val="81168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702771-0D4C-4608-92AF-6EA94CB38E89}"/>
              </a:ext>
            </a:extLst>
          </p:cNvPr>
          <p:cNvSpPr>
            <a:spLocks noGrp="1"/>
          </p:cNvSpPr>
          <p:nvPr>
            <p:ph type="title"/>
          </p:nvPr>
        </p:nvSpPr>
        <p:spPr>
          <a:xfrm>
            <a:off x="1853099" y="511375"/>
            <a:ext cx="8911687" cy="1280890"/>
          </a:xfrm>
        </p:spPr>
        <p:txBody>
          <a:bodyPr/>
          <a:lstStyle/>
          <a:p>
            <a:pPr>
              <a:defRPr/>
            </a:pPr>
            <a:r>
              <a:rPr lang="tr-TR" dirty="0" err="1">
                <a:solidFill>
                  <a:schemeClr val="tx1"/>
                </a:solidFill>
                <a:latin typeface="Calibri" panose="020F0502020204030204" pitchFamily="34" charset="0"/>
                <a:cs typeface="Times New Roman" panose="02020603050405020304" pitchFamily="18" charset="0"/>
              </a:rPr>
              <a:t>Sekonder</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Diyabetes</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Mellitus</a:t>
            </a:r>
            <a:endParaRPr lang="tr-TR" dirty="0">
              <a:solidFill>
                <a:schemeClr val="tx1"/>
              </a:solidFill>
              <a:latin typeface="Calibri" panose="020F0502020204030204" pitchFamily="34"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671135BE-C343-4794-8FD2-ACAA63445B58}"/>
              </a:ext>
            </a:extLst>
          </p:cNvPr>
          <p:cNvSpPr>
            <a:spLocks noGrp="1"/>
          </p:cNvSpPr>
          <p:nvPr>
            <p:ph idx="1"/>
          </p:nvPr>
        </p:nvSpPr>
        <p:spPr>
          <a:xfrm>
            <a:off x="1565753" y="1670136"/>
            <a:ext cx="9287506" cy="4488597"/>
          </a:xfrm>
        </p:spPr>
        <p:txBody>
          <a:bodyPr rtlCol="0">
            <a:normAutofit/>
          </a:bodyPr>
          <a:lstStyle/>
          <a:p>
            <a:pPr marL="342900" lvl="1" indent="-342900">
              <a:defRPr/>
            </a:pPr>
            <a:r>
              <a:rPr lang="tr-TR" altLang="tr-TR" sz="2600" dirty="0">
                <a:solidFill>
                  <a:schemeClr val="tx1"/>
                </a:solidFill>
                <a:latin typeface="Calibri" panose="020F0502020204030204" pitchFamily="34" charset="0"/>
                <a:cs typeface="Times New Roman" panose="02020603050405020304" pitchFamily="18" charset="0"/>
              </a:rPr>
              <a:t>Beta-hücre fonksiyonlarının genetik </a:t>
            </a:r>
            <a:r>
              <a:rPr lang="tr-TR" altLang="tr-TR" sz="2600" dirty="0" err="1">
                <a:solidFill>
                  <a:schemeClr val="tx1"/>
                </a:solidFill>
                <a:latin typeface="Calibri" panose="020F0502020204030204" pitchFamily="34" charset="0"/>
                <a:cs typeface="Times New Roman" panose="02020603050405020304" pitchFamily="18" charset="0"/>
              </a:rPr>
              <a:t>defekti</a:t>
            </a:r>
            <a:r>
              <a:rPr lang="tr-TR" altLang="tr-TR" sz="2600" dirty="0">
                <a:solidFill>
                  <a:schemeClr val="tx1"/>
                </a:solidFill>
                <a:latin typeface="Calibri" panose="020F0502020204030204" pitchFamily="34" charset="0"/>
                <a:cs typeface="Times New Roman" panose="02020603050405020304" pitchFamily="18" charset="0"/>
              </a:rPr>
              <a:t> (</a:t>
            </a:r>
            <a:r>
              <a:rPr lang="tr-TR" altLang="tr-TR" sz="2600" dirty="0" err="1">
                <a:solidFill>
                  <a:schemeClr val="tx1"/>
                </a:solidFill>
                <a:latin typeface="Calibri" panose="020F0502020204030204" pitchFamily="34" charset="0"/>
                <a:cs typeface="Times New Roman" panose="02020603050405020304" pitchFamily="18" charset="0"/>
              </a:rPr>
              <a:t>monogenik</a:t>
            </a:r>
            <a:r>
              <a:rPr lang="tr-TR" altLang="tr-TR" sz="2600" dirty="0">
                <a:solidFill>
                  <a:schemeClr val="tx1"/>
                </a:solidFill>
                <a:latin typeface="Calibri" panose="020F0502020204030204" pitchFamily="34" charset="0"/>
                <a:cs typeface="Times New Roman" panose="02020603050405020304" pitchFamily="18" charset="0"/>
              </a:rPr>
              <a:t> diyabet formları)</a:t>
            </a:r>
            <a:endParaRPr lang="tr-TR" sz="2600" dirty="0">
              <a:solidFill>
                <a:schemeClr val="tx1"/>
              </a:solidFill>
              <a:latin typeface="Calibri" panose="020F0502020204030204" pitchFamily="34" charset="0"/>
              <a:cs typeface="Times New Roman" panose="02020603050405020304" pitchFamily="18" charset="0"/>
            </a:endParaRPr>
          </a:p>
          <a:p>
            <a:pPr marL="640080" lvl="1">
              <a:defRPr/>
            </a:pPr>
            <a:r>
              <a:rPr lang="tr-TR" sz="2200" dirty="0">
                <a:solidFill>
                  <a:schemeClr val="tx1"/>
                </a:solidFill>
                <a:latin typeface="Calibri" panose="020F0502020204030204" pitchFamily="34" charset="0"/>
                <a:cs typeface="Times New Roman" panose="02020603050405020304" pitchFamily="18" charset="0"/>
              </a:rPr>
              <a:t>MODY (</a:t>
            </a:r>
            <a:r>
              <a:rPr lang="en-US" sz="2200" dirty="0">
                <a:solidFill>
                  <a:schemeClr val="tx1"/>
                </a:solidFill>
                <a:latin typeface="Calibri" panose="020F0502020204030204" pitchFamily="34" charset="0"/>
                <a:cs typeface="Times New Roman" panose="02020603050405020304" pitchFamily="18" charset="0"/>
              </a:rPr>
              <a:t>maturity-onset diabetes of the young</a:t>
            </a:r>
            <a:r>
              <a:rPr lang="tr-TR" sz="2200" dirty="0">
                <a:solidFill>
                  <a:schemeClr val="tx1"/>
                </a:solidFill>
                <a:latin typeface="Calibri" panose="020F0502020204030204" pitchFamily="34" charset="0"/>
                <a:cs typeface="Times New Roman" panose="02020603050405020304" pitchFamily="18" charset="0"/>
              </a:rPr>
              <a:t>) </a:t>
            </a:r>
          </a:p>
          <a:p>
            <a:pPr marL="640080" lvl="1">
              <a:defRPr/>
            </a:pPr>
            <a:r>
              <a:rPr lang="tr-TR" sz="2200" dirty="0">
                <a:solidFill>
                  <a:schemeClr val="tx1"/>
                </a:solidFill>
                <a:latin typeface="Calibri" panose="020F0502020204030204" pitchFamily="34" charset="0"/>
                <a:cs typeface="Times New Roman" panose="02020603050405020304" pitchFamily="18" charset="0"/>
              </a:rPr>
              <a:t>Asıl </a:t>
            </a:r>
            <a:r>
              <a:rPr lang="tr-TR" sz="2200" dirty="0" err="1">
                <a:solidFill>
                  <a:schemeClr val="tx1"/>
                </a:solidFill>
                <a:latin typeface="Calibri" panose="020F0502020204030204" pitchFamily="34" charset="0"/>
                <a:cs typeface="Times New Roman" panose="02020603050405020304" pitchFamily="18" charset="0"/>
              </a:rPr>
              <a:t>defekt</a:t>
            </a:r>
            <a:r>
              <a:rPr lang="tr-TR" sz="2200" dirty="0">
                <a:solidFill>
                  <a:schemeClr val="tx1"/>
                </a:solidFill>
                <a:latin typeface="Calibri" panose="020F0502020204030204" pitchFamily="34" charset="0"/>
                <a:cs typeface="Times New Roman" panose="02020603050405020304" pitchFamily="18" charset="0"/>
              </a:rPr>
              <a:t>, insülin </a:t>
            </a:r>
            <a:r>
              <a:rPr lang="tr-TR" sz="2200" dirty="0" err="1">
                <a:solidFill>
                  <a:schemeClr val="tx1"/>
                </a:solidFill>
                <a:latin typeface="Calibri" panose="020F0502020204030204" pitchFamily="34" charset="0"/>
                <a:cs typeface="Times New Roman" panose="02020603050405020304" pitchFamily="18" charset="0"/>
              </a:rPr>
              <a:t>sekresyon</a:t>
            </a:r>
            <a:r>
              <a:rPr lang="tr-TR" sz="2200" dirty="0">
                <a:solidFill>
                  <a:schemeClr val="tx1"/>
                </a:solidFill>
                <a:latin typeface="Calibri" panose="020F0502020204030204" pitchFamily="34" charset="0"/>
                <a:cs typeface="Times New Roman" panose="02020603050405020304" pitchFamily="18" charset="0"/>
              </a:rPr>
              <a:t> mekanizmasındadır  .</a:t>
            </a:r>
          </a:p>
          <a:p>
            <a:pPr marL="640080" lvl="1">
              <a:defRPr/>
            </a:pPr>
            <a:r>
              <a:rPr lang="tr-TR" sz="2200" dirty="0">
                <a:solidFill>
                  <a:schemeClr val="tx1"/>
                </a:solidFill>
                <a:latin typeface="Calibri" panose="020F0502020204030204" pitchFamily="34" charset="0"/>
                <a:cs typeface="Times New Roman" panose="02020603050405020304" pitchFamily="18" charset="0"/>
              </a:rPr>
              <a:t>Bu hastalarda </a:t>
            </a:r>
            <a:r>
              <a:rPr lang="tr-TR" sz="2200" dirty="0" err="1">
                <a:solidFill>
                  <a:schemeClr val="tx1"/>
                </a:solidFill>
                <a:latin typeface="Calibri" panose="020F0502020204030204" pitchFamily="34" charset="0"/>
                <a:cs typeface="Times New Roman" panose="02020603050405020304" pitchFamily="18" charset="0"/>
              </a:rPr>
              <a:t>otoantikorlar</a:t>
            </a:r>
            <a:r>
              <a:rPr lang="tr-TR" sz="2200" dirty="0">
                <a:solidFill>
                  <a:schemeClr val="tx1"/>
                </a:solidFill>
                <a:latin typeface="Calibri" panose="020F0502020204030204" pitchFamily="34" charset="0"/>
                <a:cs typeface="Times New Roman" panose="02020603050405020304" pitchFamily="18" charset="0"/>
              </a:rPr>
              <a:t> negatif bulunur. </a:t>
            </a:r>
          </a:p>
          <a:p>
            <a:pPr marL="640080" lvl="1">
              <a:defRPr/>
            </a:pPr>
            <a:r>
              <a:rPr lang="tr-TR" sz="2200" dirty="0">
                <a:solidFill>
                  <a:schemeClr val="tx1"/>
                </a:solidFill>
                <a:latin typeface="Calibri" panose="020F0502020204030204" pitchFamily="34" charset="0"/>
                <a:cs typeface="Times New Roman" panose="02020603050405020304" pitchFamily="18" charset="0"/>
              </a:rPr>
              <a:t>Genç yaşta başlamış, insülin direnci saptanmayan, </a:t>
            </a:r>
            <a:r>
              <a:rPr lang="tr-TR" sz="2200" dirty="0" err="1">
                <a:solidFill>
                  <a:schemeClr val="tx1"/>
                </a:solidFill>
                <a:latin typeface="Calibri" panose="020F0502020204030204" pitchFamily="34" charset="0"/>
                <a:cs typeface="Times New Roman" panose="02020603050405020304" pitchFamily="18" charset="0"/>
              </a:rPr>
              <a:t>sülfonilüre</a:t>
            </a:r>
            <a:r>
              <a:rPr lang="tr-TR" sz="2200" dirty="0">
                <a:solidFill>
                  <a:schemeClr val="tx1"/>
                </a:solidFill>
                <a:latin typeface="Calibri" panose="020F0502020204030204" pitchFamily="34" charset="0"/>
                <a:cs typeface="Times New Roman" panose="02020603050405020304" pitchFamily="18" charset="0"/>
              </a:rPr>
              <a:t> grubu ilaçlara aşırı duyarlılığı olan hastalarda MODY akla gelmelidir.</a:t>
            </a:r>
          </a:p>
          <a:p>
            <a:pPr>
              <a:defRPr/>
            </a:pPr>
            <a:endParaRPr lang="tr-TR" dirty="0"/>
          </a:p>
        </p:txBody>
      </p:sp>
    </p:spTree>
    <p:extLst>
      <p:ext uri="{BB962C8B-B14F-4D97-AF65-F5344CB8AC3E}">
        <p14:creationId xmlns:p14="http://schemas.microsoft.com/office/powerpoint/2010/main" val="15458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370024-5B1B-4FCE-8889-F42D2CF44612}"/>
              </a:ext>
            </a:extLst>
          </p:cNvPr>
          <p:cNvSpPr>
            <a:spLocks noGrp="1"/>
          </p:cNvSpPr>
          <p:nvPr>
            <p:ph type="title"/>
          </p:nvPr>
        </p:nvSpPr>
        <p:spPr>
          <a:xfrm>
            <a:off x="1891467" y="699266"/>
            <a:ext cx="8911687" cy="1280890"/>
          </a:xfrm>
        </p:spPr>
        <p:txBody>
          <a:bodyPr/>
          <a:lstStyle/>
          <a:p>
            <a:pPr>
              <a:defRPr/>
            </a:pPr>
            <a:r>
              <a:rPr lang="tr-TR" dirty="0" err="1">
                <a:solidFill>
                  <a:schemeClr val="tx1"/>
                </a:solidFill>
                <a:latin typeface="Calibri" panose="020F0502020204030204" pitchFamily="34" charset="0"/>
                <a:cs typeface="Times New Roman" panose="02020603050405020304" pitchFamily="18" charset="0"/>
              </a:rPr>
              <a:t>Sekonder</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Diyabetes</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Mellitus</a:t>
            </a:r>
            <a:endParaRPr lang="tr-TR" dirty="0">
              <a:solidFill>
                <a:schemeClr val="tx1"/>
              </a:solidFill>
              <a:latin typeface="Calibri" panose="020F0502020204030204" pitchFamily="34" charset="0"/>
              <a:cs typeface="Times New Roman" panose="02020603050405020304" pitchFamily="18" charset="0"/>
            </a:endParaRPr>
          </a:p>
        </p:txBody>
      </p:sp>
      <p:sp>
        <p:nvSpPr>
          <p:cNvPr id="35843" name="İçerik Yer Tutucusu 2">
            <a:extLst>
              <a:ext uri="{FF2B5EF4-FFF2-40B4-BE49-F238E27FC236}">
                <a16:creationId xmlns:a16="http://schemas.microsoft.com/office/drawing/2014/main" id="{B7299BE0-4305-4126-BFE0-92C27A935390}"/>
              </a:ext>
            </a:extLst>
          </p:cNvPr>
          <p:cNvSpPr>
            <a:spLocks noGrp="1"/>
          </p:cNvSpPr>
          <p:nvPr>
            <p:ph idx="1"/>
          </p:nvPr>
        </p:nvSpPr>
        <p:spPr>
          <a:xfrm>
            <a:off x="1891467" y="1720241"/>
            <a:ext cx="8915400" cy="4192044"/>
          </a:xfrm>
        </p:spPr>
        <p:txBody>
          <a:bodyPr>
            <a:normAutofit fontScale="85000" lnSpcReduction="20000"/>
          </a:bodyPr>
          <a:lstStyle/>
          <a:p>
            <a:pPr>
              <a:lnSpc>
                <a:spcPct val="80000"/>
              </a:lnSpc>
            </a:pPr>
            <a:r>
              <a:rPr lang="tr-TR" altLang="tr-TR" sz="2800" dirty="0">
                <a:solidFill>
                  <a:schemeClr val="tx1"/>
                </a:solidFill>
                <a:latin typeface="Calibri" panose="020F0502020204030204" pitchFamily="34" charset="0"/>
                <a:cs typeface="Times New Roman" panose="02020603050405020304" pitchFamily="18" charset="0"/>
              </a:rPr>
              <a:t>İnsülinin etkisindeki genetik </a:t>
            </a:r>
            <a:r>
              <a:rPr lang="tr-TR" altLang="tr-TR" sz="2800" dirty="0" err="1">
                <a:solidFill>
                  <a:schemeClr val="tx1"/>
                </a:solidFill>
                <a:latin typeface="Calibri" panose="020F0502020204030204" pitchFamily="34" charset="0"/>
                <a:cs typeface="Times New Roman" panose="02020603050405020304" pitchFamily="18" charset="0"/>
              </a:rPr>
              <a:t>defektler</a:t>
            </a:r>
            <a:endParaRPr lang="tr-TR" altLang="tr-TR" sz="2800" dirty="0">
              <a:solidFill>
                <a:schemeClr val="tx1"/>
              </a:solidFill>
              <a:latin typeface="Calibri" panose="020F0502020204030204" pitchFamily="34" charset="0"/>
              <a:cs typeface="Times New Roman" panose="02020603050405020304" pitchFamily="18" charset="0"/>
            </a:endParaRPr>
          </a:p>
          <a:p>
            <a:pPr lvl="1"/>
            <a:r>
              <a:rPr lang="tr-TR" altLang="tr-TR" sz="2600" dirty="0">
                <a:solidFill>
                  <a:schemeClr val="tx1"/>
                </a:solidFill>
                <a:latin typeface="Calibri" panose="020F0502020204030204" pitchFamily="34" charset="0"/>
                <a:cs typeface="Times New Roman" panose="02020603050405020304" pitchFamily="18" charset="0"/>
              </a:rPr>
              <a:t>Tip A </a:t>
            </a:r>
            <a:r>
              <a:rPr lang="tr-TR" altLang="tr-TR" sz="2600" dirty="0" err="1">
                <a:solidFill>
                  <a:schemeClr val="tx1"/>
                </a:solidFill>
                <a:latin typeface="Calibri" panose="020F0502020204030204" pitchFamily="34" charset="0"/>
                <a:cs typeface="Times New Roman" panose="02020603050405020304" pitchFamily="18" charset="0"/>
              </a:rPr>
              <a:t>insulin</a:t>
            </a:r>
            <a:r>
              <a:rPr lang="tr-TR" altLang="tr-TR" sz="2600" dirty="0">
                <a:solidFill>
                  <a:schemeClr val="tx1"/>
                </a:solidFill>
                <a:latin typeface="Calibri" panose="020F0502020204030204" pitchFamily="34" charset="0"/>
                <a:cs typeface="Times New Roman" panose="02020603050405020304" pitchFamily="18" charset="0"/>
              </a:rPr>
              <a:t> direnci</a:t>
            </a:r>
          </a:p>
          <a:p>
            <a:pPr lvl="1"/>
            <a:endParaRPr lang="tr-TR" altLang="tr-TR" sz="2400" dirty="0">
              <a:solidFill>
                <a:schemeClr val="tx1"/>
              </a:solidFill>
              <a:latin typeface="Calibri" panose="020F0502020204030204" pitchFamily="34" charset="0"/>
              <a:cs typeface="Times New Roman" panose="02020603050405020304" pitchFamily="18" charset="0"/>
            </a:endParaRPr>
          </a:p>
          <a:p>
            <a:r>
              <a:rPr lang="tr-TR" altLang="tr-TR" sz="2800" dirty="0">
                <a:solidFill>
                  <a:schemeClr val="tx1"/>
                </a:solidFill>
                <a:latin typeface="Calibri" panose="020F0502020204030204" pitchFamily="34" charset="0"/>
                <a:cs typeface="Times New Roman" panose="02020603050405020304" pitchFamily="18" charset="0"/>
              </a:rPr>
              <a:t>Pankreasın </a:t>
            </a:r>
            <a:r>
              <a:rPr lang="tr-TR" altLang="tr-TR" sz="2800" dirty="0" err="1">
                <a:solidFill>
                  <a:schemeClr val="tx1"/>
                </a:solidFill>
                <a:latin typeface="Calibri" panose="020F0502020204030204" pitchFamily="34" charset="0"/>
                <a:cs typeface="Times New Roman" panose="02020603050405020304" pitchFamily="18" charset="0"/>
              </a:rPr>
              <a:t>ekzokrin</a:t>
            </a:r>
            <a:r>
              <a:rPr lang="tr-TR" altLang="tr-TR" sz="2800" dirty="0">
                <a:solidFill>
                  <a:schemeClr val="tx1"/>
                </a:solidFill>
                <a:latin typeface="Calibri" panose="020F0502020204030204" pitchFamily="34" charset="0"/>
                <a:cs typeface="Times New Roman" panose="02020603050405020304" pitchFamily="18" charset="0"/>
              </a:rPr>
              <a:t> doku hastalıkları</a:t>
            </a:r>
          </a:p>
          <a:p>
            <a:pPr lvl="1"/>
            <a:r>
              <a:rPr lang="tr-TR" altLang="tr-TR" sz="2600" dirty="0" err="1">
                <a:solidFill>
                  <a:schemeClr val="tx1"/>
                </a:solidFill>
                <a:latin typeface="Calibri" panose="020F0502020204030204" pitchFamily="34" charset="0"/>
                <a:cs typeface="Times New Roman" panose="02020603050405020304" pitchFamily="18" charset="0"/>
              </a:rPr>
              <a:t>Fibrokalkulöz</a:t>
            </a:r>
            <a:r>
              <a:rPr lang="tr-TR" altLang="tr-TR" sz="2600" dirty="0">
                <a:solidFill>
                  <a:schemeClr val="tx1"/>
                </a:solidFill>
                <a:latin typeface="Calibri" panose="020F0502020204030204" pitchFamily="34" charset="0"/>
                <a:cs typeface="Times New Roman" panose="02020603050405020304" pitchFamily="18" charset="0"/>
              </a:rPr>
              <a:t> </a:t>
            </a:r>
            <a:r>
              <a:rPr lang="tr-TR" altLang="tr-TR" sz="2600" dirty="0" err="1">
                <a:solidFill>
                  <a:schemeClr val="tx1"/>
                </a:solidFill>
                <a:latin typeface="Calibri" panose="020F0502020204030204" pitchFamily="34" charset="0"/>
                <a:cs typeface="Times New Roman" panose="02020603050405020304" pitchFamily="18" charset="0"/>
              </a:rPr>
              <a:t>pankreatopati</a:t>
            </a:r>
            <a:endParaRPr lang="tr-TR" altLang="tr-TR" sz="2600" dirty="0">
              <a:solidFill>
                <a:schemeClr val="tx1"/>
              </a:solidFill>
              <a:latin typeface="Calibri" panose="020F0502020204030204" pitchFamily="34" charset="0"/>
              <a:cs typeface="Times New Roman" panose="02020603050405020304" pitchFamily="18" charset="0"/>
            </a:endParaRPr>
          </a:p>
          <a:p>
            <a:pPr lvl="1"/>
            <a:r>
              <a:rPr lang="tr-TR" altLang="tr-TR" sz="2600" dirty="0" err="1">
                <a:solidFill>
                  <a:schemeClr val="tx1"/>
                </a:solidFill>
                <a:latin typeface="Calibri" panose="020F0502020204030204" pitchFamily="34" charset="0"/>
                <a:cs typeface="Times New Roman" panose="02020603050405020304" pitchFamily="18" charset="0"/>
              </a:rPr>
              <a:t>Hemokromatoz</a:t>
            </a:r>
            <a:endParaRPr lang="tr-TR" altLang="tr-TR" sz="2600" dirty="0">
              <a:solidFill>
                <a:schemeClr val="tx1"/>
              </a:solidFill>
              <a:latin typeface="Calibri" panose="020F0502020204030204" pitchFamily="34" charset="0"/>
              <a:cs typeface="Times New Roman" panose="02020603050405020304" pitchFamily="18" charset="0"/>
            </a:endParaRPr>
          </a:p>
          <a:p>
            <a:pPr lvl="1"/>
            <a:r>
              <a:rPr lang="tr-TR" altLang="tr-TR" sz="2600" dirty="0" err="1">
                <a:solidFill>
                  <a:schemeClr val="tx1"/>
                </a:solidFill>
                <a:latin typeface="Calibri" panose="020F0502020204030204" pitchFamily="34" charset="0"/>
                <a:cs typeface="Times New Roman" panose="02020603050405020304" pitchFamily="18" charset="0"/>
              </a:rPr>
              <a:t>Kistik</a:t>
            </a:r>
            <a:r>
              <a:rPr lang="tr-TR" altLang="tr-TR" sz="2600" dirty="0">
                <a:solidFill>
                  <a:schemeClr val="tx1"/>
                </a:solidFill>
                <a:latin typeface="Calibri" panose="020F0502020204030204" pitchFamily="34" charset="0"/>
                <a:cs typeface="Times New Roman" panose="02020603050405020304" pitchFamily="18" charset="0"/>
              </a:rPr>
              <a:t> </a:t>
            </a:r>
            <a:r>
              <a:rPr lang="tr-TR" altLang="tr-TR" sz="2600" dirty="0" err="1">
                <a:solidFill>
                  <a:schemeClr val="tx1"/>
                </a:solidFill>
                <a:latin typeface="Calibri" panose="020F0502020204030204" pitchFamily="34" charset="0"/>
                <a:cs typeface="Times New Roman" panose="02020603050405020304" pitchFamily="18" charset="0"/>
              </a:rPr>
              <a:t>fibroz</a:t>
            </a:r>
            <a:endParaRPr lang="tr-TR" altLang="tr-TR" sz="2600" dirty="0">
              <a:solidFill>
                <a:schemeClr val="tx1"/>
              </a:solidFill>
              <a:latin typeface="Calibri" panose="020F0502020204030204" pitchFamily="34" charset="0"/>
              <a:cs typeface="Times New Roman" panose="02020603050405020304" pitchFamily="18" charset="0"/>
            </a:endParaRPr>
          </a:p>
          <a:p>
            <a:pPr lvl="1"/>
            <a:r>
              <a:rPr lang="tr-TR" altLang="tr-TR" sz="2600" dirty="0" err="1">
                <a:solidFill>
                  <a:schemeClr val="tx1"/>
                </a:solidFill>
                <a:latin typeface="Calibri" panose="020F0502020204030204" pitchFamily="34" charset="0"/>
                <a:cs typeface="Times New Roman" panose="02020603050405020304" pitchFamily="18" charset="0"/>
              </a:rPr>
              <a:t>Neoplazi</a:t>
            </a:r>
            <a:endParaRPr lang="tr-TR" altLang="tr-TR" sz="2600" dirty="0">
              <a:solidFill>
                <a:schemeClr val="tx1"/>
              </a:solidFill>
              <a:latin typeface="Calibri" panose="020F0502020204030204" pitchFamily="34" charset="0"/>
              <a:cs typeface="Times New Roman" panose="02020603050405020304" pitchFamily="18" charset="0"/>
            </a:endParaRPr>
          </a:p>
          <a:p>
            <a:pPr lvl="1"/>
            <a:r>
              <a:rPr lang="tr-TR" altLang="tr-TR" sz="2600" dirty="0" err="1">
                <a:solidFill>
                  <a:schemeClr val="tx1"/>
                </a:solidFill>
                <a:latin typeface="Calibri" panose="020F0502020204030204" pitchFamily="34" charset="0"/>
                <a:cs typeface="Times New Roman" panose="02020603050405020304" pitchFamily="18" charset="0"/>
              </a:rPr>
              <a:t>Pankreatit</a:t>
            </a:r>
            <a:endParaRPr lang="tr-TR" altLang="tr-TR" sz="2600" dirty="0">
              <a:solidFill>
                <a:schemeClr val="tx1"/>
              </a:solidFill>
              <a:latin typeface="Calibri" panose="020F0502020204030204" pitchFamily="34" charset="0"/>
              <a:cs typeface="Times New Roman" panose="02020603050405020304" pitchFamily="18" charset="0"/>
            </a:endParaRPr>
          </a:p>
          <a:p>
            <a:pPr lvl="1"/>
            <a:r>
              <a:rPr lang="tr-TR" altLang="tr-TR" sz="2600" dirty="0">
                <a:solidFill>
                  <a:schemeClr val="tx1"/>
                </a:solidFill>
                <a:latin typeface="Calibri" panose="020F0502020204030204" pitchFamily="34" charset="0"/>
                <a:cs typeface="Times New Roman" panose="02020603050405020304" pitchFamily="18" charset="0"/>
              </a:rPr>
              <a:t>Travma/</a:t>
            </a:r>
            <a:r>
              <a:rPr lang="tr-TR" altLang="tr-TR" sz="2600" dirty="0" err="1">
                <a:solidFill>
                  <a:schemeClr val="tx1"/>
                </a:solidFill>
                <a:latin typeface="Calibri" panose="020F0502020204030204" pitchFamily="34" charset="0"/>
                <a:cs typeface="Times New Roman" panose="02020603050405020304" pitchFamily="18" charset="0"/>
              </a:rPr>
              <a:t>pankreatektomi</a:t>
            </a:r>
            <a:endParaRPr lang="tr-TR" altLang="tr-TR" sz="2600" dirty="0">
              <a:solidFill>
                <a:schemeClr val="tx1"/>
              </a:solidFill>
              <a:latin typeface="Calibri" panose="020F0502020204030204" pitchFamily="34" charset="0"/>
              <a:cs typeface="Times New Roman" panose="02020603050405020304" pitchFamily="18" charset="0"/>
            </a:endParaRPr>
          </a:p>
          <a:p>
            <a:endParaRPr lang="tr-TR" altLang="tr-TR" dirty="0"/>
          </a:p>
        </p:txBody>
      </p:sp>
    </p:spTree>
    <p:extLst>
      <p:ext uri="{BB962C8B-B14F-4D97-AF65-F5344CB8AC3E}">
        <p14:creationId xmlns:p14="http://schemas.microsoft.com/office/powerpoint/2010/main" val="401902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952ABC-1172-4C0E-8E7C-7E54C8828205}"/>
              </a:ext>
            </a:extLst>
          </p:cNvPr>
          <p:cNvSpPr>
            <a:spLocks noGrp="1"/>
          </p:cNvSpPr>
          <p:nvPr>
            <p:ph type="title"/>
          </p:nvPr>
        </p:nvSpPr>
        <p:spPr>
          <a:xfrm>
            <a:off x="1966624" y="699267"/>
            <a:ext cx="8911687" cy="1280890"/>
          </a:xfrm>
        </p:spPr>
        <p:txBody>
          <a:bodyPr/>
          <a:lstStyle/>
          <a:p>
            <a:pPr>
              <a:defRPr/>
            </a:pPr>
            <a:r>
              <a:rPr lang="tr-TR" dirty="0" err="1">
                <a:solidFill>
                  <a:schemeClr val="tx1"/>
                </a:solidFill>
                <a:latin typeface="Calibri" panose="020F0502020204030204" pitchFamily="34" charset="0"/>
                <a:cs typeface="Times New Roman" panose="02020603050405020304" pitchFamily="18" charset="0"/>
              </a:rPr>
              <a:t>Sekonder</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Diyabetes</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Mellitus</a:t>
            </a:r>
            <a:endParaRPr lang="tr-TR" dirty="0">
              <a:solidFill>
                <a:schemeClr val="tx1"/>
              </a:solidFill>
              <a:latin typeface="Calibri" panose="020F0502020204030204" pitchFamily="34" charset="0"/>
              <a:cs typeface="Times New Roman" panose="02020603050405020304" pitchFamily="18" charset="0"/>
            </a:endParaRPr>
          </a:p>
        </p:txBody>
      </p:sp>
      <p:sp>
        <p:nvSpPr>
          <p:cNvPr id="36867" name="İçerik Yer Tutucusu 2">
            <a:extLst>
              <a:ext uri="{FF2B5EF4-FFF2-40B4-BE49-F238E27FC236}">
                <a16:creationId xmlns:a16="http://schemas.microsoft.com/office/drawing/2014/main" id="{EA0FE989-63BA-442A-899D-9D726CCC4D7D}"/>
              </a:ext>
            </a:extLst>
          </p:cNvPr>
          <p:cNvSpPr>
            <a:spLocks noGrp="1"/>
          </p:cNvSpPr>
          <p:nvPr>
            <p:ph idx="1"/>
          </p:nvPr>
        </p:nvSpPr>
        <p:spPr>
          <a:xfrm>
            <a:off x="1966624" y="1707715"/>
            <a:ext cx="8915400" cy="3777622"/>
          </a:xfrm>
        </p:spPr>
        <p:txBody>
          <a:bodyPr>
            <a:normAutofit fontScale="92500"/>
          </a:bodyPr>
          <a:lstStyle/>
          <a:p>
            <a:pPr>
              <a:lnSpc>
                <a:spcPct val="80000"/>
              </a:lnSpc>
            </a:pPr>
            <a:r>
              <a:rPr lang="tr-TR" altLang="tr-TR" sz="2600" dirty="0" err="1">
                <a:solidFill>
                  <a:schemeClr val="tx1"/>
                </a:solidFill>
                <a:latin typeface="Calibri" panose="020F0502020204030204" pitchFamily="34" charset="0"/>
                <a:cs typeface="Times New Roman" panose="02020603050405020304" pitchFamily="18" charset="0"/>
              </a:rPr>
              <a:t>Endokrinopatiler</a:t>
            </a:r>
            <a:endParaRPr lang="tr-TR" altLang="tr-TR" sz="2600" dirty="0">
              <a:solidFill>
                <a:schemeClr val="tx1"/>
              </a:solidFill>
              <a:latin typeface="Calibri" panose="020F0502020204030204" pitchFamily="34" charset="0"/>
              <a:cs typeface="Times New Roman" panose="02020603050405020304" pitchFamily="18" charset="0"/>
            </a:endParaRPr>
          </a:p>
          <a:p>
            <a:pPr lvl="1"/>
            <a:r>
              <a:rPr lang="tr-TR" altLang="tr-TR" sz="2400" dirty="0">
                <a:solidFill>
                  <a:schemeClr val="tx1"/>
                </a:solidFill>
                <a:latin typeface="Calibri" panose="020F0502020204030204" pitchFamily="34" charset="0"/>
                <a:cs typeface="Times New Roman" panose="02020603050405020304" pitchFamily="18" charset="0"/>
              </a:rPr>
              <a:t>Akromegali; yüz değişiklikleri, </a:t>
            </a:r>
            <a:r>
              <a:rPr lang="tr-TR" altLang="tr-TR" sz="2400" dirty="0" err="1">
                <a:solidFill>
                  <a:schemeClr val="tx1"/>
                </a:solidFill>
                <a:latin typeface="Calibri" panose="020F0502020204030204" pitchFamily="34" charset="0"/>
                <a:cs typeface="Times New Roman" panose="02020603050405020304" pitchFamily="18" charset="0"/>
              </a:rPr>
              <a:t>akral</a:t>
            </a:r>
            <a:r>
              <a:rPr lang="tr-TR" altLang="tr-TR" sz="2400" dirty="0">
                <a:solidFill>
                  <a:schemeClr val="tx1"/>
                </a:solidFill>
                <a:latin typeface="Calibri" panose="020F0502020204030204" pitchFamily="34" charset="0"/>
                <a:cs typeface="Times New Roman" panose="02020603050405020304" pitchFamily="18" charset="0"/>
              </a:rPr>
              <a:t> büyüme, </a:t>
            </a:r>
            <a:r>
              <a:rPr lang="tr-TR" altLang="tr-TR" sz="2400" dirty="0" err="1">
                <a:solidFill>
                  <a:schemeClr val="tx1"/>
                </a:solidFill>
                <a:latin typeface="Calibri" panose="020F0502020204030204" pitchFamily="34" charset="0"/>
                <a:cs typeface="Times New Roman" panose="02020603050405020304" pitchFamily="18" charset="0"/>
              </a:rPr>
              <a:t>prognatizm</a:t>
            </a:r>
            <a:r>
              <a:rPr lang="tr-TR" altLang="tr-TR" sz="2400" dirty="0">
                <a:solidFill>
                  <a:schemeClr val="tx1"/>
                </a:solidFill>
                <a:latin typeface="Calibri" panose="020F0502020204030204" pitchFamily="34" charset="0"/>
                <a:cs typeface="Times New Roman" panose="02020603050405020304" pitchFamily="18" charset="0"/>
              </a:rPr>
              <a:t> </a:t>
            </a:r>
          </a:p>
          <a:p>
            <a:pPr lvl="1"/>
            <a:r>
              <a:rPr lang="tr-TR" altLang="tr-TR" sz="2400" dirty="0" err="1">
                <a:solidFill>
                  <a:schemeClr val="tx1"/>
                </a:solidFill>
                <a:latin typeface="Calibri" panose="020F0502020204030204" pitchFamily="34" charset="0"/>
                <a:cs typeface="Times New Roman" panose="02020603050405020304" pitchFamily="18" charset="0"/>
              </a:rPr>
              <a:t>Cushing</a:t>
            </a:r>
            <a:r>
              <a:rPr lang="tr-TR" altLang="tr-TR" sz="2400" dirty="0">
                <a:solidFill>
                  <a:schemeClr val="tx1"/>
                </a:solidFill>
                <a:latin typeface="Calibri" panose="020F0502020204030204" pitchFamily="34" charset="0"/>
                <a:cs typeface="Times New Roman" panose="02020603050405020304" pitchFamily="18" charset="0"/>
              </a:rPr>
              <a:t> sendromu; </a:t>
            </a:r>
            <a:r>
              <a:rPr lang="tr-TR" altLang="tr-TR" sz="2400" dirty="0" err="1">
                <a:solidFill>
                  <a:schemeClr val="tx1"/>
                </a:solidFill>
                <a:latin typeface="Calibri" panose="020F0502020204030204" pitchFamily="34" charset="0"/>
                <a:cs typeface="Times New Roman" panose="02020603050405020304" pitchFamily="18" charset="0"/>
              </a:rPr>
              <a:t>Aydede</a:t>
            </a:r>
            <a:r>
              <a:rPr lang="tr-TR" altLang="tr-TR" sz="2400" dirty="0">
                <a:solidFill>
                  <a:schemeClr val="tx1"/>
                </a:solidFill>
                <a:latin typeface="Calibri" panose="020F0502020204030204" pitchFamily="34" charset="0"/>
                <a:cs typeface="Times New Roman" panose="02020603050405020304" pitchFamily="18" charset="0"/>
              </a:rPr>
              <a:t> yüzü, gövdesel </a:t>
            </a:r>
            <a:r>
              <a:rPr lang="tr-TR" altLang="tr-TR" sz="2400" dirty="0" err="1">
                <a:solidFill>
                  <a:schemeClr val="tx1"/>
                </a:solidFill>
                <a:latin typeface="Calibri" panose="020F0502020204030204" pitchFamily="34" charset="0"/>
                <a:cs typeface="Times New Roman" panose="02020603050405020304" pitchFamily="18" charset="0"/>
              </a:rPr>
              <a:t>obezite</a:t>
            </a:r>
            <a:r>
              <a:rPr lang="tr-TR" altLang="tr-TR" sz="2400" dirty="0">
                <a:solidFill>
                  <a:schemeClr val="tx1"/>
                </a:solidFill>
                <a:latin typeface="Calibri" panose="020F0502020204030204" pitchFamily="34" charset="0"/>
                <a:cs typeface="Times New Roman" panose="02020603050405020304" pitchFamily="18" charset="0"/>
              </a:rPr>
              <a:t>, </a:t>
            </a:r>
            <a:r>
              <a:rPr lang="tr-TR" altLang="tr-TR" sz="2400" dirty="0" err="1">
                <a:solidFill>
                  <a:schemeClr val="tx1"/>
                </a:solidFill>
                <a:latin typeface="Calibri" panose="020F0502020204030204" pitchFamily="34" charset="0"/>
                <a:cs typeface="Times New Roman" panose="02020603050405020304" pitchFamily="18" charset="0"/>
              </a:rPr>
              <a:t>hirsutismus</a:t>
            </a:r>
            <a:r>
              <a:rPr lang="tr-TR" altLang="tr-TR" sz="2400" dirty="0">
                <a:solidFill>
                  <a:schemeClr val="tx1"/>
                </a:solidFill>
                <a:latin typeface="Calibri" panose="020F0502020204030204" pitchFamily="34" charset="0"/>
                <a:cs typeface="Times New Roman" panose="02020603050405020304" pitchFamily="18" charset="0"/>
              </a:rPr>
              <a:t>, </a:t>
            </a:r>
            <a:r>
              <a:rPr lang="tr-TR" altLang="tr-TR" sz="2400" dirty="0" err="1">
                <a:solidFill>
                  <a:schemeClr val="tx1"/>
                </a:solidFill>
                <a:latin typeface="Calibri" panose="020F0502020204030204" pitchFamily="34" charset="0"/>
                <a:cs typeface="Times New Roman" panose="02020603050405020304" pitchFamily="18" charset="0"/>
              </a:rPr>
              <a:t>stria</a:t>
            </a:r>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err="1">
                <a:solidFill>
                  <a:schemeClr val="tx1"/>
                </a:solidFill>
                <a:latin typeface="Calibri" panose="020F0502020204030204" pitchFamily="34" charset="0"/>
                <a:cs typeface="Times New Roman" panose="02020603050405020304" pitchFamily="18" charset="0"/>
              </a:rPr>
              <a:t>Feokromositoma</a:t>
            </a:r>
            <a:r>
              <a:rPr lang="tr-TR" altLang="tr-TR" sz="2400" dirty="0">
                <a:solidFill>
                  <a:schemeClr val="tx1"/>
                </a:solidFill>
                <a:latin typeface="Calibri" panose="020F0502020204030204" pitchFamily="34" charset="0"/>
                <a:cs typeface="Times New Roman" panose="02020603050405020304" pitchFamily="18" charset="0"/>
              </a:rPr>
              <a:t>; hipertansiyon, çarpıntı, terleme, baş ağrısı</a:t>
            </a:r>
          </a:p>
          <a:p>
            <a:pPr lvl="1"/>
            <a:r>
              <a:rPr lang="tr-TR" altLang="tr-TR" sz="2400" dirty="0" err="1">
                <a:solidFill>
                  <a:schemeClr val="tx1"/>
                </a:solidFill>
                <a:latin typeface="Calibri" panose="020F0502020204030204" pitchFamily="34" charset="0"/>
                <a:cs typeface="Times New Roman" panose="02020603050405020304" pitchFamily="18" charset="0"/>
              </a:rPr>
              <a:t>Glukagonoma</a:t>
            </a:r>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err="1">
                <a:solidFill>
                  <a:schemeClr val="tx1"/>
                </a:solidFill>
                <a:latin typeface="Calibri" panose="020F0502020204030204" pitchFamily="34" charset="0"/>
                <a:cs typeface="Times New Roman" panose="02020603050405020304" pitchFamily="18" charset="0"/>
              </a:rPr>
              <a:t>Hipertiroidi</a:t>
            </a:r>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err="1">
                <a:solidFill>
                  <a:schemeClr val="tx1"/>
                </a:solidFill>
                <a:latin typeface="Calibri" panose="020F0502020204030204" pitchFamily="34" charset="0"/>
                <a:cs typeface="Times New Roman" panose="02020603050405020304" pitchFamily="18" charset="0"/>
              </a:rPr>
              <a:t>Somatostatinoma</a:t>
            </a:r>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a:solidFill>
                  <a:schemeClr val="tx1"/>
                </a:solidFill>
                <a:latin typeface="Calibri" panose="020F0502020204030204" pitchFamily="34" charset="0"/>
                <a:cs typeface="Times New Roman" panose="02020603050405020304" pitchFamily="18" charset="0"/>
              </a:rPr>
              <a:t>Diğerleri</a:t>
            </a:r>
          </a:p>
        </p:txBody>
      </p:sp>
    </p:spTree>
    <p:extLst>
      <p:ext uri="{BB962C8B-B14F-4D97-AF65-F5344CB8AC3E}">
        <p14:creationId xmlns:p14="http://schemas.microsoft.com/office/powerpoint/2010/main" val="187327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5ACA5B-36FE-427A-9946-12DBBAA0EE86}"/>
              </a:ext>
            </a:extLst>
          </p:cNvPr>
          <p:cNvSpPr>
            <a:spLocks noGrp="1"/>
          </p:cNvSpPr>
          <p:nvPr>
            <p:ph type="title"/>
          </p:nvPr>
        </p:nvSpPr>
        <p:spPr>
          <a:xfrm>
            <a:off x="1766206" y="131523"/>
            <a:ext cx="8911687" cy="1280890"/>
          </a:xfrm>
        </p:spPr>
        <p:txBody>
          <a:bodyPr/>
          <a:lstStyle/>
          <a:p>
            <a:pPr>
              <a:defRPr/>
            </a:pPr>
            <a:r>
              <a:rPr lang="tr-TR" dirty="0" err="1">
                <a:solidFill>
                  <a:schemeClr val="tx1"/>
                </a:solidFill>
                <a:latin typeface="Calibri" panose="020F0502020204030204" pitchFamily="34" charset="0"/>
                <a:cs typeface="Times New Roman" panose="02020603050405020304" pitchFamily="18" charset="0"/>
              </a:rPr>
              <a:t>Sekonder</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Diyabetes</a:t>
            </a:r>
            <a:r>
              <a:rPr lang="tr-TR" dirty="0">
                <a:solidFill>
                  <a:schemeClr val="tx1"/>
                </a:solidFill>
                <a:latin typeface="Calibri" panose="020F0502020204030204" pitchFamily="34" charset="0"/>
                <a:cs typeface="Times New Roman" panose="02020603050405020304" pitchFamily="18" charset="0"/>
              </a:rPr>
              <a:t> </a:t>
            </a:r>
            <a:r>
              <a:rPr lang="tr-TR" dirty="0" err="1">
                <a:solidFill>
                  <a:schemeClr val="tx1"/>
                </a:solidFill>
                <a:latin typeface="Calibri" panose="020F0502020204030204" pitchFamily="34" charset="0"/>
                <a:cs typeface="Times New Roman" panose="02020603050405020304" pitchFamily="18" charset="0"/>
              </a:rPr>
              <a:t>Mellitus</a:t>
            </a:r>
            <a:endParaRPr lang="tr-TR" dirty="0">
              <a:solidFill>
                <a:schemeClr val="tx1"/>
              </a:solidFill>
              <a:latin typeface="Calibri" panose="020F0502020204030204" pitchFamily="34" charset="0"/>
              <a:cs typeface="Times New Roman" panose="02020603050405020304" pitchFamily="18" charset="0"/>
            </a:endParaRPr>
          </a:p>
        </p:txBody>
      </p:sp>
      <p:sp>
        <p:nvSpPr>
          <p:cNvPr id="37891" name="İçerik Yer Tutucusu 2">
            <a:extLst>
              <a:ext uri="{FF2B5EF4-FFF2-40B4-BE49-F238E27FC236}">
                <a16:creationId xmlns:a16="http://schemas.microsoft.com/office/drawing/2014/main" id="{5AEFEE8A-A393-40A7-98B5-02209F3FBC07}"/>
              </a:ext>
            </a:extLst>
          </p:cNvPr>
          <p:cNvSpPr>
            <a:spLocks noGrp="1"/>
          </p:cNvSpPr>
          <p:nvPr>
            <p:ph idx="1"/>
          </p:nvPr>
        </p:nvSpPr>
        <p:spPr>
          <a:xfrm>
            <a:off x="1853889" y="882041"/>
            <a:ext cx="8915400" cy="5844436"/>
          </a:xfrm>
        </p:spPr>
        <p:txBody>
          <a:bodyPr>
            <a:normAutofit/>
          </a:bodyPr>
          <a:lstStyle/>
          <a:p>
            <a:r>
              <a:rPr lang="tr-TR" altLang="tr-TR" sz="2400" dirty="0">
                <a:solidFill>
                  <a:schemeClr val="tx1"/>
                </a:solidFill>
                <a:latin typeface="Calibri" panose="020F0502020204030204" pitchFamily="34" charset="0"/>
                <a:cs typeface="Times New Roman" panose="02020603050405020304" pitchFamily="18" charset="0"/>
              </a:rPr>
              <a:t>İlaç ve kimyasal ajanlar</a:t>
            </a:r>
          </a:p>
          <a:p>
            <a:pPr lvl="1"/>
            <a:r>
              <a:rPr lang="tr-TR" altLang="tr-TR" sz="2000" dirty="0" err="1">
                <a:solidFill>
                  <a:schemeClr val="tx1"/>
                </a:solidFill>
                <a:latin typeface="Calibri" panose="020F0502020204030204" pitchFamily="34" charset="0"/>
                <a:cs typeface="Times New Roman" panose="02020603050405020304" pitchFamily="18" charset="0"/>
              </a:rPr>
              <a:t>Atipik</a:t>
            </a:r>
            <a:r>
              <a:rPr lang="tr-TR" altLang="tr-TR" sz="2000" dirty="0">
                <a:solidFill>
                  <a:schemeClr val="tx1"/>
                </a:solidFill>
                <a:latin typeface="Calibri" panose="020F0502020204030204" pitchFamily="34" charset="0"/>
                <a:cs typeface="Times New Roman" panose="02020603050405020304" pitchFamily="18" charset="0"/>
              </a:rPr>
              <a:t> anti-</a:t>
            </a:r>
            <a:r>
              <a:rPr lang="tr-TR" altLang="tr-TR" sz="2000" dirty="0" err="1">
                <a:solidFill>
                  <a:schemeClr val="tx1"/>
                </a:solidFill>
                <a:latin typeface="Calibri" panose="020F0502020204030204" pitchFamily="34" charset="0"/>
                <a:cs typeface="Times New Roman" panose="02020603050405020304" pitchFamily="18" charset="0"/>
              </a:rPr>
              <a:t>psikotikler</a:t>
            </a:r>
            <a:endParaRPr lang="tr-TR" altLang="tr-TR" sz="2000" dirty="0">
              <a:solidFill>
                <a:schemeClr val="tx1"/>
              </a:solidFill>
              <a:latin typeface="Calibri" panose="020F0502020204030204" pitchFamily="34" charset="0"/>
              <a:cs typeface="Times New Roman" panose="02020603050405020304" pitchFamily="18" charset="0"/>
            </a:endParaRPr>
          </a:p>
          <a:p>
            <a:pPr lvl="1"/>
            <a:r>
              <a:rPr lang="tr-TR" altLang="tr-TR" sz="2000" dirty="0">
                <a:solidFill>
                  <a:schemeClr val="tx1"/>
                </a:solidFill>
                <a:latin typeface="Calibri" panose="020F0502020204030204" pitchFamily="34" charset="0"/>
                <a:cs typeface="Times New Roman" panose="02020603050405020304" pitchFamily="18" charset="0"/>
              </a:rPr>
              <a:t>Anti-</a:t>
            </a:r>
            <a:r>
              <a:rPr lang="tr-TR" altLang="tr-TR" sz="2000" dirty="0" err="1">
                <a:solidFill>
                  <a:schemeClr val="tx1"/>
                </a:solidFill>
                <a:latin typeface="Calibri" panose="020F0502020204030204" pitchFamily="34" charset="0"/>
                <a:cs typeface="Times New Roman" panose="02020603050405020304" pitchFamily="18" charset="0"/>
              </a:rPr>
              <a:t>viral</a:t>
            </a:r>
            <a:r>
              <a:rPr lang="tr-TR" altLang="tr-TR" sz="2000" dirty="0">
                <a:solidFill>
                  <a:schemeClr val="tx1"/>
                </a:solidFill>
                <a:latin typeface="Calibri" panose="020F0502020204030204" pitchFamily="34" charset="0"/>
                <a:cs typeface="Times New Roman" panose="02020603050405020304" pitchFamily="18" charset="0"/>
              </a:rPr>
              <a:t> ilaçlar</a:t>
            </a:r>
          </a:p>
          <a:p>
            <a:pPr lvl="1"/>
            <a:r>
              <a:rPr lang="tr-TR" altLang="tr-TR" sz="2000" dirty="0" err="1">
                <a:solidFill>
                  <a:schemeClr val="tx1"/>
                </a:solidFill>
                <a:latin typeface="Calibri" panose="020F0502020204030204" pitchFamily="34" charset="0"/>
                <a:cs typeface="Times New Roman" panose="02020603050405020304" pitchFamily="18" charset="0"/>
              </a:rPr>
              <a:t>Glukokortikoidler</a:t>
            </a:r>
            <a:endParaRPr lang="tr-TR" altLang="tr-TR" sz="2000" dirty="0">
              <a:solidFill>
                <a:schemeClr val="tx1"/>
              </a:solidFill>
              <a:latin typeface="Calibri" panose="020F0502020204030204" pitchFamily="34" charset="0"/>
              <a:cs typeface="Times New Roman" panose="02020603050405020304" pitchFamily="18" charset="0"/>
            </a:endParaRPr>
          </a:p>
          <a:p>
            <a:pPr lvl="1"/>
            <a:r>
              <a:rPr lang="tr-TR" altLang="tr-TR" sz="2000" dirty="0" err="1">
                <a:solidFill>
                  <a:schemeClr val="tx1"/>
                </a:solidFill>
                <a:latin typeface="Calibri" panose="020F0502020204030204" pitchFamily="34" charset="0"/>
                <a:cs typeface="Times New Roman" panose="02020603050405020304" pitchFamily="18" charset="0"/>
              </a:rPr>
              <a:t>Tiyazid</a:t>
            </a:r>
            <a:r>
              <a:rPr lang="tr-TR" altLang="tr-TR" sz="2000" dirty="0">
                <a:solidFill>
                  <a:schemeClr val="tx1"/>
                </a:solidFill>
                <a:latin typeface="Calibri" panose="020F0502020204030204" pitchFamily="34" charset="0"/>
                <a:cs typeface="Times New Roman" panose="02020603050405020304" pitchFamily="18" charset="0"/>
              </a:rPr>
              <a:t> grubu </a:t>
            </a:r>
            <a:r>
              <a:rPr lang="tr-TR" altLang="tr-TR" sz="2000" dirty="0" err="1">
                <a:solidFill>
                  <a:schemeClr val="tx1"/>
                </a:solidFill>
                <a:latin typeface="Calibri" panose="020F0502020204030204" pitchFamily="34" charset="0"/>
                <a:cs typeface="Times New Roman" panose="02020603050405020304" pitchFamily="18" charset="0"/>
              </a:rPr>
              <a:t>diüretikler</a:t>
            </a:r>
            <a:endParaRPr lang="tr-TR" altLang="tr-TR" sz="2000" dirty="0">
              <a:solidFill>
                <a:schemeClr val="tx1"/>
              </a:solidFill>
              <a:latin typeface="Calibri" panose="020F0502020204030204" pitchFamily="34" charset="0"/>
              <a:cs typeface="Times New Roman" panose="02020603050405020304" pitchFamily="18" charset="0"/>
            </a:endParaRPr>
          </a:p>
          <a:p>
            <a:r>
              <a:rPr lang="tr-TR" altLang="tr-TR" sz="2400" dirty="0">
                <a:solidFill>
                  <a:schemeClr val="tx1"/>
                </a:solidFill>
                <a:latin typeface="Calibri" panose="020F0502020204030204" pitchFamily="34" charset="0"/>
                <a:cs typeface="Times New Roman" panose="02020603050405020304" pitchFamily="18" charset="0"/>
              </a:rPr>
              <a:t>Diyabetle ilişkili genetik sendromlar</a:t>
            </a:r>
          </a:p>
          <a:p>
            <a:pPr lvl="1"/>
            <a:r>
              <a:rPr lang="tr-TR" altLang="tr-TR" sz="2000" dirty="0" err="1">
                <a:solidFill>
                  <a:schemeClr val="tx1"/>
                </a:solidFill>
                <a:latin typeface="Calibri" panose="020F0502020204030204" pitchFamily="34" charset="0"/>
                <a:cs typeface="Times New Roman" panose="02020603050405020304" pitchFamily="18" charset="0"/>
              </a:rPr>
              <a:t>Down</a:t>
            </a:r>
            <a:r>
              <a:rPr lang="tr-TR" altLang="tr-TR" sz="2000" dirty="0">
                <a:solidFill>
                  <a:schemeClr val="tx1"/>
                </a:solidFill>
                <a:latin typeface="Calibri" panose="020F0502020204030204" pitchFamily="34" charset="0"/>
                <a:cs typeface="Times New Roman" panose="02020603050405020304" pitchFamily="18" charset="0"/>
              </a:rPr>
              <a:t> sendromu</a:t>
            </a:r>
          </a:p>
          <a:p>
            <a:pPr lvl="1"/>
            <a:r>
              <a:rPr lang="tr-TR" altLang="tr-TR" sz="2000" dirty="0" err="1">
                <a:solidFill>
                  <a:schemeClr val="tx1"/>
                </a:solidFill>
                <a:latin typeface="Calibri" panose="020F0502020204030204" pitchFamily="34" charset="0"/>
                <a:cs typeface="Times New Roman" panose="02020603050405020304" pitchFamily="18" charset="0"/>
              </a:rPr>
              <a:t>Turner</a:t>
            </a:r>
            <a:r>
              <a:rPr lang="tr-TR" altLang="tr-TR" sz="2000" dirty="0">
                <a:solidFill>
                  <a:schemeClr val="tx1"/>
                </a:solidFill>
                <a:latin typeface="Calibri" panose="020F0502020204030204" pitchFamily="34" charset="0"/>
                <a:cs typeface="Times New Roman" panose="02020603050405020304" pitchFamily="18" charset="0"/>
              </a:rPr>
              <a:t> sendromu</a:t>
            </a:r>
          </a:p>
          <a:p>
            <a:pPr lvl="1"/>
            <a:r>
              <a:rPr lang="tr-TR" altLang="tr-TR" sz="2000" dirty="0" err="1">
                <a:solidFill>
                  <a:schemeClr val="tx1"/>
                </a:solidFill>
                <a:latin typeface="Calibri" panose="020F0502020204030204" pitchFamily="34" charset="0"/>
                <a:cs typeface="Times New Roman" panose="02020603050405020304" pitchFamily="18" charset="0"/>
              </a:rPr>
              <a:t>Wolfram</a:t>
            </a:r>
            <a:r>
              <a:rPr lang="tr-TR" altLang="tr-TR" sz="2000" dirty="0">
                <a:solidFill>
                  <a:schemeClr val="tx1"/>
                </a:solidFill>
                <a:latin typeface="Calibri" panose="020F0502020204030204" pitchFamily="34" charset="0"/>
                <a:cs typeface="Times New Roman" panose="02020603050405020304" pitchFamily="18" charset="0"/>
              </a:rPr>
              <a:t> (DIDMOAD)  sendromu</a:t>
            </a:r>
          </a:p>
          <a:p>
            <a:pPr lvl="1"/>
            <a:r>
              <a:rPr lang="tr-TR" altLang="tr-TR" sz="2000" dirty="0">
                <a:solidFill>
                  <a:schemeClr val="tx1"/>
                </a:solidFill>
                <a:latin typeface="Calibri" panose="020F0502020204030204" pitchFamily="34" charset="0"/>
                <a:cs typeface="Times New Roman" panose="02020603050405020304" pitchFamily="18" charset="0"/>
              </a:rPr>
              <a:t>Diğer </a:t>
            </a:r>
          </a:p>
          <a:p>
            <a:r>
              <a:rPr lang="tr-TR" altLang="tr-TR" sz="2400" dirty="0" err="1">
                <a:solidFill>
                  <a:schemeClr val="tx1"/>
                </a:solidFill>
                <a:latin typeface="Calibri" panose="020F0502020204030204" pitchFamily="34" charset="0"/>
                <a:cs typeface="Times New Roman" panose="02020603050405020304" pitchFamily="18" charset="0"/>
              </a:rPr>
              <a:t>İnfeksiyonlar</a:t>
            </a:r>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000" dirty="0" err="1">
                <a:solidFill>
                  <a:schemeClr val="tx1"/>
                </a:solidFill>
                <a:latin typeface="Calibri" panose="020F0502020204030204" pitchFamily="34" charset="0"/>
                <a:cs typeface="Times New Roman" panose="02020603050405020304" pitchFamily="18" charset="0"/>
              </a:rPr>
              <a:t>Konjenital</a:t>
            </a:r>
            <a:r>
              <a:rPr lang="tr-TR" altLang="tr-TR" sz="2000" dirty="0">
                <a:solidFill>
                  <a:schemeClr val="tx1"/>
                </a:solidFill>
                <a:latin typeface="Calibri" panose="020F0502020204030204" pitchFamily="34" charset="0"/>
                <a:cs typeface="Times New Roman" panose="02020603050405020304" pitchFamily="18" charset="0"/>
              </a:rPr>
              <a:t> </a:t>
            </a:r>
            <a:r>
              <a:rPr lang="tr-TR" altLang="tr-TR" sz="2000" dirty="0" err="1">
                <a:solidFill>
                  <a:schemeClr val="tx1"/>
                </a:solidFill>
                <a:latin typeface="Calibri" panose="020F0502020204030204" pitchFamily="34" charset="0"/>
                <a:cs typeface="Times New Roman" panose="02020603050405020304" pitchFamily="18" charset="0"/>
              </a:rPr>
              <a:t>rubella</a:t>
            </a:r>
            <a:endParaRPr lang="tr-TR" altLang="tr-TR" sz="2000" dirty="0">
              <a:solidFill>
                <a:schemeClr val="tx1"/>
              </a:solidFill>
              <a:latin typeface="Calibri" panose="020F0502020204030204" pitchFamily="34" charset="0"/>
              <a:cs typeface="Times New Roman" panose="02020603050405020304" pitchFamily="18" charset="0"/>
            </a:endParaRPr>
          </a:p>
          <a:p>
            <a:pPr lvl="1"/>
            <a:r>
              <a:rPr lang="tr-TR" altLang="tr-TR" sz="2000" dirty="0" err="1">
                <a:solidFill>
                  <a:schemeClr val="tx1"/>
                </a:solidFill>
                <a:latin typeface="Calibri" panose="020F0502020204030204" pitchFamily="34" charset="0"/>
                <a:cs typeface="Times New Roman" panose="02020603050405020304" pitchFamily="18" charset="0"/>
              </a:rPr>
              <a:t>Sitomegalovirus</a:t>
            </a:r>
            <a:endParaRPr lang="tr-TR" altLang="tr-TR" sz="2000" dirty="0">
              <a:solidFill>
                <a:schemeClr val="tx1"/>
              </a:solidFill>
              <a:latin typeface="Calibri" panose="020F0502020204030204" pitchFamily="34" charset="0"/>
              <a:cs typeface="Times New Roman" panose="02020603050405020304" pitchFamily="18" charset="0"/>
            </a:endParaRPr>
          </a:p>
          <a:p>
            <a:endParaRPr lang="tr-TR" altLang="tr-TR" sz="2600" dirty="0"/>
          </a:p>
        </p:txBody>
      </p:sp>
    </p:spTree>
    <p:extLst>
      <p:ext uri="{BB962C8B-B14F-4D97-AF65-F5344CB8AC3E}">
        <p14:creationId xmlns:p14="http://schemas.microsoft.com/office/powerpoint/2010/main" val="2800924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23FF00-CD00-41DD-99A8-A4E0FDE24CC8}"/>
              </a:ext>
            </a:extLst>
          </p:cNvPr>
          <p:cNvSpPr>
            <a:spLocks noGrp="1"/>
          </p:cNvSpPr>
          <p:nvPr>
            <p:ph type="title"/>
          </p:nvPr>
        </p:nvSpPr>
        <p:spPr>
          <a:xfrm>
            <a:off x="1880739" y="585037"/>
            <a:ext cx="8911687" cy="1280890"/>
          </a:xfrm>
        </p:spPr>
        <p:txBody>
          <a:bodyPr/>
          <a:lstStyle/>
          <a:p>
            <a:r>
              <a:rPr lang="tr-TR" dirty="0">
                <a:solidFill>
                  <a:schemeClr val="tx1"/>
                </a:solidFill>
                <a:latin typeface="Calibri" panose="020F0502020204030204" pitchFamily="34" charset="0"/>
                <a:cs typeface="Times New Roman" panose="02020603050405020304" pitchFamily="18" charset="0"/>
              </a:rPr>
              <a:t>Diyabet semptomları</a:t>
            </a:r>
            <a:br>
              <a:rPr lang="tr-TR" dirty="0"/>
            </a:br>
            <a:endParaRPr lang="tr-TR" dirty="0"/>
          </a:p>
        </p:txBody>
      </p:sp>
      <p:sp>
        <p:nvSpPr>
          <p:cNvPr id="3" name="İçerik Yer Tutucusu 2">
            <a:extLst>
              <a:ext uri="{FF2B5EF4-FFF2-40B4-BE49-F238E27FC236}">
                <a16:creationId xmlns:a16="http://schemas.microsoft.com/office/drawing/2014/main" id="{C44090C4-7C7C-41B2-BD81-3AC7E128D6C1}"/>
              </a:ext>
            </a:extLst>
          </p:cNvPr>
          <p:cNvSpPr>
            <a:spLocks noGrp="1"/>
          </p:cNvSpPr>
          <p:nvPr>
            <p:ph idx="1"/>
          </p:nvPr>
        </p:nvSpPr>
        <p:spPr>
          <a:xfrm>
            <a:off x="1880739" y="1540189"/>
            <a:ext cx="3874218" cy="3777622"/>
          </a:xfrm>
        </p:spPr>
        <p:txBody>
          <a:bodyPr>
            <a:normAutofit/>
          </a:bodyPr>
          <a:lstStyle/>
          <a:p>
            <a:r>
              <a:rPr lang="tr-TR" sz="2400" dirty="0" err="1">
                <a:solidFill>
                  <a:schemeClr val="tx1"/>
                </a:solidFill>
                <a:latin typeface="Calibri" panose="020F0502020204030204" pitchFamily="34" charset="0"/>
                <a:cs typeface="Times New Roman" panose="02020603050405020304" pitchFamily="18" charset="0"/>
              </a:rPr>
              <a:t>Poliüri</a:t>
            </a:r>
            <a:r>
              <a:rPr lang="tr-TR" sz="2400" dirty="0">
                <a:solidFill>
                  <a:schemeClr val="tx1"/>
                </a:solidFill>
                <a:latin typeface="Calibri" panose="020F0502020204030204" pitchFamily="34" charset="0"/>
                <a:cs typeface="Times New Roman" panose="02020603050405020304" pitchFamily="18" charset="0"/>
              </a:rPr>
              <a:t> </a:t>
            </a:r>
          </a:p>
          <a:p>
            <a:r>
              <a:rPr lang="tr-TR" sz="2400" dirty="0" err="1">
                <a:solidFill>
                  <a:schemeClr val="tx1"/>
                </a:solidFill>
                <a:latin typeface="Calibri" panose="020F0502020204030204" pitchFamily="34" charset="0"/>
                <a:cs typeface="Times New Roman" panose="02020603050405020304" pitchFamily="18" charset="0"/>
              </a:rPr>
              <a:t>Polidipsi</a:t>
            </a:r>
            <a:endParaRPr lang="tr-TR" sz="2400" dirty="0">
              <a:solidFill>
                <a:schemeClr val="tx1"/>
              </a:solidFill>
              <a:latin typeface="Calibri" panose="020F0502020204030204" pitchFamily="34" charset="0"/>
              <a:cs typeface="Times New Roman" panose="02020603050405020304" pitchFamily="18" charset="0"/>
            </a:endParaRPr>
          </a:p>
          <a:p>
            <a:r>
              <a:rPr lang="tr-TR" sz="2400" dirty="0" err="1">
                <a:solidFill>
                  <a:schemeClr val="tx1"/>
                </a:solidFill>
                <a:latin typeface="Calibri" panose="020F0502020204030204" pitchFamily="34" charset="0"/>
                <a:cs typeface="Times New Roman" panose="02020603050405020304" pitchFamily="18" charset="0"/>
              </a:rPr>
              <a:t>Polifaji</a:t>
            </a:r>
            <a:r>
              <a:rPr lang="tr-TR" sz="2400" dirty="0">
                <a:solidFill>
                  <a:schemeClr val="tx1"/>
                </a:solidFill>
                <a:latin typeface="Calibri" panose="020F0502020204030204" pitchFamily="34" charset="0"/>
                <a:cs typeface="Times New Roman" panose="02020603050405020304" pitchFamily="18" charset="0"/>
              </a:rPr>
              <a:t> veya iştahsızlık</a:t>
            </a:r>
          </a:p>
          <a:p>
            <a:r>
              <a:rPr lang="tr-TR" sz="2400" dirty="0">
                <a:solidFill>
                  <a:schemeClr val="tx1"/>
                </a:solidFill>
                <a:latin typeface="Calibri" panose="020F0502020204030204" pitchFamily="34" charset="0"/>
                <a:cs typeface="Times New Roman" panose="02020603050405020304" pitchFamily="18" charset="0"/>
              </a:rPr>
              <a:t>Halsizlik, çabuk yorulma</a:t>
            </a:r>
          </a:p>
          <a:p>
            <a:r>
              <a:rPr lang="tr-TR" sz="2400" dirty="0">
                <a:solidFill>
                  <a:schemeClr val="tx1"/>
                </a:solidFill>
                <a:latin typeface="Calibri" panose="020F0502020204030204" pitchFamily="34" charset="0"/>
                <a:cs typeface="Times New Roman" panose="02020603050405020304" pitchFamily="18" charset="0"/>
              </a:rPr>
              <a:t>Ağız kuruluğu</a:t>
            </a:r>
          </a:p>
        </p:txBody>
      </p:sp>
      <p:sp>
        <p:nvSpPr>
          <p:cNvPr id="4" name="İçerik Yer Tutucusu 2">
            <a:extLst>
              <a:ext uri="{FF2B5EF4-FFF2-40B4-BE49-F238E27FC236}">
                <a16:creationId xmlns:a16="http://schemas.microsoft.com/office/drawing/2014/main" id="{4D405A20-1D59-4330-ACBD-9C1A6E931575}"/>
              </a:ext>
            </a:extLst>
          </p:cNvPr>
          <p:cNvSpPr txBox="1">
            <a:spLocks/>
          </p:cNvSpPr>
          <p:nvPr/>
        </p:nvSpPr>
        <p:spPr>
          <a:xfrm>
            <a:off x="6095999" y="1540189"/>
            <a:ext cx="4413337" cy="3777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tr-TR" sz="2400" dirty="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Calibri" panose="020F0502020204030204" pitchFamily="34" charset="0"/>
                <a:cs typeface="Times New Roman" panose="02020603050405020304" pitchFamily="18" charset="0"/>
              </a:rPr>
              <a:t>Daha az görülen semptomlar: </a:t>
            </a:r>
          </a:p>
          <a:p>
            <a:r>
              <a:rPr lang="tr-TR" sz="2400" dirty="0">
                <a:solidFill>
                  <a:schemeClr val="tx1"/>
                </a:solidFill>
                <a:latin typeface="Calibri" panose="020F0502020204030204" pitchFamily="34" charset="0"/>
                <a:cs typeface="Times New Roman" panose="02020603050405020304" pitchFamily="18" charset="0"/>
              </a:rPr>
              <a:t>Bulanık görme</a:t>
            </a:r>
          </a:p>
          <a:p>
            <a:r>
              <a:rPr lang="tr-TR" sz="2400" dirty="0">
                <a:solidFill>
                  <a:schemeClr val="tx1"/>
                </a:solidFill>
                <a:latin typeface="Calibri" panose="020F0502020204030204" pitchFamily="34" charset="0"/>
                <a:cs typeface="Times New Roman" panose="02020603050405020304" pitchFamily="18" charset="0"/>
              </a:rPr>
              <a:t>Açıklanamayan kilo kaybı</a:t>
            </a:r>
          </a:p>
          <a:p>
            <a:r>
              <a:rPr lang="tr-TR" sz="2400" dirty="0">
                <a:solidFill>
                  <a:schemeClr val="tx1"/>
                </a:solidFill>
                <a:latin typeface="Calibri" panose="020F0502020204030204" pitchFamily="34" charset="0"/>
                <a:cs typeface="Times New Roman" panose="02020603050405020304" pitchFamily="18" charset="0"/>
              </a:rPr>
              <a:t>İnatçı </a:t>
            </a:r>
            <a:r>
              <a:rPr lang="tr-TR" sz="2400" dirty="0" err="1">
                <a:solidFill>
                  <a:schemeClr val="tx1"/>
                </a:solidFill>
                <a:latin typeface="Calibri" panose="020F0502020204030204" pitchFamily="34" charset="0"/>
                <a:cs typeface="Times New Roman" panose="02020603050405020304" pitchFamily="18" charset="0"/>
              </a:rPr>
              <a:t>infeksiyonlar</a:t>
            </a:r>
            <a:endParaRPr lang="tr-TR" sz="2400" dirty="0">
              <a:solidFill>
                <a:schemeClr val="tx1"/>
              </a:solidFill>
              <a:latin typeface="Calibri" panose="020F0502020204030204" pitchFamily="34" charset="0"/>
              <a:cs typeface="Times New Roman" panose="02020603050405020304" pitchFamily="18" charset="0"/>
            </a:endParaRPr>
          </a:p>
          <a:p>
            <a:r>
              <a:rPr lang="tr-TR" sz="2400" dirty="0">
                <a:solidFill>
                  <a:schemeClr val="tx1"/>
                </a:solidFill>
                <a:latin typeface="Calibri" panose="020F0502020204030204" pitchFamily="34" charset="0"/>
                <a:cs typeface="Times New Roman" panose="02020603050405020304" pitchFamily="18" charset="0"/>
              </a:rPr>
              <a:t>Tekrarlayan mantar </a:t>
            </a:r>
            <a:r>
              <a:rPr lang="tr-TR" sz="2400" dirty="0" err="1">
                <a:solidFill>
                  <a:schemeClr val="tx1"/>
                </a:solidFill>
                <a:latin typeface="Calibri" panose="020F0502020204030204" pitchFamily="34" charset="0"/>
                <a:cs typeface="Times New Roman" panose="02020603050405020304" pitchFamily="18" charset="0"/>
              </a:rPr>
              <a:t>infeksiyonları</a:t>
            </a:r>
            <a:endParaRPr lang="tr-TR" sz="2400" dirty="0">
              <a:solidFill>
                <a:schemeClr val="tx1"/>
              </a:solidFill>
              <a:latin typeface="Calibri" panose="020F0502020204030204" pitchFamily="34" charset="0"/>
              <a:cs typeface="Times New Roman" panose="02020603050405020304" pitchFamily="18" charset="0"/>
            </a:endParaRPr>
          </a:p>
          <a:p>
            <a:r>
              <a:rPr lang="tr-TR" sz="2400" dirty="0">
                <a:solidFill>
                  <a:schemeClr val="tx1"/>
                </a:solidFill>
                <a:latin typeface="Calibri" panose="020F0502020204030204" pitchFamily="34" charset="0"/>
                <a:cs typeface="Times New Roman" panose="02020603050405020304" pitchFamily="18" charset="0"/>
              </a:rPr>
              <a:t>Kaşıntı </a:t>
            </a:r>
          </a:p>
        </p:txBody>
      </p:sp>
    </p:spTree>
    <p:extLst>
      <p:ext uri="{BB962C8B-B14F-4D97-AF65-F5344CB8AC3E}">
        <p14:creationId xmlns:p14="http://schemas.microsoft.com/office/powerpoint/2010/main" val="419543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C7B4C-ED14-4F88-880C-4110F19D2D9A}"/>
              </a:ext>
            </a:extLst>
          </p:cNvPr>
          <p:cNvSpPr>
            <a:spLocks noGrp="1"/>
          </p:cNvSpPr>
          <p:nvPr>
            <p:ph type="title"/>
          </p:nvPr>
        </p:nvSpPr>
        <p:spPr>
          <a:xfrm>
            <a:off x="2010786" y="1058505"/>
            <a:ext cx="8911687" cy="1280890"/>
          </a:xfrm>
        </p:spPr>
        <p:txBody>
          <a:bodyPr/>
          <a:lstStyle/>
          <a:p>
            <a:pPr>
              <a:defRPr/>
            </a:pPr>
            <a:r>
              <a:rPr lang="tr-TR" dirty="0">
                <a:solidFill>
                  <a:schemeClr val="tx1"/>
                </a:solidFill>
                <a:latin typeface="Calibri" panose="020F0502020204030204" pitchFamily="34" charset="0"/>
                <a:cs typeface="Times New Roman" panose="02020603050405020304" pitchFamily="18" charset="0"/>
              </a:rPr>
              <a:t>Amaç</a:t>
            </a:r>
            <a:r>
              <a:rPr lang="tr-TR" dirty="0">
                <a:latin typeface="Calibri" panose="020F0502020204030204" pitchFamily="34" charset="0"/>
              </a:rPr>
              <a:t> </a:t>
            </a:r>
          </a:p>
        </p:txBody>
      </p:sp>
      <p:sp>
        <p:nvSpPr>
          <p:cNvPr id="3075" name="İçerik Yer Tutucusu 2">
            <a:extLst>
              <a:ext uri="{FF2B5EF4-FFF2-40B4-BE49-F238E27FC236}">
                <a16:creationId xmlns:a16="http://schemas.microsoft.com/office/drawing/2014/main" id="{6CCEBC1C-94CA-4B56-B522-011FC41A8AB4}"/>
              </a:ext>
            </a:extLst>
          </p:cNvPr>
          <p:cNvSpPr>
            <a:spLocks noGrp="1"/>
          </p:cNvSpPr>
          <p:nvPr>
            <p:ph idx="1"/>
          </p:nvPr>
        </p:nvSpPr>
        <p:spPr>
          <a:xfrm>
            <a:off x="1835161" y="2172624"/>
            <a:ext cx="9262935" cy="3777622"/>
          </a:xfrm>
        </p:spPr>
        <p:txBody>
          <a:bodyPr>
            <a:normAutofit/>
          </a:bodyPr>
          <a:lstStyle/>
          <a:p>
            <a:r>
              <a:rPr lang="tr-TR" altLang="tr-TR" sz="2400" dirty="0" err="1">
                <a:solidFill>
                  <a:schemeClr val="tx1"/>
                </a:solidFill>
                <a:latin typeface="Calibri" panose="020F0502020204030204" pitchFamily="34" charset="0"/>
                <a:cs typeface="Times New Roman" panose="02020603050405020304" pitchFamily="18" charset="0"/>
              </a:rPr>
              <a:t>Diyabetes</a:t>
            </a:r>
            <a:r>
              <a:rPr lang="tr-TR" altLang="tr-TR" sz="2400" dirty="0">
                <a:solidFill>
                  <a:schemeClr val="tx1"/>
                </a:solidFill>
                <a:latin typeface="Calibri" panose="020F0502020204030204" pitchFamily="34" charset="0"/>
                <a:cs typeface="Times New Roman" panose="02020603050405020304" pitchFamily="18" charset="0"/>
              </a:rPr>
              <a:t> </a:t>
            </a:r>
            <a:r>
              <a:rPr lang="tr-TR" altLang="tr-TR" sz="2400" dirty="0" err="1">
                <a:solidFill>
                  <a:schemeClr val="tx1"/>
                </a:solidFill>
                <a:latin typeface="Calibri" panose="020F0502020204030204" pitchFamily="34" charset="0"/>
                <a:cs typeface="Times New Roman" panose="02020603050405020304" pitchFamily="18" charset="0"/>
              </a:rPr>
              <a:t>mellitus</a:t>
            </a:r>
            <a:r>
              <a:rPr lang="tr-TR" altLang="tr-TR" sz="2400" dirty="0">
                <a:solidFill>
                  <a:schemeClr val="tx1"/>
                </a:solidFill>
                <a:latin typeface="Calibri" panose="020F0502020204030204" pitchFamily="34" charset="0"/>
                <a:cs typeface="Times New Roman" panose="02020603050405020304" pitchFamily="18" charset="0"/>
              </a:rPr>
              <a:t>(DM) tanısı, taraması ve oral </a:t>
            </a:r>
            <a:r>
              <a:rPr lang="tr-TR" altLang="tr-TR" sz="2400" dirty="0" err="1">
                <a:solidFill>
                  <a:schemeClr val="tx1"/>
                </a:solidFill>
                <a:latin typeface="Calibri" panose="020F0502020204030204" pitchFamily="34" charset="0"/>
                <a:cs typeface="Times New Roman" panose="02020603050405020304" pitchFamily="18" charset="0"/>
              </a:rPr>
              <a:t>antidiyabetikler</a:t>
            </a:r>
            <a:r>
              <a:rPr lang="tr-TR" altLang="tr-TR" sz="2400" dirty="0">
                <a:solidFill>
                  <a:schemeClr val="tx1"/>
                </a:solidFill>
                <a:latin typeface="Calibri" panose="020F0502020204030204" pitchFamily="34" charset="0"/>
                <a:cs typeface="Times New Roman" panose="02020603050405020304" pitchFamily="18" charset="0"/>
              </a:rPr>
              <a:t> ile ilgili bilgi vermek</a:t>
            </a:r>
          </a:p>
        </p:txBody>
      </p:sp>
    </p:spTree>
    <p:extLst>
      <p:ext uri="{BB962C8B-B14F-4D97-AF65-F5344CB8AC3E}">
        <p14:creationId xmlns:p14="http://schemas.microsoft.com/office/powerpoint/2010/main" val="280268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80653F-A7CE-4646-97B8-1741568B85FE}"/>
              </a:ext>
            </a:extLst>
          </p:cNvPr>
          <p:cNvSpPr>
            <a:spLocks noGrp="1"/>
          </p:cNvSpPr>
          <p:nvPr>
            <p:ph type="title"/>
          </p:nvPr>
        </p:nvSpPr>
        <p:spPr>
          <a:xfrm>
            <a:off x="1891467" y="674214"/>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DM TARAMASI YAPILACAK BİREYLER</a:t>
            </a:r>
          </a:p>
        </p:txBody>
      </p:sp>
      <p:sp>
        <p:nvSpPr>
          <p:cNvPr id="16387" name="İçerik Yer Tutucusu 2">
            <a:extLst>
              <a:ext uri="{FF2B5EF4-FFF2-40B4-BE49-F238E27FC236}">
                <a16:creationId xmlns:a16="http://schemas.microsoft.com/office/drawing/2014/main" id="{CE23928D-8E24-46B6-965B-25CBE4EF05D7}"/>
              </a:ext>
            </a:extLst>
          </p:cNvPr>
          <p:cNvSpPr>
            <a:spLocks noGrp="1"/>
          </p:cNvSpPr>
          <p:nvPr>
            <p:ph idx="1"/>
          </p:nvPr>
        </p:nvSpPr>
        <p:spPr>
          <a:xfrm>
            <a:off x="1887754" y="1682663"/>
            <a:ext cx="8915400" cy="3777622"/>
          </a:xfrm>
        </p:spPr>
        <p:txBody>
          <a:bodyPr>
            <a:normAutofit lnSpcReduction="10000"/>
          </a:bodyPr>
          <a:lstStyle/>
          <a:p>
            <a:r>
              <a:rPr lang="tr-TR" altLang="tr-TR" sz="2400" dirty="0">
                <a:solidFill>
                  <a:schemeClr val="tx1"/>
                </a:solidFill>
                <a:latin typeface="Calibri" panose="020F0502020204030204" pitchFamily="34" charset="0"/>
                <a:cs typeface="Times New Roman" panose="02020603050405020304" pitchFamily="18" charset="0"/>
              </a:rPr>
              <a:t>Ülkemizde 40 yaş üzeri toplumun %10’dan fazlasında diyabet bulunduğu için;</a:t>
            </a:r>
          </a:p>
          <a:p>
            <a:pPr lvl="1"/>
            <a:r>
              <a:rPr lang="tr-TR" altLang="tr-TR" sz="2200" dirty="0">
                <a:solidFill>
                  <a:schemeClr val="tx1"/>
                </a:solidFill>
                <a:latin typeface="Calibri" panose="020F0502020204030204" pitchFamily="34" charset="0"/>
                <a:cs typeface="Times New Roman" panose="02020603050405020304" pitchFamily="18" charset="0"/>
              </a:rPr>
              <a:t>Kilosu ne olursa olsun, </a:t>
            </a:r>
          </a:p>
          <a:p>
            <a:pPr lvl="1"/>
            <a:r>
              <a:rPr lang="tr-TR" altLang="tr-TR" sz="2200" b="1" dirty="0">
                <a:solidFill>
                  <a:schemeClr val="tx1"/>
                </a:solidFill>
                <a:latin typeface="Calibri" panose="020F0502020204030204" pitchFamily="34" charset="0"/>
                <a:cs typeface="Times New Roman" panose="02020603050405020304" pitchFamily="18" charset="0"/>
              </a:rPr>
              <a:t>40 yaşından itibaren 3 yılda bir</a:t>
            </a:r>
            <a:r>
              <a:rPr lang="tr-TR" altLang="tr-TR" sz="2200" dirty="0">
                <a:solidFill>
                  <a:schemeClr val="tx1"/>
                </a:solidFill>
                <a:latin typeface="Calibri" panose="020F0502020204030204" pitchFamily="34" charset="0"/>
                <a:cs typeface="Times New Roman" panose="02020603050405020304" pitchFamily="18" charset="0"/>
              </a:rPr>
              <a:t>, tercihen APG ile diyabet taraması yapılmalıdır.</a:t>
            </a:r>
          </a:p>
          <a:p>
            <a:endParaRPr lang="tr-TR" altLang="tr-TR" sz="2400" dirty="0">
              <a:solidFill>
                <a:schemeClr val="tx1"/>
              </a:solidFill>
              <a:latin typeface="Calibri" panose="020F0502020204030204" pitchFamily="34" charset="0"/>
              <a:cs typeface="Times New Roman" panose="02020603050405020304" pitchFamily="18" charset="0"/>
            </a:endParaRPr>
          </a:p>
          <a:p>
            <a:r>
              <a:rPr lang="tr-TR" altLang="tr-TR" sz="2400" dirty="0">
                <a:solidFill>
                  <a:schemeClr val="tx1"/>
                </a:solidFill>
                <a:latin typeface="Calibri" panose="020F0502020204030204" pitchFamily="34" charset="0"/>
                <a:cs typeface="Times New Roman" panose="02020603050405020304" pitchFamily="18" charset="0"/>
              </a:rPr>
              <a:t>BKİ ≥25 kg/m2 olan </a:t>
            </a:r>
            <a:r>
              <a:rPr lang="tr-TR" altLang="tr-TR" sz="2400" dirty="0" err="1">
                <a:solidFill>
                  <a:schemeClr val="tx1"/>
                </a:solidFill>
                <a:latin typeface="Calibri" panose="020F0502020204030204" pitchFamily="34" charset="0"/>
                <a:cs typeface="Times New Roman" panose="02020603050405020304" pitchFamily="18" charset="0"/>
              </a:rPr>
              <a:t>asemptomatik</a:t>
            </a:r>
            <a:r>
              <a:rPr lang="tr-TR" altLang="tr-TR" sz="2400" dirty="0">
                <a:solidFill>
                  <a:schemeClr val="tx1"/>
                </a:solidFill>
                <a:latin typeface="Calibri" panose="020F0502020204030204" pitchFamily="34" charset="0"/>
                <a:cs typeface="Times New Roman" panose="02020603050405020304" pitchFamily="18" charset="0"/>
              </a:rPr>
              <a:t> kişilerin, </a:t>
            </a:r>
            <a:r>
              <a:rPr lang="tr-TR" altLang="tr-TR" sz="2400" b="1" dirty="0">
                <a:solidFill>
                  <a:schemeClr val="tx1"/>
                </a:solidFill>
                <a:latin typeface="Calibri" panose="020F0502020204030204" pitchFamily="34" charset="0"/>
                <a:cs typeface="Times New Roman" panose="02020603050405020304" pitchFamily="18" charset="0"/>
              </a:rPr>
              <a:t>risk grupları</a:t>
            </a:r>
            <a:r>
              <a:rPr lang="tr-TR" altLang="tr-TR" sz="2400" dirty="0">
                <a:solidFill>
                  <a:schemeClr val="tx1"/>
                </a:solidFill>
                <a:latin typeface="Calibri" panose="020F0502020204030204" pitchFamily="34" charset="0"/>
                <a:cs typeface="Times New Roman" panose="02020603050405020304" pitchFamily="18" charset="0"/>
              </a:rPr>
              <a:t>ndan birine mensup olmaları halinde, daha genç yaşlardan itibaren ve daha sık olarak diyabet yönünden araştırılmaları gerekir.</a:t>
            </a:r>
          </a:p>
          <a:p>
            <a:endParaRPr lang="tr-TR" altLang="tr-TR" dirty="0"/>
          </a:p>
        </p:txBody>
      </p:sp>
    </p:spTree>
    <p:extLst>
      <p:ext uri="{BB962C8B-B14F-4D97-AF65-F5344CB8AC3E}">
        <p14:creationId xmlns:p14="http://schemas.microsoft.com/office/powerpoint/2010/main" val="181207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0A20AC-AF9C-4EA3-935F-C9E065847255}"/>
              </a:ext>
            </a:extLst>
          </p:cNvPr>
          <p:cNvSpPr>
            <a:spLocks noGrp="1"/>
          </p:cNvSpPr>
          <p:nvPr>
            <p:ph type="title"/>
          </p:nvPr>
        </p:nvSpPr>
        <p:spPr>
          <a:xfrm>
            <a:off x="1853889" y="674214"/>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DM TARAMASI YAPILACAK BİREYLER</a:t>
            </a:r>
            <a:endParaRPr lang="tr-TR" dirty="0">
              <a:latin typeface="Calibri" panose="020F0502020204030204" pitchFamily="34" charset="0"/>
            </a:endParaRPr>
          </a:p>
        </p:txBody>
      </p:sp>
      <p:sp>
        <p:nvSpPr>
          <p:cNvPr id="17411" name="İçerik Yer Tutucusu 2">
            <a:extLst>
              <a:ext uri="{FF2B5EF4-FFF2-40B4-BE49-F238E27FC236}">
                <a16:creationId xmlns:a16="http://schemas.microsoft.com/office/drawing/2014/main" id="{D1574D46-DD54-47CB-AFF3-E29E57E4B216}"/>
              </a:ext>
            </a:extLst>
          </p:cNvPr>
          <p:cNvSpPr>
            <a:spLocks noGrp="1"/>
          </p:cNvSpPr>
          <p:nvPr>
            <p:ph idx="1"/>
          </p:nvPr>
        </p:nvSpPr>
        <p:spPr>
          <a:xfrm>
            <a:off x="1850176" y="1645085"/>
            <a:ext cx="8915400" cy="3777622"/>
          </a:xfrm>
        </p:spPr>
        <p:txBody>
          <a:bodyPr>
            <a:normAutofit/>
          </a:bodyPr>
          <a:lstStyle/>
          <a:p>
            <a:r>
              <a:rPr lang="tr-TR" altLang="tr-TR" sz="2400" dirty="0">
                <a:solidFill>
                  <a:schemeClr val="tx1"/>
                </a:solidFill>
                <a:latin typeface="Calibri" panose="020F0502020204030204" pitchFamily="34" charset="0"/>
                <a:cs typeface="Times New Roman" panose="02020603050405020304" pitchFamily="18" charset="0"/>
              </a:rPr>
              <a:t>Risk Grupları;</a:t>
            </a:r>
          </a:p>
          <a:p>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a:solidFill>
                  <a:schemeClr val="tx1"/>
                </a:solidFill>
                <a:latin typeface="Calibri" panose="020F0502020204030204" pitchFamily="34" charset="0"/>
                <a:cs typeface="Times New Roman" panose="02020603050405020304" pitchFamily="18" charset="0"/>
              </a:rPr>
              <a:t>Birinci ve ikinci derece yakınlarında diyabet bulunan kişiler</a:t>
            </a:r>
          </a:p>
          <a:p>
            <a:pPr lvl="1"/>
            <a:r>
              <a:rPr lang="tr-TR" altLang="tr-TR" sz="2400" dirty="0">
                <a:solidFill>
                  <a:schemeClr val="tx1"/>
                </a:solidFill>
                <a:latin typeface="Calibri" panose="020F0502020204030204" pitchFamily="34" charset="0"/>
                <a:cs typeface="Times New Roman" panose="02020603050405020304" pitchFamily="18" charset="0"/>
              </a:rPr>
              <a:t>Diyabet </a:t>
            </a:r>
            <a:r>
              <a:rPr lang="tr-TR" altLang="tr-TR" sz="2400" dirty="0" err="1">
                <a:solidFill>
                  <a:schemeClr val="tx1"/>
                </a:solidFill>
                <a:latin typeface="Calibri" panose="020F0502020204030204" pitchFamily="34" charset="0"/>
                <a:cs typeface="Times New Roman" panose="02020603050405020304" pitchFamily="18" charset="0"/>
              </a:rPr>
              <a:t>prevalansı</a:t>
            </a:r>
            <a:r>
              <a:rPr lang="tr-TR" altLang="tr-TR" sz="2400" dirty="0">
                <a:solidFill>
                  <a:schemeClr val="tx1"/>
                </a:solidFill>
                <a:latin typeface="Calibri" panose="020F0502020204030204" pitchFamily="34" charset="0"/>
                <a:cs typeface="Times New Roman" panose="02020603050405020304" pitchFamily="18" charset="0"/>
              </a:rPr>
              <a:t> yüksek etnik gruplara mensup kişiler</a:t>
            </a:r>
          </a:p>
          <a:p>
            <a:pPr lvl="1"/>
            <a:r>
              <a:rPr lang="tr-TR" altLang="tr-TR" sz="2400" dirty="0">
                <a:solidFill>
                  <a:schemeClr val="tx1"/>
                </a:solidFill>
                <a:latin typeface="Calibri" panose="020F0502020204030204" pitchFamily="34" charset="0"/>
                <a:cs typeface="Times New Roman" panose="02020603050405020304" pitchFamily="18" charset="0"/>
              </a:rPr>
              <a:t>İri bebek doğuran veya daha önce GDM tanısı almış kadınlar</a:t>
            </a:r>
          </a:p>
          <a:p>
            <a:pPr lvl="1"/>
            <a:r>
              <a:rPr lang="tr-TR" altLang="tr-TR" sz="2400" dirty="0" err="1">
                <a:solidFill>
                  <a:schemeClr val="tx1"/>
                </a:solidFill>
                <a:latin typeface="Calibri" panose="020F0502020204030204" pitchFamily="34" charset="0"/>
                <a:cs typeface="Times New Roman" panose="02020603050405020304" pitchFamily="18" charset="0"/>
              </a:rPr>
              <a:t>Hipertansif</a:t>
            </a:r>
            <a:r>
              <a:rPr lang="tr-TR" altLang="tr-TR" sz="2400" dirty="0">
                <a:solidFill>
                  <a:schemeClr val="tx1"/>
                </a:solidFill>
                <a:latin typeface="Calibri" panose="020F0502020204030204" pitchFamily="34" charset="0"/>
                <a:cs typeface="Times New Roman" panose="02020603050405020304" pitchFamily="18" charset="0"/>
              </a:rPr>
              <a:t> bireyler (kan basıncı: KB ≥140/90 </a:t>
            </a:r>
            <a:r>
              <a:rPr lang="tr-TR" altLang="tr-TR" sz="2400" dirty="0" err="1">
                <a:solidFill>
                  <a:schemeClr val="tx1"/>
                </a:solidFill>
                <a:latin typeface="Calibri" panose="020F0502020204030204" pitchFamily="34" charset="0"/>
                <a:cs typeface="Times New Roman" panose="02020603050405020304" pitchFamily="18" charset="0"/>
              </a:rPr>
              <a:t>mmHg</a:t>
            </a:r>
            <a:r>
              <a:rPr lang="tr-TR" altLang="tr-TR" sz="2400" dirty="0">
                <a:solidFill>
                  <a:schemeClr val="tx1"/>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2541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123C10-5F46-4D79-90A7-637D9839C5F3}"/>
              </a:ext>
            </a:extLst>
          </p:cNvPr>
          <p:cNvSpPr>
            <a:spLocks noGrp="1"/>
          </p:cNvSpPr>
          <p:nvPr>
            <p:ph type="title"/>
          </p:nvPr>
        </p:nvSpPr>
        <p:spPr>
          <a:xfrm>
            <a:off x="1891467" y="661688"/>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DM TARAMASI YAPILACAK BİREYLER</a:t>
            </a:r>
            <a:endParaRPr lang="tr-TR" dirty="0">
              <a:latin typeface="Calibri" panose="020F0502020204030204" pitchFamily="34" charset="0"/>
            </a:endParaRPr>
          </a:p>
        </p:txBody>
      </p:sp>
      <p:sp>
        <p:nvSpPr>
          <p:cNvPr id="3" name="İçerik Yer Tutucusu 2">
            <a:extLst>
              <a:ext uri="{FF2B5EF4-FFF2-40B4-BE49-F238E27FC236}">
                <a16:creationId xmlns:a16="http://schemas.microsoft.com/office/drawing/2014/main" id="{072D0B96-A714-4AB0-9705-652CF91C8251}"/>
              </a:ext>
            </a:extLst>
          </p:cNvPr>
          <p:cNvSpPr>
            <a:spLocks noGrp="1"/>
          </p:cNvSpPr>
          <p:nvPr>
            <p:ph idx="1"/>
          </p:nvPr>
        </p:nvSpPr>
        <p:spPr>
          <a:xfrm>
            <a:off x="1887754" y="1394563"/>
            <a:ext cx="8915400" cy="4442565"/>
          </a:xfrm>
        </p:spPr>
        <p:txBody>
          <a:bodyPr rtlCol="0">
            <a:noAutofit/>
          </a:bodyPr>
          <a:lstStyle/>
          <a:p>
            <a:pPr>
              <a:defRPr/>
            </a:pPr>
            <a:r>
              <a:rPr lang="tr-TR" sz="2400" dirty="0">
                <a:solidFill>
                  <a:schemeClr val="tx1"/>
                </a:solidFill>
                <a:latin typeface="Calibri" panose="020F0502020204030204" pitchFamily="34" charset="0"/>
                <a:cs typeface="Times New Roman" panose="02020603050405020304" pitchFamily="18" charset="0"/>
              </a:rPr>
              <a:t>Risk Grupları;</a:t>
            </a:r>
          </a:p>
          <a:p>
            <a:pPr marL="640080" lvl="1">
              <a:defRPr/>
            </a:pPr>
            <a:endParaRPr lang="tr-TR" sz="2400" dirty="0">
              <a:solidFill>
                <a:schemeClr val="tx1"/>
              </a:solidFill>
              <a:latin typeface="Calibri" panose="020F0502020204030204" pitchFamily="34" charset="0"/>
              <a:cs typeface="Times New Roman" panose="02020603050405020304" pitchFamily="18" charset="0"/>
            </a:endParaRPr>
          </a:p>
          <a:p>
            <a:pPr marL="640080" lvl="1">
              <a:defRPr/>
            </a:pPr>
            <a:r>
              <a:rPr lang="tr-TR" sz="2400" dirty="0">
                <a:solidFill>
                  <a:schemeClr val="tx1"/>
                </a:solidFill>
                <a:latin typeface="Calibri" panose="020F0502020204030204" pitchFamily="34" charset="0"/>
                <a:cs typeface="Times New Roman" panose="02020603050405020304" pitchFamily="18" charset="0"/>
              </a:rPr>
              <a:t>İnsülin direnci ile ilgili klinik hastalığı veya bulguları (</a:t>
            </a:r>
            <a:r>
              <a:rPr lang="tr-TR" sz="2400" dirty="0" err="1">
                <a:solidFill>
                  <a:schemeClr val="tx1"/>
                </a:solidFill>
                <a:latin typeface="Calibri" panose="020F0502020204030204" pitchFamily="34" charset="0"/>
                <a:cs typeface="Times New Roman" panose="02020603050405020304" pitchFamily="18" charset="0"/>
              </a:rPr>
              <a:t>akantozis</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nigrikans</a:t>
            </a:r>
            <a:r>
              <a:rPr lang="tr-TR" sz="2400" dirty="0">
                <a:solidFill>
                  <a:schemeClr val="tx1"/>
                </a:solidFill>
                <a:latin typeface="Calibri" panose="020F0502020204030204" pitchFamily="34" charset="0"/>
                <a:cs typeface="Times New Roman" panose="02020603050405020304" pitchFamily="18" charset="0"/>
              </a:rPr>
              <a:t>) bulunan kişiler</a:t>
            </a:r>
          </a:p>
          <a:p>
            <a:pPr marL="640080" lvl="1">
              <a:defRPr/>
            </a:pPr>
            <a:r>
              <a:rPr lang="tr-TR" sz="2400" dirty="0">
                <a:solidFill>
                  <a:schemeClr val="tx1"/>
                </a:solidFill>
                <a:latin typeface="Calibri" panose="020F0502020204030204" pitchFamily="34" charset="0"/>
                <a:cs typeface="Times New Roman" panose="02020603050405020304" pitchFamily="18" charset="0"/>
              </a:rPr>
              <a:t>Koroner, </a:t>
            </a:r>
            <a:r>
              <a:rPr lang="tr-TR" sz="2400" dirty="0" err="1">
                <a:solidFill>
                  <a:schemeClr val="tx1"/>
                </a:solidFill>
                <a:latin typeface="Calibri" panose="020F0502020204030204" pitchFamily="34" charset="0"/>
                <a:cs typeface="Times New Roman" panose="02020603050405020304" pitchFamily="18" charset="0"/>
              </a:rPr>
              <a:t>periferik</a:t>
            </a:r>
            <a:r>
              <a:rPr lang="tr-TR" sz="2400" dirty="0">
                <a:solidFill>
                  <a:schemeClr val="tx1"/>
                </a:solidFill>
                <a:latin typeface="Calibri" panose="020F0502020204030204" pitchFamily="34" charset="0"/>
                <a:cs typeface="Times New Roman" panose="02020603050405020304" pitchFamily="18" charset="0"/>
              </a:rPr>
              <a:t> veya </a:t>
            </a:r>
            <a:r>
              <a:rPr lang="tr-TR" sz="2400" dirty="0" err="1">
                <a:solidFill>
                  <a:schemeClr val="tx1"/>
                </a:solidFill>
                <a:latin typeface="Calibri" panose="020F0502020204030204" pitchFamily="34" charset="0"/>
                <a:cs typeface="Times New Roman" panose="02020603050405020304" pitchFamily="18" charset="0"/>
              </a:rPr>
              <a:t>serebral</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vasküler</a:t>
            </a:r>
            <a:r>
              <a:rPr lang="tr-TR" sz="2400" dirty="0">
                <a:solidFill>
                  <a:schemeClr val="tx1"/>
                </a:solidFill>
                <a:latin typeface="Calibri" panose="020F0502020204030204" pitchFamily="34" charset="0"/>
                <a:cs typeface="Times New Roman" panose="02020603050405020304" pitchFamily="18" charset="0"/>
              </a:rPr>
              <a:t> hastalığı bulunanlar</a:t>
            </a:r>
          </a:p>
          <a:p>
            <a:pPr marL="640080" lvl="1">
              <a:defRPr/>
            </a:pPr>
            <a:r>
              <a:rPr lang="tr-TR" sz="2400" dirty="0" err="1">
                <a:solidFill>
                  <a:schemeClr val="tx1"/>
                </a:solidFill>
                <a:latin typeface="Calibri" panose="020F0502020204030204" pitchFamily="34" charset="0"/>
                <a:cs typeface="Times New Roman" panose="02020603050405020304" pitchFamily="18" charset="0"/>
              </a:rPr>
              <a:t>Dislipidemikler</a:t>
            </a:r>
            <a:r>
              <a:rPr lang="tr-TR" sz="2400" dirty="0">
                <a:solidFill>
                  <a:schemeClr val="tx1"/>
                </a:solidFill>
                <a:latin typeface="Calibri" panose="020F0502020204030204" pitchFamily="34" charset="0"/>
                <a:cs typeface="Times New Roman" panose="02020603050405020304" pitchFamily="18" charset="0"/>
              </a:rPr>
              <a:t> (HDL-kolesterol ≤35 mg/dl veya </a:t>
            </a:r>
            <a:r>
              <a:rPr lang="tr-TR" sz="2400" dirty="0" err="1">
                <a:solidFill>
                  <a:schemeClr val="tx1"/>
                </a:solidFill>
                <a:latin typeface="Calibri" panose="020F0502020204030204" pitchFamily="34" charset="0"/>
                <a:cs typeface="Times New Roman" panose="02020603050405020304" pitchFamily="18" charset="0"/>
              </a:rPr>
              <a:t>trigliserid</a:t>
            </a:r>
            <a:r>
              <a:rPr lang="tr-TR" sz="2400" dirty="0">
                <a:solidFill>
                  <a:schemeClr val="tx1"/>
                </a:solidFill>
                <a:latin typeface="Calibri" panose="020F0502020204030204" pitchFamily="34" charset="0"/>
                <a:cs typeface="Times New Roman" panose="02020603050405020304" pitchFamily="18" charset="0"/>
              </a:rPr>
              <a:t> ≥250 mg/dl)</a:t>
            </a:r>
          </a:p>
          <a:p>
            <a:pPr marL="640080" lvl="1">
              <a:defRPr/>
            </a:pPr>
            <a:r>
              <a:rPr lang="tr-TR" sz="2400" dirty="0">
                <a:solidFill>
                  <a:schemeClr val="tx1"/>
                </a:solidFill>
                <a:latin typeface="Calibri" panose="020F0502020204030204" pitchFamily="34" charset="0"/>
                <a:cs typeface="Times New Roman" panose="02020603050405020304" pitchFamily="18" charset="0"/>
              </a:rPr>
              <a:t>Daha önce BAG veya BGT saptanan bireyler</a:t>
            </a:r>
          </a:p>
          <a:p>
            <a:pPr marL="640080" lvl="1">
              <a:defRPr/>
            </a:pPr>
            <a:r>
              <a:rPr lang="tr-TR" sz="2400" dirty="0" err="1">
                <a:solidFill>
                  <a:schemeClr val="tx1"/>
                </a:solidFill>
                <a:latin typeface="Calibri" panose="020F0502020204030204" pitchFamily="34" charset="0"/>
                <a:cs typeface="Times New Roman" panose="02020603050405020304" pitchFamily="18" charset="0"/>
              </a:rPr>
              <a:t>Polikistik</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over</a:t>
            </a:r>
            <a:r>
              <a:rPr lang="tr-TR" sz="2400" dirty="0">
                <a:solidFill>
                  <a:schemeClr val="tx1"/>
                </a:solidFill>
                <a:latin typeface="Calibri" panose="020F0502020204030204" pitchFamily="34" charset="0"/>
                <a:cs typeface="Times New Roman" panose="02020603050405020304" pitchFamily="18" charset="0"/>
              </a:rPr>
              <a:t> sendromu (PKOS) olan kadınlar</a:t>
            </a:r>
          </a:p>
          <a:p>
            <a:pPr marL="457200" lvl="1" indent="0">
              <a:buNone/>
              <a:defRPr/>
            </a:pPr>
            <a:endParaRPr lang="tr-TR" sz="2400" dirty="0"/>
          </a:p>
        </p:txBody>
      </p:sp>
    </p:spTree>
    <p:extLst>
      <p:ext uri="{BB962C8B-B14F-4D97-AF65-F5344CB8AC3E}">
        <p14:creationId xmlns:p14="http://schemas.microsoft.com/office/powerpoint/2010/main" val="87801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5F9DB-D664-467C-A967-C0F9F07BADDE}"/>
              </a:ext>
            </a:extLst>
          </p:cNvPr>
          <p:cNvSpPr>
            <a:spLocks noGrp="1"/>
          </p:cNvSpPr>
          <p:nvPr>
            <p:ph type="title"/>
          </p:nvPr>
        </p:nvSpPr>
        <p:spPr>
          <a:xfrm>
            <a:off x="1841363" y="686741"/>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DM TARAMASI YAPILACAK BİREYLER</a:t>
            </a:r>
            <a:endParaRPr lang="tr-TR" dirty="0">
              <a:solidFill>
                <a:schemeClr val="tx1"/>
              </a:solidFill>
              <a:latin typeface="Calibri" panose="020F0502020204030204" pitchFamily="34" charset="0"/>
            </a:endParaRPr>
          </a:p>
        </p:txBody>
      </p:sp>
      <p:sp>
        <p:nvSpPr>
          <p:cNvPr id="19459" name="İçerik Yer Tutucusu 2">
            <a:extLst>
              <a:ext uri="{FF2B5EF4-FFF2-40B4-BE49-F238E27FC236}">
                <a16:creationId xmlns:a16="http://schemas.microsoft.com/office/drawing/2014/main" id="{A74456B4-A2F9-4F2E-A058-89EBE7AC0A79}"/>
              </a:ext>
            </a:extLst>
          </p:cNvPr>
          <p:cNvSpPr>
            <a:spLocks noGrp="1"/>
          </p:cNvSpPr>
          <p:nvPr>
            <p:ph idx="1"/>
          </p:nvPr>
        </p:nvSpPr>
        <p:spPr>
          <a:xfrm>
            <a:off x="1841363" y="1540189"/>
            <a:ext cx="8915400" cy="3777622"/>
          </a:xfrm>
        </p:spPr>
        <p:txBody>
          <a:bodyPr>
            <a:normAutofit lnSpcReduction="10000"/>
          </a:bodyPr>
          <a:lstStyle/>
          <a:p>
            <a:r>
              <a:rPr lang="tr-TR" altLang="tr-TR" sz="2400" dirty="0">
                <a:solidFill>
                  <a:schemeClr val="tx1"/>
                </a:solidFill>
                <a:latin typeface="Calibri" panose="020F0502020204030204" pitchFamily="34" charset="0"/>
                <a:cs typeface="Times New Roman" panose="02020603050405020304" pitchFamily="18" charset="0"/>
              </a:rPr>
              <a:t>Risk Grupları;</a:t>
            </a:r>
          </a:p>
          <a:p>
            <a:pPr lvl="1"/>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a:solidFill>
                  <a:schemeClr val="tx1"/>
                </a:solidFill>
                <a:latin typeface="Calibri" panose="020F0502020204030204" pitchFamily="34" charset="0"/>
                <a:cs typeface="Times New Roman" panose="02020603050405020304" pitchFamily="18" charset="0"/>
              </a:rPr>
              <a:t>Düşük doğum tartılı doğan kişiler</a:t>
            </a:r>
          </a:p>
          <a:p>
            <a:pPr lvl="1"/>
            <a:r>
              <a:rPr lang="tr-TR" altLang="tr-TR" sz="2400" dirty="0" err="1">
                <a:solidFill>
                  <a:schemeClr val="tx1"/>
                </a:solidFill>
                <a:latin typeface="Calibri" panose="020F0502020204030204" pitchFamily="34" charset="0"/>
                <a:cs typeface="Times New Roman" panose="02020603050405020304" pitchFamily="18" charset="0"/>
              </a:rPr>
              <a:t>Sedanter</a:t>
            </a:r>
            <a:r>
              <a:rPr lang="tr-TR" altLang="tr-TR" sz="2400" dirty="0">
                <a:solidFill>
                  <a:schemeClr val="tx1"/>
                </a:solidFill>
                <a:latin typeface="Calibri" panose="020F0502020204030204" pitchFamily="34" charset="0"/>
                <a:cs typeface="Times New Roman" panose="02020603050405020304" pitchFamily="18" charset="0"/>
              </a:rPr>
              <a:t> yaşam süren veya fizik aktivitesi düşük olan kişiler</a:t>
            </a:r>
          </a:p>
          <a:p>
            <a:pPr lvl="1"/>
            <a:r>
              <a:rPr lang="tr-TR" altLang="tr-TR" sz="2400" dirty="0">
                <a:solidFill>
                  <a:schemeClr val="tx1"/>
                </a:solidFill>
                <a:latin typeface="Calibri" panose="020F0502020204030204" pitchFamily="34" charset="0"/>
                <a:cs typeface="Times New Roman" panose="02020603050405020304" pitchFamily="18" charset="0"/>
              </a:rPr>
              <a:t>Doymuş yağlardan zengin ve posa miktarı düşük beslenme alışkanlıkları olanlar</a:t>
            </a:r>
          </a:p>
          <a:p>
            <a:pPr lvl="1"/>
            <a:r>
              <a:rPr lang="tr-TR" altLang="tr-TR" sz="2400" dirty="0">
                <a:solidFill>
                  <a:schemeClr val="tx1"/>
                </a:solidFill>
                <a:latin typeface="Calibri" panose="020F0502020204030204" pitchFamily="34" charset="0"/>
                <a:cs typeface="Times New Roman" panose="02020603050405020304" pitchFamily="18" charset="0"/>
              </a:rPr>
              <a:t>Şizofreni hastaları ve </a:t>
            </a:r>
            <a:r>
              <a:rPr lang="tr-TR" altLang="tr-TR" sz="2400" dirty="0" err="1">
                <a:solidFill>
                  <a:schemeClr val="tx1"/>
                </a:solidFill>
                <a:latin typeface="Calibri" panose="020F0502020204030204" pitchFamily="34" charset="0"/>
                <a:cs typeface="Times New Roman" panose="02020603050405020304" pitchFamily="18" charset="0"/>
              </a:rPr>
              <a:t>atipik</a:t>
            </a:r>
            <a:r>
              <a:rPr lang="tr-TR" altLang="tr-TR" sz="2400" dirty="0">
                <a:solidFill>
                  <a:schemeClr val="tx1"/>
                </a:solidFill>
                <a:latin typeface="Calibri" panose="020F0502020204030204" pitchFamily="34" charset="0"/>
                <a:cs typeface="Times New Roman" panose="02020603050405020304" pitchFamily="18" charset="0"/>
              </a:rPr>
              <a:t> </a:t>
            </a:r>
            <a:r>
              <a:rPr lang="tr-TR" altLang="tr-TR" sz="2400" dirty="0" err="1">
                <a:solidFill>
                  <a:schemeClr val="tx1"/>
                </a:solidFill>
                <a:latin typeface="Calibri" panose="020F0502020204030204" pitchFamily="34" charset="0"/>
                <a:cs typeface="Times New Roman" panose="02020603050405020304" pitchFamily="18" charset="0"/>
              </a:rPr>
              <a:t>antipsikotik</a:t>
            </a:r>
            <a:r>
              <a:rPr lang="tr-TR" altLang="tr-TR" sz="2400" dirty="0">
                <a:solidFill>
                  <a:schemeClr val="tx1"/>
                </a:solidFill>
                <a:latin typeface="Calibri" panose="020F0502020204030204" pitchFamily="34" charset="0"/>
                <a:cs typeface="Times New Roman" panose="02020603050405020304" pitchFamily="18" charset="0"/>
              </a:rPr>
              <a:t> ilaç kullanan kişiler</a:t>
            </a:r>
          </a:p>
          <a:p>
            <a:pPr lvl="1"/>
            <a:r>
              <a:rPr lang="tr-TR" altLang="tr-TR" sz="2400" dirty="0">
                <a:solidFill>
                  <a:schemeClr val="tx1"/>
                </a:solidFill>
                <a:latin typeface="Calibri" panose="020F0502020204030204" pitchFamily="34" charset="0"/>
                <a:cs typeface="Times New Roman" panose="02020603050405020304" pitchFamily="18" charset="0"/>
              </a:rPr>
              <a:t>Solid organ (özellikle </a:t>
            </a:r>
            <a:r>
              <a:rPr lang="tr-TR" altLang="tr-TR" sz="2400" dirty="0" err="1">
                <a:solidFill>
                  <a:schemeClr val="tx1"/>
                </a:solidFill>
                <a:latin typeface="Calibri" panose="020F0502020204030204" pitchFamily="34" charset="0"/>
                <a:cs typeface="Times New Roman" panose="02020603050405020304" pitchFamily="18" charset="0"/>
              </a:rPr>
              <a:t>renal</a:t>
            </a:r>
            <a:r>
              <a:rPr lang="tr-TR" altLang="tr-TR" sz="2400" dirty="0">
                <a:solidFill>
                  <a:schemeClr val="tx1"/>
                </a:solidFill>
                <a:latin typeface="Calibri" panose="020F0502020204030204" pitchFamily="34" charset="0"/>
                <a:cs typeface="Times New Roman" panose="02020603050405020304" pitchFamily="18" charset="0"/>
              </a:rPr>
              <a:t>) transplantasyon yapılmış hastalar</a:t>
            </a:r>
          </a:p>
          <a:p>
            <a:endParaRPr lang="tr-TR" altLang="tr-TR" sz="2400" dirty="0"/>
          </a:p>
          <a:p>
            <a:endParaRPr lang="tr-TR" altLang="tr-TR" dirty="0"/>
          </a:p>
        </p:txBody>
      </p:sp>
    </p:spTree>
    <p:extLst>
      <p:ext uri="{BB962C8B-B14F-4D97-AF65-F5344CB8AC3E}">
        <p14:creationId xmlns:p14="http://schemas.microsoft.com/office/powerpoint/2010/main" val="703514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862FB4-0E82-4DEA-858C-7FEDC1D3A49B}"/>
              </a:ext>
            </a:extLst>
          </p:cNvPr>
          <p:cNvSpPr>
            <a:spLocks noGrp="1"/>
          </p:cNvSpPr>
          <p:nvPr>
            <p:ph type="title"/>
          </p:nvPr>
        </p:nvSpPr>
        <p:spPr>
          <a:xfrm>
            <a:off x="1803785" y="624110"/>
            <a:ext cx="8911687" cy="1280890"/>
          </a:xfrm>
        </p:spPr>
        <p:txBody>
          <a:bodyPr>
            <a:normAutofit/>
          </a:bodyPr>
          <a:lstStyle/>
          <a:p>
            <a:pPr>
              <a:defRPr/>
            </a:pPr>
            <a:r>
              <a:rPr lang="tr-TR" sz="4000" dirty="0">
                <a:solidFill>
                  <a:schemeClr val="tx1"/>
                </a:solidFill>
                <a:latin typeface="Calibri" panose="020F0502020204030204" pitchFamily="34" charset="0"/>
                <a:cs typeface="Times New Roman" panose="02020603050405020304" pitchFamily="18" charset="0"/>
              </a:rPr>
              <a:t>DM TARAMASI YAPILACAK BİREYLER</a:t>
            </a:r>
            <a:endParaRPr lang="tr-TR" sz="3800" dirty="0">
              <a:latin typeface="Calibri" panose="020F0502020204030204" pitchFamily="34" charset="0"/>
            </a:endParaRPr>
          </a:p>
        </p:txBody>
      </p:sp>
      <p:sp>
        <p:nvSpPr>
          <p:cNvPr id="20483" name="İçerik Yer Tutucusu 2">
            <a:extLst>
              <a:ext uri="{FF2B5EF4-FFF2-40B4-BE49-F238E27FC236}">
                <a16:creationId xmlns:a16="http://schemas.microsoft.com/office/drawing/2014/main" id="{74C703E8-2DAD-4480-9427-AE57A4AD73BF}"/>
              </a:ext>
            </a:extLst>
          </p:cNvPr>
          <p:cNvSpPr>
            <a:spLocks noGrp="1"/>
          </p:cNvSpPr>
          <p:nvPr>
            <p:ph idx="1"/>
          </p:nvPr>
        </p:nvSpPr>
        <p:spPr>
          <a:xfrm>
            <a:off x="1800072" y="1540189"/>
            <a:ext cx="8915400" cy="3777622"/>
          </a:xfrm>
        </p:spPr>
        <p:txBody>
          <a:bodyPr>
            <a:normAutofit/>
          </a:bodyPr>
          <a:lstStyle/>
          <a:p>
            <a:endParaRPr lang="tr-TR" altLang="tr-TR" dirty="0"/>
          </a:p>
          <a:p>
            <a:r>
              <a:rPr lang="tr-TR" altLang="tr-TR" sz="2600" dirty="0">
                <a:solidFill>
                  <a:schemeClr val="tx1"/>
                </a:solidFill>
                <a:latin typeface="Calibri" panose="020F0502020204030204" pitchFamily="34" charset="0"/>
                <a:cs typeface="Times New Roman" panose="02020603050405020304" pitchFamily="18" charset="0"/>
              </a:rPr>
              <a:t>Tip 2 diyabet riski yüksek çocuk ve </a:t>
            </a:r>
            <a:r>
              <a:rPr lang="tr-TR" altLang="tr-TR" sz="2600" dirty="0" err="1">
                <a:solidFill>
                  <a:schemeClr val="tx1"/>
                </a:solidFill>
                <a:latin typeface="Calibri" panose="020F0502020204030204" pitchFamily="34" charset="0"/>
                <a:cs typeface="Times New Roman" panose="02020603050405020304" pitchFamily="18" charset="0"/>
              </a:rPr>
              <a:t>adölesanlarda</a:t>
            </a:r>
            <a:r>
              <a:rPr lang="tr-TR" altLang="tr-TR" sz="2600" dirty="0">
                <a:solidFill>
                  <a:schemeClr val="tx1"/>
                </a:solidFill>
                <a:latin typeface="Calibri" panose="020F0502020204030204" pitchFamily="34" charset="0"/>
                <a:cs typeface="Times New Roman" panose="02020603050405020304" pitchFamily="18" charset="0"/>
              </a:rPr>
              <a:t>, 10 yaşından itibaren 2 yılda bir diyabet taraması yapılmalıdır (TEMD)</a:t>
            </a:r>
          </a:p>
          <a:p>
            <a:endParaRPr lang="tr-TR" altLang="tr-TR" sz="2600" dirty="0">
              <a:solidFill>
                <a:schemeClr val="tx1"/>
              </a:solidFill>
              <a:latin typeface="Calibri" panose="020F0502020204030204" pitchFamily="34" charset="0"/>
              <a:cs typeface="Times New Roman" panose="02020603050405020304" pitchFamily="18" charset="0"/>
            </a:endParaRPr>
          </a:p>
          <a:p>
            <a:r>
              <a:rPr lang="tr-TR" altLang="tr-TR" sz="2600" dirty="0">
                <a:solidFill>
                  <a:schemeClr val="tx1"/>
                </a:solidFill>
                <a:latin typeface="Calibri" panose="020F0502020204030204" pitchFamily="34" charset="0"/>
                <a:cs typeface="Times New Roman" panose="02020603050405020304" pitchFamily="18" charset="0"/>
              </a:rPr>
              <a:t>Çocuklarda ise tip 2 diyabet yönünden tarama 10 yaşından sonra başlamak üzere, özellikle fazla kilolu olup en az iki risk faktörü pozitif olanlarda önerilmektedir (Türkiye Diyabet Programı) </a:t>
            </a:r>
          </a:p>
        </p:txBody>
      </p:sp>
    </p:spTree>
    <p:extLst>
      <p:ext uri="{BB962C8B-B14F-4D97-AF65-F5344CB8AC3E}">
        <p14:creationId xmlns:p14="http://schemas.microsoft.com/office/powerpoint/2010/main" val="1747782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808272-22D4-4CD2-A1C9-A943BB3D8457}"/>
              </a:ext>
            </a:extLst>
          </p:cNvPr>
          <p:cNvSpPr>
            <a:spLocks noGrp="1"/>
          </p:cNvSpPr>
          <p:nvPr>
            <p:ph type="title"/>
          </p:nvPr>
        </p:nvSpPr>
        <p:spPr>
          <a:xfrm>
            <a:off x="1774826" y="152521"/>
            <a:ext cx="8911687" cy="1280890"/>
          </a:xfrm>
        </p:spPr>
        <p:txBody>
          <a:bodyPr/>
          <a:lstStyle/>
          <a:p>
            <a:pPr>
              <a:defRPr/>
            </a:pPr>
            <a:r>
              <a:rPr lang="tr-TR" dirty="0">
                <a:solidFill>
                  <a:schemeClr val="tx1"/>
                </a:solidFill>
                <a:latin typeface="Calibri" panose="020F0502020204030204" pitchFamily="34" charset="0"/>
                <a:cs typeface="Times New Roman" panose="02020603050405020304" pitchFamily="18" charset="0"/>
              </a:rPr>
              <a:t>DM-TARAMA:</a:t>
            </a:r>
          </a:p>
        </p:txBody>
      </p:sp>
      <p:pic>
        <p:nvPicPr>
          <p:cNvPr id="21508" name="Picture 3">
            <a:extLst>
              <a:ext uri="{FF2B5EF4-FFF2-40B4-BE49-F238E27FC236}">
                <a16:creationId xmlns:a16="http://schemas.microsoft.com/office/drawing/2014/main" id="{FAC4A517-5C0A-4AEC-AA01-EB91C7265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792966"/>
            <a:ext cx="7993063" cy="606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269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6B54B98-AC7A-4F38-9ADB-0B1041BD716C}"/>
              </a:ext>
            </a:extLst>
          </p:cNvPr>
          <p:cNvSpPr>
            <a:spLocks noGrp="1"/>
          </p:cNvSpPr>
          <p:nvPr>
            <p:ph type="title"/>
          </p:nvPr>
        </p:nvSpPr>
        <p:spPr>
          <a:xfrm>
            <a:off x="1879635" y="273382"/>
            <a:ext cx="8911687" cy="641018"/>
          </a:xfrm>
        </p:spPr>
        <p:txBody>
          <a:bodyPr>
            <a:normAutofit fontScale="90000"/>
          </a:bodyPr>
          <a:lstStyle/>
          <a:p>
            <a:r>
              <a:rPr lang="tr-TR" sz="4000" dirty="0">
                <a:solidFill>
                  <a:schemeClr val="tx1"/>
                </a:solidFill>
                <a:latin typeface="Calibri" panose="020F0502020204030204" pitchFamily="34" charset="0"/>
                <a:cs typeface="Times New Roman" panose="02020603050405020304" pitchFamily="18" charset="0"/>
              </a:rPr>
              <a:t>PREDİYABET</a:t>
            </a:r>
            <a:br>
              <a:rPr lang="tr-TR" dirty="0"/>
            </a:br>
            <a:endParaRPr lang="tr-TR" dirty="0"/>
          </a:p>
        </p:txBody>
      </p:sp>
      <p:pic>
        <p:nvPicPr>
          <p:cNvPr id="4" name="İçerik Yer Tutucusu 3">
            <a:extLst>
              <a:ext uri="{FF2B5EF4-FFF2-40B4-BE49-F238E27FC236}">
                <a16:creationId xmlns:a16="http://schemas.microsoft.com/office/drawing/2014/main" id="{6298658A-5F49-4E8D-A4D6-67826E4EF9EB}"/>
              </a:ext>
            </a:extLst>
          </p:cNvPr>
          <p:cNvPicPr>
            <a:picLocks noChangeAspect="1"/>
          </p:cNvPicPr>
          <p:nvPr/>
        </p:nvPicPr>
        <p:blipFill rotWithShape="1">
          <a:blip r:embed="rId2"/>
          <a:srcRect l="22736" t="49077" r="26706" b="13021"/>
          <a:stretch/>
        </p:blipFill>
        <p:spPr>
          <a:xfrm>
            <a:off x="1745055" y="1024019"/>
            <a:ext cx="9180846" cy="5420622"/>
          </a:xfrm>
          <a:prstGeom prst="rect">
            <a:avLst/>
          </a:prstGeom>
        </p:spPr>
      </p:pic>
    </p:spTree>
    <p:extLst>
      <p:ext uri="{BB962C8B-B14F-4D97-AF65-F5344CB8AC3E}">
        <p14:creationId xmlns:p14="http://schemas.microsoft.com/office/powerpoint/2010/main" val="3545194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A4165A-D39E-4217-8B31-02A8067DF62B}"/>
              </a:ext>
            </a:extLst>
          </p:cNvPr>
          <p:cNvSpPr>
            <a:spLocks noGrp="1"/>
          </p:cNvSpPr>
          <p:nvPr>
            <p:ph type="title"/>
          </p:nvPr>
        </p:nvSpPr>
        <p:spPr>
          <a:xfrm>
            <a:off x="1638299" y="461271"/>
            <a:ext cx="9632515" cy="716175"/>
          </a:xfrm>
        </p:spPr>
        <p:txBody>
          <a:bodyPr>
            <a:normAutofit/>
          </a:bodyPr>
          <a:lstStyle/>
          <a:p>
            <a:pPr>
              <a:defRPr/>
            </a:pPr>
            <a:r>
              <a:rPr lang="tr-TR" altLang="tr-TR" sz="3000" dirty="0">
                <a:solidFill>
                  <a:schemeClr val="tx1"/>
                </a:solidFill>
                <a:latin typeface="Calibri" panose="020F0502020204030204" pitchFamily="34" charset="0"/>
                <a:cs typeface="Times New Roman" panose="02020603050405020304" pitchFamily="18" charset="0"/>
              </a:rPr>
              <a:t> ORAL GLUKOZ TOLERANS TESTİ ENDİKASYONLARI</a:t>
            </a:r>
            <a:endParaRPr lang="tr-TR" sz="3000" dirty="0">
              <a:solidFill>
                <a:schemeClr val="tx1"/>
              </a:solidFill>
              <a:latin typeface="Calibri" panose="020F0502020204030204" pitchFamily="34" charset="0"/>
              <a:cs typeface="Times New Roman" panose="02020603050405020304" pitchFamily="18" charset="0"/>
            </a:endParaRPr>
          </a:p>
        </p:txBody>
      </p:sp>
      <p:sp>
        <p:nvSpPr>
          <p:cNvPr id="22531" name="İçerik Yer Tutucusu 2">
            <a:extLst>
              <a:ext uri="{FF2B5EF4-FFF2-40B4-BE49-F238E27FC236}">
                <a16:creationId xmlns:a16="http://schemas.microsoft.com/office/drawing/2014/main" id="{72C45405-0E46-40AB-9EF9-BB2748B2BED0}"/>
              </a:ext>
            </a:extLst>
          </p:cNvPr>
          <p:cNvSpPr>
            <a:spLocks noGrp="1"/>
          </p:cNvSpPr>
          <p:nvPr>
            <p:ph idx="1"/>
          </p:nvPr>
        </p:nvSpPr>
        <p:spPr>
          <a:xfrm>
            <a:off x="1638299" y="1453018"/>
            <a:ext cx="9785437" cy="5194232"/>
          </a:xfrm>
        </p:spPr>
        <p:txBody>
          <a:bodyPr>
            <a:normAutofit fontScale="32500" lnSpcReduction="20000"/>
          </a:bodyPr>
          <a:lstStyle/>
          <a:p>
            <a:pPr>
              <a:lnSpc>
                <a:spcPct val="80000"/>
              </a:lnSpc>
            </a:pPr>
            <a:r>
              <a:rPr lang="tr-TR" altLang="tr-TR" sz="7400" dirty="0">
                <a:solidFill>
                  <a:schemeClr val="tx1"/>
                </a:solidFill>
                <a:latin typeface="Calibri" panose="020F0502020204030204" pitchFamily="34" charset="0"/>
                <a:cs typeface="Times New Roman" panose="02020603050405020304" pitchFamily="18" charset="0"/>
              </a:rPr>
              <a:t>Açlık kan </a:t>
            </a:r>
            <a:r>
              <a:rPr lang="tr-TR" altLang="tr-TR" sz="7400" dirty="0" err="1">
                <a:solidFill>
                  <a:schemeClr val="tx1"/>
                </a:solidFill>
                <a:latin typeface="Calibri" panose="020F0502020204030204" pitchFamily="34" charset="0"/>
                <a:cs typeface="Times New Roman" panose="02020603050405020304" pitchFamily="18" charset="0"/>
              </a:rPr>
              <a:t>glukozu</a:t>
            </a:r>
            <a:r>
              <a:rPr lang="tr-TR" altLang="tr-TR" sz="7400" dirty="0">
                <a:solidFill>
                  <a:schemeClr val="tx1"/>
                </a:solidFill>
                <a:latin typeface="Calibri" panose="020F0502020204030204" pitchFamily="34" charset="0"/>
                <a:cs typeface="Times New Roman" panose="02020603050405020304" pitchFamily="18" charset="0"/>
              </a:rPr>
              <a:t> değerlerinin tekrar eden ölçümlerde 100-125mg/dl </a:t>
            </a:r>
          </a:p>
          <a:p>
            <a:pPr marL="0" indent="0">
              <a:lnSpc>
                <a:spcPct val="80000"/>
              </a:lnSpc>
              <a:buNone/>
            </a:pPr>
            <a:r>
              <a:rPr lang="tr-TR" altLang="tr-TR" sz="7400" dirty="0">
                <a:solidFill>
                  <a:schemeClr val="tx1"/>
                </a:solidFill>
                <a:latin typeface="Calibri" panose="020F0502020204030204" pitchFamily="34" charset="0"/>
                <a:cs typeface="Times New Roman" panose="02020603050405020304" pitchFamily="18" charset="0"/>
              </a:rPr>
              <a:t>    arasında bulunması,</a:t>
            </a:r>
          </a:p>
          <a:p>
            <a:pPr>
              <a:lnSpc>
                <a:spcPct val="80000"/>
              </a:lnSpc>
            </a:pPr>
            <a:endParaRPr lang="tr-TR" altLang="tr-TR" sz="7400" dirty="0">
              <a:solidFill>
                <a:schemeClr val="tx1"/>
              </a:solidFill>
              <a:latin typeface="Calibri" panose="020F0502020204030204" pitchFamily="34" charset="0"/>
              <a:cs typeface="Times New Roman" panose="02020603050405020304" pitchFamily="18" charset="0"/>
            </a:endParaRPr>
          </a:p>
          <a:p>
            <a:pPr>
              <a:lnSpc>
                <a:spcPct val="80000"/>
              </a:lnSpc>
            </a:pPr>
            <a:r>
              <a:rPr lang="tr-TR" altLang="tr-TR" sz="7400" dirty="0" err="1">
                <a:solidFill>
                  <a:schemeClr val="tx1"/>
                </a:solidFill>
                <a:latin typeface="Calibri" panose="020F0502020204030204" pitchFamily="34" charset="0"/>
                <a:cs typeface="Times New Roman" panose="02020603050405020304" pitchFamily="18" charset="0"/>
              </a:rPr>
              <a:t>Gestasyonel</a:t>
            </a:r>
            <a:r>
              <a:rPr lang="tr-TR" altLang="tr-TR" sz="7400" dirty="0">
                <a:solidFill>
                  <a:schemeClr val="tx1"/>
                </a:solidFill>
                <a:latin typeface="Calibri" panose="020F0502020204030204" pitchFamily="34" charset="0"/>
                <a:cs typeface="Times New Roman" panose="02020603050405020304" pitchFamily="18" charset="0"/>
              </a:rPr>
              <a:t> diyabet tanısı koymak (24-28. haftalar arası),</a:t>
            </a:r>
          </a:p>
          <a:p>
            <a:pPr>
              <a:lnSpc>
                <a:spcPct val="80000"/>
              </a:lnSpc>
            </a:pPr>
            <a:endParaRPr lang="tr-TR" altLang="tr-TR" sz="7400" dirty="0">
              <a:solidFill>
                <a:schemeClr val="tx1"/>
              </a:solidFill>
              <a:latin typeface="Calibri" panose="020F0502020204030204" pitchFamily="34" charset="0"/>
              <a:cs typeface="Times New Roman" panose="02020603050405020304" pitchFamily="18" charset="0"/>
            </a:endParaRPr>
          </a:p>
          <a:p>
            <a:pPr>
              <a:lnSpc>
                <a:spcPct val="80000"/>
              </a:lnSpc>
            </a:pPr>
            <a:r>
              <a:rPr lang="tr-TR" altLang="tr-TR" sz="7400" dirty="0" err="1">
                <a:solidFill>
                  <a:schemeClr val="tx1"/>
                </a:solidFill>
                <a:latin typeface="Calibri" panose="020F0502020204030204" pitchFamily="34" charset="0"/>
                <a:cs typeface="Times New Roman" panose="02020603050405020304" pitchFamily="18" charset="0"/>
              </a:rPr>
              <a:t>Gestasyonel</a:t>
            </a:r>
            <a:r>
              <a:rPr lang="tr-TR" altLang="tr-TR" sz="7400" dirty="0">
                <a:solidFill>
                  <a:schemeClr val="tx1"/>
                </a:solidFill>
                <a:latin typeface="Calibri" panose="020F0502020204030204" pitchFamily="34" charset="0"/>
                <a:cs typeface="Times New Roman" panose="02020603050405020304" pitchFamily="18" charset="0"/>
              </a:rPr>
              <a:t> diyabet tanısı konulmuş kadınlarda doğumdan 6 hafta sonra </a:t>
            </a:r>
          </a:p>
          <a:p>
            <a:pPr marL="0" indent="0">
              <a:lnSpc>
                <a:spcPct val="80000"/>
              </a:lnSpc>
              <a:buNone/>
            </a:pPr>
            <a:r>
              <a:rPr lang="tr-TR" altLang="tr-TR" sz="7400" dirty="0">
                <a:solidFill>
                  <a:schemeClr val="tx1"/>
                </a:solidFill>
                <a:latin typeface="Calibri" panose="020F0502020204030204" pitchFamily="34" charset="0"/>
                <a:cs typeface="Times New Roman" panose="02020603050405020304" pitchFamily="18" charset="0"/>
              </a:rPr>
              <a:t>     </a:t>
            </a:r>
            <a:r>
              <a:rPr lang="tr-TR" altLang="tr-TR" sz="7400" dirty="0" err="1">
                <a:solidFill>
                  <a:schemeClr val="tx1"/>
                </a:solidFill>
                <a:latin typeface="Calibri" panose="020F0502020204030204" pitchFamily="34" charset="0"/>
                <a:cs typeface="Times New Roman" panose="02020603050405020304" pitchFamily="18" charset="0"/>
              </a:rPr>
              <a:t>glukoz</a:t>
            </a:r>
            <a:r>
              <a:rPr lang="tr-TR" altLang="tr-TR" sz="7400" dirty="0">
                <a:solidFill>
                  <a:schemeClr val="tx1"/>
                </a:solidFill>
                <a:latin typeface="Calibri" panose="020F0502020204030204" pitchFamily="34" charset="0"/>
                <a:cs typeface="Times New Roman" panose="02020603050405020304" pitchFamily="18" charset="0"/>
              </a:rPr>
              <a:t> metabolizmasını yeniden değerlendirmek,</a:t>
            </a:r>
          </a:p>
          <a:p>
            <a:pPr>
              <a:lnSpc>
                <a:spcPct val="80000"/>
              </a:lnSpc>
            </a:pPr>
            <a:endParaRPr lang="tr-TR" altLang="tr-TR" sz="7400" dirty="0">
              <a:solidFill>
                <a:schemeClr val="tx1"/>
              </a:solidFill>
              <a:latin typeface="Calibri" panose="020F0502020204030204" pitchFamily="34" charset="0"/>
              <a:cs typeface="Times New Roman" panose="02020603050405020304" pitchFamily="18" charset="0"/>
            </a:endParaRPr>
          </a:p>
          <a:p>
            <a:pPr>
              <a:lnSpc>
                <a:spcPct val="80000"/>
              </a:lnSpc>
            </a:pPr>
            <a:r>
              <a:rPr lang="tr-TR" altLang="tr-TR" sz="7400" dirty="0" err="1">
                <a:solidFill>
                  <a:schemeClr val="tx1"/>
                </a:solidFill>
                <a:latin typeface="Calibri" panose="020F0502020204030204" pitchFamily="34" charset="0"/>
                <a:cs typeface="Times New Roman" panose="02020603050405020304" pitchFamily="18" charset="0"/>
              </a:rPr>
              <a:t>Otozomal</a:t>
            </a:r>
            <a:r>
              <a:rPr lang="tr-TR" altLang="tr-TR" sz="7400" dirty="0">
                <a:solidFill>
                  <a:schemeClr val="tx1"/>
                </a:solidFill>
                <a:latin typeface="Calibri" panose="020F0502020204030204" pitchFamily="34" charset="0"/>
                <a:cs typeface="Times New Roman" panose="02020603050405020304" pitchFamily="18" charset="0"/>
              </a:rPr>
              <a:t> dominant geçişli bir diyabet formu olan MODY ailelerinde, aile </a:t>
            </a:r>
          </a:p>
          <a:p>
            <a:pPr marL="0" indent="0">
              <a:lnSpc>
                <a:spcPct val="80000"/>
              </a:lnSpc>
              <a:buNone/>
            </a:pPr>
            <a:r>
              <a:rPr lang="tr-TR" altLang="tr-TR" sz="7400" dirty="0">
                <a:solidFill>
                  <a:schemeClr val="tx1"/>
                </a:solidFill>
                <a:latin typeface="Calibri" panose="020F0502020204030204" pitchFamily="34" charset="0"/>
                <a:cs typeface="Times New Roman" panose="02020603050405020304" pitchFamily="18" charset="0"/>
              </a:rPr>
              <a:t>     bireylerinin taranması amacıyla,</a:t>
            </a:r>
          </a:p>
          <a:p>
            <a:pPr>
              <a:lnSpc>
                <a:spcPct val="80000"/>
              </a:lnSpc>
            </a:pPr>
            <a:endParaRPr lang="tr-TR" altLang="tr-TR" sz="7400" dirty="0">
              <a:solidFill>
                <a:schemeClr val="tx1"/>
              </a:solidFill>
              <a:latin typeface="Calibri" panose="020F0502020204030204" pitchFamily="34" charset="0"/>
              <a:cs typeface="Times New Roman" panose="02020603050405020304" pitchFamily="18" charset="0"/>
            </a:endParaRPr>
          </a:p>
          <a:p>
            <a:pPr>
              <a:lnSpc>
                <a:spcPct val="80000"/>
              </a:lnSpc>
            </a:pPr>
            <a:r>
              <a:rPr lang="tr-TR" altLang="tr-TR" sz="7400" dirty="0">
                <a:solidFill>
                  <a:schemeClr val="tx1"/>
                </a:solidFill>
                <a:latin typeface="Calibri" panose="020F0502020204030204" pitchFamily="34" charset="0"/>
                <a:cs typeface="Times New Roman" panose="02020603050405020304" pitchFamily="18" charset="0"/>
              </a:rPr>
              <a:t>Diyabete ait olabilecek komplikasyonların varlığında, </a:t>
            </a:r>
            <a:r>
              <a:rPr lang="tr-TR" altLang="tr-TR" sz="7400" dirty="0" err="1">
                <a:solidFill>
                  <a:schemeClr val="tx1"/>
                </a:solidFill>
                <a:latin typeface="Calibri" panose="020F0502020204030204" pitchFamily="34" charset="0"/>
                <a:cs typeface="Times New Roman" panose="02020603050405020304" pitchFamily="18" charset="0"/>
              </a:rPr>
              <a:t>nöropati</a:t>
            </a:r>
            <a:r>
              <a:rPr lang="tr-TR" altLang="tr-TR" sz="7400" dirty="0">
                <a:solidFill>
                  <a:schemeClr val="tx1"/>
                </a:solidFill>
                <a:latin typeface="Calibri" panose="020F0502020204030204" pitchFamily="34" charset="0"/>
                <a:cs typeface="Times New Roman" panose="02020603050405020304" pitchFamily="18" charset="0"/>
              </a:rPr>
              <a:t> ve </a:t>
            </a:r>
            <a:r>
              <a:rPr lang="tr-TR" altLang="tr-TR" sz="7400" dirty="0" err="1">
                <a:solidFill>
                  <a:schemeClr val="tx1"/>
                </a:solidFill>
                <a:latin typeface="Calibri" panose="020F0502020204030204" pitchFamily="34" charset="0"/>
                <a:cs typeface="Times New Roman" panose="02020603050405020304" pitchFamily="18" charset="0"/>
              </a:rPr>
              <a:t>retinopati</a:t>
            </a:r>
            <a:r>
              <a:rPr lang="tr-TR" altLang="tr-TR" sz="7400" dirty="0">
                <a:solidFill>
                  <a:schemeClr val="tx1"/>
                </a:solidFill>
                <a:latin typeface="Calibri" panose="020F0502020204030204" pitchFamily="34" charset="0"/>
                <a:cs typeface="Times New Roman" panose="02020603050405020304" pitchFamily="18" charset="0"/>
              </a:rPr>
              <a:t> </a:t>
            </a:r>
          </a:p>
          <a:p>
            <a:pPr marL="0" indent="0">
              <a:lnSpc>
                <a:spcPct val="80000"/>
              </a:lnSpc>
              <a:buNone/>
            </a:pPr>
            <a:r>
              <a:rPr lang="tr-TR" altLang="tr-TR" sz="7400" dirty="0">
                <a:solidFill>
                  <a:schemeClr val="tx1"/>
                </a:solidFill>
                <a:latin typeface="Calibri" panose="020F0502020204030204" pitchFamily="34" charset="0"/>
                <a:cs typeface="Times New Roman" panose="02020603050405020304" pitchFamily="18" charset="0"/>
              </a:rPr>
              <a:t>     gibi veya genç yaşta açıklanamayan </a:t>
            </a:r>
            <a:r>
              <a:rPr lang="tr-TR" altLang="tr-TR" sz="7400" dirty="0" err="1">
                <a:solidFill>
                  <a:schemeClr val="tx1"/>
                </a:solidFill>
                <a:latin typeface="Calibri" panose="020F0502020204030204" pitchFamily="34" charset="0"/>
                <a:cs typeface="Times New Roman" panose="02020603050405020304" pitchFamily="18" charset="0"/>
              </a:rPr>
              <a:t>aterosklerotik</a:t>
            </a:r>
            <a:r>
              <a:rPr lang="tr-TR" altLang="tr-TR" sz="7400" dirty="0">
                <a:solidFill>
                  <a:schemeClr val="tx1"/>
                </a:solidFill>
                <a:latin typeface="Calibri" panose="020F0502020204030204" pitchFamily="34" charset="0"/>
                <a:cs typeface="Times New Roman" panose="02020603050405020304" pitchFamily="18" charset="0"/>
              </a:rPr>
              <a:t> hastalığı olanlarda </a:t>
            </a:r>
          </a:p>
          <a:p>
            <a:pPr marL="0" indent="0">
              <a:lnSpc>
                <a:spcPct val="80000"/>
              </a:lnSpc>
              <a:buNone/>
            </a:pPr>
            <a:r>
              <a:rPr lang="tr-TR" altLang="tr-TR" sz="7400" dirty="0">
                <a:solidFill>
                  <a:schemeClr val="tx1"/>
                </a:solidFill>
                <a:latin typeface="Calibri" panose="020F0502020204030204" pitchFamily="34" charset="0"/>
                <a:cs typeface="Times New Roman" panose="02020603050405020304" pitchFamily="18" charset="0"/>
              </a:rPr>
              <a:t>     (koroner arter hastalığı ve </a:t>
            </a:r>
            <a:r>
              <a:rPr lang="tr-TR" altLang="tr-TR" sz="7400" dirty="0" err="1">
                <a:solidFill>
                  <a:schemeClr val="tx1"/>
                </a:solidFill>
                <a:latin typeface="Calibri" panose="020F0502020204030204" pitchFamily="34" charset="0"/>
                <a:cs typeface="Times New Roman" panose="02020603050405020304" pitchFamily="18" charset="0"/>
              </a:rPr>
              <a:t>periferik</a:t>
            </a:r>
            <a:r>
              <a:rPr lang="tr-TR" altLang="tr-TR" sz="7400" dirty="0">
                <a:solidFill>
                  <a:schemeClr val="tx1"/>
                </a:solidFill>
                <a:latin typeface="Calibri" panose="020F0502020204030204" pitchFamily="34" charset="0"/>
                <a:cs typeface="Times New Roman" panose="02020603050405020304" pitchFamily="18" charset="0"/>
              </a:rPr>
              <a:t> damar hastalığı gibi)</a:t>
            </a:r>
          </a:p>
          <a:p>
            <a:endParaRPr lang="tr-TR" altLang="tr-TR" dirty="0"/>
          </a:p>
        </p:txBody>
      </p:sp>
    </p:spTree>
    <p:extLst>
      <p:ext uri="{BB962C8B-B14F-4D97-AF65-F5344CB8AC3E}">
        <p14:creationId xmlns:p14="http://schemas.microsoft.com/office/powerpoint/2010/main" val="1177410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98E007-F7C0-4DE6-9F54-DE35DA6EB35E}"/>
              </a:ext>
            </a:extLst>
          </p:cNvPr>
          <p:cNvSpPr>
            <a:spLocks noGrp="1"/>
          </p:cNvSpPr>
          <p:nvPr>
            <p:ph type="title"/>
          </p:nvPr>
        </p:nvSpPr>
        <p:spPr>
          <a:xfrm>
            <a:off x="1527422" y="298434"/>
            <a:ext cx="8911687" cy="766279"/>
          </a:xfrm>
        </p:spPr>
        <p:txBody>
          <a:bodyPr>
            <a:normAutofit/>
          </a:bodyPr>
          <a:lstStyle/>
          <a:p>
            <a:pPr>
              <a:defRPr/>
            </a:pP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Gestasyonel</a:t>
            </a:r>
            <a:r>
              <a:rPr lang="tr-TR" dirty="0">
                <a:solidFill>
                  <a:schemeClr val="tx1"/>
                </a:solidFill>
                <a:latin typeface="Calibri" panose="020F0502020204030204" pitchFamily="34" charset="0"/>
              </a:rPr>
              <a:t> Diyabet (GDM):</a:t>
            </a:r>
          </a:p>
        </p:txBody>
      </p:sp>
      <p:sp>
        <p:nvSpPr>
          <p:cNvPr id="3" name="İçerik Yer Tutucusu 2">
            <a:extLst>
              <a:ext uri="{FF2B5EF4-FFF2-40B4-BE49-F238E27FC236}">
                <a16:creationId xmlns:a16="http://schemas.microsoft.com/office/drawing/2014/main" id="{9D2B6B62-BE08-4E22-B9A9-B4EF171274E3}"/>
              </a:ext>
            </a:extLst>
          </p:cNvPr>
          <p:cNvSpPr>
            <a:spLocks noGrp="1"/>
          </p:cNvSpPr>
          <p:nvPr>
            <p:ph idx="1"/>
          </p:nvPr>
        </p:nvSpPr>
        <p:spPr>
          <a:xfrm>
            <a:off x="1402915" y="1064713"/>
            <a:ext cx="10133556" cy="4873138"/>
          </a:xfrm>
        </p:spPr>
        <p:txBody>
          <a:bodyPr rtlCol="0">
            <a:noAutofit/>
          </a:bodyPr>
          <a:lstStyle/>
          <a:p>
            <a:pPr>
              <a:defRPr/>
            </a:pPr>
            <a:r>
              <a:rPr lang="tr-TR" sz="2400" dirty="0" err="1">
                <a:solidFill>
                  <a:schemeClr val="tx1"/>
                </a:solidFill>
                <a:latin typeface="Calibri" panose="020F0502020204030204" pitchFamily="34" charset="0"/>
              </a:rPr>
              <a:t>Gestasyonel</a:t>
            </a:r>
            <a:r>
              <a:rPr lang="tr-TR" sz="2400" dirty="0">
                <a:solidFill>
                  <a:schemeClr val="tx1"/>
                </a:solidFill>
                <a:latin typeface="Calibri" panose="020F0502020204030204" pitchFamily="34" charset="0"/>
              </a:rPr>
              <a:t> diyabet, ilk kez gebelik sırasında ortaya çıkan </a:t>
            </a:r>
            <a:r>
              <a:rPr lang="tr-TR" sz="2400" dirty="0" err="1">
                <a:solidFill>
                  <a:schemeClr val="tx1"/>
                </a:solidFill>
                <a:latin typeface="Calibri" panose="020F0502020204030204" pitchFamily="34" charset="0"/>
              </a:rPr>
              <a:t>glukoz</a:t>
            </a:r>
            <a:r>
              <a:rPr lang="tr-TR" sz="2400" dirty="0">
                <a:solidFill>
                  <a:schemeClr val="tx1"/>
                </a:solidFill>
                <a:latin typeface="Calibri" panose="020F0502020204030204" pitchFamily="34" charset="0"/>
              </a:rPr>
              <a:t> tolerans bozukluğu olarak tanımlanmaktadır.</a:t>
            </a:r>
          </a:p>
          <a:p>
            <a:pPr>
              <a:defRPr/>
            </a:pPr>
            <a:endParaRPr lang="tr-TR" sz="2400" dirty="0">
              <a:solidFill>
                <a:schemeClr val="tx1"/>
              </a:solidFill>
              <a:latin typeface="Calibri" panose="020F0502020204030204" pitchFamily="34" charset="0"/>
            </a:endParaRPr>
          </a:p>
          <a:p>
            <a:pPr>
              <a:defRPr/>
            </a:pPr>
            <a:r>
              <a:rPr lang="tr-TR" sz="2400" dirty="0">
                <a:solidFill>
                  <a:schemeClr val="tx1"/>
                </a:solidFill>
                <a:latin typeface="Calibri" panose="020F0502020204030204" pitchFamily="34" charset="0"/>
              </a:rPr>
              <a:t>Ancak ilk prenatal </a:t>
            </a:r>
            <a:r>
              <a:rPr lang="tr-TR" sz="2400" dirty="0" err="1">
                <a:solidFill>
                  <a:schemeClr val="tx1"/>
                </a:solidFill>
                <a:latin typeface="Calibri" panose="020F0502020204030204" pitchFamily="34" charset="0"/>
              </a:rPr>
              <a:t>vizitte</a:t>
            </a:r>
            <a:r>
              <a:rPr lang="tr-TR" sz="2400" dirty="0">
                <a:solidFill>
                  <a:schemeClr val="tx1"/>
                </a:solidFill>
                <a:latin typeface="Calibri" panose="020F0502020204030204" pitchFamily="34" charset="0"/>
              </a:rPr>
              <a:t> standart kriterlere göre diyabet tanısını karşılayan gebelerin GDM yerine aşikar diyabet olarak tanımlanmaları önerilmektedir.</a:t>
            </a:r>
          </a:p>
          <a:p>
            <a:pPr>
              <a:defRPr/>
            </a:pPr>
            <a:endParaRPr lang="tr-TR" sz="2400" dirty="0">
              <a:solidFill>
                <a:schemeClr val="tx1"/>
              </a:solidFill>
              <a:latin typeface="Calibri" panose="020F0502020204030204" pitchFamily="34" charset="0"/>
            </a:endParaRPr>
          </a:p>
          <a:p>
            <a:pPr>
              <a:defRPr/>
            </a:pPr>
            <a:r>
              <a:rPr lang="tr-TR" sz="2400" dirty="0">
                <a:solidFill>
                  <a:schemeClr val="tx1"/>
                </a:solidFill>
                <a:latin typeface="Calibri" panose="020F0502020204030204" pitchFamily="34" charset="0"/>
              </a:rPr>
              <a:t>GDM tanısı alan anne adaylarında </a:t>
            </a:r>
            <a:r>
              <a:rPr lang="tr-TR" sz="2400" dirty="0" err="1">
                <a:solidFill>
                  <a:schemeClr val="tx1"/>
                </a:solidFill>
                <a:latin typeface="Calibri" panose="020F0502020204030204" pitchFamily="34" charset="0"/>
              </a:rPr>
              <a:t>preeklampsi</a:t>
            </a:r>
            <a:r>
              <a:rPr lang="tr-TR" sz="2400" dirty="0">
                <a:solidFill>
                  <a:schemeClr val="tx1"/>
                </a:solidFill>
                <a:latin typeface="Calibri" panose="020F0502020204030204" pitchFamily="34" charset="0"/>
              </a:rPr>
              <a:t> ve erken doğum riski artmıştır.</a:t>
            </a:r>
          </a:p>
          <a:p>
            <a:pPr>
              <a:defRPr/>
            </a:pPr>
            <a:endParaRPr lang="tr-TR" sz="2400" dirty="0">
              <a:solidFill>
                <a:schemeClr val="tx1"/>
              </a:solidFill>
              <a:latin typeface="Calibri" panose="020F0502020204030204" pitchFamily="34" charset="0"/>
            </a:endParaRPr>
          </a:p>
          <a:p>
            <a:pPr>
              <a:defRPr/>
            </a:pPr>
            <a:r>
              <a:rPr lang="tr-TR" sz="2400" dirty="0" err="1">
                <a:solidFill>
                  <a:schemeClr val="tx1"/>
                </a:solidFill>
                <a:latin typeface="Calibri" panose="020F0502020204030204" pitchFamily="34" charset="0"/>
              </a:rPr>
              <a:t>Yenidoğanda</a:t>
            </a:r>
            <a:r>
              <a:rPr lang="tr-TR" sz="2400" dirty="0">
                <a:solidFill>
                  <a:schemeClr val="tx1"/>
                </a:solidFill>
                <a:latin typeface="Calibri" panose="020F0502020204030204" pitchFamily="34" charset="0"/>
              </a:rPr>
              <a:t> ise </a:t>
            </a:r>
            <a:r>
              <a:rPr lang="tr-TR" sz="2400" dirty="0" err="1">
                <a:solidFill>
                  <a:schemeClr val="tx1"/>
                </a:solidFill>
                <a:latin typeface="Calibri" panose="020F0502020204030204" pitchFamily="34" charset="0"/>
              </a:rPr>
              <a:t>makrozomi</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neonatal</a:t>
            </a:r>
            <a:r>
              <a:rPr lang="tr-TR" sz="2400" dirty="0">
                <a:solidFill>
                  <a:schemeClr val="tx1"/>
                </a:solidFill>
                <a:latin typeface="Calibri" panose="020F0502020204030204" pitchFamily="34" charset="0"/>
              </a:rPr>
              <a:t> hipoglisemi, sarılık, </a:t>
            </a:r>
            <a:r>
              <a:rPr lang="tr-TR" sz="2400" dirty="0" err="1">
                <a:solidFill>
                  <a:schemeClr val="tx1"/>
                </a:solidFill>
                <a:latin typeface="Calibri" panose="020F0502020204030204" pitchFamily="34" charset="0"/>
              </a:rPr>
              <a:t>hipokalsemi</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polisitemi</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respiratuvar</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distress</a:t>
            </a:r>
            <a:r>
              <a:rPr lang="tr-TR" sz="2400" dirty="0">
                <a:solidFill>
                  <a:schemeClr val="tx1"/>
                </a:solidFill>
                <a:latin typeface="Calibri" panose="020F0502020204030204" pitchFamily="34" charset="0"/>
              </a:rPr>
              <a:t> sendromu (RDS), </a:t>
            </a:r>
            <a:r>
              <a:rPr lang="tr-TR" sz="2400" dirty="0" err="1">
                <a:solidFill>
                  <a:schemeClr val="tx1"/>
                </a:solidFill>
                <a:latin typeface="Calibri" panose="020F0502020204030204" pitchFamily="34" charset="0"/>
              </a:rPr>
              <a:t>konjenital</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malformasyonlar</a:t>
            </a:r>
            <a:r>
              <a:rPr lang="tr-TR" sz="2400" dirty="0">
                <a:solidFill>
                  <a:schemeClr val="tx1"/>
                </a:solidFill>
                <a:latin typeface="Calibri" panose="020F0502020204030204" pitchFamily="34" charset="0"/>
              </a:rPr>
              <a:t> ve ölü doğuma neden olabilir .</a:t>
            </a:r>
          </a:p>
        </p:txBody>
      </p:sp>
    </p:spTree>
    <p:extLst>
      <p:ext uri="{BB962C8B-B14F-4D97-AF65-F5344CB8AC3E}">
        <p14:creationId xmlns:p14="http://schemas.microsoft.com/office/powerpoint/2010/main" val="1283079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a:extLst>
              <a:ext uri="{FF2B5EF4-FFF2-40B4-BE49-F238E27FC236}">
                <a16:creationId xmlns:a16="http://schemas.microsoft.com/office/drawing/2014/main" id="{64CD3D7C-A507-4051-822D-1817F0B40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707" y="0"/>
            <a:ext cx="99581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10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4CCC4A-2BA0-4F63-85F3-A8320DFB8672}"/>
              </a:ext>
            </a:extLst>
          </p:cNvPr>
          <p:cNvSpPr>
            <a:spLocks noGrp="1"/>
          </p:cNvSpPr>
          <p:nvPr>
            <p:ph type="title"/>
          </p:nvPr>
        </p:nvSpPr>
        <p:spPr>
          <a:xfrm>
            <a:off x="1877817" y="682725"/>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Öğrenim Hedefleri</a:t>
            </a:r>
          </a:p>
        </p:txBody>
      </p:sp>
      <p:sp>
        <p:nvSpPr>
          <p:cNvPr id="4099" name="İçerik Yer Tutucusu 2">
            <a:extLst>
              <a:ext uri="{FF2B5EF4-FFF2-40B4-BE49-F238E27FC236}">
                <a16:creationId xmlns:a16="http://schemas.microsoft.com/office/drawing/2014/main" id="{FF496ACA-C707-4E40-9CE0-35E0FD673D85}"/>
              </a:ext>
            </a:extLst>
          </p:cNvPr>
          <p:cNvSpPr>
            <a:spLocks noGrp="1"/>
          </p:cNvSpPr>
          <p:nvPr>
            <p:ph idx="1"/>
          </p:nvPr>
        </p:nvSpPr>
        <p:spPr>
          <a:xfrm>
            <a:off x="1874104" y="1852246"/>
            <a:ext cx="8915400" cy="3777622"/>
          </a:xfrm>
        </p:spPr>
        <p:txBody>
          <a:bodyPr/>
          <a:lstStyle/>
          <a:p>
            <a:r>
              <a:rPr lang="tr-TR" altLang="tr-TR" sz="2400" dirty="0">
                <a:solidFill>
                  <a:schemeClr val="tx1"/>
                </a:solidFill>
                <a:latin typeface="Calibri" panose="020F0502020204030204" pitchFamily="34" charset="0"/>
                <a:cs typeface="Times New Roman" panose="02020603050405020304" pitchFamily="18" charset="0"/>
              </a:rPr>
              <a:t>DM tarama </a:t>
            </a:r>
            <a:r>
              <a:rPr lang="tr-TR" altLang="tr-TR" sz="2400" dirty="0" err="1">
                <a:solidFill>
                  <a:schemeClr val="tx1"/>
                </a:solidFill>
                <a:latin typeface="Calibri" panose="020F0502020204030204" pitchFamily="34" charset="0"/>
                <a:cs typeface="Times New Roman" panose="02020603050405020304" pitchFamily="18" charset="0"/>
              </a:rPr>
              <a:t>endikasyonlarını</a:t>
            </a:r>
            <a:r>
              <a:rPr lang="tr-TR" altLang="tr-TR" sz="2400" dirty="0">
                <a:solidFill>
                  <a:schemeClr val="tx1"/>
                </a:solidFill>
                <a:latin typeface="Calibri" panose="020F0502020204030204" pitchFamily="34" charset="0"/>
                <a:cs typeface="Times New Roman" panose="02020603050405020304" pitchFamily="18" charset="0"/>
              </a:rPr>
              <a:t> sayabilmek</a:t>
            </a:r>
          </a:p>
          <a:p>
            <a:r>
              <a:rPr lang="tr-TR" altLang="tr-TR" sz="2400" dirty="0">
                <a:solidFill>
                  <a:schemeClr val="tx1"/>
                </a:solidFill>
                <a:latin typeface="Calibri" panose="020F0502020204030204" pitchFamily="34" charset="0"/>
                <a:cs typeface="Times New Roman" panose="02020603050405020304" pitchFamily="18" charset="0"/>
              </a:rPr>
              <a:t>DM tanısını koyabilmek</a:t>
            </a:r>
          </a:p>
          <a:p>
            <a:r>
              <a:rPr lang="tr-TR" altLang="tr-TR" sz="2400" dirty="0" err="1">
                <a:solidFill>
                  <a:schemeClr val="tx1"/>
                </a:solidFill>
                <a:latin typeface="Calibri" panose="020F0502020204030204" pitchFamily="34" charset="0"/>
                <a:cs typeface="Times New Roman" panose="02020603050405020304" pitchFamily="18" charset="0"/>
              </a:rPr>
              <a:t>Gestasyonel</a:t>
            </a:r>
            <a:r>
              <a:rPr lang="tr-TR" altLang="tr-TR" sz="2400" dirty="0">
                <a:solidFill>
                  <a:schemeClr val="tx1"/>
                </a:solidFill>
                <a:latin typeface="Calibri" panose="020F0502020204030204" pitchFamily="34" charset="0"/>
                <a:cs typeface="Times New Roman" panose="02020603050405020304" pitchFamily="18" charset="0"/>
              </a:rPr>
              <a:t> diyabet tarama ve tanı testlerini açıklayabilmek</a:t>
            </a:r>
          </a:p>
          <a:p>
            <a:r>
              <a:rPr lang="tr-TR" altLang="tr-TR" sz="2400" dirty="0">
                <a:solidFill>
                  <a:schemeClr val="tx1"/>
                </a:solidFill>
                <a:latin typeface="Calibri" panose="020F0502020204030204" pitchFamily="34" charset="0"/>
                <a:cs typeface="Times New Roman" panose="02020603050405020304" pitchFamily="18" charset="0"/>
              </a:rPr>
              <a:t>DM komplikasyonlarını sayabilmek</a:t>
            </a:r>
          </a:p>
          <a:p>
            <a:r>
              <a:rPr lang="tr-TR" altLang="tr-TR" sz="2400" dirty="0">
                <a:solidFill>
                  <a:schemeClr val="tx1"/>
                </a:solidFill>
                <a:latin typeface="Calibri" panose="020F0502020204030204" pitchFamily="34" charset="0"/>
                <a:cs typeface="Times New Roman" panose="02020603050405020304" pitchFamily="18" charset="0"/>
              </a:rPr>
              <a:t>Oral </a:t>
            </a:r>
            <a:r>
              <a:rPr lang="tr-TR" altLang="tr-TR" sz="2400" dirty="0" err="1">
                <a:solidFill>
                  <a:schemeClr val="tx1"/>
                </a:solidFill>
                <a:latin typeface="Calibri" panose="020F0502020204030204" pitchFamily="34" charset="0"/>
                <a:cs typeface="Times New Roman" panose="02020603050405020304" pitchFamily="18" charset="0"/>
              </a:rPr>
              <a:t>antidiyabetik</a:t>
            </a:r>
            <a:r>
              <a:rPr lang="tr-TR" altLang="tr-TR" sz="2400" dirty="0">
                <a:solidFill>
                  <a:schemeClr val="tx1"/>
                </a:solidFill>
                <a:latin typeface="Calibri" panose="020F0502020204030204" pitchFamily="34" charset="0"/>
                <a:cs typeface="Times New Roman" panose="02020603050405020304" pitchFamily="18" charset="0"/>
              </a:rPr>
              <a:t> gruplarını sayabilmek</a:t>
            </a:r>
          </a:p>
          <a:p>
            <a:endParaRPr lang="tr-TR" altLang="tr-TR" sz="2800" dirty="0"/>
          </a:p>
          <a:p>
            <a:endParaRPr lang="tr-TR" altLang="tr-TR" sz="2600" dirty="0"/>
          </a:p>
        </p:txBody>
      </p:sp>
    </p:spTree>
    <p:extLst>
      <p:ext uri="{BB962C8B-B14F-4D97-AF65-F5344CB8AC3E}">
        <p14:creationId xmlns:p14="http://schemas.microsoft.com/office/powerpoint/2010/main" val="241507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43BC66-A74A-4435-A841-6BEF2F40119C}"/>
              </a:ext>
            </a:extLst>
          </p:cNvPr>
          <p:cNvSpPr>
            <a:spLocks noGrp="1"/>
          </p:cNvSpPr>
          <p:nvPr>
            <p:ph type="title"/>
          </p:nvPr>
        </p:nvSpPr>
        <p:spPr>
          <a:xfrm>
            <a:off x="1816311" y="624110"/>
            <a:ext cx="8911687" cy="1280890"/>
          </a:xfrm>
        </p:spPr>
        <p:txBody>
          <a:bodyPr>
            <a:normAutofit/>
          </a:bodyPr>
          <a:lstStyle/>
          <a:p>
            <a:pPr>
              <a:defRPr/>
            </a:pPr>
            <a:r>
              <a:rPr lang="tr-TR" dirty="0" err="1">
                <a:solidFill>
                  <a:schemeClr val="tx1"/>
                </a:solidFill>
                <a:latin typeface="Calibri" panose="020F0502020204030204" pitchFamily="34" charset="0"/>
              </a:rPr>
              <a:t>Gestasyonel</a:t>
            </a:r>
            <a:r>
              <a:rPr lang="tr-TR" dirty="0">
                <a:solidFill>
                  <a:schemeClr val="tx1"/>
                </a:solidFill>
                <a:latin typeface="Calibri" panose="020F0502020204030204" pitchFamily="34" charset="0"/>
              </a:rPr>
              <a:t> Diyabet (GDM)</a:t>
            </a:r>
          </a:p>
        </p:txBody>
      </p:sp>
      <p:sp>
        <p:nvSpPr>
          <p:cNvPr id="3" name="İçerik Yer Tutucusu 2">
            <a:extLst>
              <a:ext uri="{FF2B5EF4-FFF2-40B4-BE49-F238E27FC236}">
                <a16:creationId xmlns:a16="http://schemas.microsoft.com/office/drawing/2014/main" id="{35456035-C0B3-4707-9ACA-E2D1A6B448C0}"/>
              </a:ext>
            </a:extLst>
          </p:cNvPr>
          <p:cNvSpPr>
            <a:spLocks noGrp="1"/>
          </p:cNvSpPr>
          <p:nvPr>
            <p:ph idx="1"/>
          </p:nvPr>
        </p:nvSpPr>
        <p:spPr>
          <a:xfrm>
            <a:off x="1812598" y="1544876"/>
            <a:ext cx="8915400" cy="4354882"/>
          </a:xfrm>
        </p:spPr>
        <p:txBody>
          <a:bodyPr rtlCol="0">
            <a:normAutofit fontScale="92500" lnSpcReduction="20000"/>
          </a:bodyPr>
          <a:lstStyle/>
          <a:p>
            <a:pPr>
              <a:defRPr/>
            </a:pPr>
            <a:endParaRPr lang="tr-TR" dirty="0"/>
          </a:p>
          <a:p>
            <a:pPr>
              <a:defRPr/>
            </a:pPr>
            <a:r>
              <a:rPr lang="tr-TR" sz="2800" dirty="0">
                <a:solidFill>
                  <a:schemeClr val="tx1"/>
                </a:solidFill>
                <a:latin typeface="Calibri" panose="020F0502020204030204" pitchFamily="34" charset="0"/>
              </a:rPr>
              <a:t>Risk faktörlerinden birine sahip olan gebelerde gebeliğin başlangıcında APG düzeyi ölçülmeli, </a:t>
            </a:r>
          </a:p>
          <a:p>
            <a:pPr marL="640080" lvl="1">
              <a:defRPr/>
            </a:pPr>
            <a:r>
              <a:rPr lang="tr-TR" sz="2800" dirty="0">
                <a:solidFill>
                  <a:schemeClr val="tx1"/>
                </a:solidFill>
                <a:latin typeface="Calibri" panose="020F0502020204030204" pitchFamily="34" charset="0"/>
              </a:rPr>
              <a:t>APG düzeyi 100-125 mg/dl değerleri arasında ise OGTT yapılarak gebe olmayanlardaki gibi yorumlanmalı ve</a:t>
            </a:r>
          </a:p>
          <a:p>
            <a:pPr marL="640080" lvl="1">
              <a:defRPr/>
            </a:pPr>
            <a:r>
              <a:rPr lang="tr-TR" sz="2800" dirty="0">
                <a:solidFill>
                  <a:schemeClr val="tx1"/>
                </a:solidFill>
                <a:latin typeface="Calibri" panose="020F0502020204030204" pitchFamily="34" charset="0"/>
              </a:rPr>
              <a:t>Test negatif ise daha sonraki </a:t>
            </a:r>
            <a:r>
              <a:rPr lang="tr-TR" sz="2800" dirty="0" err="1">
                <a:solidFill>
                  <a:schemeClr val="tx1"/>
                </a:solidFill>
                <a:latin typeface="Calibri" panose="020F0502020204030204" pitchFamily="34" charset="0"/>
              </a:rPr>
              <a:t>trimesterlerde</a:t>
            </a:r>
            <a:r>
              <a:rPr lang="tr-TR" sz="2800" dirty="0">
                <a:solidFill>
                  <a:schemeClr val="tx1"/>
                </a:solidFill>
                <a:latin typeface="Calibri" panose="020F0502020204030204" pitchFamily="34" charset="0"/>
              </a:rPr>
              <a:t> tekrarlanmalıdır.</a:t>
            </a:r>
          </a:p>
          <a:p>
            <a:pPr>
              <a:defRPr/>
            </a:pPr>
            <a:endParaRPr lang="tr-TR" sz="2800" dirty="0">
              <a:solidFill>
                <a:schemeClr val="tx1"/>
              </a:solidFill>
              <a:latin typeface="Calibri" panose="020F0502020204030204" pitchFamily="34" charset="0"/>
            </a:endParaRPr>
          </a:p>
          <a:p>
            <a:pPr>
              <a:defRPr/>
            </a:pPr>
            <a:r>
              <a:rPr lang="tr-TR" sz="2800" dirty="0">
                <a:solidFill>
                  <a:schemeClr val="tx1"/>
                </a:solidFill>
                <a:latin typeface="Calibri" panose="020F0502020204030204" pitchFamily="34" charset="0"/>
              </a:rPr>
              <a:t>İlk </a:t>
            </a:r>
            <a:r>
              <a:rPr lang="tr-TR" sz="2800" dirty="0" err="1">
                <a:solidFill>
                  <a:schemeClr val="tx1"/>
                </a:solidFill>
                <a:latin typeface="Calibri" panose="020F0502020204030204" pitchFamily="34" charset="0"/>
              </a:rPr>
              <a:t>vizitte</a:t>
            </a:r>
            <a:r>
              <a:rPr lang="tr-TR" sz="2800" dirty="0">
                <a:solidFill>
                  <a:schemeClr val="tx1"/>
                </a:solidFill>
                <a:latin typeface="Calibri" panose="020F0502020204030204" pitchFamily="34" charset="0"/>
              </a:rPr>
              <a:t> APG yüksek (≥126 mg/dl) çıkan gebelerde A1C bakılmalıdır.</a:t>
            </a:r>
          </a:p>
          <a:p>
            <a:pPr marL="640080" lvl="1">
              <a:defRPr/>
            </a:pPr>
            <a:r>
              <a:rPr lang="tr-TR" sz="2800" dirty="0">
                <a:solidFill>
                  <a:schemeClr val="tx1"/>
                </a:solidFill>
                <a:latin typeface="Calibri" panose="020F0502020204030204" pitchFamily="34" charset="0"/>
              </a:rPr>
              <a:t>Eğer A1C de yüksek ise </a:t>
            </a:r>
            <a:r>
              <a:rPr lang="tr-TR" sz="2800" dirty="0" err="1">
                <a:solidFill>
                  <a:schemeClr val="tx1"/>
                </a:solidFill>
                <a:latin typeface="Calibri" panose="020F0502020204030204" pitchFamily="34" charset="0"/>
              </a:rPr>
              <a:t>pregestasyonel</a:t>
            </a:r>
            <a:r>
              <a:rPr lang="tr-TR" sz="2800" dirty="0">
                <a:solidFill>
                  <a:schemeClr val="tx1"/>
                </a:solidFill>
                <a:latin typeface="Calibri" panose="020F0502020204030204" pitchFamily="34" charset="0"/>
              </a:rPr>
              <a:t> DM olarak kabul edilmeli ve tedavi edilmelidir.</a:t>
            </a:r>
          </a:p>
          <a:p>
            <a:pPr marL="0" indent="0">
              <a:buNone/>
              <a:defRPr/>
            </a:pPr>
            <a:endParaRPr lang="tr-TR" dirty="0"/>
          </a:p>
        </p:txBody>
      </p:sp>
    </p:spTree>
    <p:extLst>
      <p:ext uri="{BB962C8B-B14F-4D97-AF65-F5344CB8AC3E}">
        <p14:creationId xmlns:p14="http://schemas.microsoft.com/office/powerpoint/2010/main" val="220331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5B9038-1FA5-43A9-A0E3-C95E5297EBD7}"/>
              </a:ext>
            </a:extLst>
          </p:cNvPr>
          <p:cNvSpPr>
            <a:spLocks noGrp="1"/>
          </p:cNvSpPr>
          <p:nvPr>
            <p:ph type="title"/>
          </p:nvPr>
        </p:nvSpPr>
        <p:spPr>
          <a:xfrm>
            <a:off x="1716067" y="624110"/>
            <a:ext cx="9788546" cy="1280890"/>
          </a:xfrm>
        </p:spPr>
        <p:txBody>
          <a:bodyPr>
            <a:normAutofit/>
          </a:bodyPr>
          <a:lstStyle/>
          <a:p>
            <a:pPr>
              <a:defRPr/>
            </a:pPr>
            <a:r>
              <a:rPr lang="tr-TR" dirty="0" err="1">
                <a:solidFill>
                  <a:schemeClr val="tx1"/>
                </a:solidFill>
                <a:latin typeface="Calibri" panose="020F0502020204030204" pitchFamily="34" charset="0"/>
              </a:rPr>
              <a:t>Gestasyonel</a:t>
            </a:r>
            <a:r>
              <a:rPr lang="tr-TR" dirty="0">
                <a:solidFill>
                  <a:schemeClr val="tx1"/>
                </a:solidFill>
                <a:latin typeface="Calibri" panose="020F0502020204030204" pitchFamily="34" charset="0"/>
              </a:rPr>
              <a:t> Diyabet (GDM) Risk Faktörleri</a:t>
            </a:r>
          </a:p>
        </p:txBody>
      </p:sp>
      <p:sp>
        <p:nvSpPr>
          <p:cNvPr id="25603" name="İçerik Yer Tutucusu 2">
            <a:extLst>
              <a:ext uri="{FF2B5EF4-FFF2-40B4-BE49-F238E27FC236}">
                <a16:creationId xmlns:a16="http://schemas.microsoft.com/office/drawing/2014/main" id="{3735DD5D-AC8F-4610-821E-77B23AE7014D}"/>
              </a:ext>
            </a:extLst>
          </p:cNvPr>
          <p:cNvSpPr>
            <a:spLocks noGrp="1"/>
          </p:cNvSpPr>
          <p:nvPr>
            <p:ph idx="1"/>
          </p:nvPr>
        </p:nvSpPr>
        <p:spPr>
          <a:xfrm>
            <a:off x="1812599" y="1369512"/>
            <a:ext cx="8915400" cy="4041732"/>
          </a:xfrm>
        </p:spPr>
        <p:txBody>
          <a:bodyPr>
            <a:normAutofit fontScale="92500" lnSpcReduction="20000"/>
          </a:bodyPr>
          <a:lstStyle/>
          <a:p>
            <a:pPr>
              <a:lnSpc>
                <a:spcPct val="90000"/>
              </a:lnSpc>
            </a:pPr>
            <a:endParaRPr lang="tr-TR" altLang="tr-TR" sz="2600" dirty="0">
              <a:solidFill>
                <a:schemeClr val="tx1"/>
              </a:solidFill>
            </a:endParaRPr>
          </a:p>
          <a:p>
            <a:pPr>
              <a:lnSpc>
                <a:spcPct val="90000"/>
              </a:lnSpc>
            </a:pPr>
            <a:r>
              <a:rPr lang="tr-TR" altLang="tr-TR" sz="2600" dirty="0" err="1">
                <a:solidFill>
                  <a:schemeClr val="tx1"/>
                </a:solidFill>
                <a:latin typeface="Calibri" panose="020F0502020204030204" pitchFamily="34" charset="0"/>
              </a:rPr>
              <a:t>Glukozüri</a:t>
            </a:r>
            <a:endParaRPr lang="tr-TR" altLang="tr-TR" sz="2600" dirty="0">
              <a:solidFill>
                <a:schemeClr val="tx1"/>
              </a:solidFill>
              <a:latin typeface="Calibri" panose="020F0502020204030204" pitchFamily="34" charset="0"/>
            </a:endParaRPr>
          </a:p>
          <a:p>
            <a:pPr>
              <a:lnSpc>
                <a:spcPct val="90000"/>
              </a:lnSpc>
            </a:pPr>
            <a:r>
              <a:rPr lang="tr-TR" altLang="tr-TR" sz="2600" dirty="0" err="1">
                <a:solidFill>
                  <a:schemeClr val="tx1"/>
                </a:solidFill>
                <a:latin typeface="Calibri" panose="020F0502020204030204" pitchFamily="34" charset="0"/>
              </a:rPr>
              <a:t>Obezite</a:t>
            </a:r>
            <a:endParaRPr lang="tr-TR" altLang="tr-TR" sz="2600" dirty="0">
              <a:solidFill>
                <a:schemeClr val="tx1"/>
              </a:solidFill>
              <a:latin typeface="Calibri" panose="020F0502020204030204" pitchFamily="34" charset="0"/>
            </a:endParaRPr>
          </a:p>
          <a:p>
            <a:pPr>
              <a:lnSpc>
                <a:spcPct val="90000"/>
              </a:lnSpc>
            </a:pPr>
            <a:r>
              <a:rPr lang="tr-TR" altLang="tr-TR" sz="2600" dirty="0">
                <a:solidFill>
                  <a:schemeClr val="tx1"/>
                </a:solidFill>
                <a:latin typeface="Calibri" panose="020F0502020204030204" pitchFamily="34" charset="0"/>
              </a:rPr>
              <a:t>Ailede DM öyküsü</a:t>
            </a:r>
          </a:p>
          <a:p>
            <a:pPr>
              <a:lnSpc>
                <a:spcPct val="90000"/>
              </a:lnSpc>
            </a:pPr>
            <a:r>
              <a:rPr lang="tr-TR" altLang="tr-TR" sz="2600" dirty="0">
                <a:solidFill>
                  <a:schemeClr val="tx1"/>
                </a:solidFill>
                <a:latin typeface="Calibri" panose="020F0502020204030204" pitchFamily="34" charset="0"/>
              </a:rPr>
              <a:t>Annenin ≥ 40 yaş olması</a:t>
            </a:r>
          </a:p>
          <a:p>
            <a:pPr>
              <a:lnSpc>
                <a:spcPct val="90000"/>
              </a:lnSpc>
            </a:pPr>
            <a:r>
              <a:rPr lang="tr-TR" altLang="tr-TR" sz="2600" dirty="0">
                <a:solidFill>
                  <a:schemeClr val="tx1"/>
                </a:solidFill>
                <a:latin typeface="Calibri" panose="020F0502020204030204" pitchFamily="34" charset="0"/>
              </a:rPr>
              <a:t>Annede PCOS olması</a:t>
            </a:r>
          </a:p>
          <a:p>
            <a:pPr>
              <a:lnSpc>
                <a:spcPct val="90000"/>
              </a:lnSpc>
            </a:pPr>
            <a:r>
              <a:rPr lang="tr-TR" altLang="tr-TR" sz="2600" dirty="0" err="1">
                <a:solidFill>
                  <a:schemeClr val="tx1"/>
                </a:solidFill>
                <a:latin typeface="Calibri" panose="020F0502020204030204" pitchFamily="34" charset="0"/>
              </a:rPr>
              <a:t>Kortikosteroid</a:t>
            </a:r>
            <a:r>
              <a:rPr lang="tr-TR" altLang="tr-TR" sz="2600" dirty="0">
                <a:solidFill>
                  <a:schemeClr val="tx1"/>
                </a:solidFill>
                <a:latin typeface="Calibri" panose="020F0502020204030204" pitchFamily="34" charset="0"/>
              </a:rPr>
              <a:t> ve </a:t>
            </a:r>
            <a:r>
              <a:rPr lang="tr-TR" altLang="tr-TR" sz="2600" dirty="0" err="1">
                <a:solidFill>
                  <a:schemeClr val="tx1"/>
                </a:solidFill>
                <a:latin typeface="Calibri" panose="020F0502020204030204" pitchFamily="34" charset="0"/>
              </a:rPr>
              <a:t>antipsikotik</a:t>
            </a:r>
            <a:r>
              <a:rPr lang="tr-TR" altLang="tr-TR" sz="2600" dirty="0">
                <a:solidFill>
                  <a:schemeClr val="tx1"/>
                </a:solidFill>
                <a:latin typeface="Calibri" panose="020F0502020204030204" pitchFamily="34" charset="0"/>
              </a:rPr>
              <a:t> ilaç kullanmak</a:t>
            </a:r>
          </a:p>
          <a:p>
            <a:pPr>
              <a:lnSpc>
                <a:spcPct val="90000"/>
              </a:lnSpc>
            </a:pPr>
            <a:r>
              <a:rPr lang="tr-TR" altLang="tr-TR" sz="2600" dirty="0">
                <a:solidFill>
                  <a:schemeClr val="tx1"/>
                </a:solidFill>
                <a:latin typeface="Calibri" panose="020F0502020204030204" pitchFamily="34" charset="0"/>
              </a:rPr>
              <a:t>Gebelik öncesi </a:t>
            </a:r>
            <a:r>
              <a:rPr lang="tr-TR" altLang="tr-TR" sz="2600" dirty="0" err="1">
                <a:solidFill>
                  <a:schemeClr val="tx1"/>
                </a:solidFill>
                <a:latin typeface="Calibri" panose="020F0502020204030204" pitchFamily="34" charset="0"/>
              </a:rPr>
              <a:t>glukoz</a:t>
            </a:r>
            <a:r>
              <a:rPr lang="tr-TR" altLang="tr-TR" sz="2600" dirty="0">
                <a:solidFill>
                  <a:schemeClr val="tx1"/>
                </a:solidFill>
                <a:latin typeface="Calibri" panose="020F0502020204030204" pitchFamily="34" charset="0"/>
              </a:rPr>
              <a:t> </a:t>
            </a:r>
            <a:r>
              <a:rPr lang="tr-TR" altLang="tr-TR" sz="2600" dirty="0" err="1">
                <a:solidFill>
                  <a:schemeClr val="tx1"/>
                </a:solidFill>
                <a:latin typeface="Calibri" panose="020F0502020204030204" pitchFamily="34" charset="0"/>
              </a:rPr>
              <a:t>intoleransı</a:t>
            </a:r>
            <a:r>
              <a:rPr lang="tr-TR" altLang="tr-TR" sz="2600" dirty="0">
                <a:solidFill>
                  <a:schemeClr val="tx1"/>
                </a:solidFill>
                <a:latin typeface="Calibri" panose="020F0502020204030204" pitchFamily="34" charset="0"/>
              </a:rPr>
              <a:t> tanısı</a:t>
            </a:r>
          </a:p>
          <a:p>
            <a:pPr>
              <a:lnSpc>
                <a:spcPct val="90000"/>
              </a:lnSpc>
            </a:pPr>
            <a:r>
              <a:rPr lang="tr-TR" altLang="tr-TR" sz="2600" dirty="0">
                <a:solidFill>
                  <a:schemeClr val="tx1"/>
                </a:solidFill>
                <a:latin typeface="Calibri" panose="020F0502020204030204" pitchFamily="34" charset="0"/>
              </a:rPr>
              <a:t>Önceki gebelikte GDM varlığı</a:t>
            </a:r>
          </a:p>
          <a:p>
            <a:pPr>
              <a:lnSpc>
                <a:spcPct val="90000"/>
              </a:lnSpc>
            </a:pPr>
            <a:r>
              <a:rPr lang="tr-TR" altLang="tr-TR" sz="2600" dirty="0">
                <a:solidFill>
                  <a:schemeClr val="tx1"/>
                </a:solidFill>
                <a:latin typeface="Calibri" panose="020F0502020204030204" pitchFamily="34" charset="0"/>
              </a:rPr>
              <a:t>Önceki gebelikte </a:t>
            </a:r>
            <a:r>
              <a:rPr lang="tr-TR" altLang="tr-TR" sz="2600" dirty="0" err="1">
                <a:solidFill>
                  <a:schemeClr val="tx1"/>
                </a:solidFill>
                <a:latin typeface="Calibri" panose="020F0502020204030204" pitchFamily="34" charset="0"/>
              </a:rPr>
              <a:t>makrozomik</a:t>
            </a:r>
            <a:r>
              <a:rPr lang="tr-TR" altLang="tr-TR" sz="2600" dirty="0">
                <a:solidFill>
                  <a:schemeClr val="tx1"/>
                </a:solidFill>
                <a:latin typeface="Calibri" panose="020F0502020204030204" pitchFamily="34" charset="0"/>
              </a:rPr>
              <a:t> bebek doğurmak </a:t>
            </a:r>
          </a:p>
          <a:p>
            <a:endParaRPr lang="tr-TR" altLang="tr-TR" sz="2400" dirty="0"/>
          </a:p>
        </p:txBody>
      </p:sp>
    </p:spTree>
    <p:extLst>
      <p:ext uri="{BB962C8B-B14F-4D97-AF65-F5344CB8AC3E}">
        <p14:creationId xmlns:p14="http://schemas.microsoft.com/office/powerpoint/2010/main" val="82014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99A727-E31F-4268-B7DB-61A8C80D48A1}"/>
              </a:ext>
            </a:extLst>
          </p:cNvPr>
          <p:cNvSpPr>
            <a:spLocks noGrp="1"/>
          </p:cNvSpPr>
          <p:nvPr>
            <p:ph type="title"/>
          </p:nvPr>
        </p:nvSpPr>
        <p:spPr>
          <a:xfrm>
            <a:off x="1841364" y="599058"/>
            <a:ext cx="8911687" cy="1280890"/>
          </a:xfrm>
        </p:spPr>
        <p:txBody>
          <a:bodyPr/>
          <a:lstStyle/>
          <a:p>
            <a:r>
              <a:rPr lang="tr-TR" dirty="0">
                <a:solidFill>
                  <a:schemeClr val="tx1"/>
                </a:solidFill>
                <a:latin typeface="Calibri" panose="020F0502020204030204" pitchFamily="34" charset="0"/>
              </a:rPr>
              <a:t>GDM: Gebelik sonrası tarama </a:t>
            </a:r>
          </a:p>
        </p:txBody>
      </p:sp>
      <p:sp>
        <p:nvSpPr>
          <p:cNvPr id="3" name="İçerik Yer Tutucusu 2">
            <a:extLst>
              <a:ext uri="{FF2B5EF4-FFF2-40B4-BE49-F238E27FC236}">
                <a16:creationId xmlns:a16="http://schemas.microsoft.com/office/drawing/2014/main" id="{B3A684CD-200C-4EC7-92E1-1C0C813104C8}"/>
              </a:ext>
            </a:extLst>
          </p:cNvPr>
          <p:cNvSpPr>
            <a:spLocks noGrp="1"/>
          </p:cNvSpPr>
          <p:nvPr>
            <p:ph idx="1"/>
          </p:nvPr>
        </p:nvSpPr>
        <p:spPr>
          <a:xfrm>
            <a:off x="1837651" y="1732767"/>
            <a:ext cx="8915400" cy="3777622"/>
          </a:xfrm>
        </p:spPr>
        <p:txBody>
          <a:bodyPr>
            <a:normAutofit/>
          </a:bodyPr>
          <a:lstStyle/>
          <a:p>
            <a:r>
              <a:rPr lang="tr-TR" sz="2400" dirty="0">
                <a:solidFill>
                  <a:schemeClr val="tx1"/>
                </a:solidFill>
                <a:latin typeface="Calibri" panose="020F0502020204030204" pitchFamily="34" charset="0"/>
              </a:rPr>
              <a:t>GDM tanısı almış kadınlarda, doğumdan sonra 4-12. haftalarda standart 75 g </a:t>
            </a:r>
            <a:r>
              <a:rPr lang="tr-TR" sz="2400" dirty="0" err="1">
                <a:solidFill>
                  <a:schemeClr val="tx1"/>
                </a:solidFill>
                <a:latin typeface="Calibri" panose="020F0502020204030204" pitchFamily="34" charset="0"/>
              </a:rPr>
              <a:t>glukozlu</a:t>
            </a:r>
            <a:r>
              <a:rPr lang="tr-TR" sz="2400" dirty="0">
                <a:solidFill>
                  <a:schemeClr val="tx1"/>
                </a:solidFill>
                <a:latin typeface="Calibri" panose="020F0502020204030204" pitchFamily="34" charset="0"/>
              </a:rPr>
              <a:t>, 2 saatlik OGTT yapılmalı ve gebe olmayan kişilerdeki gibi yorumlanmalıdır. </a:t>
            </a:r>
          </a:p>
          <a:p>
            <a:endParaRPr lang="tr-TR" sz="2400" dirty="0">
              <a:solidFill>
                <a:schemeClr val="tx1"/>
              </a:solidFill>
              <a:latin typeface="Calibri" panose="020F0502020204030204" pitchFamily="34" charset="0"/>
            </a:endParaRPr>
          </a:p>
          <a:p>
            <a:r>
              <a:rPr lang="tr-TR" sz="2400" dirty="0">
                <a:solidFill>
                  <a:schemeClr val="tx1"/>
                </a:solidFill>
                <a:latin typeface="Calibri" panose="020F0502020204030204" pitchFamily="34" charset="0"/>
              </a:rPr>
              <a:t>GDM öyküsü bulunan kadınlarda, yaşam boyu 3 yılda bir diyabet taraması yapılması gereklidir.</a:t>
            </a:r>
          </a:p>
        </p:txBody>
      </p:sp>
    </p:spTree>
    <p:extLst>
      <p:ext uri="{BB962C8B-B14F-4D97-AF65-F5344CB8AC3E}">
        <p14:creationId xmlns:p14="http://schemas.microsoft.com/office/powerpoint/2010/main" val="2793081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23D96-EBAF-4C12-ABC9-5C74BE81E2D5}"/>
              </a:ext>
            </a:extLst>
          </p:cNvPr>
          <p:cNvSpPr>
            <a:spLocks noGrp="1"/>
          </p:cNvSpPr>
          <p:nvPr>
            <p:ph type="title"/>
          </p:nvPr>
        </p:nvSpPr>
        <p:spPr>
          <a:xfrm>
            <a:off x="1878941" y="624110"/>
            <a:ext cx="8911687" cy="1280890"/>
          </a:xfrm>
        </p:spPr>
        <p:txBody>
          <a:bodyPr/>
          <a:lstStyle/>
          <a:p>
            <a:pPr>
              <a:defRPr/>
            </a:pPr>
            <a:r>
              <a:rPr lang="tr-TR" dirty="0">
                <a:solidFill>
                  <a:schemeClr val="tx1"/>
                </a:solidFill>
                <a:latin typeface="Calibri" panose="020F0502020204030204" pitchFamily="34" charset="0"/>
              </a:rPr>
              <a:t>Diyabetli Hastaya Yaklaşım</a:t>
            </a:r>
          </a:p>
        </p:txBody>
      </p:sp>
      <p:sp>
        <p:nvSpPr>
          <p:cNvPr id="27651" name="İçerik Yer Tutucusu 2">
            <a:extLst>
              <a:ext uri="{FF2B5EF4-FFF2-40B4-BE49-F238E27FC236}">
                <a16:creationId xmlns:a16="http://schemas.microsoft.com/office/drawing/2014/main" id="{2D874459-2280-4620-A01B-9608A79AE3EA}"/>
              </a:ext>
            </a:extLst>
          </p:cNvPr>
          <p:cNvSpPr>
            <a:spLocks noGrp="1"/>
          </p:cNvSpPr>
          <p:nvPr>
            <p:ph idx="1"/>
          </p:nvPr>
        </p:nvSpPr>
        <p:spPr>
          <a:xfrm>
            <a:off x="1875228" y="1682663"/>
            <a:ext cx="8915400" cy="4367408"/>
          </a:xfrm>
        </p:spPr>
        <p:txBody>
          <a:bodyPr>
            <a:noAutofit/>
          </a:bodyPr>
          <a:lstStyle/>
          <a:p>
            <a:r>
              <a:rPr lang="tr-TR" altLang="tr-TR" sz="2600" dirty="0" err="1">
                <a:solidFill>
                  <a:schemeClr val="tx1"/>
                </a:solidFill>
                <a:latin typeface="Calibri" panose="020F0502020204030204" pitchFamily="34" charset="0"/>
              </a:rPr>
              <a:t>Anamnez</a:t>
            </a:r>
            <a:r>
              <a:rPr lang="tr-TR" altLang="tr-TR" sz="2600" dirty="0">
                <a:solidFill>
                  <a:schemeClr val="tx1"/>
                </a:solidFill>
                <a:latin typeface="Calibri" panose="020F0502020204030204" pitchFamily="34" charset="0"/>
              </a:rPr>
              <a:t>;</a:t>
            </a:r>
          </a:p>
          <a:p>
            <a:pPr lvl="1"/>
            <a:r>
              <a:rPr lang="tr-TR" altLang="tr-TR" sz="2400" dirty="0">
                <a:solidFill>
                  <a:schemeClr val="tx1"/>
                </a:solidFill>
                <a:latin typeface="Calibri" panose="020F0502020204030204" pitchFamily="34" charset="0"/>
              </a:rPr>
              <a:t>Diyabet tanısı ile ilgili semptomlar, laboratuvar sonuçları, daha önceki A1C değeri,</a:t>
            </a:r>
          </a:p>
          <a:p>
            <a:pPr lvl="1"/>
            <a:r>
              <a:rPr lang="tr-TR" altLang="tr-TR" sz="2400" dirty="0">
                <a:solidFill>
                  <a:schemeClr val="tx1"/>
                </a:solidFill>
                <a:latin typeface="Calibri" panose="020F0502020204030204" pitchFamily="34" charset="0"/>
              </a:rPr>
              <a:t>Yeme alışkanlıkları, beslenme durumu, kilo öyküsü, çocuk ve </a:t>
            </a:r>
            <a:r>
              <a:rPr lang="tr-TR" altLang="tr-TR" sz="2400" dirty="0" err="1">
                <a:solidFill>
                  <a:schemeClr val="tx1"/>
                </a:solidFill>
                <a:latin typeface="Calibri" panose="020F0502020204030204" pitchFamily="34" charset="0"/>
              </a:rPr>
              <a:t>adölesanda</a:t>
            </a:r>
            <a:r>
              <a:rPr lang="tr-TR" altLang="tr-TR" sz="2400" dirty="0">
                <a:solidFill>
                  <a:schemeClr val="tx1"/>
                </a:solidFill>
                <a:latin typeface="Calibri" panose="020F0502020204030204" pitchFamily="34" charset="0"/>
              </a:rPr>
              <a:t> büyüme ve gelişme,</a:t>
            </a:r>
          </a:p>
          <a:p>
            <a:pPr lvl="1"/>
            <a:r>
              <a:rPr lang="tr-TR" altLang="tr-TR" sz="2400" dirty="0">
                <a:solidFill>
                  <a:schemeClr val="tx1"/>
                </a:solidFill>
                <a:latin typeface="Calibri" panose="020F0502020204030204" pitchFamily="34" charset="0"/>
              </a:rPr>
              <a:t>Daha önceki tedavi programlarının detayları (beslenme, evde kan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izlemi),</a:t>
            </a:r>
          </a:p>
          <a:p>
            <a:pPr lvl="1"/>
            <a:r>
              <a:rPr lang="tr-TR" altLang="tr-TR" sz="2400" dirty="0">
                <a:solidFill>
                  <a:schemeClr val="tx1"/>
                </a:solidFill>
                <a:latin typeface="Calibri" panose="020F0502020204030204" pitchFamily="34" charset="0"/>
              </a:rPr>
              <a:t>Şimdiki diyabet tedavisi (ilaçlar, öğün planı, evde ölçümleri),</a:t>
            </a:r>
          </a:p>
          <a:p>
            <a:pPr lvl="1"/>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düzeyini etkileyebilecek diğer ilaçlar,</a:t>
            </a:r>
          </a:p>
        </p:txBody>
      </p:sp>
    </p:spTree>
    <p:extLst>
      <p:ext uri="{BB962C8B-B14F-4D97-AF65-F5344CB8AC3E}">
        <p14:creationId xmlns:p14="http://schemas.microsoft.com/office/powerpoint/2010/main" val="378083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8C060D-55D3-4422-BFB8-1102BD51A7B5}"/>
              </a:ext>
            </a:extLst>
          </p:cNvPr>
          <p:cNvSpPr>
            <a:spLocks noGrp="1"/>
          </p:cNvSpPr>
          <p:nvPr>
            <p:ph type="title"/>
          </p:nvPr>
        </p:nvSpPr>
        <p:spPr>
          <a:xfrm>
            <a:off x="1816311" y="686741"/>
            <a:ext cx="8911687" cy="1280890"/>
          </a:xfrm>
        </p:spPr>
        <p:txBody>
          <a:bodyPr/>
          <a:lstStyle/>
          <a:p>
            <a:pPr>
              <a:defRPr/>
            </a:pPr>
            <a:r>
              <a:rPr lang="tr-TR" dirty="0">
                <a:solidFill>
                  <a:schemeClr val="tx1"/>
                </a:solidFill>
                <a:latin typeface="Calibri" panose="020F0502020204030204" pitchFamily="34" charset="0"/>
              </a:rPr>
              <a:t>Diyabetli Hastaya Yaklaşım</a:t>
            </a:r>
          </a:p>
        </p:txBody>
      </p:sp>
      <p:sp>
        <p:nvSpPr>
          <p:cNvPr id="28675" name="İçerik Yer Tutucusu 2">
            <a:extLst>
              <a:ext uri="{FF2B5EF4-FFF2-40B4-BE49-F238E27FC236}">
                <a16:creationId xmlns:a16="http://schemas.microsoft.com/office/drawing/2014/main" id="{4BA61570-D6FD-43F5-90AF-B679A9D46692}"/>
              </a:ext>
            </a:extLst>
          </p:cNvPr>
          <p:cNvSpPr>
            <a:spLocks noGrp="1"/>
          </p:cNvSpPr>
          <p:nvPr>
            <p:ph idx="1"/>
          </p:nvPr>
        </p:nvSpPr>
        <p:spPr>
          <a:xfrm>
            <a:off x="1816311" y="1540189"/>
            <a:ext cx="8915400" cy="4631070"/>
          </a:xfrm>
        </p:spPr>
        <p:txBody>
          <a:bodyPr>
            <a:noAutofit/>
          </a:bodyPr>
          <a:lstStyle/>
          <a:p>
            <a:r>
              <a:rPr lang="tr-TR" altLang="tr-TR" sz="2600" dirty="0" err="1">
                <a:solidFill>
                  <a:schemeClr val="tx1"/>
                </a:solidFill>
                <a:latin typeface="Calibri" panose="020F0502020204030204" pitchFamily="34" charset="0"/>
              </a:rPr>
              <a:t>Anamnez</a:t>
            </a:r>
            <a:r>
              <a:rPr lang="tr-TR" altLang="tr-TR" sz="2600" dirty="0">
                <a:solidFill>
                  <a:schemeClr val="tx1"/>
                </a:solidFill>
                <a:latin typeface="Calibri" panose="020F0502020204030204" pitchFamily="34" charset="0"/>
              </a:rPr>
              <a:t>;</a:t>
            </a:r>
          </a:p>
          <a:p>
            <a:pPr lvl="1"/>
            <a:r>
              <a:rPr lang="tr-TR" altLang="tr-TR" sz="2400" dirty="0">
                <a:solidFill>
                  <a:schemeClr val="tx1"/>
                </a:solidFill>
                <a:latin typeface="Calibri" panose="020F0502020204030204" pitchFamily="34" charset="0"/>
              </a:rPr>
              <a:t>Akut komplikasyon (DKA, hipoglisemi) sıklığı, derecesi ve nedenleri,</a:t>
            </a:r>
          </a:p>
          <a:p>
            <a:pPr lvl="1"/>
            <a:r>
              <a:rPr lang="tr-TR" altLang="tr-TR" sz="2400" dirty="0">
                <a:solidFill>
                  <a:schemeClr val="tx1"/>
                </a:solidFill>
                <a:latin typeface="Calibri" panose="020F0502020204030204" pitchFamily="34" charset="0"/>
              </a:rPr>
              <a:t>Daha önceki veya şimdiki enfeksiyonlar (cilt, ayak, diş, </a:t>
            </a:r>
            <a:r>
              <a:rPr lang="tr-TR" altLang="tr-TR" sz="2400" dirty="0" err="1">
                <a:solidFill>
                  <a:schemeClr val="tx1"/>
                </a:solidFill>
                <a:latin typeface="Calibri" panose="020F0502020204030204" pitchFamily="34" charset="0"/>
              </a:rPr>
              <a:t>genitoüriner</a:t>
            </a:r>
            <a:r>
              <a:rPr lang="tr-TR" altLang="tr-TR" sz="2400" dirty="0">
                <a:solidFill>
                  <a:schemeClr val="tx1"/>
                </a:solidFill>
                <a:latin typeface="Calibri" panose="020F0502020204030204" pitchFamily="34" charset="0"/>
              </a:rPr>
              <a:t>),</a:t>
            </a:r>
          </a:p>
          <a:p>
            <a:pPr lvl="1"/>
            <a:r>
              <a:rPr lang="tr-TR" altLang="tr-TR" sz="2400" dirty="0">
                <a:solidFill>
                  <a:schemeClr val="tx1"/>
                </a:solidFill>
                <a:latin typeface="Calibri" panose="020F0502020204030204" pitchFamily="34" charset="0"/>
              </a:rPr>
              <a:t>Kronik komplikasyonlarla (göz, böbrek, sinir, </a:t>
            </a:r>
            <a:r>
              <a:rPr lang="tr-TR" altLang="tr-TR" sz="2400" dirty="0" err="1">
                <a:solidFill>
                  <a:schemeClr val="tx1"/>
                </a:solidFill>
                <a:latin typeface="Calibri" panose="020F0502020204030204" pitchFamily="34" charset="0"/>
              </a:rPr>
              <a:t>genitoüriner</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gastrointestinal</a:t>
            </a:r>
            <a:r>
              <a:rPr lang="tr-TR" altLang="tr-TR" sz="2400" dirty="0">
                <a:solidFill>
                  <a:schemeClr val="tx1"/>
                </a:solidFill>
                <a:latin typeface="Calibri" panose="020F0502020204030204" pitchFamily="34" charset="0"/>
              </a:rPr>
              <a:t>, kalp, </a:t>
            </a:r>
            <a:r>
              <a:rPr lang="tr-TR" altLang="tr-TR" sz="2400" dirty="0" err="1">
                <a:solidFill>
                  <a:schemeClr val="tx1"/>
                </a:solidFill>
                <a:latin typeface="Calibri" panose="020F0502020204030204" pitchFamily="34" charset="0"/>
              </a:rPr>
              <a:t>vasküler</a:t>
            </a:r>
            <a:r>
              <a:rPr lang="tr-TR" altLang="tr-TR" sz="2400" dirty="0">
                <a:solidFill>
                  <a:schemeClr val="tx1"/>
                </a:solidFill>
                <a:latin typeface="Calibri" panose="020F0502020204030204" pitchFamily="34" charset="0"/>
              </a:rPr>
              <a:t> hastalık, diyabetik ayak, </a:t>
            </a:r>
            <a:r>
              <a:rPr lang="tr-TR" altLang="tr-TR" sz="2400" dirty="0" err="1">
                <a:solidFill>
                  <a:schemeClr val="tx1"/>
                </a:solidFill>
                <a:latin typeface="Calibri" panose="020F0502020204030204" pitchFamily="34" charset="0"/>
              </a:rPr>
              <a:t>serebrovasküler</a:t>
            </a:r>
            <a:r>
              <a:rPr lang="tr-TR" altLang="tr-TR" sz="2400" dirty="0">
                <a:solidFill>
                  <a:schemeClr val="tx1"/>
                </a:solidFill>
                <a:latin typeface="Calibri" panose="020F0502020204030204" pitchFamily="34" charset="0"/>
              </a:rPr>
              <a:t> olay) ilişkili belirtiler ve tedavi detayları,</a:t>
            </a:r>
          </a:p>
          <a:p>
            <a:pPr lvl="1"/>
            <a:r>
              <a:rPr lang="tr-TR" altLang="tr-TR" sz="2400" dirty="0" err="1">
                <a:solidFill>
                  <a:schemeClr val="tx1"/>
                </a:solidFill>
                <a:latin typeface="Calibri" panose="020F0502020204030204" pitchFamily="34" charset="0"/>
              </a:rPr>
              <a:t>Ateroskleroz</a:t>
            </a:r>
            <a:r>
              <a:rPr lang="tr-TR" altLang="tr-TR" sz="2400" dirty="0">
                <a:solidFill>
                  <a:schemeClr val="tx1"/>
                </a:solidFill>
                <a:latin typeface="Calibri" panose="020F0502020204030204" pitchFamily="34" charset="0"/>
              </a:rPr>
              <a:t> risk faktörleri (sigara, HT, </a:t>
            </a:r>
            <a:r>
              <a:rPr lang="tr-TR" altLang="tr-TR" sz="2400" dirty="0" err="1">
                <a:solidFill>
                  <a:schemeClr val="tx1"/>
                </a:solidFill>
                <a:latin typeface="Calibri" panose="020F0502020204030204" pitchFamily="34" charset="0"/>
              </a:rPr>
              <a:t>obezite</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dislipidemi</a:t>
            </a:r>
            <a:r>
              <a:rPr lang="tr-TR" altLang="tr-TR" sz="2400" dirty="0">
                <a:solidFill>
                  <a:schemeClr val="tx1"/>
                </a:solidFill>
                <a:latin typeface="Calibri" panose="020F0502020204030204" pitchFamily="34" charset="0"/>
              </a:rPr>
              <a:t>, aile öyküsü),</a:t>
            </a:r>
          </a:p>
        </p:txBody>
      </p:sp>
    </p:spTree>
    <p:extLst>
      <p:ext uri="{BB962C8B-B14F-4D97-AF65-F5344CB8AC3E}">
        <p14:creationId xmlns:p14="http://schemas.microsoft.com/office/powerpoint/2010/main" val="3721625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B0CAC9-014F-4901-A2B0-F01684556010}"/>
              </a:ext>
            </a:extLst>
          </p:cNvPr>
          <p:cNvSpPr>
            <a:spLocks noGrp="1"/>
          </p:cNvSpPr>
          <p:nvPr>
            <p:ph type="title"/>
          </p:nvPr>
        </p:nvSpPr>
        <p:spPr>
          <a:xfrm>
            <a:off x="1728629" y="649162"/>
            <a:ext cx="8911687" cy="1280890"/>
          </a:xfrm>
        </p:spPr>
        <p:txBody>
          <a:bodyPr/>
          <a:lstStyle/>
          <a:p>
            <a:pPr>
              <a:defRPr/>
            </a:pPr>
            <a:r>
              <a:rPr lang="tr-TR" dirty="0">
                <a:latin typeface="Calibri" panose="020F0502020204030204" pitchFamily="34" charset="0"/>
              </a:rPr>
              <a:t>Diyabetli Hastaya Yaklaşım</a:t>
            </a:r>
          </a:p>
        </p:txBody>
      </p:sp>
      <p:sp>
        <p:nvSpPr>
          <p:cNvPr id="29699" name="İçerik Yer Tutucusu 2">
            <a:extLst>
              <a:ext uri="{FF2B5EF4-FFF2-40B4-BE49-F238E27FC236}">
                <a16:creationId xmlns:a16="http://schemas.microsoft.com/office/drawing/2014/main" id="{D27A60E2-4B2B-4CD9-8937-601CD8FC86EF}"/>
              </a:ext>
            </a:extLst>
          </p:cNvPr>
          <p:cNvSpPr>
            <a:spLocks noGrp="1"/>
          </p:cNvSpPr>
          <p:nvPr>
            <p:ph idx="1"/>
          </p:nvPr>
        </p:nvSpPr>
        <p:spPr>
          <a:xfrm>
            <a:off x="1728629" y="1540189"/>
            <a:ext cx="8915400" cy="3777622"/>
          </a:xfrm>
        </p:spPr>
        <p:txBody>
          <a:bodyPr>
            <a:normAutofit/>
          </a:bodyPr>
          <a:lstStyle/>
          <a:p>
            <a:r>
              <a:rPr lang="tr-TR" altLang="tr-TR" sz="2600" dirty="0" err="1">
                <a:solidFill>
                  <a:schemeClr val="tx1"/>
                </a:solidFill>
                <a:latin typeface="Calibri" panose="020F0502020204030204" pitchFamily="34" charset="0"/>
              </a:rPr>
              <a:t>Anamnez</a:t>
            </a:r>
            <a:r>
              <a:rPr lang="tr-TR" altLang="tr-TR" sz="2600" dirty="0">
                <a:solidFill>
                  <a:schemeClr val="tx1"/>
                </a:solidFill>
                <a:latin typeface="Calibri" panose="020F0502020204030204" pitchFamily="34" charset="0"/>
              </a:rPr>
              <a:t> ;</a:t>
            </a:r>
          </a:p>
          <a:p>
            <a:pPr lvl="1"/>
            <a:r>
              <a:rPr lang="tr-TR" altLang="tr-TR" sz="2400" dirty="0">
                <a:solidFill>
                  <a:schemeClr val="tx1"/>
                </a:solidFill>
                <a:latin typeface="Calibri" panose="020F0502020204030204" pitchFamily="34" charset="0"/>
              </a:rPr>
              <a:t>Endokrin ve yeme davranışları ile ilgili diğer hastalıklar,</a:t>
            </a:r>
          </a:p>
          <a:p>
            <a:pPr lvl="1"/>
            <a:r>
              <a:rPr lang="tr-TR" altLang="tr-TR" sz="2400" dirty="0">
                <a:solidFill>
                  <a:schemeClr val="tx1"/>
                </a:solidFill>
                <a:latin typeface="Calibri" panose="020F0502020204030204" pitchFamily="34" charset="0"/>
              </a:rPr>
              <a:t>Diyabet takip ve tedavisini etkileyebilecek (yaşam tarzı, kültürel, </a:t>
            </a:r>
            <a:r>
              <a:rPr lang="tr-TR" altLang="tr-TR" sz="2400" dirty="0" err="1">
                <a:solidFill>
                  <a:schemeClr val="tx1"/>
                </a:solidFill>
                <a:latin typeface="Calibri" panose="020F0502020204030204" pitchFamily="34" charset="0"/>
              </a:rPr>
              <a:t>psikososyal</a:t>
            </a:r>
            <a:r>
              <a:rPr lang="tr-TR" altLang="tr-TR" sz="2400" dirty="0">
                <a:solidFill>
                  <a:schemeClr val="tx1"/>
                </a:solidFill>
                <a:latin typeface="Calibri" panose="020F0502020204030204" pitchFamily="34" charset="0"/>
              </a:rPr>
              <a:t>, eğitim ve ekonomik) faktörler,</a:t>
            </a:r>
          </a:p>
          <a:p>
            <a:pPr lvl="1"/>
            <a:r>
              <a:rPr lang="tr-TR" altLang="tr-TR" sz="2400" dirty="0">
                <a:solidFill>
                  <a:schemeClr val="tx1"/>
                </a:solidFill>
                <a:latin typeface="Calibri" panose="020F0502020204030204" pitchFamily="34" charset="0"/>
              </a:rPr>
              <a:t>Sigara ve alkol alışkanlığı, madde bağımlılığı,</a:t>
            </a:r>
          </a:p>
          <a:p>
            <a:pPr lvl="1"/>
            <a:r>
              <a:rPr lang="tr-TR" altLang="tr-TR" sz="2400" dirty="0">
                <a:solidFill>
                  <a:schemeClr val="tx1"/>
                </a:solidFill>
                <a:latin typeface="Calibri" panose="020F0502020204030204" pitchFamily="34" charset="0"/>
              </a:rPr>
              <a:t>Gebelik isteği, </a:t>
            </a:r>
            <a:r>
              <a:rPr lang="tr-TR" altLang="tr-TR" sz="2400" dirty="0" err="1">
                <a:solidFill>
                  <a:schemeClr val="tx1"/>
                </a:solidFill>
                <a:latin typeface="Calibri" panose="020F0502020204030204" pitchFamily="34" charset="0"/>
              </a:rPr>
              <a:t>kontrasepsiyon</a:t>
            </a:r>
            <a:r>
              <a:rPr lang="tr-TR" altLang="tr-TR" sz="2400" dirty="0">
                <a:solidFill>
                  <a:schemeClr val="tx1"/>
                </a:solidFill>
                <a:latin typeface="Calibri" panose="020F0502020204030204" pitchFamily="34" charset="0"/>
              </a:rPr>
              <a:t>,</a:t>
            </a:r>
          </a:p>
          <a:p>
            <a:pPr lvl="1"/>
            <a:r>
              <a:rPr lang="tr-TR" altLang="tr-TR" sz="2400" dirty="0">
                <a:solidFill>
                  <a:schemeClr val="tx1"/>
                </a:solidFill>
                <a:latin typeface="Calibri" panose="020F0502020204030204" pitchFamily="34" charset="0"/>
              </a:rPr>
              <a:t>Ailede diyabet ve diğer endokrin hastalıklar sorgulanmalıdır.</a:t>
            </a:r>
          </a:p>
          <a:p>
            <a:endParaRPr lang="tr-TR" altLang="tr-TR" dirty="0"/>
          </a:p>
          <a:p>
            <a:endParaRPr lang="tr-TR" altLang="tr-TR" dirty="0"/>
          </a:p>
        </p:txBody>
      </p:sp>
    </p:spTree>
    <p:extLst>
      <p:ext uri="{BB962C8B-B14F-4D97-AF65-F5344CB8AC3E}">
        <p14:creationId xmlns:p14="http://schemas.microsoft.com/office/powerpoint/2010/main" val="148692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43D4B8-3D58-49A6-B724-03058D3A8ABF}"/>
              </a:ext>
            </a:extLst>
          </p:cNvPr>
          <p:cNvSpPr>
            <a:spLocks noGrp="1"/>
          </p:cNvSpPr>
          <p:nvPr>
            <p:ph type="title"/>
          </p:nvPr>
        </p:nvSpPr>
        <p:spPr>
          <a:xfrm>
            <a:off x="1916520" y="624110"/>
            <a:ext cx="8911687" cy="1280890"/>
          </a:xfrm>
        </p:spPr>
        <p:txBody>
          <a:bodyPr/>
          <a:lstStyle/>
          <a:p>
            <a:pPr>
              <a:defRPr/>
            </a:pPr>
            <a:r>
              <a:rPr lang="tr-TR" dirty="0">
                <a:solidFill>
                  <a:schemeClr val="tx1"/>
                </a:solidFill>
                <a:latin typeface="Calibri" panose="020F0502020204030204" pitchFamily="34" charset="0"/>
              </a:rPr>
              <a:t>Diyabetli Hastaya Yaklaşım</a:t>
            </a:r>
          </a:p>
        </p:txBody>
      </p:sp>
      <p:sp>
        <p:nvSpPr>
          <p:cNvPr id="3" name="İçerik Yer Tutucusu 2">
            <a:extLst>
              <a:ext uri="{FF2B5EF4-FFF2-40B4-BE49-F238E27FC236}">
                <a16:creationId xmlns:a16="http://schemas.microsoft.com/office/drawing/2014/main" id="{87690059-BF83-485A-884A-1A0BD9E5531D}"/>
              </a:ext>
            </a:extLst>
          </p:cNvPr>
          <p:cNvSpPr>
            <a:spLocks noGrp="1"/>
          </p:cNvSpPr>
          <p:nvPr>
            <p:ph idx="1"/>
          </p:nvPr>
        </p:nvSpPr>
        <p:spPr>
          <a:xfrm>
            <a:off x="1912807" y="1540188"/>
            <a:ext cx="8915400" cy="4910715"/>
          </a:xfrm>
        </p:spPr>
        <p:txBody>
          <a:bodyPr rtlCol="0">
            <a:normAutofit fontScale="92500" lnSpcReduction="10000"/>
          </a:bodyPr>
          <a:lstStyle/>
          <a:p>
            <a:pPr>
              <a:defRPr/>
            </a:pPr>
            <a:r>
              <a:rPr lang="tr-TR" sz="2800" dirty="0">
                <a:solidFill>
                  <a:schemeClr val="tx1"/>
                </a:solidFill>
                <a:latin typeface="Calibri" panose="020F0502020204030204" pitchFamily="34" charset="0"/>
              </a:rPr>
              <a:t>Fizik muayene;</a:t>
            </a:r>
          </a:p>
          <a:p>
            <a:pPr marL="640080" lvl="1">
              <a:defRPr/>
            </a:pPr>
            <a:r>
              <a:rPr lang="tr-TR" sz="2600" dirty="0">
                <a:solidFill>
                  <a:schemeClr val="tx1"/>
                </a:solidFill>
                <a:latin typeface="Calibri" panose="020F0502020204030204" pitchFamily="34" charset="0"/>
              </a:rPr>
              <a:t>Boy, kilo ölçümleri (çocuk ve </a:t>
            </a:r>
            <a:r>
              <a:rPr lang="tr-TR" sz="2600" dirty="0" err="1">
                <a:solidFill>
                  <a:schemeClr val="tx1"/>
                </a:solidFill>
                <a:latin typeface="Calibri" panose="020F0502020204030204" pitchFamily="34" charset="0"/>
              </a:rPr>
              <a:t>adolesanda</a:t>
            </a:r>
            <a:r>
              <a:rPr lang="tr-TR" sz="2600" dirty="0">
                <a:solidFill>
                  <a:schemeClr val="tx1"/>
                </a:solidFill>
                <a:latin typeface="Calibri" panose="020F0502020204030204" pitchFamily="34" charset="0"/>
              </a:rPr>
              <a:t> büyüme eğrileri ile mukayese)</a:t>
            </a:r>
          </a:p>
          <a:p>
            <a:pPr marL="640080" lvl="1">
              <a:defRPr/>
            </a:pPr>
            <a:r>
              <a:rPr lang="tr-TR" sz="2600" dirty="0">
                <a:solidFill>
                  <a:schemeClr val="tx1"/>
                </a:solidFill>
                <a:latin typeface="Calibri" panose="020F0502020204030204" pitchFamily="34" charset="0"/>
              </a:rPr>
              <a:t>Bel çevresi ölçümü</a:t>
            </a:r>
          </a:p>
          <a:p>
            <a:pPr marL="640080" lvl="1">
              <a:defRPr/>
            </a:pPr>
            <a:r>
              <a:rPr lang="tr-TR" sz="2600" dirty="0" err="1">
                <a:solidFill>
                  <a:schemeClr val="tx1"/>
                </a:solidFill>
                <a:latin typeface="Calibri" panose="020F0502020204030204" pitchFamily="34" charset="0"/>
              </a:rPr>
              <a:t>Puberte</a:t>
            </a:r>
            <a:r>
              <a:rPr lang="tr-TR" sz="2600" dirty="0">
                <a:solidFill>
                  <a:schemeClr val="tx1"/>
                </a:solidFill>
                <a:latin typeface="Calibri" panose="020F0502020204030204" pitchFamily="34" charset="0"/>
              </a:rPr>
              <a:t> evresi</a:t>
            </a:r>
          </a:p>
          <a:p>
            <a:pPr marL="640080" lvl="1">
              <a:defRPr/>
            </a:pPr>
            <a:r>
              <a:rPr lang="tr-TR" sz="2600" dirty="0">
                <a:solidFill>
                  <a:schemeClr val="tx1"/>
                </a:solidFill>
                <a:latin typeface="Calibri" panose="020F0502020204030204" pitchFamily="34" charset="0"/>
              </a:rPr>
              <a:t>Kan basıncı</a:t>
            </a:r>
          </a:p>
          <a:p>
            <a:pPr marL="640080" lvl="1">
              <a:defRPr/>
            </a:pPr>
            <a:r>
              <a:rPr lang="tr-TR" sz="2600" dirty="0">
                <a:solidFill>
                  <a:schemeClr val="tx1"/>
                </a:solidFill>
                <a:latin typeface="Calibri" panose="020F0502020204030204" pitchFamily="34" charset="0"/>
              </a:rPr>
              <a:t>Göz dibi muayenesi</a:t>
            </a:r>
          </a:p>
          <a:p>
            <a:pPr marL="640080" lvl="1">
              <a:defRPr/>
            </a:pPr>
            <a:r>
              <a:rPr lang="tr-TR" sz="2600" dirty="0">
                <a:solidFill>
                  <a:schemeClr val="tx1"/>
                </a:solidFill>
                <a:latin typeface="Calibri" panose="020F0502020204030204" pitchFamily="34" charset="0"/>
              </a:rPr>
              <a:t>Ağız içi muayenesi</a:t>
            </a:r>
          </a:p>
          <a:p>
            <a:pPr marL="640080" lvl="1">
              <a:defRPr/>
            </a:pPr>
            <a:r>
              <a:rPr lang="tr-TR" sz="2600" dirty="0" err="1">
                <a:solidFill>
                  <a:schemeClr val="tx1"/>
                </a:solidFill>
                <a:latin typeface="Calibri" panose="020F0502020204030204" pitchFamily="34" charset="0"/>
              </a:rPr>
              <a:t>Tiroid</a:t>
            </a:r>
            <a:r>
              <a:rPr lang="tr-TR" sz="2600" dirty="0">
                <a:solidFill>
                  <a:schemeClr val="tx1"/>
                </a:solidFill>
                <a:latin typeface="Calibri" panose="020F0502020204030204" pitchFamily="34" charset="0"/>
              </a:rPr>
              <a:t> </a:t>
            </a:r>
            <a:r>
              <a:rPr lang="tr-TR" sz="2600" dirty="0" err="1">
                <a:solidFill>
                  <a:schemeClr val="tx1"/>
                </a:solidFill>
                <a:latin typeface="Calibri" panose="020F0502020204030204" pitchFamily="34" charset="0"/>
              </a:rPr>
              <a:t>palpasyonu</a:t>
            </a:r>
            <a:endParaRPr lang="tr-TR" sz="2600" dirty="0">
              <a:solidFill>
                <a:schemeClr val="tx1"/>
              </a:solidFill>
              <a:latin typeface="Calibri" panose="020F0502020204030204" pitchFamily="34" charset="0"/>
            </a:endParaRPr>
          </a:p>
          <a:p>
            <a:pPr marL="640080" lvl="1">
              <a:defRPr/>
            </a:pPr>
            <a:r>
              <a:rPr lang="tr-TR" sz="2600" dirty="0">
                <a:solidFill>
                  <a:schemeClr val="tx1"/>
                </a:solidFill>
                <a:latin typeface="Calibri" panose="020F0502020204030204" pitchFamily="34" charset="0"/>
              </a:rPr>
              <a:t>Kardiyak muayene</a:t>
            </a:r>
          </a:p>
          <a:p>
            <a:pPr marL="640080" lvl="1">
              <a:defRPr/>
            </a:pPr>
            <a:r>
              <a:rPr lang="tr-TR" sz="2600" dirty="0">
                <a:solidFill>
                  <a:schemeClr val="tx1"/>
                </a:solidFill>
                <a:latin typeface="Calibri" panose="020F0502020204030204" pitchFamily="34" charset="0"/>
              </a:rPr>
              <a:t>Nabız muayenesi </a:t>
            </a:r>
          </a:p>
          <a:p>
            <a:pPr marL="640080" lvl="1">
              <a:defRPr/>
            </a:pPr>
            <a:endParaRPr lang="tr-TR" dirty="0"/>
          </a:p>
        </p:txBody>
      </p:sp>
    </p:spTree>
    <p:extLst>
      <p:ext uri="{BB962C8B-B14F-4D97-AF65-F5344CB8AC3E}">
        <p14:creationId xmlns:p14="http://schemas.microsoft.com/office/powerpoint/2010/main" val="2677356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247A9D-A97A-4133-81D9-C13BD4D976D8}"/>
              </a:ext>
            </a:extLst>
          </p:cNvPr>
          <p:cNvSpPr>
            <a:spLocks noGrp="1"/>
          </p:cNvSpPr>
          <p:nvPr>
            <p:ph type="title"/>
          </p:nvPr>
        </p:nvSpPr>
        <p:spPr>
          <a:xfrm>
            <a:off x="1640156" y="649162"/>
            <a:ext cx="8911687" cy="1280890"/>
          </a:xfrm>
        </p:spPr>
        <p:txBody>
          <a:bodyPr/>
          <a:lstStyle/>
          <a:p>
            <a:pPr>
              <a:defRPr/>
            </a:pPr>
            <a:r>
              <a:rPr lang="tr-TR" dirty="0">
                <a:solidFill>
                  <a:schemeClr val="tx1"/>
                </a:solidFill>
                <a:latin typeface="Calibri" panose="020F0502020204030204" pitchFamily="34" charset="0"/>
              </a:rPr>
              <a:t>Diyabetli Hastaya Yaklaşım</a:t>
            </a:r>
            <a:endParaRPr lang="tr-TR" dirty="0"/>
          </a:p>
        </p:txBody>
      </p:sp>
      <p:sp>
        <p:nvSpPr>
          <p:cNvPr id="3" name="İçerik Yer Tutucusu 2">
            <a:extLst>
              <a:ext uri="{FF2B5EF4-FFF2-40B4-BE49-F238E27FC236}">
                <a16:creationId xmlns:a16="http://schemas.microsoft.com/office/drawing/2014/main" id="{21B5A776-6840-4C9D-9AC1-B7939B57D892}"/>
              </a:ext>
            </a:extLst>
          </p:cNvPr>
          <p:cNvSpPr>
            <a:spLocks noGrp="1"/>
          </p:cNvSpPr>
          <p:nvPr>
            <p:ph idx="1"/>
          </p:nvPr>
        </p:nvSpPr>
        <p:spPr>
          <a:xfrm>
            <a:off x="1476528" y="1540188"/>
            <a:ext cx="10348042" cy="4835560"/>
          </a:xfrm>
        </p:spPr>
        <p:txBody>
          <a:bodyPr rtlCol="0">
            <a:normAutofit/>
          </a:bodyPr>
          <a:lstStyle/>
          <a:p>
            <a:pPr>
              <a:defRPr/>
            </a:pPr>
            <a:r>
              <a:rPr lang="tr-TR" sz="2600" dirty="0">
                <a:solidFill>
                  <a:schemeClr val="tx1"/>
                </a:solidFill>
                <a:latin typeface="Calibri" panose="020F0502020204030204" pitchFamily="34" charset="0"/>
              </a:rPr>
              <a:t>Fizik muayene;</a:t>
            </a:r>
          </a:p>
          <a:p>
            <a:pPr marL="640080" lvl="1">
              <a:defRPr/>
            </a:pPr>
            <a:r>
              <a:rPr lang="tr-TR" sz="2400" dirty="0" err="1">
                <a:solidFill>
                  <a:schemeClr val="tx1"/>
                </a:solidFill>
                <a:latin typeface="Calibri" panose="020F0502020204030204" pitchFamily="34" charset="0"/>
              </a:rPr>
              <a:t>Abdominal</a:t>
            </a:r>
            <a:r>
              <a:rPr lang="tr-TR" sz="2400" dirty="0">
                <a:solidFill>
                  <a:schemeClr val="tx1"/>
                </a:solidFill>
                <a:latin typeface="Calibri" panose="020F0502020204030204" pitchFamily="34" charset="0"/>
              </a:rPr>
              <a:t> muayene (karaciğer </a:t>
            </a:r>
            <a:r>
              <a:rPr lang="tr-TR" sz="2400" dirty="0" err="1">
                <a:solidFill>
                  <a:schemeClr val="tx1"/>
                </a:solidFill>
                <a:latin typeface="Calibri" panose="020F0502020204030204" pitchFamily="34" charset="0"/>
              </a:rPr>
              <a:t>palpasyonu</a:t>
            </a:r>
            <a:r>
              <a:rPr lang="tr-TR" sz="2400" dirty="0">
                <a:solidFill>
                  <a:schemeClr val="tx1"/>
                </a:solidFill>
                <a:latin typeface="Calibri" panose="020F0502020204030204" pitchFamily="34" charset="0"/>
              </a:rPr>
              <a:t>)</a:t>
            </a:r>
          </a:p>
          <a:p>
            <a:pPr marL="640080" lvl="1">
              <a:defRPr/>
            </a:pPr>
            <a:r>
              <a:rPr lang="tr-TR" sz="2400" dirty="0">
                <a:solidFill>
                  <a:schemeClr val="tx1"/>
                </a:solidFill>
                <a:latin typeface="Calibri" panose="020F0502020204030204" pitchFamily="34" charset="0"/>
              </a:rPr>
              <a:t>El/parmak muayenesi (</a:t>
            </a:r>
            <a:r>
              <a:rPr lang="tr-TR" sz="2400" dirty="0" err="1">
                <a:solidFill>
                  <a:schemeClr val="tx1"/>
                </a:solidFill>
                <a:latin typeface="Calibri" panose="020F0502020204030204" pitchFamily="34" charset="0"/>
              </a:rPr>
              <a:t>sklerodaktili</a:t>
            </a:r>
            <a:r>
              <a:rPr lang="tr-TR" sz="2400" dirty="0">
                <a:solidFill>
                  <a:schemeClr val="tx1"/>
                </a:solidFill>
                <a:latin typeface="Calibri" panose="020F0502020204030204" pitchFamily="34" charset="0"/>
              </a:rPr>
              <a:t> ve </a:t>
            </a:r>
            <a:r>
              <a:rPr lang="tr-TR" sz="2400" dirty="0" err="1">
                <a:solidFill>
                  <a:schemeClr val="tx1"/>
                </a:solidFill>
                <a:latin typeface="Calibri" panose="020F0502020204030204" pitchFamily="34" charset="0"/>
              </a:rPr>
              <a:t>Dupuytren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kontraktürü</a:t>
            </a:r>
            <a:r>
              <a:rPr lang="tr-TR" sz="2400" dirty="0">
                <a:solidFill>
                  <a:schemeClr val="tx1"/>
                </a:solidFill>
                <a:latin typeface="Calibri" panose="020F0502020204030204" pitchFamily="34" charset="0"/>
              </a:rPr>
              <a:t> yönünden)</a:t>
            </a:r>
          </a:p>
          <a:p>
            <a:pPr marL="640080" lvl="1">
              <a:defRPr/>
            </a:pPr>
            <a:r>
              <a:rPr lang="tr-TR" sz="2400" dirty="0">
                <a:solidFill>
                  <a:schemeClr val="tx1"/>
                </a:solidFill>
                <a:latin typeface="Calibri" panose="020F0502020204030204" pitchFamily="34" charset="0"/>
              </a:rPr>
              <a:t>Ayak muayenesi (diyabetik ayak riski yönünden)</a:t>
            </a:r>
          </a:p>
          <a:p>
            <a:pPr marL="640080" lvl="1">
              <a:defRPr/>
            </a:pPr>
            <a:r>
              <a:rPr lang="tr-TR" sz="2400" dirty="0">
                <a:solidFill>
                  <a:schemeClr val="tx1"/>
                </a:solidFill>
                <a:latin typeface="Calibri" panose="020F0502020204030204" pitchFamily="34" charset="0"/>
              </a:rPr>
              <a:t>Cilt muayenesi (</a:t>
            </a:r>
            <a:r>
              <a:rPr lang="tr-TR" sz="2400" dirty="0" err="1">
                <a:solidFill>
                  <a:schemeClr val="tx1"/>
                </a:solidFill>
                <a:latin typeface="Calibri" panose="020F0502020204030204" pitchFamily="34" charset="0"/>
              </a:rPr>
              <a:t>akantozis</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nigrikans</a:t>
            </a:r>
            <a:r>
              <a:rPr lang="tr-TR" sz="2400" dirty="0">
                <a:solidFill>
                  <a:schemeClr val="tx1"/>
                </a:solidFill>
                <a:latin typeface="Calibri" panose="020F0502020204030204" pitchFamily="34" charset="0"/>
              </a:rPr>
              <a:t>, insülin </a:t>
            </a:r>
            <a:r>
              <a:rPr lang="tr-TR" sz="2400" dirty="0" err="1">
                <a:solidFill>
                  <a:schemeClr val="tx1"/>
                </a:solidFill>
                <a:latin typeface="Calibri" panose="020F0502020204030204" pitchFamily="34" charset="0"/>
              </a:rPr>
              <a:t>injeksiyon</a:t>
            </a:r>
            <a:r>
              <a:rPr lang="tr-TR" sz="2400" dirty="0">
                <a:solidFill>
                  <a:schemeClr val="tx1"/>
                </a:solidFill>
                <a:latin typeface="Calibri" panose="020F0502020204030204" pitchFamily="34" charset="0"/>
              </a:rPr>
              <a:t> yerleri)</a:t>
            </a:r>
          </a:p>
          <a:p>
            <a:pPr marL="640080" lvl="1">
              <a:defRPr/>
            </a:pPr>
            <a:r>
              <a:rPr lang="tr-TR" sz="2400" dirty="0">
                <a:solidFill>
                  <a:schemeClr val="tx1"/>
                </a:solidFill>
                <a:latin typeface="Calibri" panose="020F0502020204030204" pitchFamily="34" charset="0"/>
              </a:rPr>
              <a:t>Nörolojik muayene</a:t>
            </a:r>
          </a:p>
          <a:p>
            <a:pPr marL="640080" lvl="1">
              <a:defRPr/>
            </a:pPr>
            <a:r>
              <a:rPr lang="tr-TR" sz="2400" dirty="0" err="1">
                <a:solidFill>
                  <a:schemeClr val="tx1"/>
                </a:solidFill>
                <a:latin typeface="Calibri" panose="020F0502020204030204" pitchFamily="34" charset="0"/>
              </a:rPr>
              <a:t>Sekonder</a:t>
            </a:r>
            <a:r>
              <a:rPr lang="tr-TR" sz="2400" dirty="0">
                <a:solidFill>
                  <a:schemeClr val="tx1"/>
                </a:solidFill>
                <a:latin typeface="Calibri" panose="020F0502020204030204" pitchFamily="34" charset="0"/>
              </a:rPr>
              <a:t> diyabet nedeni olabilecek hastalık/durumlara ilişkin bulgular (</a:t>
            </a:r>
            <a:r>
              <a:rPr lang="tr-TR" sz="2400" dirty="0" err="1">
                <a:solidFill>
                  <a:schemeClr val="tx1"/>
                </a:solidFill>
                <a:latin typeface="Calibri" panose="020F0502020204030204" pitchFamily="34" charset="0"/>
              </a:rPr>
              <a:t>hemokromatoz</a:t>
            </a:r>
            <a:r>
              <a:rPr lang="tr-TR" sz="2400" dirty="0">
                <a:solidFill>
                  <a:schemeClr val="tx1"/>
                </a:solidFill>
                <a:latin typeface="Calibri" panose="020F0502020204030204" pitchFamily="34" charset="0"/>
              </a:rPr>
              <a:t>, pankreas hastalıkları, </a:t>
            </a:r>
            <a:r>
              <a:rPr lang="tr-TR" sz="2400" dirty="0" err="1">
                <a:solidFill>
                  <a:schemeClr val="tx1"/>
                </a:solidFill>
                <a:latin typeface="Calibri" panose="020F0502020204030204" pitchFamily="34" charset="0"/>
              </a:rPr>
              <a:t>endokrinopatiler</a:t>
            </a:r>
            <a:r>
              <a:rPr lang="tr-TR" sz="2400" dirty="0">
                <a:solidFill>
                  <a:schemeClr val="tx1"/>
                </a:solidFill>
                <a:latin typeface="Calibri" panose="020F0502020204030204" pitchFamily="34" charset="0"/>
              </a:rPr>
              <a:t>, genetik sendromlar)</a:t>
            </a:r>
          </a:p>
          <a:p>
            <a:pPr>
              <a:defRPr/>
            </a:pPr>
            <a:endParaRPr lang="tr-TR" dirty="0"/>
          </a:p>
        </p:txBody>
      </p:sp>
    </p:spTree>
    <p:extLst>
      <p:ext uri="{BB962C8B-B14F-4D97-AF65-F5344CB8AC3E}">
        <p14:creationId xmlns:p14="http://schemas.microsoft.com/office/powerpoint/2010/main" val="478072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D7F7D-2D72-4943-A291-E572E5941316}"/>
              </a:ext>
            </a:extLst>
          </p:cNvPr>
          <p:cNvSpPr>
            <a:spLocks noGrp="1"/>
          </p:cNvSpPr>
          <p:nvPr>
            <p:ph type="title"/>
          </p:nvPr>
        </p:nvSpPr>
        <p:spPr>
          <a:xfrm>
            <a:off x="1861912" y="344467"/>
            <a:ext cx="8911687" cy="795402"/>
          </a:xfrm>
        </p:spPr>
        <p:txBody>
          <a:bodyPr/>
          <a:lstStyle/>
          <a:p>
            <a:pPr>
              <a:defRPr/>
            </a:pPr>
            <a:r>
              <a:rPr lang="tr-TR" dirty="0">
                <a:solidFill>
                  <a:schemeClr val="tx1"/>
                </a:solidFill>
                <a:latin typeface="Calibri" panose="020F0502020204030204" pitchFamily="34" charset="0"/>
              </a:rPr>
              <a:t>Diyabetli Hastaya Yaklaşım</a:t>
            </a:r>
            <a:endParaRPr lang="tr-TR" dirty="0"/>
          </a:p>
        </p:txBody>
      </p:sp>
      <p:sp>
        <p:nvSpPr>
          <p:cNvPr id="32771" name="İçerik Yer Tutucusu 2">
            <a:extLst>
              <a:ext uri="{FF2B5EF4-FFF2-40B4-BE49-F238E27FC236}">
                <a16:creationId xmlns:a16="http://schemas.microsoft.com/office/drawing/2014/main" id="{01043E5F-A243-4381-BD1A-CA47AF76E9EB}"/>
              </a:ext>
            </a:extLst>
          </p:cNvPr>
          <p:cNvSpPr>
            <a:spLocks noGrp="1"/>
          </p:cNvSpPr>
          <p:nvPr>
            <p:ph idx="1"/>
          </p:nvPr>
        </p:nvSpPr>
        <p:spPr>
          <a:xfrm>
            <a:off x="1636443" y="1289668"/>
            <a:ext cx="9900028" cy="4935767"/>
          </a:xfrm>
        </p:spPr>
        <p:txBody>
          <a:bodyPr>
            <a:normAutofit lnSpcReduction="10000"/>
          </a:bodyPr>
          <a:lstStyle/>
          <a:p>
            <a:r>
              <a:rPr lang="tr-TR" altLang="tr-TR" sz="2600" dirty="0" err="1">
                <a:solidFill>
                  <a:schemeClr val="tx1"/>
                </a:solidFill>
                <a:latin typeface="Calibri" panose="020F0502020204030204" pitchFamily="34" charset="0"/>
              </a:rPr>
              <a:t>Labaratuvar</a:t>
            </a:r>
            <a:r>
              <a:rPr lang="tr-TR" altLang="tr-TR" sz="2600" dirty="0">
                <a:solidFill>
                  <a:schemeClr val="tx1"/>
                </a:solidFill>
                <a:latin typeface="Calibri" panose="020F0502020204030204" pitchFamily="34" charset="0"/>
              </a:rPr>
              <a:t> incelemeleri;</a:t>
            </a:r>
          </a:p>
          <a:p>
            <a:pPr lvl="1"/>
            <a:r>
              <a:rPr lang="tr-TR" altLang="tr-TR" sz="2400" dirty="0">
                <a:solidFill>
                  <a:schemeClr val="tx1"/>
                </a:solidFill>
                <a:latin typeface="Calibri" panose="020F0502020204030204" pitchFamily="34" charset="0"/>
              </a:rPr>
              <a:t>A1C: 3-6 ayda bir</a:t>
            </a:r>
          </a:p>
          <a:p>
            <a:pPr lvl="1"/>
            <a:r>
              <a:rPr lang="tr-TR" altLang="tr-TR" sz="2400" dirty="0">
                <a:solidFill>
                  <a:schemeClr val="tx1"/>
                </a:solidFill>
                <a:latin typeface="Calibri" panose="020F0502020204030204" pitchFamily="34" charset="0"/>
              </a:rPr>
              <a:t>Açlık </a:t>
            </a:r>
            <a:r>
              <a:rPr lang="tr-TR" altLang="tr-TR" sz="2400" dirty="0" err="1">
                <a:solidFill>
                  <a:schemeClr val="tx1"/>
                </a:solidFill>
                <a:latin typeface="Calibri" panose="020F0502020204030204" pitchFamily="34" charset="0"/>
              </a:rPr>
              <a:t>lipid</a:t>
            </a:r>
            <a:r>
              <a:rPr lang="tr-TR" altLang="tr-TR" sz="2400" dirty="0">
                <a:solidFill>
                  <a:schemeClr val="tx1"/>
                </a:solidFill>
                <a:latin typeface="Calibri" panose="020F0502020204030204" pitchFamily="34" charset="0"/>
              </a:rPr>
              <a:t> profili : Yılda bir</a:t>
            </a:r>
          </a:p>
          <a:p>
            <a:pPr lvl="1"/>
            <a:r>
              <a:rPr lang="tr-TR" altLang="tr-TR" sz="2400" dirty="0" err="1">
                <a:solidFill>
                  <a:schemeClr val="tx1"/>
                </a:solidFill>
                <a:latin typeface="Calibri" panose="020F0502020204030204" pitchFamily="34" charset="0"/>
              </a:rPr>
              <a:t>Mikroalbuminüri</a:t>
            </a:r>
            <a:r>
              <a:rPr lang="tr-TR" altLang="tr-TR" sz="2400" dirty="0">
                <a:solidFill>
                  <a:schemeClr val="tx1"/>
                </a:solidFill>
                <a:latin typeface="Calibri" panose="020F0502020204030204" pitchFamily="34" charset="0"/>
              </a:rPr>
              <a:t>: Yılda bir</a:t>
            </a:r>
          </a:p>
          <a:p>
            <a:pPr lvl="1"/>
            <a:r>
              <a:rPr lang="tr-TR" altLang="tr-TR" sz="2400" dirty="0">
                <a:solidFill>
                  <a:schemeClr val="tx1"/>
                </a:solidFill>
                <a:latin typeface="Calibri" panose="020F0502020204030204" pitchFamily="34" charset="0"/>
              </a:rPr>
              <a:t>Serum </a:t>
            </a:r>
            <a:r>
              <a:rPr lang="tr-TR" altLang="tr-TR" sz="2400" dirty="0" err="1">
                <a:solidFill>
                  <a:schemeClr val="tx1"/>
                </a:solidFill>
                <a:latin typeface="Calibri" panose="020F0502020204030204" pitchFamily="34" charset="0"/>
              </a:rPr>
              <a:t>kreatinin</a:t>
            </a:r>
            <a:r>
              <a:rPr lang="tr-TR" altLang="tr-TR" sz="2400" dirty="0">
                <a:solidFill>
                  <a:schemeClr val="tx1"/>
                </a:solidFill>
                <a:latin typeface="Calibri" panose="020F0502020204030204" pitchFamily="34" charset="0"/>
              </a:rPr>
              <a:t>: Erişkinde (çocukta </a:t>
            </a:r>
            <a:r>
              <a:rPr lang="tr-TR" altLang="tr-TR" sz="2400" dirty="0" err="1">
                <a:solidFill>
                  <a:schemeClr val="tx1"/>
                </a:solidFill>
                <a:latin typeface="Calibri" panose="020F0502020204030204" pitchFamily="34" charset="0"/>
              </a:rPr>
              <a:t>proteinüri</a:t>
            </a:r>
            <a:r>
              <a:rPr lang="tr-TR" altLang="tr-TR" sz="2400" dirty="0">
                <a:solidFill>
                  <a:schemeClr val="tx1"/>
                </a:solidFill>
                <a:latin typeface="Calibri" panose="020F0502020204030204" pitchFamily="34" charset="0"/>
              </a:rPr>
              <a:t> varsa) yılda bir</a:t>
            </a:r>
          </a:p>
          <a:p>
            <a:pPr lvl="1"/>
            <a:r>
              <a:rPr lang="tr-TR" altLang="tr-TR" sz="2400" dirty="0">
                <a:solidFill>
                  <a:schemeClr val="tx1"/>
                </a:solidFill>
                <a:latin typeface="Calibri" panose="020F0502020204030204" pitchFamily="34" charset="0"/>
              </a:rPr>
              <a:t>TSH : Tip 1 diyabetli hastaların tümünde ve gerekirse tip 2 diyabet hastalarında bakılmalıdır, normal ise 1-2 yılda bir tekrarlanabilir.</a:t>
            </a:r>
          </a:p>
          <a:p>
            <a:pPr lvl="1"/>
            <a:r>
              <a:rPr lang="tr-TR" altLang="tr-TR" sz="2400" dirty="0">
                <a:solidFill>
                  <a:schemeClr val="tx1"/>
                </a:solidFill>
                <a:latin typeface="Calibri" panose="020F0502020204030204" pitchFamily="34" charset="0"/>
              </a:rPr>
              <a:t>Erişkinde EKG: Her yıl</a:t>
            </a:r>
          </a:p>
          <a:p>
            <a:pPr lvl="1"/>
            <a:r>
              <a:rPr lang="nb-NO" altLang="tr-TR" sz="2400" dirty="0">
                <a:solidFill>
                  <a:schemeClr val="tx1"/>
                </a:solidFill>
                <a:latin typeface="Calibri" panose="020F0502020204030204" pitchFamily="34" charset="0"/>
              </a:rPr>
              <a:t>İdrar incelemesi (keton, protein, sediment): Her vizitte</a:t>
            </a:r>
            <a:endParaRPr lang="tr-TR" altLang="tr-TR" sz="24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Özellikle </a:t>
            </a:r>
            <a:r>
              <a:rPr lang="tr-TR" altLang="tr-TR" sz="2400" dirty="0" err="1">
                <a:solidFill>
                  <a:schemeClr val="tx1"/>
                </a:solidFill>
                <a:latin typeface="Calibri" panose="020F0502020204030204" pitchFamily="34" charset="0"/>
              </a:rPr>
              <a:t>metformin</a:t>
            </a:r>
            <a:r>
              <a:rPr lang="tr-TR" altLang="tr-TR" sz="2400" dirty="0">
                <a:solidFill>
                  <a:schemeClr val="tx1"/>
                </a:solidFill>
                <a:latin typeface="Calibri" panose="020F0502020204030204" pitchFamily="34" charset="0"/>
              </a:rPr>
              <a:t> kullanan erişkinlerde ve </a:t>
            </a:r>
            <a:r>
              <a:rPr lang="tr-TR" altLang="tr-TR" sz="2400" dirty="0" err="1">
                <a:solidFill>
                  <a:schemeClr val="tx1"/>
                </a:solidFill>
                <a:latin typeface="Calibri" panose="020F0502020204030204" pitchFamily="34" charset="0"/>
              </a:rPr>
              <a:t>pernisiyöz</a:t>
            </a:r>
            <a:r>
              <a:rPr lang="tr-TR" altLang="tr-TR" sz="2400" dirty="0">
                <a:solidFill>
                  <a:schemeClr val="tx1"/>
                </a:solidFill>
                <a:latin typeface="Calibri" panose="020F0502020204030204" pitchFamily="34" charset="0"/>
              </a:rPr>
              <a:t> anemi kuşkusu olan bireylerde gerektiğinde vitamin B12 düzeyi ölçülmelidir</a:t>
            </a:r>
          </a:p>
          <a:p>
            <a:endParaRPr lang="tr-TR" altLang="tr-TR" dirty="0"/>
          </a:p>
        </p:txBody>
      </p:sp>
    </p:spTree>
    <p:extLst>
      <p:ext uri="{BB962C8B-B14F-4D97-AF65-F5344CB8AC3E}">
        <p14:creationId xmlns:p14="http://schemas.microsoft.com/office/powerpoint/2010/main" val="3397593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4C093E-A011-4D01-B347-DA6DB606DABB}"/>
              </a:ext>
            </a:extLst>
          </p:cNvPr>
          <p:cNvSpPr>
            <a:spLocks noGrp="1"/>
          </p:cNvSpPr>
          <p:nvPr>
            <p:ph type="title"/>
          </p:nvPr>
        </p:nvSpPr>
        <p:spPr>
          <a:xfrm>
            <a:off x="1891468" y="586532"/>
            <a:ext cx="8911687" cy="841435"/>
          </a:xfrm>
        </p:spPr>
        <p:txBody>
          <a:bodyPr/>
          <a:lstStyle/>
          <a:p>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9B3F0CE6-5EA8-471B-B8A1-4EAD393F9162}"/>
              </a:ext>
            </a:extLst>
          </p:cNvPr>
          <p:cNvSpPr>
            <a:spLocks noGrp="1"/>
          </p:cNvSpPr>
          <p:nvPr>
            <p:ph idx="1"/>
          </p:nvPr>
        </p:nvSpPr>
        <p:spPr>
          <a:xfrm>
            <a:off x="1638300" y="1540189"/>
            <a:ext cx="8915400" cy="3777622"/>
          </a:xfrm>
        </p:spPr>
        <p:txBody>
          <a:bodyPr/>
          <a:lstStyle/>
          <a:p>
            <a:r>
              <a:rPr lang="tr-TR" sz="2400" dirty="0">
                <a:solidFill>
                  <a:schemeClr val="tx1"/>
                </a:solidFill>
                <a:latin typeface="Calibri" panose="020F0502020204030204" pitchFamily="34" charset="0"/>
              </a:rPr>
              <a:t>Hedef kan </a:t>
            </a:r>
            <a:r>
              <a:rPr lang="tr-TR" sz="2400" dirty="0" err="1">
                <a:solidFill>
                  <a:schemeClr val="tx1"/>
                </a:solidFill>
                <a:latin typeface="Calibri" panose="020F0502020204030204" pitchFamily="34" charset="0"/>
              </a:rPr>
              <a:t>glukozunun</a:t>
            </a:r>
            <a:r>
              <a:rPr lang="tr-TR" sz="2400" dirty="0">
                <a:solidFill>
                  <a:schemeClr val="tx1"/>
                </a:solidFill>
                <a:latin typeface="Calibri" panose="020F0502020204030204" pitchFamily="34" charset="0"/>
              </a:rPr>
              <a:t> normal düzeylere indirilmesi ile birlikte mikro ve </a:t>
            </a:r>
            <a:r>
              <a:rPr lang="tr-TR" sz="2400" dirty="0" err="1">
                <a:solidFill>
                  <a:schemeClr val="tx1"/>
                </a:solidFill>
                <a:latin typeface="Calibri" panose="020F0502020204030204" pitchFamily="34" charset="0"/>
              </a:rPr>
              <a:t>makrovasküler</a:t>
            </a:r>
            <a:r>
              <a:rPr lang="tr-TR" sz="2400" dirty="0">
                <a:solidFill>
                  <a:schemeClr val="tx1"/>
                </a:solidFill>
                <a:latin typeface="Calibri" panose="020F0502020204030204" pitchFamily="34" charset="0"/>
              </a:rPr>
              <a:t> komplikasyonların ve </a:t>
            </a:r>
            <a:r>
              <a:rPr lang="tr-TR" sz="2400" dirty="0" err="1">
                <a:solidFill>
                  <a:schemeClr val="tx1"/>
                </a:solidFill>
                <a:latin typeface="Calibri" panose="020F0502020204030204" pitchFamily="34" charset="0"/>
              </a:rPr>
              <a:t>kardiyovasküler</a:t>
            </a:r>
            <a:r>
              <a:rPr lang="tr-TR" sz="2400" dirty="0">
                <a:solidFill>
                  <a:schemeClr val="tx1"/>
                </a:solidFill>
                <a:latin typeface="Calibri" panose="020F0502020204030204" pitchFamily="34" charset="0"/>
              </a:rPr>
              <a:t> risk faktörlerinin kontrol altına alınmasıdır. </a:t>
            </a:r>
          </a:p>
          <a:p>
            <a:r>
              <a:rPr lang="tr-TR" sz="2400" dirty="0">
                <a:solidFill>
                  <a:schemeClr val="tx1"/>
                </a:solidFill>
                <a:latin typeface="Calibri" panose="020F0502020204030204" pitchFamily="34" charset="0"/>
              </a:rPr>
              <a:t>Kilo kontrolü sağlanması ve </a:t>
            </a:r>
            <a:r>
              <a:rPr lang="tr-TR" sz="2400" dirty="0" err="1">
                <a:solidFill>
                  <a:schemeClr val="tx1"/>
                </a:solidFill>
                <a:latin typeface="Calibri" panose="020F0502020204030204" pitchFamily="34" charset="0"/>
              </a:rPr>
              <a:t>yanısıra</a:t>
            </a:r>
            <a:r>
              <a:rPr lang="tr-TR" sz="2400" dirty="0">
                <a:solidFill>
                  <a:schemeClr val="tx1"/>
                </a:solidFill>
                <a:latin typeface="Calibri" panose="020F0502020204030204" pitchFamily="34" charset="0"/>
              </a:rPr>
              <a:t> kan basıncı ve </a:t>
            </a:r>
            <a:r>
              <a:rPr lang="tr-TR" sz="2400" dirty="0" err="1">
                <a:solidFill>
                  <a:schemeClr val="tx1"/>
                </a:solidFill>
                <a:latin typeface="Calibri" panose="020F0502020204030204" pitchFamily="34" charset="0"/>
              </a:rPr>
              <a:t>lipid</a:t>
            </a:r>
            <a:r>
              <a:rPr lang="tr-TR" sz="2400" dirty="0">
                <a:solidFill>
                  <a:schemeClr val="tx1"/>
                </a:solidFill>
                <a:latin typeface="Calibri" panose="020F0502020204030204" pitchFamily="34" charset="0"/>
              </a:rPr>
              <a:t> düzeyleri gibi diğer bilinen risk faktörlerinin de kontrol edilmesi gereklidir. </a:t>
            </a:r>
          </a:p>
          <a:p>
            <a:r>
              <a:rPr lang="tr-TR" sz="2400" dirty="0">
                <a:solidFill>
                  <a:schemeClr val="tx1"/>
                </a:solidFill>
                <a:latin typeface="Calibri" panose="020F0502020204030204" pitchFamily="34" charset="0"/>
              </a:rPr>
              <a:t>Tip 2 diyabetli bireylerde herhangi bir </a:t>
            </a:r>
            <a:r>
              <a:rPr lang="tr-TR" sz="2400" dirty="0" err="1">
                <a:solidFill>
                  <a:schemeClr val="tx1"/>
                </a:solidFill>
                <a:latin typeface="Calibri" panose="020F0502020204030204" pitchFamily="34" charset="0"/>
              </a:rPr>
              <a:t>kontrendikasyon</a:t>
            </a:r>
            <a:r>
              <a:rPr lang="tr-TR" sz="2400" dirty="0">
                <a:solidFill>
                  <a:schemeClr val="tx1"/>
                </a:solidFill>
                <a:latin typeface="Calibri" panose="020F0502020204030204" pitchFamily="34" charset="0"/>
              </a:rPr>
              <a:t> yoksa ve </a:t>
            </a:r>
            <a:r>
              <a:rPr lang="tr-TR" sz="2400" dirty="0" err="1">
                <a:solidFill>
                  <a:schemeClr val="tx1"/>
                </a:solidFill>
                <a:latin typeface="Calibri" panose="020F0502020204030204" pitchFamily="34" charset="0"/>
              </a:rPr>
              <a:t>tolere</a:t>
            </a:r>
            <a:r>
              <a:rPr lang="tr-TR" sz="2400" dirty="0">
                <a:solidFill>
                  <a:schemeClr val="tx1"/>
                </a:solidFill>
                <a:latin typeface="Calibri" panose="020F0502020204030204" pitchFamily="34" charset="0"/>
              </a:rPr>
              <a:t> edilebilirse </a:t>
            </a:r>
            <a:r>
              <a:rPr lang="tr-TR" sz="2400" dirty="0" err="1">
                <a:solidFill>
                  <a:schemeClr val="tx1"/>
                </a:solidFill>
                <a:latin typeface="Calibri" panose="020F0502020204030204" pitchFamily="34" charset="0"/>
              </a:rPr>
              <a:t>metformin</a:t>
            </a:r>
            <a:r>
              <a:rPr lang="tr-TR" sz="2400" dirty="0">
                <a:solidFill>
                  <a:schemeClr val="tx1"/>
                </a:solidFill>
                <a:latin typeface="Calibri" panose="020F0502020204030204" pitchFamily="34" charset="0"/>
              </a:rPr>
              <a:t> tercih edilmesi gereken ilk OAD seçeneğidir.</a:t>
            </a:r>
          </a:p>
        </p:txBody>
      </p:sp>
    </p:spTree>
    <p:extLst>
      <p:ext uri="{BB962C8B-B14F-4D97-AF65-F5344CB8AC3E}">
        <p14:creationId xmlns:p14="http://schemas.microsoft.com/office/powerpoint/2010/main" val="213011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D83CBC-B487-41D8-B824-6FDB3D08391E}"/>
              </a:ext>
            </a:extLst>
          </p:cNvPr>
          <p:cNvSpPr>
            <a:spLocks noGrp="1"/>
          </p:cNvSpPr>
          <p:nvPr>
            <p:ph type="title"/>
          </p:nvPr>
        </p:nvSpPr>
        <p:spPr>
          <a:xfrm>
            <a:off x="1753682" y="686740"/>
            <a:ext cx="8911687" cy="822883"/>
          </a:xfrm>
        </p:spPr>
        <p:txBody>
          <a:bodyPr/>
          <a:lstStyle/>
          <a:p>
            <a:r>
              <a:rPr lang="tr-TR" dirty="0">
                <a:latin typeface="Calibri" panose="020F0502020204030204" pitchFamily="34" charset="0"/>
              </a:rPr>
              <a:t>  </a:t>
            </a:r>
            <a:r>
              <a:rPr lang="tr-TR" dirty="0">
                <a:latin typeface="Calibri" panose="020F0502020204030204" pitchFamily="34" charset="0"/>
                <a:cs typeface="Times New Roman" panose="02020603050405020304" pitchFamily="18" charset="0"/>
              </a:rPr>
              <a:t>ÖNEMİ ????</a:t>
            </a:r>
          </a:p>
        </p:txBody>
      </p:sp>
      <p:sp>
        <p:nvSpPr>
          <p:cNvPr id="3" name="İçerik Yer Tutucusu 2">
            <a:extLst>
              <a:ext uri="{FF2B5EF4-FFF2-40B4-BE49-F238E27FC236}">
                <a16:creationId xmlns:a16="http://schemas.microsoft.com/office/drawing/2014/main" id="{744DB387-46EB-426E-8B0A-E02436128123}"/>
              </a:ext>
            </a:extLst>
          </p:cNvPr>
          <p:cNvSpPr>
            <a:spLocks noGrp="1"/>
          </p:cNvSpPr>
          <p:nvPr>
            <p:ph idx="1"/>
          </p:nvPr>
        </p:nvSpPr>
        <p:spPr>
          <a:xfrm>
            <a:off x="2025541" y="1802921"/>
            <a:ext cx="8915400" cy="3514890"/>
          </a:xfrm>
        </p:spPr>
        <p:txBody>
          <a:bodyPr>
            <a:normAutofit/>
          </a:bodyPr>
          <a:lstStyle/>
          <a:p>
            <a:r>
              <a:rPr lang="tr-TR" sz="2400" dirty="0">
                <a:solidFill>
                  <a:schemeClr val="tx1"/>
                </a:solidFill>
                <a:latin typeface="Calibri" panose="020F0502020204030204" pitchFamily="34" charset="0"/>
                <a:cs typeface="Times New Roman" panose="02020603050405020304" pitchFamily="18" charset="0"/>
              </a:rPr>
              <a:t>Birincil koruma ??</a:t>
            </a:r>
          </a:p>
          <a:p>
            <a:pPr marL="0" indent="0">
              <a:buNone/>
            </a:pPr>
            <a:endParaRPr lang="tr-TR" sz="2400" dirty="0">
              <a:solidFill>
                <a:schemeClr val="tx1"/>
              </a:solidFill>
              <a:latin typeface="Calibri" panose="020F0502020204030204" pitchFamily="34" charset="0"/>
              <a:cs typeface="Times New Roman" panose="02020603050405020304" pitchFamily="18" charset="0"/>
            </a:endParaRPr>
          </a:p>
          <a:p>
            <a:r>
              <a:rPr lang="tr-TR" sz="2400" dirty="0">
                <a:solidFill>
                  <a:schemeClr val="tx1"/>
                </a:solidFill>
                <a:latin typeface="Calibri" panose="020F0502020204030204" pitchFamily="34" charset="0"/>
                <a:cs typeface="Times New Roman" panose="02020603050405020304" pitchFamily="18" charset="0"/>
              </a:rPr>
              <a:t>İkincil koruma ??</a:t>
            </a:r>
          </a:p>
          <a:p>
            <a:pPr marL="0" indent="0">
              <a:buNone/>
            </a:pPr>
            <a:endParaRPr lang="tr-TR" sz="2400" dirty="0">
              <a:solidFill>
                <a:schemeClr val="tx1"/>
              </a:solidFill>
              <a:latin typeface="Calibri" panose="020F0502020204030204" pitchFamily="34" charset="0"/>
              <a:cs typeface="Times New Roman" panose="02020603050405020304" pitchFamily="18" charset="0"/>
            </a:endParaRPr>
          </a:p>
          <a:p>
            <a:r>
              <a:rPr lang="tr-TR" sz="2400" dirty="0">
                <a:solidFill>
                  <a:schemeClr val="tx1"/>
                </a:solidFill>
                <a:latin typeface="Calibri" panose="020F0502020204030204" pitchFamily="34" charset="0"/>
                <a:cs typeface="Times New Roman" panose="02020603050405020304" pitchFamily="18" charset="0"/>
              </a:rPr>
              <a:t>Üçüncül koruma ??</a:t>
            </a:r>
          </a:p>
        </p:txBody>
      </p:sp>
    </p:spTree>
    <p:extLst>
      <p:ext uri="{BB962C8B-B14F-4D97-AF65-F5344CB8AC3E}">
        <p14:creationId xmlns:p14="http://schemas.microsoft.com/office/powerpoint/2010/main" val="235171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1B277D-EA82-47CF-AA5A-5F46159967D4}"/>
              </a:ext>
            </a:extLst>
          </p:cNvPr>
          <p:cNvSpPr>
            <a:spLocks noGrp="1"/>
          </p:cNvSpPr>
          <p:nvPr>
            <p:ph type="title"/>
          </p:nvPr>
        </p:nvSpPr>
        <p:spPr>
          <a:xfrm>
            <a:off x="1656856" y="623637"/>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D3492C12-8F68-4513-BF6E-651FD5C66524}"/>
              </a:ext>
            </a:extLst>
          </p:cNvPr>
          <p:cNvSpPr>
            <a:spLocks noGrp="1"/>
          </p:cNvSpPr>
          <p:nvPr>
            <p:ph idx="1"/>
          </p:nvPr>
        </p:nvSpPr>
        <p:spPr>
          <a:xfrm>
            <a:off x="1400288" y="4885150"/>
            <a:ext cx="8915400" cy="1535293"/>
          </a:xfrm>
        </p:spPr>
        <p:txBody>
          <a:bodyPr rtlCol="0">
            <a:normAutofit/>
          </a:bodyPr>
          <a:lstStyle/>
          <a:p>
            <a:pPr marL="0" indent="0">
              <a:buNone/>
              <a:defRPr/>
            </a:pPr>
            <a:r>
              <a:rPr lang="tr-TR" sz="2400" dirty="0"/>
              <a:t>    </a:t>
            </a:r>
          </a:p>
        </p:txBody>
      </p:sp>
      <p:pic>
        <p:nvPicPr>
          <p:cNvPr id="43012" name="Picture 3">
            <a:extLst>
              <a:ext uri="{FF2B5EF4-FFF2-40B4-BE49-F238E27FC236}">
                <a16:creationId xmlns:a16="http://schemas.microsoft.com/office/drawing/2014/main" id="{BF74C19A-83D7-48EF-BBAC-1ED8660AE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457" y="1362701"/>
            <a:ext cx="9945665" cy="518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300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F9EBEE-F095-4159-AB7F-054CBFE8F851}"/>
              </a:ext>
            </a:extLst>
          </p:cNvPr>
          <p:cNvSpPr>
            <a:spLocks noGrp="1"/>
          </p:cNvSpPr>
          <p:nvPr>
            <p:ph type="title"/>
          </p:nvPr>
        </p:nvSpPr>
        <p:spPr>
          <a:xfrm>
            <a:off x="1941571" y="661688"/>
            <a:ext cx="8911687" cy="1280890"/>
          </a:xfrm>
        </p:spPr>
        <p:txBody>
          <a:bodyPr/>
          <a:lstStyle/>
          <a:p>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endParaRPr lang="tr-TR" dirty="0"/>
          </a:p>
        </p:txBody>
      </p:sp>
      <p:sp>
        <p:nvSpPr>
          <p:cNvPr id="3" name="İçerik Yer Tutucusu 2">
            <a:extLst>
              <a:ext uri="{FF2B5EF4-FFF2-40B4-BE49-F238E27FC236}">
                <a16:creationId xmlns:a16="http://schemas.microsoft.com/office/drawing/2014/main" id="{4126F60B-41A2-4843-9B57-AC79459EF8C5}"/>
              </a:ext>
            </a:extLst>
          </p:cNvPr>
          <p:cNvSpPr>
            <a:spLocks noGrp="1"/>
          </p:cNvSpPr>
          <p:nvPr>
            <p:ph idx="1"/>
          </p:nvPr>
        </p:nvSpPr>
        <p:spPr>
          <a:xfrm>
            <a:off x="1937858" y="1439981"/>
            <a:ext cx="8915400" cy="3777622"/>
          </a:xfrm>
        </p:spPr>
        <p:txBody>
          <a:bodyPr/>
          <a:lstStyle/>
          <a:p>
            <a:pPr>
              <a:defRPr/>
            </a:pPr>
            <a:endParaRPr lang="tr-TR" sz="2400" dirty="0">
              <a:solidFill>
                <a:schemeClr val="tx1"/>
              </a:solidFill>
              <a:latin typeface="Calibri" panose="020F0502020204030204" pitchFamily="34" charset="0"/>
            </a:endParaRPr>
          </a:p>
          <a:p>
            <a:pPr>
              <a:defRPr/>
            </a:pPr>
            <a:r>
              <a:rPr lang="tr-TR" sz="2400" dirty="0" err="1">
                <a:solidFill>
                  <a:schemeClr val="tx1"/>
                </a:solidFill>
                <a:latin typeface="Calibri" panose="020F0502020204030204" pitchFamily="34" charset="0"/>
              </a:rPr>
              <a:t>Glisemik</a:t>
            </a:r>
            <a:r>
              <a:rPr lang="tr-TR" sz="2400" dirty="0">
                <a:solidFill>
                  <a:schemeClr val="tx1"/>
                </a:solidFill>
                <a:latin typeface="Calibri" panose="020F0502020204030204" pitchFamily="34" charset="0"/>
              </a:rPr>
              <a:t> hedefler bireyselleştirilmelidir.</a:t>
            </a:r>
          </a:p>
          <a:p>
            <a:pPr>
              <a:defRPr/>
            </a:pPr>
            <a:endParaRPr lang="tr-TR" sz="2400" dirty="0">
              <a:solidFill>
                <a:schemeClr val="tx1"/>
              </a:solidFill>
              <a:latin typeface="Calibri" panose="020F0502020204030204" pitchFamily="34" charset="0"/>
            </a:endParaRPr>
          </a:p>
          <a:p>
            <a:pPr>
              <a:defRPr/>
            </a:pPr>
            <a:r>
              <a:rPr lang="tr-TR" sz="2400" dirty="0">
                <a:solidFill>
                  <a:schemeClr val="tx1"/>
                </a:solidFill>
                <a:latin typeface="Calibri" panose="020F0502020204030204" pitchFamily="34" charset="0"/>
              </a:rPr>
              <a:t>Yaşam beklentisi düşük, tekrarlayan ciddi hipoglisemi atakları, eşlik eden diğer hastalıklar gibi durumlarda daha esnek </a:t>
            </a:r>
            <a:r>
              <a:rPr lang="tr-TR" sz="2400" dirty="0" err="1">
                <a:solidFill>
                  <a:schemeClr val="tx1"/>
                </a:solidFill>
                <a:latin typeface="Calibri" panose="020F0502020204030204" pitchFamily="34" charset="0"/>
              </a:rPr>
              <a:t>glisemik</a:t>
            </a:r>
            <a:r>
              <a:rPr lang="tr-TR" sz="2400" dirty="0">
                <a:solidFill>
                  <a:schemeClr val="tx1"/>
                </a:solidFill>
                <a:latin typeface="Calibri" panose="020F0502020204030204" pitchFamily="34" charset="0"/>
              </a:rPr>
              <a:t> kontrol hedefleri tercih edilmelidir.</a:t>
            </a:r>
          </a:p>
          <a:p>
            <a:endParaRPr lang="tr-TR" dirty="0"/>
          </a:p>
        </p:txBody>
      </p:sp>
    </p:spTree>
    <p:extLst>
      <p:ext uri="{BB962C8B-B14F-4D97-AF65-F5344CB8AC3E}">
        <p14:creationId xmlns:p14="http://schemas.microsoft.com/office/powerpoint/2010/main" val="394302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5F3821A-E50C-4325-9AD2-1479703FD9DD}"/>
              </a:ext>
            </a:extLst>
          </p:cNvPr>
          <p:cNvSpPr>
            <a:spLocks noGrp="1"/>
          </p:cNvSpPr>
          <p:nvPr>
            <p:ph type="title"/>
          </p:nvPr>
        </p:nvSpPr>
        <p:spPr>
          <a:xfrm>
            <a:off x="1866414" y="190666"/>
            <a:ext cx="8911687" cy="1280890"/>
          </a:xfrm>
        </p:spPr>
        <p:txBody>
          <a:bodyPr/>
          <a:lstStyle/>
          <a:p>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endParaRPr lang="tr-TR" dirty="0"/>
          </a:p>
        </p:txBody>
      </p:sp>
      <p:pic>
        <p:nvPicPr>
          <p:cNvPr id="4" name="Picture 3">
            <a:extLst>
              <a:ext uri="{FF2B5EF4-FFF2-40B4-BE49-F238E27FC236}">
                <a16:creationId xmlns:a16="http://schemas.microsoft.com/office/drawing/2014/main" id="{F3C54D2D-0626-414F-8692-76ADA592CA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413" y="970515"/>
            <a:ext cx="8911687" cy="414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2">
            <a:extLst>
              <a:ext uri="{FF2B5EF4-FFF2-40B4-BE49-F238E27FC236}">
                <a16:creationId xmlns:a16="http://schemas.microsoft.com/office/drawing/2014/main" id="{9764C9F4-FCFB-4425-8EDD-00A6C544DF47}"/>
              </a:ext>
            </a:extLst>
          </p:cNvPr>
          <p:cNvSpPr txBox="1">
            <a:spLocks/>
          </p:cNvSpPr>
          <p:nvPr/>
        </p:nvSpPr>
        <p:spPr>
          <a:xfrm>
            <a:off x="1866413" y="5223116"/>
            <a:ext cx="9302623" cy="6541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altLang="tr-TR" sz="2400" dirty="0">
                <a:solidFill>
                  <a:schemeClr val="tx1"/>
                </a:solidFill>
                <a:latin typeface="Calibri" panose="020F0502020204030204" pitchFamily="34" charset="0"/>
              </a:rPr>
              <a:t>Gebelik planlayan diyabetli kadınlarda hedef A1C</a:t>
            </a:r>
            <a:r>
              <a:rPr lang="tr-TR" altLang="tr-TR" sz="2400" dirty="0">
                <a:solidFill>
                  <a:schemeClr val="tx1"/>
                </a:solidFill>
                <a:latin typeface="Calibri" panose="020F0502020204030204" pitchFamily="34" charset="0"/>
                <a:sym typeface="Wingdings" panose="05000000000000000000" pitchFamily="2" charset="2"/>
              </a:rPr>
              <a:t></a:t>
            </a:r>
            <a:r>
              <a:rPr lang="tr-TR" altLang="tr-TR" sz="2400" dirty="0">
                <a:solidFill>
                  <a:schemeClr val="tx1"/>
                </a:solidFill>
                <a:latin typeface="Calibri" panose="020F0502020204030204" pitchFamily="34" charset="0"/>
              </a:rPr>
              <a:t>6-6.5 olmalıdır.</a:t>
            </a:r>
          </a:p>
          <a:p>
            <a:endParaRPr lang="tr-TR" altLang="tr-TR" sz="2300" dirty="0"/>
          </a:p>
        </p:txBody>
      </p:sp>
    </p:spTree>
    <p:extLst>
      <p:ext uri="{BB962C8B-B14F-4D97-AF65-F5344CB8AC3E}">
        <p14:creationId xmlns:p14="http://schemas.microsoft.com/office/powerpoint/2010/main" val="2647500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F42D7C-D231-474F-8632-255D8739101B}"/>
              </a:ext>
            </a:extLst>
          </p:cNvPr>
          <p:cNvSpPr>
            <a:spLocks noGrp="1"/>
          </p:cNvSpPr>
          <p:nvPr>
            <p:ph type="title"/>
          </p:nvPr>
        </p:nvSpPr>
        <p:spPr>
          <a:xfrm>
            <a:off x="1774826" y="200792"/>
            <a:ext cx="8911687" cy="766279"/>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4" name="İçerik Yer Tutucusu 3">
            <a:extLst>
              <a:ext uri="{FF2B5EF4-FFF2-40B4-BE49-F238E27FC236}">
                <a16:creationId xmlns:a16="http://schemas.microsoft.com/office/drawing/2014/main" id="{5A041050-E850-447F-B6DB-90D5D4FAB182}"/>
              </a:ext>
            </a:extLst>
          </p:cNvPr>
          <p:cNvPicPr>
            <a:picLocks noGrp="1" noChangeAspect="1"/>
          </p:cNvPicPr>
          <p:nvPr>
            <p:ph idx="1"/>
          </p:nvPr>
        </p:nvPicPr>
        <p:blipFill rotWithShape="1">
          <a:blip r:embed="rId2"/>
          <a:srcRect l="32948" t="24889" r="33914" b="38038"/>
          <a:stretch/>
        </p:blipFill>
        <p:spPr>
          <a:xfrm>
            <a:off x="1774826" y="967071"/>
            <a:ext cx="8383782" cy="5862099"/>
          </a:xfrm>
          <a:prstGeom prst="rect">
            <a:avLst/>
          </a:prstGeom>
        </p:spPr>
      </p:pic>
    </p:spTree>
    <p:extLst>
      <p:ext uri="{BB962C8B-B14F-4D97-AF65-F5344CB8AC3E}">
        <p14:creationId xmlns:p14="http://schemas.microsoft.com/office/powerpoint/2010/main" val="3473379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D8351D-2392-4D07-9CA5-17BCAAB24298}"/>
              </a:ext>
            </a:extLst>
          </p:cNvPr>
          <p:cNvSpPr>
            <a:spLocks noGrp="1"/>
          </p:cNvSpPr>
          <p:nvPr>
            <p:ph type="title"/>
          </p:nvPr>
        </p:nvSpPr>
        <p:spPr>
          <a:xfrm>
            <a:off x="1816312" y="624110"/>
            <a:ext cx="8911687" cy="1280890"/>
          </a:xfrm>
        </p:spPr>
        <p:txBody>
          <a:bodyPr/>
          <a:lstStyle/>
          <a:p>
            <a:pPr>
              <a:defRPr/>
            </a:pPr>
            <a:r>
              <a:rPr lang="tr-TR" dirty="0" err="1">
                <a:latin typeface="Calibri" panose="020F0502020204030204" pitchFamily="34" charset="0"/>
              </a:rPr>
              <a:t>Diyabetes</a:t>
            </a:r>
            <a:r>
              <a:rPr lang="tr-TR" dirty="0">
                <a:latin typeface="Calibri" panose="020F0502020204030204" pitchFamily="34" charset="0"/>
              </a:rPr>
              <a:t> </a:t>
            </a:r>
            <a:r>
              <a:rPr lang="tr-TR" dirty="0" err="1">
                <a:latin typeface="Calibri" panose="020F0502020204030204" pitchFamily="34" charset="0"/>
              </a:rPr>
              <a:t>Mellitus</a:t>
            </a:r>
            <a:r>
              <a:rPr lang="tr-TR" dirty="0">
                <a:latin typeface="Calibri" panose="020F0502020204030204" pitchFamily="34" charset="0"/>
              </a:rPr>
              <a:t> Tedavisi </a:t>
            </a:r>
          </a:p>
        </p:txBody>
      </p:sp>
      <p:sp>
        <p:nvSpPr>
          <p:cNvPr id="46083" name="İçerik Yer Tutucusu 2">
            <a:extLst>
              <a:ext uri="{FF2B5EF4-FFF2-40B4-BE49-F238E27FC236}">
                <a16:creationId xmlns:a16="http://schemas.microsoft.com/office/drawing/2014/main" id="{7136F55F-8B70-462A-AD5E-24B17571CC65}"/>
              </a:ext>
            </a:extLst>
          </p:cNvPr>
          <p:cNvSpPr>
            <a:spLocks noGrp="1"/>
          </p:cNvSpPr>
          <p:nvPr>
            <p:ph idx="1"/>
          </p:nvPr>
        </p:nvSpPr>
        <p:spPr>
          <a:xfrm>
            <a:off x="1812599" y="1554271"/>
            <a:ext cx="8915400" cy="3268230"/>
          </a:xfrm>
        </p:spPr>
        <p:txBody>
          <a:bodyPr/>
          <a:lstStyle/>
          <a:p>
            <a:r>
              <a:rPr lang="tr-TR" altLang="tr-TR" sz="2400" dirty="0">
                <a:solidFill>
                  <a:schemeClr val="tx1"/>
                </a:solidFill>
                <a:latin typeface="Calibri" panose="020F0502020204030204" pitchFamily="34" charset="0"/>
              </a:rPr>
              <a:t>Tedavinin değişmez öğeleri </a:t>
            </a:r>
            <a:r>
              <a:rPr lang="tr-TR" altLang="tr-TR" sz="2400" u="sng" dirty="0">
                <a:solidFill>
                  <a:schemeClr val="tx1"/>
                </a:solidFill>
                <a:latin typeface="Calibri" panose="020F0502020204030204" pitchFamily="34" charset="0"/>
              </a:rPr>
              <a:t>hastanın eğitimi</a:t>
            </a:r>
            <a:r>
              <a:rPr lang="tr-TR" altLang="tr-TR" sz="2400" dirty="0">
                <a:solidFill>
                  <a:schemeClr val="tx1"/>
                </a:solidFill>
                <a:latin typeface="Calibri" panose="020F0502020204030204" pitchFamily="34" charset="0"/>
              </a:rPr>
              <a:t>, </a:t>
            </a:r>
            <a:r>
              <a:rPr lang="tr-TR" altLang="tr-TR" sz="2400" u="sng" dirty="0">
                <a:solidFill>
                  <a:schemeClr val="tx1"/>
                </a:solidFill>
                <a:latin typeface="Calibri" panose="020F0502020204030204" pitchFamily="34" charset="0"/>
              </a:rPr>
              <a:t>tıbbi beslenme tedavisi </a:t>
            </a:r>
            <a:r>
              <a:rPr lang="tr-TR" altLang="tr-TR" sz="2400" dirty="0">
                <a:solidFill>
                  <a:schemeClr val="tx1"/>
                </a:solidFill>
                <a:latin typeface="Calibri" panose="020F0502020204030204" pitchFamily="34" charset="0"/>
              </a:rPr>
              <a:t>ve </a:t>
            </a:r>
            <a:r>
              <a:rPr lang="tr-TR" altLang="tr-TR" sz="2400" u="sng" dirty="0">
                <a:solidFill>
                  <a:schemeClr val="tx1"/>
                </a:solidFill>
                <a:latin typeface="Calibri" panose="020F0502020204030204" pitchFamily="34" charset="0"/>
              </a:rPr>
              <a:t>egzersiz</a:t>
            </a:r>
            <a:r>
              <a:rPr lang="tr-TR" altLang="tr-TR" sz="2400" dirty="0">
                <a:solidFill>
                  <a:schemeClr val="tx1"/>
                </a:solidFill>
                <a:latin typeface="Calibri" panose="020F0502020204030204" pitchFamily="34" charset="0"/>
              </a:rPr>
              <a:t>dir.</a:t>
            </a:r>
          </a:p>
          <a:p>
            <a:r>
              <a:rPr lang="tr-TR" altLang="tr-TR" sz="2400" dirty="0">
                <a:solidFill>
                  <a:schemeClr val="tx1"/>
                </a:solidFill>
                <a:latin typeface="Calibri" panose="020F0502020204030204" pitchFamily="34" charset="0"/>
              </a:rPr>
              <a:t>Tip 1 ve tip 2 diyabetlilerin tanıyı izleyen ilk 1 ay içinde;</a:t>
            </a:r>
          </a:p>
          <a:p>
            <a:r>
              <a:rPr lang="tr-TR" altLang="tr-TR" sz="2400" dirty="0" err="1">
                <a:solidFill>
                  <a:schemeClr val="tx1"/>
                </a:solidFill>
                <a:latin typeface="Calibri" panose="020F0502020204030204" pitchFamily="34" charset="0"/>
              </a:rPr>
              <a:t>GDM’lilerin</a:t>
            </a:r>
            <a:r>
              <a:rPr lang="tr-TR" altLang="tr-TR" sz="2400" dirty="0">
                <a:solidFill>
                  <a:schemeClr val="tx1"/>
                </a:solidFill>
                <a:latin typeface="Calibri" panose="020F0502020204030204" pitchFamily="34" charset="0"/>
              </a:rPr>
              <a:t> ise ilk hafta içinde diyetisyene yönlendirilmesi önerilmektedir.</a:t>
            </a:r>
          </a:p>
          <a:p>
            <a:r>
              <a:rPr lang="tr-TR" altLang="tr-TR" sz="2400" dirty="0">
                <a:solidFill>
                  <a:schemeClr val="tx1"/>
                </a:solidFill>
                <a:latin typeface="Calibri" panose="020F0502020204030204" pitchFamily="34" charset="0"/>
              </a:rPr>
              <a:t>Tüm hastalara </a:t>
            </a:r>
            <a:r>
              <a:rPr lang="tr-TR" altLang="tr-TR" sz="2400" u="sng" dirty="0">
                <a:solidFill>
                  <a:schemeClr val="tx1"/>
                </a:solidFill>
                <a:latin typeface="Calibri" panose="020F0502020204030204" pitchFamily="34" charset="0"/>
              </a:rPr>
              <a:t>sigara kullanımının bırakılması </a:t>
            </a:r>
            <a:r>
              <a:rPr lang="tr-TR" altLang="tr-TR" sz="2400" dirty="0">
                <a:solidFill>
                  <a:schemeClr val="tx1"/>
                </a:solidFill>
                <a:latin typeface="Calibri" panose="020F0502020204030204" pitchFamily="34" charset="0"/>
              </a:rPr>
              <a:t>önerilmelidir.</a:t>
            </a:r>
          </a:p>
          <a:p>
            <a:endParaRPr lang="tr-TR" altLang="tr-TR" dirty="0"/>
          </a:p>
        </p:txBody>
      </p:sp>
    </p:spTree>
    <p:extLst>
      <p:ext uri="{BB962C8B-B14F-4D97-AF65-F5344CB8AC3E}">
        <p14:creationId xmlns:p14="http://schemas.microsoft.com/office/powerpoint/2010/main" val="1826501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795AD1-105F-415D-884B-B1C757335D1C}"/>
              </a:ext>
            </a:extLst>
          </p:cNvPr>
          <p:cNvSpPr>
            <a:spLocks noGrp="1"/>
          </p:cNvSpPr>
          <p:nvPr>
            <p:ph type="title"/>
          </p:nvPr>
        </p:nvSpPr>
        <p:spPr>
          <a:xfrm>
            <a:off x="1816311" y="674214"/>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endParaRPr lang="tr-TR" dirty="0"/>
          </a:p>
        </p:txBody>
      </p:sp>
      <p:sp>
        <p:nvSpPr>
          <p:cNvPr id="3" name="İçerik Yer Tutucusu 2">
            <a:extLst>
              <a:ext uri="{FF2B5EF4-FFF2-40B4-BE49-F238E27FC236}">
                <a16:creationId xmlns:a16="http://schemas.microsoft.com/office/drawing/2014/main" id="{6DC6237D-E9EA-49AD-8CEA-CF0732C26F8B}"/>
              </a:ext>
            </a:extLst>
          </p:cNvPr>
          <p:cNvSpPr>
            <a:spLocks noGrp="1"/>
          </p:cNvSpPr>
          <p:nvPr>
            <p:ph idx="1"/>
          </p:nvPr>
        </p:nvSpPr>
        <p:spPr>
          <a:xfrm>
            <a:off x="1365337" y="1540188"/>
            <a:ext cx="10521863" cy="4998397"/>
          </a:xfrm>
        </p:spPr>
        <p:txBody>
          <a:bodyPr rtlCol="0">
            <a:noAutofit/>
          </a:bodyPr>
          <a:lstStyle/>
          <a:p>
            <a:pPr>
              <a:defRPr/>
            </a:pPr>
            <a:r>
              <a:rPr lang="tr-TR" sz="2400" dirty="0">
                <a:solidFill>
                  <a:schemeClr val="tx1"/>
                </a:solidFill>
                <a:latin typeface="Calibri" panose="020F0502020204030204" pitchFamily="34" charset="0"/>
              </a:rPr>
              <a:t>Hastalığın kontrolü ve tedavinin başarısı için hastaya;</a:t>
            </a:r>
          </a:p>
          <a:p>
            <a:pPr marL="640080" lvl="1">
              <a:defRPr/>
            </a:pPr>
            <a:r>
              <a:rPr lang="tr-TR" sz="2400" dirty="0">
                <a:solidFill>
                  <a:schemeClr val="tx1"/>
                </a:solidFill>
                <a:latin typeface="Calibri" panose="020F0502020204030204" pitchFamily="34" charset="0"/>
              </a:rPr>
              <a:t>Diyabet nedenleri, </a:t>
            </a:r>
          </a:p>
          <a:p>
            <a:pPr marL="640080" lvl="1">
              <a:defRPr/>
            </a:pPr>
            <a:r>
              <a:rPr lang="tr-TR" sz="2400" dirty="0">
                <a:solidFill>
                  <a:schemeClr val="tx1"/>
                </a:solidFill>
                <a:latin typeface="Calibri" panose="020F0502020204030204" pitchFamily="34" charset="0"/>
              </a:rPr>
              <a:t>Tedavi seçenekleri, </a:t>
            </a:r>
          </a:p>
          <a:p>
            <a:pPr marL="640080" lvl="1">
              <a:defRPr/>
            </a:pPr>
            <a:r>
              <a:rPr lang="tr-TR" sz="2400" dirty="0">
                <a:solidFill>
                  <a:schemeClr val="tx1"/>
                </a:solidFill>
                <a:latin typeface="Calibri" panose="020F0502020204030204" pitchFamily="34" charset="0"/>
              </a:rPr>
              <a:t>Beslenme ve egzersizin önemi, </a:t>
            </a:r>
          </a:p>
          <a:p>
            <a:pPr marL="640080" lvl="1">
              <a:defRPr/>
            </a:pPr>
            <a:r>
              <a:rPr lang="tr-TR" sz="2400" dirty="0" err="1">
                <a:solidFill>
                  <a:schemeClr val="tx1"/>
                </a:solidFill>
                <a:latin typeface="Calibri" panose="020F0502020204030204" pitchFamily="34" charset="0"/>
              </a:rPr>
              <a:t>Özbakım</a:t>
            </a:r>
            <a:r>
              <a:rPr lang="tr-TR" sz="2400" dirty="0">
                <a:solidFill>
                  <a:schemeClr val="tx1"/>
                </a:solidFill>
                <a:latin typeface="Calibri" panose="020F0502020204030204" pitchFamily="34" charset="0"/>
              </a:rPr>
              <a:t>, </a:t>
            </a:r>
          </a:p>
          <a:p>
            <a:pPr marL="640080" lvl="1">
              <a:defRPr/>
            </a:pPr>
            <a:r>
              <a:rPr lang="tr-TR" sz="2400" dirty="0">
                <a:solidFill>
                  <a:schemeClr val="tx1"/>
                </a:solidFill>
                <a:latin typeface="Calibri" panose="020F0502020204030204" pitchFamily="34" charset="0"/>
              </a:rPr>
              <a:t>Kan </a:t>
            </a:r>
            <a:r>
              <a:rPr lang="tr-TR" sz="2400" dirty="0" err="1">
                <a:solidFill>
                  <a:schemeClr val="tx1"/>
                </a:solidFill>
                <a:latin typeface="Calibri" panose="020F0502020204030204" pitchFamily="34" charset="0"/>
              </a:rPr>
              <a:t>glukoz</a:t>
            </a:r>
            <a:r>
              <a:rPr lang="tr-TR" sz="2400" dirty="0">
                <a:solidFill>
                  <a:schemeClr val="tx1"/>
                </a:solidFill>
                <a:latin typeface="Calibri" panose="020F0502020204030204" pitchFamily="34" charset="0"/>
              </a:rPr>
              <a:t> düzeylerinin takibi, </a:t>
            </a:r>
          </a:p>
          <a:p>
            <a:pPr marL="640080" lvl="1">
              <a:defRPr/>
            </a:pPr>
            <a:r>
              <a:rPr lang="tr-TR" sz="2400" dirty="0">
                <a:solidFill>
                  <a:schemeClr val="tx1"/>
                </a:solidFill>
                <a:latin typeface="Calibri" panose="020F0502020204030204" pitchFamily="34" charset="0"/>
              </a:rPr>
              <a:t>Tedavi uyumu, </a:t>
            </a:r>
          </a:p>
          <a:p>
            <a:pPr marL="640080" lvl="1">
              <a:defRPr/>
            </a:pPr>
            <a:r>
              <a:rPr lang="tr-TR" sz="2400" dirty="0">
                <a:solidFill>
                  <a:schemeClr val="tx1"/>
                </a:solidFill>
                <a:latin typeface="Calibri" panose="020F0502020204030204" pitchFamily="34" charset="0"/>
              </a:rPr>
              <a:t>Beklenmeyen durumlarla başa çıkma, </a:t>
            </a:r>
          </a:p>
          <a:p>
            <a:pPr marL="640080" lvl="1">
              <a:defRPr/>
            </a:pPr>
            <a:r>
              <a:rPr lang="tr-TR" sz="2400" dirty="0">
                <a:solidFill>
                  <a:schemeClr val="tx1"/>
                </a:solidFill>
                <a:latin typeface="Calibri" panose="020F0502020204030204" pitchFamily="34" charset="0"/>
              </a:rPr>
              <a:t>Komplikasyonları tanıma ve önleme gibi konularda eğitim verilmesi önemlidir. </a:t>
            </a:r>
          </a:p>
        </p:txBody>
      </p:sp>
    </p:spTree>
    <p:extLst>
      <p:ext uri="{BB962C8B-B14F-4D97-AF65-F5344CB8AC3E}">
        <p14:creationId xmlns:p14="http://schemas.microsoft.com/office/powerpoint/2010/main" val="101002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D968B9-0351-426E-99DE-07CABE7ACD91}"/>
              </a:ext>
            </a:extLst>
          </p:cNvPr>
          <p:cNvSpPr>
            <a:spLocks noGrp="1"/>
          </p:cNvSpPr>
          <p:nvPr>
            <p:ph type="title"/>
          </p:nvPr>
        </p:nvSpPr>
        <p:spPr>
          <a:xfrm>
            <a:off x="1929045" y="649162"/>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endParaRPr lang="tr-TR" dirty="0"/>
          </a:p>
        </p:txBody>
      </p:sp>
      <p:sp>
        <p:nvSpPr>
          <p:cNvPr id="48131" name="İçerik Yer Tutucusu 2">
            <a:extLst>
              <a:ext uri="{FF2B5EF4-FFF2-40B4-BE49-F238E27FC236}">
                <a16:creationId xmlns:a16="http://schemas.microsoft.com/office/drawing/2014/main" id="{006C36A7-CFA7-4904-BF40-8B4A288E3BFC}"/>
              </a:ext>
            </a:extLst>
          </p:cNvPr>
          <p:cNvSpPr>
            <a:spLocks noGrp="1"/>
          </p:cNvSpPr>
          <p:nvPr>
            <p:ph idx="1"/>
          </p:nvPr>
        </p:nvSpPr>
        <p:spPr>
          <a:xfrm>
            <a:off x="1929045" y="1540188"/>
            <a:ext cx="9444588" cy="4096523"/>
          </a:xfrm>
        </p:spPr>
        <p:txBody>
          <a:bodyPr>
            <a:normAutofit lnSpcReduction="10000"/>
          </a:bodyPr>
          <a:lstStyle/>
          <a:p>
            <a:r>
              <a:rPr lang="tr-TR" altLang="tr-TR" sz="2400" dirty="0">
                <a:solidFill>
                  <a:schemeClr val="tx1"/>
                </a:solidFill>
                <a:latin typeface="Calibri" panose="020F0502020204030204" pitchFamily="34" charset="0"/>
              </a:rPr>
              <a:t>Fiziksel aktivite ve egzersiz önerileri:</a:t>
            </a:r>
          </a:p>
          <a:p>
            <a:pPr lvl="1"/>
            <a:r>
              <a:rPr lang="tr-TR" altLang="tr-TR" sz="2400" dirty="0">
                <a:solidFill>
                  <a:schemeClr val="tx1"/>
                </a:solidFill>
                <a:latin typeface="Calibri" panose="020F0502020204030204" pitchFamily="34" charset="0"/>
              </a:rPr>
              <a:t>En az haftada 3 gün, gün aşırı olmak üzere, </a:t>
            </a:r>
          </a:p>
          <a:p>
            <a:pPr lvl="1"/>
            <a:r>
              <a:rPr lang="tr-TR" altLang="tr-TR" sz="2400" dirty="0">
                <a:solidFill>
                  <a:schemeClr val="tx1"/>
                </a:solidFill>
                <a:latin typeface="Calibri" panose="020F0502020204030204" pitchFamily="34" charset="0"/>
              </a:rPr>
              <a:t>Haftada toplam 150 dakika olacak şekilde,</a:t>
            </a:r>
          </a:p>
          <a:p>
            <a:pPr lvl="1"/>
            <a:r>
              <a:rPr lang="tr-TR" altLang="tr-TR" sz="2400" dirty="0">
                <a:solidFill>
                  <a:schemeClr val="tx1"/>
                </a:solidFill>
                <a:latin typeface="Calibri" panose="020F0502020204030204" pitchFamily="34" charset="0"/>
              </a:rPr>
              <a:t>Orta yoğunlukta egzersiz yapmaları sağlanmalıdır.</a:t>
            </a:r>
          </a:p>
          <a:p>
            <a:pPr lvl="1"/>
            <a:endParaRPr lang="tr-TR" altLang="tr-TR" sz="2400" dirty="0">
              <a:solidFill>
                <a:schemeClr val="tx1"/>
              </a:solidFill>
              <a:latin typeface="Calibri" panose="020F0502020204030204" pitchFamily="34" charset="0"/>
            </a:endParaRPr>
          </a:p>
          <a:p>
            <a:r>
              <a:rPr lang="tr-TR" altLang="tr-TR" sz="2400" dirty="0">
                <a:solidFill>
                  <a:schemeClr val="tx1"/>
                </a:solidFill>
                <a:latin typeface="Calibri" panose="020F0502020204030204" pitchFamily="34" charset="0"/>
              </a:rPr>
              <a:t>Ayrıca tıbbi beslenme tedavisi ve egzersiz insülin direncinin azalmasını sağlar.</a:t>
            </a:r>
          </a:p>
          <a:p>
            <a:r>
              <a:rPr lang="tr-TR" altLang="tr-TR" sz="2400" dirty="0">
                <a:solidFill>
                  <a:schemeClr val="tx1"/>
                </a:solidFill>
                <a:latin typeface="Calibri" panose="020F0502020204030204" pitchFamily="34" charset="0"/>
              </a:rPr>
              <a:t>Özellikle diyabet açısından yüksek riskli kişilerde diyabet gelişimini önlemeye yardımcı olur.</a:t>
            </a:r>
          </a:p>
        </p:txBody>
      </p:sp>
    </p:spTree>
    <p:extLst>
      <p:ext uri="{BB962C8B-B14F-4D97-AF65-F5344CB8AC3E}">
        <p14:creationId xmlns:p14="http://schemas.microsoft.com/office/powerpoint/2010/main" val="3527521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415083-7776-4B3D-AE4B-6DF10C2AE6A1}"/>
              </a:ext>
            </a:extLst>
          </p:cNvPr>
          <p:cNvSpPr>
            <a:spLocks noGrp="1"/>
          </p:cNvSpPr>
          <p:nvPr>
            <p:ph type="title"/>
          </p:nvPr>
        </p:nvSpPr>
        <p:spPr>
          <a:xfrm>
            <a:off x="1640156" y="636636"/>
            <a:ext cx="8911687" cy="816383"/>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endParaRPr lang="tr-TR" dirty="0"/>
          </a:p>
        </p:txBody>
      </p:sp>
      <p:sp>
        <p:nvSpPr>
          <p:cNvPr id="3" name="İçerik Yer Tutucusu 2">
            <a:extLst>
              <a:ext uri="{FF2B5EF4-FFF2-40B4-BE49-F238E27FC236}">
                <a16:creationId xmlns:a16="http://schemas.microsoft.com/office/drawing/2014/main" id="{DEDF0EA7-7887-413C-BD23-40781D0A9330}"/>
              </a:ext>
            </a:extLst>
          </p:cNvPr>
          <p:cNvSpPr>
            <a:spLocks noGrp="1"/>
          </p:cNvSpPr>
          <p:nvPr>
            <p:ph idx="1"/>
          </p:nvPr>
        </p:nvSpPr>
        <p:spPr>
          <a:xfrm>
            <a:off x="1640156" y="1540189"/>
            <a:ext cx="8915400" cy="3777622"/>
          </a:xfrm>
        </p:spPr>
        <p:txBody>
          <a:bodyPr rtlCol="0">
            <a:normAutofit/>
          </a:bodyPr>
          <a:lstStyle/>
          <a:p>
            <a:pPr>
              <a:defRPr/>
            </a:pPr>
            <a:endParaRPr lang="tr-TR" sz="2400" dirty="0">
              <a:solidFill>
                <a:schemeClr val="tx1"/>
              </a:solidFill>
              <a:latin typeface="Calibri" panose="020F0502020204030204" pitchFamily="34" charset="0"/>
            </a:endParaRPr>
          </a:p>
          <a:p>
            <a:pPr>
              <a:defRPr/>
            </a:pPr>
            <a:r>
              <a:rPr lang="tr-TR" sz="2400" dirty="0">
                <a:solidFill>
                  <a:schemeClr val="tx1"/>
                </a:solidFill>
                <a:latin typeface="Calibri" panose="020F0502020204030204" pitchFamily="34" charset="0"/>
              </a:rPr>
              <a:t>Oral </a:t>
            </a:r>
            <a:r>
              <a:rPr lang="tr-TR" sz="2400" dirty="0" err="1">
                <a:solidFill>
                  <a:schemeClr val="tx1"/>
                </a:solidFill>
                <a:latin typeface="Calibri" panose="020F0502020204030204" pitchFamily="34" charset="0"/>
              </a:rPr>
              <a:t>antidiyabetik</a:t>
            </a:r>
            <a:r>
              <a:rPr lang="tr-TR" sz="2400" dirty="0">
                <a:solidFill>
                  <a:schemeClr val="tx1"/>
                </a:solidFill>
                <a:latin typeface="Calibri" panose="020F0502020204030204" pitchFamily="34" charset="0"/>
              </a:rPr>
              <a:t> ilaçlar (OAD), tip 2 diyabette yaşam tarzı önerilerine (TBT ve fiziksel aktivite) ilave olarak kullanılırlar.</a:t>
            </a:r>
          </a:p>
          <a:p>
            <a:pPr marL="0" indent="0">
              <a:buNone/>
              <a:defRPr/>
            </a:pPr>
            <a:endParaRPr lang="tr-TR" sz="2400" dirty="0">
              <a:solidFill>
                <a:schemeClr val="tx1"/>
              </a:solidFill>
              <a:latin typeface="Calibri" panose="020F0502020204030204" pitchFamily="34" charset="0"/>
            </a:endParaRPr>
          </a:p>
          <a:p>
            <a:pPr>
              <a:defRPr/>
            </a:pPr>
            <a:r>
              <a:rPr lang="tr-TR" sz="2400" dirty="0">
                <a:solidFill>
                  <a:schemeClr val="tx1"/>
                </a:solidFill>
                <a:latin typeface="Calibri" panose="020F0502020204030204" pitchFamily="34" charset="0"/>
              </a:rPr>
              <a:t>Türkiye’de Sağlık Bakanlığı tarafından gebelikte kullanımı onaylanmış herhangi bir OAD bulunmamaktadır.</a:t>
            </a:r>
          </a:p>
          <a:p>
            <a:pPr>
              <a:defRPr/>
            </a:pPr>
            <a:endParaRPr lang="tr-TR" dirty="0"/>
          </a:p>
        </p:txBody>
      </p:sp>
    </p:spTree>
    <p:extLst>
      <p:ext uri="{BB962C8B-B14F-4D97-AF65-F5344CB8AC3E}">
        <p14:creationId xmlns:p14="http://schemas.microsoft.com/office/powerpoint/2010/main" val="3610946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CBF7B8-B40C-4032-9017-8C0C9E8147BB}"/>
              </a:ext>
            </a:extLst>
          </p:cNvPr>
          <p:cNvSpPr>
            <a:spLocks noGrp="1"/>
          </p:cNvSpPr>
          <p:nvPr>
            <p:ph type="title"/>
          </p:nvPr>
        </p:nvSpPr>
        <p:spPr>
          <a:xfrm>
            <a:off x="1640156" y="0"/>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 </a:t>
            </a:r>
            <a:r>
              <a:rPr lang="tr-TR" dirty="0" err="1">
                <a:solidFill>
                  <a:schemeClr val="tx1"/>
                </a:solidFill>
                <a:latin typeface="Calibri" panose="020F0502020204030204" pitchFamily="34" charset="0"/>
              </a:rPr>
              <a:t>OAD’ler</a:t>
            </a:r>
            <a:endParaRPr lang="tr-TR" dirty="0">
              <a:solidFill>
                <a:schemeClr val="tx1"/>
              </a:solidFill>
              <a:latin typeface="Calibri" panose="020F0502020204030204" pitchFamily="34" charset="0"/>
            </a:endParaRPr>
          </a:p>
        </p:txBody>
      </p:sp>
      <p:sp>
        <p:nvSpPr>
          <p:cNvPr id="3" name="İçerik Yer Tutucusu 2">
            <a:extLst>
              <a:ext uri="{FF2B5EF4-FFF2-40B4-BE49-F238E27FC236}">
                <a16:creationId xmlns:a16="http://schemas.microsoft.com/office/drawing/2014/main" id="{F16A4F0E-039B-46E5-8ECF-F84362BFA91B}"/>
              </a:ext>
            </a:extLst>
          </p:cNvPr>
          <p:cNvSpPr>
            <a:spLocks noGrp="1"/>
          </p:cNvSpPr>
          <p:nvPr>
            <p:ph idx="1"/>
          </p:nvPr>
        </p:nvSpPr>
        <p:spPr>
          <a:xfrm>
            <a:off x="1640156" y="730684"/>
            <a:ext cx="9820368" cy="6127316"/>
          </a:xfrm>
        </p:spPr>
        <p:txBody>
          <a:bodyPr rtlCol="0">
            <a:noAutofit/>
          </a:bodyPr>
          <a:lstStyle/>
          <a:p>
            <a:pPr>
              <a:defRPr/>
            </a:pPr>
            <a:r>
              <a:rPr lang="tr-TR" b="1" i="1" dirty="0" err="1">
                <a:solidFill>
                  <a:schemeClr val="tx1"/>
                </a:solidFill>
                <a:latin typeface="Calibri" panose="020F0502020204030204" pitchFamily="34" charset="0"/>
              </a:rPr>
              <a:t>Antihiperglisemik</a:t>
            </a:r>
            <a:r>
              <a:rPr lang="tr-TR" b="1" i="1" dirty="0">
                <a:solidFill>
                  <a:schemeClr val="tx1"/>
                </a:solidFill>
                <a:latin typeface="Calibri" panose="020F0502020204030204" pitchFamily="34" charset="0"/>
              </a:rPr>
              <a:t> ilaç:</a:t>
            </a:r>
          </a:p>
          <a:p>
            <a:pPr marL="640080" lvl="1">
              <a:defRPr/>
            </a:pPr>
            <a:r>
              <a:rPr lang="tr-TR" sz="1800" b="1" dirty="0">
                <a:solidFill>
                  <a:schemeClr val="tx1"/>
                </a:solidFill>
                <a:latin typeface="Calibri" panose="020F0502020204030204" pitchFamily="34" charset="0"/>
              </a:rPr>
              <a:t>İnsülin Salgılatıcılar</a:t>
            </a:r>
          </a:p>
          <a:p>
            <a:pPr marL="1005840" lvl="2">
              <a:buClr>
                <a:schemeClr val="accent3"/>
              </a:buClr>
              <a:defRPr/>
            </a:pPr>
            <a:r>
              <a:rPr lang="tr-TR" sz="1800" dirty="0" err="1">
                <a:solidFill>
                  <a:schemeClr val="tx1"/>
                </a:solidFill>
                <a:latin typeface="Calibri" panose="020F0502020204030204" pitchFamily="34" charset="0"/>
              </a:rPr>
              <a:t>Sülfonilüreler</a:t>
            </a:r>
            <a:endParaRPr lang="tr-TR" sz="1800"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Glinidler</a:t>
            </a:r>
            <a:endParaRPr lang="tr-TR" sz="1800" dirty="0">
              <a:solidFill>
                <a:schemeClr val="tx1"/>
              </a:solidFill>
              <a:latin typeface="Calibri" panose="020F0502020204030204" pitchFamily="34" charset="0"/>
            </a:endParaRPr>
          </a:p>
          <a:p>
            <a:pPr marL="640080" lvl="1">
              <a:defRPr/>
            </a:pPr>
            <a:r>
              <a:rPr lang="tr-TR" sz="1800" b="1" dirty="0">
                <a:solidFill>
                  <a:schemeClr val="tx1"/>
                </a:solidFill>
                <a:latin typeface="Calibri" panose="020F0502020204030204" pitchFamily="34" charset="0"/>
              </a:rPr>
              <a:t>İnsülin </a:t>
            </a:r>
            <a:r>
              <a:rPr lang="tr-TR" sz="1800" b="1" dirty="0" err="1">
                <a:solidFill>
                  <a:schemeClr val="tx1"/>
                </a:solidFill>
                <a:latin typeface="Calibri" panose="020F0502020204030204" pitchFamily="34" charset="0"/>
              </a:rPr>
              <a:t>Duyarlılaştırıcılar</a:t>
            </a:r>
            <a:endParaRPr lang="tr-TR" sz="1800" b="1"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Biguanidler</a:t>
            </a:r>
            <a:r>
              <a:rPr lang="tr-TR" sz="1800" dirty="0">
                <a:solidFill>
                  <a:schemeClr val="tx1"/>
                </a:solidFill>
                <a:latin typeface="Calibri" panose="020F0502020204030204" pitchFamily="34" charset="0"/>
              </a:rPr>
              <a:t>	</a:t>
            </a:r>
          </a:p>
          <a:p>
            <a:pPr marL="1005840" lvl="2">
              <a:buClr>
                <a:schemeClr val="accent3"/>
              </a:buClr>
              <a:defRPr/>
            </a:pPr>
            <a:r>
              <a:rPr lang="tr-TR" sz="1800" dirty="0" err="1">
                <a:solidFill>
                  <a:schemeClr val="tx1"/>
                </a:solidFill>
                <a:latin typeface="Calibri" panose="020F0502020204030204" pitchFamily="34" charset="0"/>
              </a:rPr>
              <a:t>Thiazolidinedionlar</a:t>
            </a:r>
            <a:r>
              <a:rPr lang="tr-TR" sz="1800" dirty="0">
                <a:solidFill>
                  <a:schemeClr val="tx1"/>
                </a:solidFill>
                <a:latin typeface="Calibri" panose="020F0502020204030204" pitchFamily="34" charset="0"/>
              </a:rPr>
              <a:t>  (</a:t>
            </a:r>
            <a:r>
              <a:rPr lang="tr-TR" sz="1800" dirty="0" err="1">
                <a:solidFill>
                  <a:schemeClr val="tx1"/>
                </a:solidFill>
                <a:latin typeface="Calibri" panose="020F0502020204030204" pitchFamily="34" charset="0"/>
              </a:rPr>
              <a:t>glitazonlar</a:t>
            </a:r>
            <a:r>
              <a:rPr lang="tr-TR" sz="1800" dirty="0">
                <a:solidFill>
                  <a:schemeClr val="tx1"/>
                </a:solidFill>
                <a:latin typeface="Calibri" panose="020F0502020204030204" pitchFamily="34" charset="0"/>
              </a:rPr>
              <a:t>)</a:t>
            </a:r>
          </a:p>
          <a:p>
            <a:pPr marL="640080" lvl="1">
              <a:defRPr/>
            </a:pPr>
            <a:r>
              <a:rPr lang="tr-TR" sz="1800" b="1" dirty="0">
                <a:solidFill>
                  <a:schemeClr val="tx1"/>
                </a:solidFill>
                <a:latin typeface="Calibri" panose="020F0502020204030204" pitchFamily="34" charset="0"/>
              </a:rPr>
              <a:t>Alfa </a:t>
            </a:r>
            <a:r>
              <a:rPr lang="tr-TR" sz="1800" b="1" dirty="0" err="1">
                <a:solidFill>
                  <a:schemeClr val="tx1"/>
                </a:solidFill>
                <a:latin typeface="Calibri" panose="020F0502020204030204" pitchFamily="34" charset="0"/>
              </a:rPr>
              <a:t>Glukozidaz</a:t>
            </a:r>
            <a:r>
              <a:rPr lang="tr-TR" sz="1800" b="1" dirty="0">
                <a:solidFill>
                  <a:schemeClr val="tx1"/>
                </a:solidFill>
                <a:latin typeface="Calibri" panose="020F0502020204030204" pitchFamily="34" charset="0"/>
              </a:rPr>
              <a:t> İnhibitörleri	</a:t>
            </a:r>
          </a:p>
          <a:p>
            <a:pPr marL="1005840" lvl="2">
              <a:buClr>
                <a:schemeClr val="accent3"/>
              </a:buClr>
              <a:defRPr/>
            </a:pPr>
            <a:r>
              <a:rPr lang="tr-TR" sz="1800" dirty="0" err="1">
                <a:solidFill>
                  <a:schemeClr val="tx1"/>
                </a:solidFill>
                <a:latin typeface="Calibri" panose="020F0502020204030204" pitchFamily="34" charset="0"/>
              </a:rPr>
              <a:t>Akarboz</a:t>
            </a:r>
            <a:endParaRPr lang="tr-TR" sz="1800"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Miglitol</a:t>
            </a:r>
            <a:endParaRPr lang="tr-TR" sz="1800" dirty="0">
              <a:solidFill>
                <a:schemeClr val="tx1"/>
              </a:solidFill>
              <a:latin typeface="Calibri" panose="020F0502020204030204" pitchFamily="34" charset="0"/>
            </a:endParaRPr>
          </a:p>
          <a:p>
            <a:pPr marL="640080" lvl="1">
              <a:defRPr/>
            </a:pPr>
            <a:r>
              <a:rPr lang="tr-TR" sz="1800" b="1" dirty="0" err="1">
                <a:solidFill>
                  <a:schemeClr val="tx1"/>
                </a:solidFill>
                <a:latin typeface="Calibri" panose="020F0502020204030204" pitchFamily="34" charset="0"/>
              </a:rPr>
              <a:t>İnsülinomimetikler</a:t>
            </a:r>
            <a:endParaRPr lang="tr-TR" sz="1800" b="1"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İnkretin</a:t>
            </a:r>
            <a:r>
              <a:rPr lang="tr-TR" sz="1800" dirty="0">
                <a:solidFill>
                  <a:schemeClr val="tx1"/>
                </a:solidFill>
                <a:latin typeface="Calibri" panose="020F0502020204030204" pitchFamily="34" charset="0"/>
              </a:rPr>
              <a:t> </a:t>
            </a:r>
            <a:r>
              <a:rPr lang="tr-TR" sz="1800" dirty="0" err="1">
                <a:solidFill>
                  <a:schemeClr val="tx1"/>
                </a:solidFill>
                <a:latin typeface="Calibri" panose="020F0502020204030204" pitchFamily="34" charset="0"/>
              </a:rPr>
              <a:t>mimetikler</a:t>
            </a:r>
            <a:r>
              <a:rPr lang="tr-TR" sz="1800" dirty="0">
                <a:solidFill>
                  <a:schemeClr val="tx1"/>
                </a:solidFill>
                <a:latin typeface="Calibri" panose="020F0502020204030204" pitchFamily="34" charset="0"/>
              </a:rPr>
              <a:t>(GLP_1A)</a:t>
            </a:r>
          </a:p>
          <a:p>
            <a:pPr marL="1005840" lvl="2">
              <a:buClr>
                <a:schemeClr val="accent3"/>
              </a:buClr>
              <a:defRPr/>
            </a:pPr>
            <a:r>
              <a:rPr lang="tr-TR" sz="1800" dirty="0">
                <a:solidFill>
                  <a:schemeClr val="tx1"/>
                </a:solidFill>
                <a:latin typeface="Calibri" panose="020F0502020204030204" pitchFamily="34" charset="0"/>
              </a:rPr>
              <a:t>Amilin </a:t>
            </a:r>
            <a:r>
              <a:rPr lang="tr-TR" sz="1800" dirty="0" err="1">
                <a:solidFill>
                  <a:schemeClr val="tx1"/>
                </a:solidFill>
                <a:latin typeface="Calibri" panose="020F0502020204030204" pitchFamily="34" charset="0"/>
              </a:rPr>
              <a:t>mimetikler</a:t>
            </a:r>
            <a:endParaRPr lang="tr-TR" sz="1800"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İnkretin</a:t>
            </a:r>
            <a:r>
              <a:rPr lang="tr-TR" sz="1800" dirty="0">
                <a:solidFill>
                  <a:schemeClr val="tx1"/>
                </a:solidFill>
                <a:latin typeface="Calibri" panose="020F0502020204030204" pitchFamily="34" charset="0"/>
              </a:rPr>
              <a:t> artırıcı(DPP4_İ)</a:t>
            </a:r>
          </a:p>
          <a:p>
            <a:pPr marL="640080" lvl="1">
              <a:defRPr/>
            </a:pPr>
            <a:r>
              <a:rPr lang="tr-TR" sz="1800" b="1" dirty="0">
                <a:solidFill>
                  <a:schemeClr val="tx1"/>
                </a:solidFill>
                <a:latin typeface="Calibri" panose="020F0502020204030204" pitchFamily="34" charset="0"/>
              </a:rPr>
              <a:t>Sodyum-</a:t>
            </a:r>
            <a:r>
              <a:rPr lang="tr-TR" sz="1800" b="1" dirty="0" err="1">
                <a:solidFill>
                  <a:schemeClr val="tx1"/>
                </a:solidFill>
                <a:latin typeface="Calibri" panose="020F0502020204030204" pitchFamily="34" charset="0"/>
              </a:rPr>
              <a:t>glukoz</a:t>
            </a:r>
            <a:r>
              <a:rPr lang="tr-TR" sz="1800" b="1" dirty="0">
                <a:solidFill>
                  <a:schemeClr val="tx1"/>
                </a:solidFill>
                <a:latin typeface="Calibri" panose="020F0502020204030204" pitchFamily="34" charset="0"/>
              </a:rPr>
              <a:t> </a:t>
            </a:r>
            <a:r>
              <a:rPr lang="tr-TR" sz="1800" b="1" dirty="0" err="1">
                <a:solidFill>
                  <a:schemeClr val="tx1"/>
                </a:solidFill>
                <a:latin typeface="Calibri" panose="020F0502020204030204" pitchFamily="34" charset="0"/>
              </a:rPr>
              <a:t>ko-transporter</a:t>
            </a:r>
            <a:r>
              <a:rPr lang="tr-TR" sz="1800" b="1" dirty="0">
                <a:solidFill>
                  <a:schemeClr val="tx1"/>
                </a:solidFill>
                <a:latin typeface="Calibri" panose="020F0502020204030204" pitchFamily="34" charset="0"/>
              </a:rPr>
              <a:t> 2 inhibitörleri (SGLT 2-İ)</a:t>
            </a:r>
          </a:p>
        </p:txBody>
      </p:sp>
    </p:spTree>
    <p:extLst>
      <p:ext uri="{BB962C8B-B14F-4D97-AF65-F5344CB8AC3E}">
        <p14:creationId xmlns:p14="http://schemas.microsoft.com/office/powerpoint/2010/main" val="2863890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E7E897-BF58-4FAE-8A58-ABBFE4FBE1EE}"/>
              </a:ext>
            </a:extLst>
          </p:cNvPr>
          <p:cNvSpPr>
            <a:spLocks noGrp="1"/>
          </p:cNvSpPr>
          <p:nvPr>
            <p:ph type="title"/>
          </p:nvPr>
        </p:nvSpPr>
        <p:spPr>
          <a:xfrm>
            <a:off x="1657612" y="323486"/>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50179" name="Picture 5">
            <a:extLst>
              <a:ext uri="{FF2B5EF4-FFF2-40B4-BE49-F238E27FC236}">
                <a16:creationId xmlns:a16="http://schemas.microsoft.com/office/drawing/2014/main" id="{5CEFFAA8-3568-49A2-9042-EB536383A4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7612" y="1114816"/>
            <a:ext cx="8429979" cy="560539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extLst>
      <p:ext uri="{BB962C8B-B14F-4D97-AF65-F5344CB8AC3E}">
        <p14:creationId xmlns:p14="http://schemas.microsoft.com/office/powerpoint/2010/main" val="107343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33C9E8-D915-431B-B4B6-3E1C6DD36335}"/>
              </a:ext>
            </a:extLst>
          </p:cNvPr>
          <p:cNvSpPr>
            <a:spLocks noGrp="1"/>
          </p:cNvSpPr>
          <p:nvPr>
            <p:ph type="title"/>
          </p:nvPr>
        </p:nvSpPr>
        <p:spPr>
          <a:xfrm>
            <a:off x="1540701" y="862105"/>
            <a:ext cx="8911687" cy="1280890"/>
          </a:xfrm>
        </p:spPr>
        <p:txBody>
          <a:bodyPr/>
          <a:lstStyle/>
          <a:p>
            <a:pPr>
              <a:defRPr/>
            </a:pPr>
            <a:r>
              <a:rPr lang="tr-TR" dirty="0">
                <a:solidFill>
                  <a:schemeClr val="tx1"/>
                </a:solidFill>
                <a:latin typeface="Calibri" panose="020F0502020204030204" pitchFamily="34" charset="0"/>
                <a:cs typeface="Times New Roman" panose="02020603050405020304" pitchFamily="18" charset="0"/>
              </a:rPr>
              <a:t>  DM-Tanım:</a:t>
            </a:r>
          </a:p>
        </p:txBody>
      </p:sp>
      <p:sp>
        <p:nvSpPr>
          <p:cNvPr id="3" name="İçerik Yer Tutucusu 2">
            <a:extLst>
              <a:ext uri="{FF2B5EF4-FFF2-40B4-BE49-F238E27FC236}">
                <a16:creationId xmlns:a16="http://schemas.microsoft.com/office/drawing/2014/main" id="{ED7D8E26-D650-48B5-98D3-4EED634BB4F0}"/>
              </a:ext>
            </a:extLst>
          </p:cNvPr>
          <p:cNvSpPr>
            <a:spLocks noGrp="1"/>
          </p:cNvSpPr>
          <p:nvPr>
            <p:ph idx="1"/>
          </p:nvPr>
        </p:nvSpPr>
        <p:spPr>
          <a:xfrm>
            <a:off x="1540701" y="1905000"/>
            <a:ext cx="9963911" cy="3777622"/>
          </a:xfrm>
        </p:spPr>
        <p:txBody>
          <a:bodyPr rtlCol="0">
            <a:normAutofit/>
          </a:bodyPr>
          <a:lstStyle/>
          <a:p>
            <a:pPr marL="0" indent="0">
              <a:buNone/>
              <a:defRPr/>
            </a:pPr>
            <a:r>
              <a:rPr lang="tr-TR" sz="2400" dirty="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Calibri" panose="020F0502020204030204" pitchFamily="34" charset="0"/>
                <a:cs typeface="Times New Roman" panose="02020603050405020304" pitchFamily="18" charset="0"/>
              </a:rPr>
              <a:t>Diyabet;</a:t>
            </a:r>
          </a:p>
          <a:p>
            <a:pPr>
              <a:defRPr/>
            </a:pPr>
            <a:r>
              <a:rPr lang="tr-TR" sz="2400" dirty="0">
                <a:solidFill>
                  <a:schemeClr val="tx1"/>
                </a:solidFill>
                <a:latin typeface="Calibri" panose="020F0502020204030204" pitchFamily="34" charset="0"/>
                <a:cs typeface="Times New Roman" panose="02020603050405020304" pitchFamily="18" charset="0"/>
              </a:rPr>
              <a:t>İnsülin eksikliği ya da insülin etkisindeki </a:t>
            </a:r>
            <a:r>
              <a:rPr lang="tr-TR" sz="2400" dirty="0" err="1">
                <a:solidFill>
                  <a:schemeClr val="tx1"/>
                </a:solidFill>
                <a:latin typeface="Calibri" panose="020F0502020204030204" pitchFamily="34" charset="0"/>
                <a:cs typeface="Times New Roman" panose="02020603050405020304" pitchFamily="18" charset="0"/>
              </a:rPr>
              <a:t>defektler</a:t>
            </a:r>
            <a:r>
              <a:rPr lang="tr-TR" sz="2400" dirty="0">
                <a:solidFill>
                  <a:schemeClr val="tx1"/>
                </a:solidFill>
                <a:latin typeface="Calibri" panose="020F0502020204030204" pitchFamily="34" charset="0"/>
                <a:cs typeface="Times New Roman" panose="02020603050405020304" pitchFamily="18" charset="0"/>
              </a:rPr>
              <a:t> nedeniyle organizmanın karbonhidrat, yağ ve proteinlerden yeterince yararlanamadığı, </a:t>
            </a:r>
          </a:p>
          <a:p>
            <a:pPr>
              <a:defRPr/>
            </a:pPr>
            <a:r>
              <a:rPr lang="tr-TR" sz="2400" dirty="0">
                <a:solidFill>
                  <a:schemeClr val="tx1"/>
                </a:solidFill>
                <a:latin typeface="Calibri" panose="020F0502020204030204" pitchFamily="34" charset="0"/>
                <a:cs typeface="Times New Roman" panose="02020603050405020304" pitchFamily="18" charset="0"/>
              </a:rPr>
              <a:t>Sürekli tıbbi bakım gerektiren, </a:t>
            </a:r>
          </a:p>
          <a:p>
            <a:pPr>
              <a:defRPr/>
            </a:pPr>
            <a:r>
              <a:rPr lang="tr-TR" sz="2400" dirty="0">
                <a:solidFill>
                  <a:schemeClr val="tx1"/>
                </a:solidFill>
                <a:latin typeface="Calibri" panose="020F0502020204030204" pitchFamily="34" charset="0"/>
                <a:cs typeface="Times New Roman" panose="02020603050405020304" pitchFamily="18" charset="0"/>
              </a:rPr>
              <a:t>Kronik bir metabolizma hastalığıdır.</a:t>
            </a:r>
          </a:p>
          <a:p>
            <a:pPr>
              <a:defRPr/>
            </a:pPr>
            <a:endParaRPr lang="tr-TR" dirty="0"/>
          </a:p>
          <a:p>
            <a:pPr marL="0" indent="0">
              <a:buNone/>
              <a:defRPr/>
            </a:pPr>
            <a:endParaRPr lang="tr-TR" dirty="0"/>
          </a:p>
        </p:txBody>
      </p:sp>
    </p:spTree>
    <p:extLst>
      <p:ext uri="{BB962C8B-B14F-4D97-AF65-F5344CB8AC3E}">
        <p14:creationId xmlns:p14="http://schemas.microsoft.com/office/powerpoint/2010/main" val="2269289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C85E4E-1586-45F3-BB9A-FBB18CCECE6B}"/>
              </a:ext>
            </a:extLst>
          </p:cNvPr>
          <p:cNvSpPr>
            <a:spLocks noGrp="1"/>
          </p:cNvSpPr>
          <p:nvPr>
            <p:ph type="title"/>
          </p:nvPr>
        </p:nvSpPr>
        <p:spPr>
          <a:xfrm>
            <a:off x="1640156" y="319311"/>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52227" name="Picture 2">
            <a:extLst>
              <a:ext uri="{FF2B5EF4-FFF2-40B4-BE49-F238E27FC236}">
                <a16:creationId xmlns:a16="http://schemas.microsoft.com/office/drawing/2014/main" id="{71909A0D-E82B-456C-86E0-2907D0DE9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5944" y="1127342"/>
            <a:ext cx="8294860" cy="5730658"/>
          </a:xfrm>
        </p:spPr>
      </p:pic>
    </p:spTree>
    <p:extLst>
      <p:ext uri="{BB962C8B-B14F-4D97-AF65-F5344CB8AC3E}">
        <p14:creationId xmlns:p14="http://schemas.microsoft.com/office/powerpoint/2010/main" val="2871192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14C61-DD9E-4E06-B824-1F581FA4DE81}"/>
              </a:ext>
            </a:extLst>
          </p:cNvPr>
          <p:cNvSpPr>
            <a:spLocks noGrp="1"/>
          </p:cNvSpPr>
          <p:nvPr>
            <p:ph type="title"/>
          </p:nvPr>
        </p:nvSpPr>
        <p:spPr>
          <a:xfrm>
            <a:off x="1828838" y="523902"/>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D47EF4A3-95E9-43A3-A596-D2E4C2690237}"/>
              </a:ext>
            </a:extLst>
          </p:cNvPr>
          <p:cNvSpPr>
            <a:spLocks noGrp="1"/>
          </p:cNvSpPr>
          <p:nvPr>
            <p:ph idx="1"/>
          </p:nvPr>
        </p:nvSpPr>
        <p:spPr>
          <a:xfrm>
            <a:off x="1714521" y="1336897"/>
            <a:ext cx="9621533" cy="4184206"/>
          </a:xfrm>
        </p:spPr>
        <p:txBody>
          <a:bodyPr rtlCol="0">
            <a:normAutofit fontScale="85000" lnSpcReduction="20000"/>
          </a:bodyPr>
          <a:lstStyle/>
          <a:p>
            <a:pPr>
              <a:defRPr/>
            </a:pPr>
            <a:endParaRPr lang="tr-TR" dirty="0"/>
          </a:p>
          <a:p>
            <a:pPr marL="342900" lvl="1" indent="-342900">
              <a:defRPr/>
            </a:pPr>
            <a:r>
              <a:rPr lang="tr-TR" sz="2800" b="1" dirty="0">
                <a:solidFill>
                  <a:schemeClr val="tx1"/>
                </a:solidFill>
                <a:latin typeface="Calibri" panose="020F0502020204030204" pitchFamily="34" charset="0"/>
              </a:rPr>
              <a:t>İnsülin Salgılatıcılar</a:t>
            </a:r>
            <a:r>
              <a:rPr lang="tr-TR" sz="2800" dirty="0">
                <a:solidFill>
                  <a:schemeClr val="tx1"/>
                </a:solidFill>
                <a:latin typeface="Calibri" panose="020F0502020204030204" pitchFamily="34" charset="0"/>
              </a:rPr>
              <a:t>, pankreas B-hücresi plazma </a:t>
            </a:r>
            <a:r>
              <a:rPr lang="tr-TR" sz="2800" dirty="0" err="1">
                <a:solidFill>
                  <a:schemeClr val="tx1"/>
                </a:solidFill>
                <a:latin typeface="Calibri" panose="020F0502020204030204" pitchFamily="34" charset="0"/>
              </a:rPr>
              <a:t>membranı</a:t>
            </a:r>
            <a:r>
              <a:rPr lang="tr-TR" sz="2800" dirty="0">
                <a:solidFill>
                  <a:schemeClr val="tx1"/>
                </a:solidFill>
                <a:latin typeface="Calibri" panose="020F0502020204030204" pitchFamily="34" charset="0"/>
              </a:rPr>
              <a:t> üzerindeki K-ATP kanallarını, </a:t>
            </a:r>
            <a:r>
              <a:rPr lang="tr-TR" sz="2800" dirty="0" err="1">
                <a:solidFill>
                  <a:schemeClr val="tx1"/>
                </a:solidFill>
                <a:latin typeface="Calibri" panose="020F0502020204030204" pitchFamily="34" charset="0"/>
              </a:rPr>
              <a:t>glukozdan</a:t>
            </a:r>
            <a:r>
              <a:rPr lang="tr-TR" sz="2800" dirty="0">
                <a:solidFill>
                  <a:schemeClr val="tx1"/>
                </a:solidFill>
                <a:latin typeface="Calibri" panose="020F0502020204030204" pitchFamily="34" charset="0"/>
              </a:rPr>
              <a:t> bağımsız olarak kapatıp insülin </a:t>
            </a:r>
            <a:r>
              <a:rPr lang="tr-TR" sz="2800" dirty="0" err="1">
                <a:solidFill>
                  <a:schemeClr val="tx1"/>
                </a:solidFill>
                <a:latin typeface="Calibri" panose="020F0502020204030204" pitchFamily="34" charset="0"/>
              </a:rPr>
              <a:t>sekresyonunu</a:t>
            </a:r>
            <a:r>
              <a:rPr lang="tr-TR" sz="2800" dirty="0">
                <a:solidFill>
                  <a:schemeClr val="tx1"/>
                </a:solidFill>
                <a:latin typeface="Calibri" panose="020F0502020204030204" pitchFamily="34" charset="0"/>
              </a:rPr>
              <a:t> artırmaktadırlar.</a:t>
            </a:r>
          </a:p>
          <a:p>
            <a:pPr>
              <a:defRPr/>
            </a:pPr>
            <a:endParaRPr lang="tr-TR" sz="3100" dirty="0">
              <a:solidFill>
                <a:schemeClr val="tx1"/>
              </a:solidFill>
              <a:latin typeface="Calibri" panose="020F0502020204030204" pitchFamily="34" charset="0"/>
            </a:endParaRPr>
          </a:p>
          <a:p>
            <a:pPr>
              <a:defRPr/>
            </a:pPr>
            <a:r>
              <a:rPr lang="tr-TR" sz="2800" dirty="0" err="1">
                <a:solidFill>
                  <a:schemeClr val="tx1"/>
                </a:solidFill>
                <a:latin typeface="Calibri" panose="020F0502020204030204" pitchFamily="34" charset="0"/>
              </a:rPr>
              <a:t>Sulfonilüreler</a:t>
            </a:r>
            <a:r>
              <a:rPr lang="tr-TR" sz="2800" dirty="0">
                <a:solidFill>
                  <a:schemeClr val="tx1"/>
                </a:solidFill>
                <a:latin typeface="Calibri" panose="020F0502020204030204" pitchFamily="34" charset="0"/>
              </a:rPr>
              <a:t>,</a:t>
            </a:r>
          </a:p>
          <a:p>
            <a:pPr marL="640080" lvl="1">
              <a:defRPr/>
            </a:pPr>
            <a:r>
              <a:rPr lang="tr-TR" sz="2400" dirty="0">
                <a:solidFill>
                  <a:schemeClr val="tx1"/>
                </a:solidFill>
                <a:latin typeface="Calibri" panose="020F0502020204030204" pitchFamily="34" charset="0"/>
              </a:rPr>
              <a:t>Uzun süredir kullanımda bulunmaları ve ucuz olmaları nedeniyle geniş klinik deneyime sahiptir. </a:t>
            </a:r>
          </a:p>
          <a:p>
            <a:pPr>
              <a:defRPr/>
            </a:pPr>
            <a:r>
              <a:rPr lang="tr-TR" sz="2800" dirty="0" err="1">
                <a:solidFill>
                  <a:schemeClr val="tx1"/>
                </a:solidFill>
                <a:latin typeface="Calibri" panose="020F0502020204030204" pitchFamily="34" charset="0"/>
              </a:rPr>
              <a:t>Glinidler</a:t>
            </a:r>
            <a:r>
              <a:rPr lang="tr-TR" sz="2800" dirty="0">
                <a:solidFill>
                  <a:schemeClr val="tx1"/>
                </a:solidFill>
                <a:latin typeface="Calibri" panose="020F0502020204030204" pitchFamily="34" charset="0"/>
              </a:rPr>
              <a:t>, </a:t>
            </a:r>
          </a:p>
          <a:p>
            <a:pPr marL="640080" lvl="1">
              <a:defRPr/>
            </a:pPr>
            <a:r>
              <a:rPr lang="tr-TR" sz="2400" dirty="0">
                <a:solidFill>
                  <a:schemeClr val="tx1"/>
                </a:solidFill>
                <a:latin typeface="Calibri" panose="020F0502020204030204" pitchFamily="34" charset="0"/>
              </a:rPr>
              <a:t>Kısa etki süreleri nedeniyle </a:t>
            </a:r>
            <a:r>
              <a:rPr lang="tr-TR" sz="2400" dirty="0" err="1">
                <a:solidFill>
                  <a:schemeClr val="tx1"/>
                </a:solidFill>
                <a:latin typeface="Calibri" panose="020F0502020204030204" pitchFamily="34" charset="0"/>
              </a:rPr>
              <a:t>postprandiyal</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glukozu</a:t>
            </a:r>
            <a:r>
              <a:rPr lang="tr-TR" sz="2400" dirty="0">
                <a:solidFill>
                  <a:schemeClr val="tx1"/>
                </a:solidFill>
                <a:latin typeface="Calibri" panose="020F0502020204030204" pitchFamily="34" charset="0"/>
              </a:rPr>
              <a:t> düşürmekte daha etkindir.</a:t>
            </a:r>
          </a:p>
          <a:p>
            <a:pPr marL="640080" lvl="1">
              <a:defRPr/>
            </a:pPr>
            <a:r>
              <a:rPr lang="tr-TR" sz="2400" dirty="0">
                <a:solidFill>
                  <a:schemeClr val="tx1"/>
                </a:solidFill>
                <a:latin typeface="Calibri" panose="020F0502020204030204" pitchFamily="34" charset="0"/>
              </a:rPr>
              <a:t>Yemek öncesi alındıklarından doz esnekliği sağlar, maliyetleri yüksek değildir.</a:t>
            </a:r>
          </a:p>
        </p:txBody>
      </p:sp>
    </p:spTree>
    <p:extLst>
      <p:ext uri="{BB962C8B-B14F-4D97-AF65-F5344CB8AC3E}">
        <p14:creationId xmlns:p14="http://schemas.microsoft.com/office/powerpoint/2010/main" val="2651716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A4E450-410D-4FCC-B889-476AD28DD2CC}"/>
              </a:ext>
            </a:extLst>
          </p:cNvPr>
          <p:cNvSpPr>
            <a:spLocks noGrp="1"/>
          </p:cNvSpPr>
          <p:nvPr>
            <p:ph type="title"/>
          </p:nvPr>
        </p:nvSpPr>
        <p:spPr>
          <a:xfrm>
            <a:off x="1728629" y="636636"/>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54275" name="İçerik Yer Tutucusu 2">
            <a:extLst>
              <a:ext uri="{FF2B5EF4-FFF2-40B4-BE49-F238E27FC236}">
                <a16:creationId xmlns:a16="http://schemas.microsoft.com/office/drawing/2014/main" id="{576B3003-C17C-40F9-8FBD-ACA145E0E33C}"/>
              </a:ext>
            </a:extLst>
          </p:cNvPr>
          <p:cNvSpPr>
            <a:spLocks noGrp="1"/>
          </p:cNvSpPr>
          <p:nvPr>
            <p:ph idx="1"/>
          </p:nvPr>
        </p:nvSpPr>
        <p:spPr>
          <a:xfrm>
            <a:off x="1728629" y="1540189"/>
            <a:ext cx="8915400" cy="3777622"/>
          </a:xfrm>
        </p:spPr>
        <p:txBody>
          <a:bodyPr>
            <a:normAutofit lnSpcReduction="10000"/>
          </a:bodyPr>
          <a:lstStyle/>
          <a:p>
            <a:pPr marL="0" indent="0">
              <a:buNone/>
            </a:pPr>
            <a:r>
              <a:rPr lang="tr-TR" sz="2400" b="1" dirty="0">
                <a:solidFill>
                  <a:schemeClr val="tx1"/>
                </a:solidFill>
                <a:latin typeface="Calibri" panose="020F0502020204030204" pitchFamily="34" charset="0"/>
              </a:rPr>
              <a:t>     İnsülin Salgılatıcılar:</a:t>
            </a:r>
            <a:endParaRPr lang="tr-TR" altLang="tr-TR" sz="2400" dirty="0">
              <a:solidFill>
                <a:schemeClr val="tx1"/>
              </a:solidFill>
              <a:latin typeface="Calibri" panose="020F0502020204030204" pitchFamily="34" charset="0"/>
            </a:endParaRPr>
          </a:p>
          <a:p>
            <a:r>
              <a:rPr lang="tr-TR" altLang="tr-TR" sz="2400" dirty="0">
                <a:solidFill>
                  <a:schemeClr val="tx1"/>
                </a:solidFill>
                <a:latin typeface="Calibri" panose="020F0502020204030204" pitchFamily="34" charset="0"/>
              </a:rPr>
              <a:t>Yan etkileri; </a:t>
            </a:r>
          </a:p>
          <a:p>
            <a:pPr lvl="1"/>
            <a:r>
              <a:rPr lang="tr-TR" altLang="tr-TR" sz="2400" u="sng" dirty="0">
                <a:solidFill>
                  <a:schemeClr val="tx1"/>
                </a:solidFill>
                <a:latin typeface="Calibri" panose="020F0502020204030204" pitchFamily="34" charset="0"/>
              </a:rPr>
              <a:t>Hipoglisemi</a:t>
            </a:r>
          </a:p>
          <a:p>
            <a:pPr lvl="1"/>
            <a:r>
              <a:rPr lang="tr-TR" altLang="tr-TR" sz="2400" dirty="0">
                <a:solidFill>
                  <a:schemeClr val="tx1"/>
                </a:solidFill>
                <a:latin typeface="Calibri" panose="020F0502020204030204" pitchFamily="34" charset="0"/>
              </a:rPr>
              <a:t>Kilo artışı</a:t>
            </a:r>
          </a:p>
          <a:p>
            <a:pPr lvl="1"/>
            <a:r>
              <a:rPr lang="tr-TR" altLang="tr-TR" sz="2400" dirty="0">
                <a:solidFill>
                  <a:schemeClr val="tx1"/>
                </a:solidFill>
                <a:latin typeface="Calibri" panose="020F0502020204030204" pitchFamily="34" charset="0"/>
              </a:rPr>
              <a:t>Alerji</a:t>
            </a:r>
          </a:p>
          <a:p>
            <a:pPr lvl="1"/>
            <a:r>
              <a:rPr lang="tr-TR" altLang="tr-TR" sz="2400" dirty="0">
                <a:solidFill>
                  <a:schemeClr val="tx1"/>
                </a:solidFill>
                <a:latin typeface="Calibri" panose="020F0502020204030204" pitchFamily="34" charset="0"/>
              </a:rPr>
              <a:t>Deri döküntüleri</a:t>
            </a:r>
          </a:p>
          <a:p>
            <a:pPr lvl="1"/>
            <a:r>
              <a:rPr lang="tr-TR" altLang="tr-TR" sz="2400" dirty="0" err="1">
                <a:solidFill>
                  <a:schemeClr val="tx1"/>
                </a:solidFill>
                <a:latin typeface="Calibri" panose="020F0502020204030204" pitchFamily="34" charset="0"/>
              </a:rPr>
              <a:t>Hepatotoksisite</a:t>
            </a:r>
            <a:endParaRPr lang="tr-TR" altLang="tr-TR" sz="24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Hematolojik </a:t>
            </a:r>
            <a:r>
              <a:rPr lang="tr-TR" altLang="tr-TR" sz="2400" dirty="0" err="1">
                <a:solidFill>
                  <a:schemeClr val="tx1"/>
                </a:solidFill>
                <a:latin typeface="Calibri" panose="020F0502020204030204" pitchFamily="34" charset="0"/>
              </a:rPr>
              <a:t>toksisite</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agranülositoz</a:t>
            </a:r>
            <a:r>
              <a:rPr lang="tr-TR" altLang="tr-TR" sz="2400" dirty="0">
                <a:solidFill>
                  <a:schemeClr val="tx1"/>
                </a:solidFill>
                <a:latin typeface="Calibri" panose="020F0502020204030204" pitchFamily="34" charset="0"/>
              </a:rPr>
              <a:t>, kemik iliği </a:t>
            </a:r>
            <a:r>
              <a:rPr lang="tr-TR" altLang="tr-TR" sz="2400" dirty="0" err="1">
                <a:solidFill>
                  <a:schemeClr val="tx1"/>
                </a:solidFill>
                <a:latin typeface="Calibri" panose="020F0502020204030204" pitchFamily="34" charset="0"/>
              </a:rPr>
              <a:t>aplazisi</a:t>
            </a:r>
            <a:r>
              <a:rPr lang="tr-TR" altLang="tr-TR" sz="24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3801550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0EFE4B-B7DE-4252-92CB-559D3DBD987C}"/>
              </a:ext>
            </a:extLst>
          </p:cNvPr>
          <p:cNvSpPr>
            <a:spLocks noGrp="1"/>
          </p:cNvSpPr>
          <p:nvPr>
            <p:ph type="title"/>
          </p:nvPr>
        </p:nvSpPr>
        <p:spPr>
          <a:xfrm>
            <a:off x="1640156" y="113243"/>
            <a:ext cx="8911687" cy="833535"/>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55299" name="İçerik Yer Tutucusu 2">
            <a:extLst>
              <a:ext uri="{FF2B5EF4-FFF2-40B4-BE49-F238E27FC236}">
                <a16:creationId xmlns:a16="http://schemas.microsoft.com/office/drawing/2014/main" id="{C7F08B53-C15A-41EB-810F-D7C814794949}"/>
              </a:ext>
            </a:extLst>
          </p:cNvPr>
          <p:cNvSpPr>
            <a:spLocks noGrp="1"/>
          </p:cNvSpPr>
          <p:nvPr>
            <p:ph idx="1"/>
          </p:nvPr>
        </p:nvSpPr>
        <p:spPr>
          <a:xfrm>
            <a:off x="1749968" y="946777"/>
            <a:ext cx="8915400" cy="5616861"/>
          </a:xfrm>
        </p:spPr>
        <p:txBody>
          <a:bodyPr>
            <a:noAutofit/>
          </a:bodyPr>
          <a:lstStyle/>
          <a:p>
            <a:pPr marL="0" indent="0">
              <a:buNone/>
            </a:pPr>
            <a:r>
              <a:rPr lang="tr-TR" sz="2400" b="1" dirty="0">
                <a:solidFill>
                  <a:schemeClr val="tx1"/>
                </a:solidFill>
                <a:latin typeface="Calibri" panose="020F0502020204030204" pitchFamily="34" charset="0"/>
              </a:rPr>
              <a:t>   İnsülin Salgılatıcılar</a:t>
            </a:r>
            <a:endParaRPr lang="tr-TR" altLang="tr-TR" sz="2400" dirty="0">
              <a:solidFill>
                <a:schemeClr val="tx1"/>
              </a:solidFill>
              <a:latin typeface="Calibri" panose="020F0502020204030204" pitchFamily="34" charset="0"/>
            </a:endParaRPr>
          </a:p>
          <a:p>
            <a:r>
              <a:rPr lang="tr-TR" altLang="tr-TR" sz="2400" dirty="0" err="1">
                <a:solidFill>
                  <a:schemeClr val="tx1"/>
                </a:solidFill>
                <a:latin typeface="Calibri" panose="020F0502020204030204" pitchFamily="34" charset="0"/>
              </a:rPr>
              <a:t>Kontrendikasyonları</a:t>
            </a:r>
            <a:r>
              <a:rPr lang="tr-TR" altLang="tr-TR" sz="2400" dirty="0">
                <a:solidFill>
                  <a:schemeClr val="tx1"/>
                </a:solidFill>
                <a:latin typeface="Calibri" panose="020F0502020204030204" pitchFamily="34" charset="0"/>
              </a:rPr>
              <a:t>;</a:t>
            </a:r>
          </a:p>
          <a:p>
            <a:pPr lvl="1"/>
            <a:r>
              <a:rPr lang="tr-TR" altLang="tr-TR" sz="2400" dirty="0">
                <a:solidFill>
                  <a:schemeClr val="tx1"/>
                </a:solidFill>
                <a:latin typeface="Calibri" panose="020F0502020204030204" pitchFamily="34" charset="0"/>
              </a:rPr>
              <a:t>Tip 1 </a:t>
            </a:r>
            <a:r>
              <a:rPr lang="tr-TR" altLang="tr-TR" sz="2400" dirty="0" err="1">
                <a:solidFill>
                  <a:schemeClr val="tx1"/>
                </a:solidFill>
                <a:latin typeface="Calibri" panose="020F0502020204030204" pitchFamily="34" charset="0"/>
              </a:rPr>
              <a:t>diabetes</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mellitus</a:t>
            </a:r>
            <a:r>
              <a:rPr lang="tr-TR" altLang="tr-TR" sz="2400" dirty="0">
                <a:solidFill>
                  <a:schemeClr val="tx1"/>
                </a:solidFill>
                <a:latin typeface="Calibri" panose="020F0502020204030204" pitchFamily="34" charset="0"/>
              </a:rPr>
              <a:t> (Özellikle LADA ile ayırıcı tanının iyi yapılması gerekir)</a:t>
            </a:r>
          </a:p>
          <a:p>
            <a:pPr lvl="1"/>
            <a:r>
              <a:rPr lang="tr-TR" altLang="tr-TR" sz="2400" dirty="0" err="1">
                <a:solidFill>
                  <a:schemeClr val="tx1"/>
                </a:solidFill>
                <a:latin typeface="Calibri" panose="020F0502020204030204" pitchFamily="34" charset="0"/>
              </a:rPr>
              <a:t>Sekonder</a:t>
            </a:r>
            <a:r>
              <a:rPr lang="tr-TR" altLang="tr-TR" sz="2400" dirty="0">
                <a:solidFill>
                  <a:schemeClr val="tx1"/>
                </a:solidFill>
                <a:latin typeface="Calibri" panose="020F0502020204030204" pitchFamily="34" charset="0"/>
              </a:rPr>
              <a:t> diyabet (pankreas hastalıkları vd. nedenler)</a:t>
            </a:r>
          </a:p>
          <a:p>
            <a:pPr lvl="1"/>
            <a:r>
              <a:rPr lang="tr-TR" altLang="tr-TR" sz="2400" dirty="0" err="1">
                <a:solidFill>
                  <a:schemeClr val="tx1"/>
                </a:solidFill>
                <a:latin typeface="Calibri" panose="020F0502020204030204" pitchFamily="34" charset="0"/>
              </a:rPr>
              <a:t>Hiperglisemik</a:t>
            </a:r>
            <a:r>
              <a:rPr lang="tr-TR" altLang="tr-TR" sz="2400" dirty="0">
                <a:solidFill>
                  <a:schemeClr val="tx1"/>
                </a:solidFill>
                <a:latin typeface="Calibri" panose="020F0502020204030204" pitchFamily="34" charset="0"/>
              </a:rPr>
              <a:t> acil durumlar (DKA, HHD)</a:t>
            </a:r>
          </a:p>
          <a:p>
            <a:pPr lvl="1"/>
            <a:r>
              <a:rPr lang="tr-TR" altLang="tr-TR" sz="2400" dirty="0">
                <a:solidFill>
                  <a:schemeClr val="tx1"/>
                </a:solidFill>
                <a:latin typeface="Calibri" panose="020F0502020204030204" pitchFamily="34" charset="0"/>
              </a:rPr>
              <a:t>Gebelik</a:t>
            </a:r>
          </a:p>
          <a:p>
            <a:pPr lvl="1"/>
            <a:r>
              <a:rPr lang="tr-TR" altLang="tr-TR" sz="2400" dirty="0">
                <a:solidFill>
                  <a:schemeClr val="tx1"/>
                </a:solidFill>
                <a:latin typeface="Calibri" panose="020F0502020204030204" pitchFamily="34" charset="0"/>
              </a:rPr>
              <a:t>Travma, stres, cerrahi müdahale</a:t>
            </a:r>
          </a:p>
          <a:p>
            <a:pPr lvl="1"/>
            <a:r>
              <a:rPr lang="tr-TR" altLang="tr-TR" sz="2400" dirty="0">
                <a:solidFill>
                  <a:schemeClr val="tx1"/>
                </a:solidFill>
                <a:latin typeface="Calibri" panose="020F0502020204030204" pitchFamily="34" charset="0"/>
              </a:rPr>
              <a:t>Ağır </a:t>
            </a:r>
            <a:r>
              <a:rPr lang="tr-TR" altLang="tr-TR" sz="2400" dirty="0" err="1">
                <a:solidFill>
                  <a:schemeClr val="tx1"/>
                </a:solidFill>
                <a:latin typeface="Calibri" panose="020F0502020204030204" pitchFamily="34" charset="0"/>
              </a:rPr>
              <a:t>infeksiyon</a:t>
            </a:r>
            <a:endParaRPr lang="tr-TR" altLang="tr-TR" sz="2400" dirty="0">
              <a:solidFill>
                <a:schemeClr val="tx1"/>
              </a:solidFill>
              <a:latin typeface="Calibri" panose="020F0502020204030204" pitchFamily="34" charset="0"/>
            </a:endParaRPr>
          </a:p>
          <a:p>
            <a:pPr lvl="1"/>
            <a:r>
              <a:rPr lang="tr-TR" altLang="tr-TR" sz="2400" dirty="0" err="1">
                <a:solidFill>
                  <a:schemeClr val="tx1"/>
                </a:solidFill>
                <a:latin typeface="Calibri" panose="020F0502020204030204" pitchFamily="34" charset="0"/>
              </a:rPr>
              <a:t>Sulfonilüre</a:t>
            </a:r>
            <a:r>
              <a:rPr lang="tr-TR" altLang="tr-TR" sz="2400" dirty="0">
                <a:solidFill>
                  <a:schemeClr val="tx1"/>
                </a:solidFill>
                <a:latin typeface="Calibri" panose="020F0502020204030204" pitchFamily="34" charset="0"/>
              </a:rPr>
              <a:t> alerjisi</a:t>
            </a:r>
          </a:p>
          <a:p>
            <a:pPr lvl="1"/>
            <a:r>
              <a:rPr lang="tr-TR" altLang="tr-TR" sz="2400" dirty="0">
                <a:solidFill>
                  <a:schemeClr val="tx1"/>
                </a:solidFill>
                <a:latin typeface="Calibri" panose="020F0502020204030204" pitchFamily="34" charset="0"/>
              </a:rPr>
              <a:t>Ağır hipoglisemiye yatkınlık</a:t>
            </a:r>
          </a:p>
          <a:p>
            <a:pPr lvl="1"/>
            <a:r>
              <a:rPr lang="tr-TR" altLang="tr-TR" sz="2400" dirty="0" err="1">
                <a:solidFill>
                  <a:schemeClr val="tx1"/>
                </a:solidFill>
                <a:latin typeface="Calibri" panose="020F0502020204030204" pitchFamily="34" charset="0"/>
              </a:rPr>
              <a:t>Dekompanse</a:t>
            </a:r>
            <a:r>
              <a:rPr lang="tr-TR" altLang="tr-TR" sz="2400" dirty="0">
                <a:solidFill>
                  <a:schemeClr val="tx1"/>
                </a:solidFill>
                <a:latin typeface="Calibri" panose="020F0502020204030204" pitchFamily="34" charset="0"/>
              </a:rPr>
              <a:t> karaciğer ve son dönem böbrek yetersizliği</a:t>
            </a:r>
          </a:p>
        </p:txBody>
      </p:sp>
    </p:spTree>
    <p:extLst>
      <p:ext uri="{BB962C8B-B14F-4D97-AF65-F5344CB8AC3E}">
        <p14:creationId xmlns:p14="http://schemas.microsoft.com/office/powerpoint/2010/main" val="2418758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1B69A4-CF22-42D3-A04D-7D41B34D96EC}"/>
              </a:ext>
            </a:extLst>
          </p:cNvPr>
          <p:cNvSpPr>
            <a:spLocks noGrp="1"/>
          </p:cNvSpPr>
          <p:nvPr>
            <p:ph type="title"/>
          </p:nvPr>
        </p:nvSpPr>
        <p:spPr>
          <a:xfrm>
            <a:off x="1847851" y="404812"/>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56324" name="Picture 2">
            <a:extLst>
              <a:ext uri="{FF2B5EF4-FFF2-40B4-BE49-F238E27FC236}">
                <a16:creationId xmlns:a16="http://schemas.microsoft.com/office/drawing/2014/main" id="{65157D4B-0DAE-4FC5-AB05-DC2A99D6D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252603"/>
            <a:ext cx="8885631" cy="544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299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9C8D1E-2091-4B0E-A8B8-02647197301F}"/>
              </a:ext>
            </a:extLst>
          </p:cNvPr>
          <p:cNvSpPr>
            <a:spLocks noGrp="1"/>
          </p:cNvSpPr>
          <p:nvPr>
            <p:ph type="title"/>
          </p:nvPr>
        </p:nvSpPr>
        <p:spPr>
          <a:xfrm>
            <a:off x="1866416" y="306333"/>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57347" name="İçerik Yer Tutucusu 2">
            <a:extLst>
              <a:ext uri="{FF2B5EF4-FFF2-40B4-BE49-F238E27FC236}">
                <a16:creationId xmlns:a16="http://schemas.microsoft.com/office/drawing/2014/main" id="{B465E4EA-6FAD-4E3A-9D9E-19054DE02F02}"/>
              </a:ext>
            </a:extLst>
          </p:cNvPr>
          <p:cNvSpPr>
            <a:spLocks noGrp="1"/>
          </p:cNvSpPr>
          <p:nvPr>
            <p:ph idx="1"/>
          </p:nvPr>
        </p:nvSpPr>
        <p:spPr>
          <a:xfrm>
            <a:off x="1862703" y="1306882"/>
            <a:ext cx="8915400" cy="3777622"/>
          </a:xfrm>
        </p:spPr>
        <p:txBody>
          <a:bodyPr>
            <a:normAutofit/>
          </a:bodyPr>
          <a:lstStyle/>
          <a:p>
            <a:r>
              <a:rPr lang="tr-TR" altLang="tr-TR" sz="2400" dirty="0" err="1">
                <a:solidFill>
                  <a:schemeClr val="tx1"/>
                </a:solidFill>
                <a:latin typeface="Calibri" panose="020F0502020204030204" pitchFamily="34" charset="0"/>
              </a:rPr>
              <a:t>Metformin</a:t>
            </a:r>
            <a:r>
              <a:rPr lang="tr-TR" altLang="tr-TR" sz="2400" dirty="0">
                <a:solidFill>
                  <a:schemeClr val="tx1"/>
                </a:solidFill>
                <a:latin typeface="Calibri" panose="020F0502020204030204" pitchFamily="34" charset="0"/>
              </a:rPr>
              <a:t>; </a:t>
            </a:r>
          </a:p>
          <a:p>
            <a:pPr lvl="1"/>
            <a:r>
              <a:rPr lang="tr-TR" altLang="tr-TR" sz="2400" dirty="0">
                <a:solidFill>
                  <a:schemeClr val="tx1"/>
                </a:solidFill>
                <a:latin typeface="Calibri" panose="020F0502020204030204" pitchFamily="34" charset="0"/>
              </a:rPr>
              <a:t>Karaciğerde artmış </a:t>
            </a:r>
            <a:r>
              <a:rPr lang="tr-TR" altLang="tr-TR" sz="2400" dirty="0" err="1">
                <a:solidFill>
                  <a:schemeClr val="tx1"/>
                </a:solidFill>
                <a:latin typeface="Calibri" panose="020F0502020204030204" pitchFamily="34" charset="0"/>
              </a:rPr>
              <a:t>glukoneogenezi</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inhibe</a:t>
            </a:r>
            <a:r>
              <a:rPr lang="tr-TR" altLang="tr-TR" sz="2400" dirty="0">
                <a:solidFill>
                  <a:schemeClr val="tx1"/>
                </a:solidFill>
                <a:latin typeface="Calibri" panose="020F0502020204030204" pitchFamily="34" charset="0"/>
              </a:rPr>
              <a:t> eder.</a:t>
            </a:r>
          </a:p>
          <a:p>
            <a:pPr lvl="1"/>
            <a:r>
              <a:rPr lang="tr-TR" altLang="tr-TR" sz="2400" dirty="0">
                <a:solidFill>
                  <a:schemeClr val="tx1"/>
                </a:solidFill>
                <a:latin typeface="Calibri" panose="020F0502020204030204" pitchFamily="34" charset="0"/>
              </a:rPr>
              <a:t>Kas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uptake’ini</a:t>
            </a:r>
            <a:r>
              <a:rPr lang="tr-TR" altLang="tr-TR" sz="2400" dirty="0">
                <a:solidFill>
                  <a:schemeClr val="tx1"/>
                </a:solidFill>
                <a:latin typeface="Calibri" panose="020F0502020204030204" pitchFamily="34" charset="0"/>
              </a:rPr>
              <a:t> ve yağ asidi </a:t>
            </a:r>
            <a:r>
              <a:rPr lang="tr-TR" altLang="tr-TR" sz="2400" dirty="0" err="1">
                <a:solidFill>
                  <a:schemeClr val="tx1"/>
                </a:solidFill>
                <a:latin typeface="Calibri" panose="020F0502020204030204" pitchFamily="34" charset="0"/>
              </a:rPr>
              <a:t>oksidasyonunu</a:t>
            </a:r>
            <a:r>
              <a:rPr lang="tr-TR" altLang="tr-TR" sz="2400" dirty="0">
                <a:solidFill>
                  <a:schemeClr val="tx1"/>
                </a:solidFill>
                <a:latin typeface="Calibri" panose="020F0502020204030204" pitchFamily="34" charset="0"/>
              </a:rPr>
              <a:t> bir miktar artırır.</a:t>
            </a:r>
          </a:p>
          <a:p>
            <a:pPr lvl="1"/>
            <a:r>
              <a:rPr lang="tr-TR" altLang="tr-TR" sz="2400" dirty="0" err="1">
                <a:solidFill>
                  <a:schemeClr val="tx1"/>
                </a:solidFill>
                <a:latin typeface="Calibri" panose="020F0502020204030204" pitchFamily="34" charset="0"/>
              </a:rPr>
              <a:t>Barsaktan</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absorpsiyonunu</a:t>
            </a:r>
            <a:r>
              <a:rPr lang="tr-TR" altLang="tr-TR" sz="2400" dirty="0">
                <a:solidFill>
                  <a:schemeClr val="tx1"/>
                </a:solidFill>
                <a:latin typeface="Calibri" panose="020F0502020204030204" pitchFamily="34" charset="0"/>
              </a:rPr>
              <a:t> azaltır.</a:t>
            </a:r>
          </a:p>
          <a:p>
            <a:pPr lvl="1"/>
            <a:r>
              <a:rPr lang="tr-TR" altLang="tr-TR" sz="2400" dirty="0">
                <a:solidFill>
                  <a:schemeClr val="tx1"/>
                </a:solidFill>
                <a:latin typeface="Calibri" panose="020F0502020204030204" pitchFamily="34" charset="0"/>
              </a:rPr>
              <a:t>İnsülin duyarlılığını artırır.</a:t>
            </a:r>
          </a:p>
          <a:p>
            <a:pPr lvl="1"/>
            <a:r>
              <a:rPr lang="tr-TR" altLang="tr-TR" sz="2400" dirty="0">
                <a:solidFill>
                  <a:schemeClr val="tx1"/>
                </a:solidFill>
                <a:latin typeface="Calibri" panose="020F0502020204030204" pitchFamily="34" charset="0"/>
              </a:rPr>
              <a:t>İştahı kısmen baskılar.</a:t>
            </a:r>
          </a:p>
        </p:txBody>
      </p:sp>
    </p:spTree>
    <p:extLst>
      <p:ext uri="{BB962C8B-B14F-4D97-AF65-F5344CB8AC3E}">
        <p14:creationId xmlns:p14="http://schemas.microsoft.com/office/powerpoint/2010/main" val="2923908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9B5A4B-5961-4DF5-BECD-3D334CA9C10F}"/>
              </a:ext>
            </a:extLst>
          </p:cNvPr>
          <p:cNvSpPr>
            <a:spLocks noGrp="1"/>
          </p:cNvSpPr>
          <p:nvPr>
            <p:ph type="title"/>
          </p:nvPr>
        </p:nvSpPr>
        <p:spPr>
          <a:xfrm>
            <a:off x="1866415" y="674214"/>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58371" name="İçerik Yer Tutucusu 2">
            <a:extLst>
              <a:ext uri="{FF2B5EF4-FFF2-40B4-BE49-F238E27FC236}">
                <a16:creationId xmlns:a16="http://schemas.microsoft.com/office/drawing/2014/main" id="{D42BE317-AF24-4877-99F7-E3DBD8FE5E00}"/>
              </a:ext>
            </a:extLst>
          </p:cNvPr>
          <p:cNvSpPr>
            <a:spLocks noGrp="1"/>
          </p:cNvSpPr>
          <p:nvPr>
            <p:ph idx="1"/>
          </p:nvPr>
        </p:nvSpPr>
        <p:spPr>
          <a:xfrm>
            <a:off x="1866415" y="1670137"/>
            <a:ext cx="8915400" cy="3777622"/>
          </a:xfrm>
        </p:spPr>
        <p:txBody>
          <a:bodyPr>
            <a:normAutofit lnSpcReduction="10000"/>
          </a:bodyPr>
          <a:lstStyle/>
          <a:p>
            <a:r>
              <a:rPr lang="tr-TR" altLang="tr-TR" sz="2400" dirty="0" err="1">
                <a:solidFill>
                  <a:schemeClr val="tx1"/>
                </a:solidFill>
                <a:latin typeface="Calibri" panose="020F0502020204030204" pitchFamily="34" charset="0"/>
              </a:rPr>
              <a:t>Metforminin</a:t>
            </a:r>
            <a:r>
              <a:rPr lang="tr-TR" altLang="tr-TR" sz="2400" dirty="0">
                <a:solidFill>
                  <a:schemeClr val="tx1"/>
                </a:solidFill>
                <a:latin typeface="Calibri" panose="020F0502020204030204" pitchFamily="34" charset="0"/>
              </a:rPr>
              <a:t> yan etkileri;</a:t>
            </a:r>
          </a:p>
          <a:p>
            <a:pPr lvl="1"/>
            <a:r>
              <a:rPr lang="tr-TR" altLang="tr-TR" sz="2400" dirty="0" err="1">
                <a:solidFill>
                  <a:schemeClr val="tx1"/>
                </a:solidFill>
                <a:latin typeface="Calibri" panose="020F0502020204030204" pitchFamily="34" charset="0"/>
              </a:rPr>
              <a:t>Gastrointestinal</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irritasyon</a:t>
            </a:r>
            <a:r>
              <a:rPr lang="tr-TR" altLang="tr-TR" sz="2400" dirty="0">
                <a:solidFill>
                  <a:schemeClr val="tx1"/>
                </a:solidFill>
                <a:latin typeface="Calibri" panose="020F0502020204030204" pitchFamily="34" charset="0"/>
              </a:rPr>
              <a:t> (gaz, şişkinlik gibi yan etkiler genellikle geçicidir) </a:t>
            </a:r>
          </a:p>
          <a:p>
            <a:pPr lvl="1"/>
            <a:r>
              <a:rPr lang="tr-TR" altLang="tr-TR" sz="2400" dirty="0">
                <a:solidFill>
                  <a:schemeClr val="tx1"/>
                </a:solidFill>
                <a:latin typeface="Calibri" panose="020F0502020204030204" pitchFamily="34" charset="0"/>
              </a:rPr>
              <a:t>Kramplar</a:t>
            </a:r>
          </a:p>
          <a:p>
            <a:pPr lvl="1"/>
            <a:r>
              <a:rPr lang="tr-TR" altLang="tr-TR" sz="2400" dirty="0" err="1">
                <a:solidFill>
                  <a:schemeClr val="tx1"/>
                </a:solidFill>
                <a:latin typeface="Calibri" panose="020F0502020204030204" pitchFamily="34" charset="0"/>
              </a:rPr>
              <a:t>Diyare</a:t>
            </a:r>
            <a:r>
              <a:rPr lang="tr-TR" altLang="tr-TR" sz="2400" dirty="0">
                <a:solidFill>
                  <a:schemeClr val="tx1"/>
                </a:solidFill>
                <a:latin typeface="Calibri" panose="020F0502020204030204" pitchFamily="34" charset="0"/>
              </a:rPr>
              <a:t> </a:t>
            </a:r>
          </a:p>
          <a:p>
            <a:pPr lvl="1"/>
            <a:r>
              <a:rPr lang="tr-TR" altLang="tr-TR" sz="2400" dirty="0">
                <a:solidFill>
                  <a:schemeClr val="tx1"/>
                </a:solidFill>
                <a:latin typeface="Calibri" panose="020F0502020204030204" pitchFamily="34" charset="0"/>
              </a:rPr>
              <a:t>Ağızda metalik </a:t>
            </a:r>
            <a:r>
              <a:rPr lang="tr-TR" altLang="tr-TR" sz="2400" dirty="0" err="1">
                <a:solidFill>
                  <a:schemeClr val="tx1"/>
                </a:solidFill>
                <a:latin typeface="Calibri" panose="020F0502020204030204" pitchFamily="34" charset="0"/>
              </a:rPr>
              <a:t>tad</a:t>
            </a:r>
            <a:r>
              <a:rPr lang="tr-TR" altLang="tr-TR" sz="2400" dirty="0">
                <a:solidFill>
                  <a:schemeClr val="tx1"/>
                </a:solidFill>
                <a:latin typeface="Calibri" panose="020F0502020204030204" pitchFamily="34" charset="0"/>
              </a:rPr>
              <a:t> </a:t>
            </a:r>
          </a:p>
          <a:p>
            <a:pPr lvl="1"/>
            <a:r>
              <a:rPr lang="tr-TR" altLang="tr-TR" sz="2400" dirty="0">
                <a:solidFill>
                  <a:schemeClr val="tx1"/>
                </a:solidFill>
                <a:latin typeface="Calibri" panose="020F0502020204030204" pitchFamily="34" charset="0"/>
              </a:rPr>
              <a:t>B-12 vitamin eksikliği (B-12 vitamin </a:t>
            </a:r>
            <a:r>
              <a:rPr lang="tr-TR" altLang="tr-TR" sz="2400" dirty="0" err="1">
                <a:solidFill>
                  <a:schemeClr val="tx1"/>
                </a:solidFill>
                <a:latin typeface="Calibri" panose="020F0502020204030204" pitchFamily="34" charset="0"/>
              </a:rPr>
              <a:t>replasmanı</a:t>
            </a:r>
            <a:r>
              <a:rPr lang="tr-TR" altLang="tr-TR" sz="2400" dirty="0">
                <a:solidFill>
                  <a:schemeClr val="tx1"/>
                </a:solidFill>
                <a:latin typeface="Calibri" panose="020F0502020204030204" pitchFamily="34" charset="0"/>
              </a:rPr>
              <a:t> gerekebilir) </a:t>
            </a:r>
          </a:p>
          <a:p>
            <a:pPr lvl="1"/>
            <a:r>
              <a:rPr lang="tr-TR" altLang="tr-TR" sz="2400" dirty="0">
                <a:solidFill>
                  <a:schemeClr val="tx1"/>
                </a:solidFill>
                <a:latin typeface="Calibri" panose="020F0502020204030204" pitchFamily="34" charset="0"/>
              </a:rPr>
              <a:t>Laktik </a:t>
            </a:r>
            <a:r>
              <a:rPr lang="tr-TR" altLang="tr-TR" sz="2400" dirty="0" err="1">
                <a:solidFill>
                  <a:schemeClr val="tx1"/>
                </a:solidFill>
                <a:latin typeface="Calibri" panose="020F0502020204030204" pitchFamily="34" charset="0"/>
              </a:rPr>
              <a:t>asidoz</a:t>
            </a:r>
            <a:endParaRPr lang="tr-TR" altLang="tr-TR" sz="2400" dirty="0">
              <a:solidFill>
                <a:schemeClr val="tx1"/>
              </a:solidFill>
              <a:latin typeface="Calibri" panose="020F0502020204030204" pitchFamily="34" charset="0"/>
            </a:endParaRPr>
          </a:p>
          <a:p>
            <a:endParaRPr lang="tr-TR" altLang="tr-TR" dirty="0"/>
          </a:p>
        </p:txBody>
      </p:sp>
    </p:spTree>
    <p:extLst>
      <p:ext uri="{BB962C8B-B14F-4D97-AF65-F5344CB8AC3E}">
        <p14:creationId xmlns:p14="http://schemas.microsoft.com/office/powerpoint/2010/main" val="702273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A9BD7-45B2-4E89-9A81-8342BD0CEB1B}"/>
              </a:ext>
            </a:extLst>
          </p:cNvPr>
          <p:cNvSpPr>
            <a:spLocks noGrp="1"/>
          </p:cNvSpPr>
          <p:nvPr>
            <p:ph type="title"/>
          </p:nvPr>
        </p:nvSpPr>
        <p:spPr>
          <a:xfrm>
            <a:off x="2029253" y="624110"/>
            <a:ext cx="8911687" cy="816383"/>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59395" name="İçerik Yer Tutucusu 2">
            <a:extLst>
              <a:ext uri="{FF2B5EF4-FFF2-40B4-BE49-F238E27FC236}">
                <a16:creationId xmlns:a16="http://schemas.microsoft.com/office/drawing/2014/main" id="{51A89573-228C-4E8A-AA98-414418FAD981}"/>
              </a:ext>
            </a:extLst>
          </p:cNvPr>
          <p:cNvSpPr>
            <a:spLocks noGrp="1"/>
          </p:cNvSpPr>
          <p:nvPr>
            <p:ph idx="1"/>
          </p:nvPr>
        </p:nvSpPr>
        <p:spPr>
          <a:xfrm>
            <a:off x="1528175" y="1632559"/>
            <a:ext cx="9883036" cy="3777622"/>
          </a:xfrm>
        </p:spPr>
        <p:txBody>
          <a:bodyPr>
            <a:noAutofit/>
          </a:bodyPr>
          <a:lstStyle/>
          <a:p>
            <a:r>
              <a:rPr lang="tr-TR" altLang="tr-TR" sz="2400" dirty="0" err="1">
                <a:solidFill>
                  <a:schemeClr val="tx1"/>
                </a:solidFill>
                <a:latin typeface="Calibri" panose="020F0502020204030204" pitchFamily="34" charset="0"/>
              </a:rPr>
              <a:t>Metforminin</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kontraendikasyonları</a:t>
            </a:r>
            <a:r>
              <a:rPr lang="tr-TR" altLang="tr-TR" sz="2400" dirty="0">
                <a:solidFill>
                  <a:schemeClr val="tx1"/>
                </a:solidFill>
                <a:latin typeface="Calibri" panose="020F0502020204030204" pitchFamily="34" charset="0"/>
              </a:rPr>
              <a:t>;</a:t>
            </a:r>
          </a:p>
          <a:p>
            <a:pPr lvl="1"/>
            <a:r>
              <a:rPr lang="tr-TR" altLang="tr-TR" sz="2400" dirty="0" err="1">
                <a:solidFill>
                  <a:schemeClr val="tx1"/>
                </a:solidFill>
                <a:latin typeface="Calibri" panose="020F0502020204030204" pitchFamily="34" charset="0"/>
              </a:rPr>
              <a:t>Renal</a:t>
            </a:r>
            <a:r>
              <a:rPr lang="tr-TR" altLang="tr-TR" sz="2400" dirty="0">
                <a:solidFill>
                  <a:schemeClr val="tx1"/>
                </a:solidFill>
                <a:latin typeface="Calibri" panose="020F0502020204030204" pitchFamily="34" charset="0"/>
              </a:rPr>
              <a:t> fonksiyon bozukluğu (serum </a:t>
            </a:r>
            <a:r>
              <a:rPr lang="tr-TR" altLang="tr-TR" sz="2400" dirty="0" err="1">
                <a:solidFill>
                  <a:schemeClr val="tx1"/>
                </a:solidFill>
                <a:latin typeface="Calibri" panose="020F0502020204030204" pitchFamily="34" charset="0"/>
              </a:rPr>
              <a:t>kreatinin</a:t>
            </a:r>
            <a:r>
              <a:rPr lang="tr-TR" altLang="tr-TR" sz="2400" dirty="0">
                <a:solidFill>
                  <a:schemeClr val="tx1"/>
                </a:solidFill>
                <a:latin typeface="Calibri" panose="020F0502020204030204" pitchFamily="34" charset="0"/>
              </a:rPr>
              <a:t> &gt;1.4 mg/dl veya </a:t>
            </a:r>
            <a:r>
              <a:rPr lang="tr-TR" altLang="tr-TR" sz="2400" dirty="0" err="1">
                <a:solidFill>
                  <a:schemeClr val="tx1"/>
                </a:solidFill>
                <a:latin typeface="Calibri" panose="020F0502020204030204" pitchFamily="34" charset="0"/>
              </a:rPr>
              <a:t>eGFR</a:t>
            </a:r>
            <a:r>
              <a:rPr lang="tr-TR" altLang="tr-TR" sz="2400" dirty="0">
                <a:solidFill>
                  <a:schemeClr val="tx1"/>
                </a:solidFill>
                <a:latin typeface="Calibri" panose="020F0502020204030204" pitchFamily="34" charset="0"/>
              </a:rPr>
              <a:t> &lt;30 ml/</a:t>
            </a:r>
            <a:r>
              <a:rPr lang="tr-TR" altLang="tr-TR" sz="2400" dirty="0" err="1">
                <a:solidFill>
                  <a:schemeClr val="tx1"/>
                </a:solidFill>
                <a:latin typeface="Calibri" panose="020F0502020204030204" pitchFamily="34" charset="0"/>
              </a:rPr>
              <a:t>dk</a:t>
            </a:r>
            <a:r>
              <a:rPr lang="tr-TR" altLang="tr-TR" sz="2400" dirty="0">
                <a:solidFill>
                  <a:schemeClr val="tx1"/>
                </a:solidFill>
                <a:latin typeface="Calibri" panose="020F0502020204030204" pitchFamily="34" charset="0"/>
              </a:rPr>
              <a:t> ise kullanılmamalı )</a:t>
            </a:r>
          </a:p>
          <a:p>
            <a:pPr lvl="1"/>
            <a:r>
              <a:rPr lang="tr-TR" altLang="tr-TR" sz="2400" dirty="0">
                <a:solidFill>
                  <a:schemeClr val="tx1"/>
                </a:solidFill>
                <a:latin typeface="Calibri" panose="020F0502020204030204" pitchFamily="34" charset="0"/>
              </a:rPr>
              <a:t>Karaciğer yetersizliği</a:t>
            </a:r>
          </a:p>
          <a:p>
            <a:pPr lvl="1"/>
            <a:r>
              <a:rPr lang="tr-TR" altLang="tr-TR" sz="2400" dirty="0">
                <a:solidFill>
                  <a:schemeClr val="tx1"/>
                </a:solidFill>
                <a:latin typeface="Calibri" panose="020F0502020204030204" pitchFamily="34" charset="0"/>
              </a:rPr>
              <a:t>Laktik </a:t>
            </a:r>
            <a:r>
              <a:rPr lang="tr-TR" altLang="tr-TR" sz="2400" dirty="0" err="1">
                <a:solidFill>
                  <a:schemeClr val="tx1"/>
                </a:solidFill>
                <a:latin typeface="Calibri" panose="020F0502020204030204" pitchFamily="34" charset="0"/>
              </a:rPr>
              <a:t>asidoz</a:t>
            </a:r>
            <a:r>
              <a:rPr lang="tr-TR" altLang="tr-TR" sz="2400" dirty="0">
                <a:solidFill>
                  <a:schemeClr val="tx1"/>
                </a:solidFill>
                <a:latin typeface="Calibri" panose="020F0502020204030204" pitchFamily="34" charset="0"/>
              </a:rPr>
              <a:t> öyküsü</a:t>
            </a:r>
          </a:p>
          <a:p>
            <a:pPr lvl="1"/>
            <a:r>
              <a:rPr lang="tr-TR" altLang="tr-TR" sz="2400" dirty="0">
                <a:solidFill>
                  <a:schemeClr val="tx1"/>
                </a:solidFill>
                <a:latin typeface="Calibri" panose="020F0502020204030204" pitchFamily="34" charset="0"/>
              </a:rPr>
              <a:t>Ağır </a:t>
            </a:r>
            <a:r>
              <a:rPr lang="tr-TR" altLang="tr-TR" sz="2400" dirty="0" err="1">
                <a:solidFill>
                  <a:schemeClr val="tx1"/>
                </a:solidFill>
                <a:latin typeface="Calibri" panose="020F0502020204030204" pitchFamily="34" charset="0"/>
              </a:rPr>
              <a:t>hipoksi</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dehidratasyon</a:t>
            </a:r>
            <a:endParaRPr lang="tr-TR" altLang="tr-TR" sz="24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Kronik alkolizm</a:t>
            </a:r>
          </a:p>
          <a:p>
            <a:pPr lvl="1"/>
            <a:r>
              <a:rPr lang="tr-TR" altLang="tr-TR" sz="2400" dirty="0">
                <a:solidFill>
                  <a:schemeClr val="tx1"/>
                </a:solidFill>
                <a:latin typeface="Calibri" panose="020F0502020204030204" pitchFamily="34" charset="0"/>
              </a:rPr>
              <a:t>KV </a:t>
            </a:r>
            <a:r>
              <a:rPr lang="tr-TR" altLang="tr-TR" sz="2400" dirty="0" err="1">
                <a:solidFill>
                  <a:schemeClr val="tx1"/>
                </a:solidFill>
                <a:latin typeface="Calibri" panose="020F0502020204030204" pitchFamily="34" charset="0"/>
              </a:rPr>
              <a:t>kollaps</a:t>
            </a:r>
            <a:r>
              <a:rPr lang="tr-TR" altLang="tr-TR" sz="2400" dirty="0">
                <a:solidFill>
                  <a:schemeClr val="tx1"/>
                </a:solidFill>
                <a:latin typeface="Calibri" panose="020F0502020204030204" pitchFamily="34" charset="0"/>
              </a:rPr>
              <a:t>, akut </a:t>
            </a:r>
            <a:r>
              <a:rPr lang="tr-TR" altLang="tr-TR" sz="2400" dirty="0" err="1">
                <a:solidFill>
                  <a:schemeClr val="tx1"/>
                </a:solidFill>
                <a:latin typeface="Calibri" panose="020F0502020204030204" pitchFamily="34" charset="0"/>
              </a:rPr>
              <a:t>miyokard</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infarktüsü</a:t>
            </a:r>
            <a:endParaRPr lang="tr-TR" altLang="tr-TR"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277722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08AFC4-3A29-4258-8D73-554C97900EAE}"/>
              </a:ext>
            </a:extLst>
          </p:cNvPr>
          <p:cNvSpPr>
            <a:spLocks noGrp="1"/>
          </p:cNvSpPr>
          <p:nvPr>
            <p:ph type="title"/>
          </p:nvPr>
        </p:nvSpPr>
        <p:spPr>
          <a:xfrm>
            <a:off x="1753681" y="411168"/>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60419" name="İçerik Yer Tutucusu 2">
            <a:extLst>
              <a:ext uri="{FF2B5EF4-FFF2-40B4-BE49-F238E27FC236}">
                <a16:creationId xmlns:a16="http://schemas.microsoft.com/office/drawing/2014/main" id="{4BFD9F4F-0843-4EAC-8B26-68C4D6A29874}"/>
              </a:ext>
            </a:extLst>
          </p:cNvPr>
          <p:cNvSpPr>
            <a:spLocks noGrp="1"/>
          </p:cNvSpPr>
          <p:nvPr>
            <p:ph idx="1"/>
          </p:nvPr>
        </p:nvSpPr>
        <p:spPr>
          <a:xfrm>
            <a:off x="1753681" y="1315233"/>
            <a:ext cx="9750931" cy="4595989"/>
          </a:xfrm>
        </p:spPr>
        <p:txBody>
          <a:bodyPr/>
          <a:lstStyle/>
          <a:p>
            <a:r>
              <a:rPr lang="tr-TR" altLang="tr-TR" sz="2400" dirty="0" err="1">
                <a:solidFill>
                  <a:schemeClr val="tx1"/>
                </a:solidFill>
                <a:latin typeface="Calibri" panose="020F0502020204030204" pitchFamily="34" charset="0"/>
              </a:rPr>
              <a:t>Metforminin</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kontraendikasyonları</a:t>
            </a:r>
            <a:r>
              <a:rPr lang="tr-TR" altLang="tr-TR" sz="2400" dirty="0">
                <a:solidFill>
                  <a:schemeClr val="tx1"/>
                </a:solidFill>
                <a:latin typeface="Calibri" panose="020F0502020204030204" pitchFamily="34" charset="0"/>
              </a:rPr>
              <a:t>;</a:t>
            </a:r>
          </a:p>
          <a:p>
            <a:pPr lvl="1"/>
            <a:r>
              <a:rPr lang="tr-TR" altLang="tr-TR" sz="2400" dirty="0" err="1">
                <a:solidFill>
                  <a:schemeClr val="tx1"/>
                </a:solidFill>
                <a:latin typeface="Calibri" panose="020F0502020204030204" pitchFamily="34" charset="0"/>
              </a:rPr>
              <a:t>Ketonemi</a:t>
            </a:r>
            <a:r>
              <a:rPr lang="tr-TR" altLang="tr-TR" sz="2400" dirty="0">
                <a:solidFill>
                  <a:schemeClr val="tx1"/>
                </a:solidFill>
                <a:latin typeface="Calibri" panose="020F0502020204030204" pitchFamily="34" charset="0"/>
              </a:rPr>
              <a:t> ve </a:t>
            </a:r>
            <a:r>
              <a:rPr lang="tr-TR" altLang="tr-TR" sz="2400" dirty="0" err="1">
                <a:solidFill>
                  <a:schemeClr val="tx1"/>
                </a:solidFill>
                <a:latin typeface="Calibri" panose="020F0502020204030204" pitchFamily="34" charset="0"/>
              </a:rPr>
              <a:t>ketonüri</a:t>
            </a:r>
            <a:endParaRPr lang="tr-TR" altLang="tr-TR" sz="24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Tedaviye dirençli (sınıf 3-4) </a:t>
            </a:r>
            <a:r>
              <a:rPr lang="tr-TR" altLang="tr-TR" sz="2400" dirty="0" err="1">
                <a:solidFill>
                  <a:schemeClr val="tx1"/>
                </a:solidFill>
                <a:latin typeface="Calibri" panose="020F0502020204030204" pitchFamily="34" charset="0"/>
              </a:rPr>
              <a:t>konjestif</a:t>
            </a:r>
            <a:r>
              <a:rPr lang="tr-TR" altLang="tr-TR" sz="2400" dirty="0">
                <a:solidFill>
                  <a:schemeClr val="tx1"/>
                </a:solidFill>
                <a:latin typeface="Calibri" panose="020F0502020204030204" pitchFamily="34" charset="0"/>
              </a:rPr>
              <a:t> kalp yetersizliği</a:t>
            </a:r>
          </a:p>
          <a:p>
            <a:pPr lvl="1"/>
            <a:r>
              <a:rPr lang="tr-TR" altLang="tr-TR" sz="2400" dirty="0">
                <a:solidFill>
                  <a:schemeClr val="tx1"/>
                </a:solidFill>
                <a:latin typeface="Calibri" panose="020F0502020204030204" pitchFamily="34" charset="0"/>
              </a:rPr>
              <a:t>Kronik </a:t>
            </a:r>
            <a:r>
              <a:rPr lang="tr-TR" altLang="tr-TR" sz="2400" dirty="0" err="1">
                <a:solidFill>
                  <a:schemeClr val="tx1"/>
                </a:solidFill>
                <a:latin typeface="Calibri" panose="020F0502020204030204" pitchFamily="34" charset="0"/>
              </a:rPr>
              <a:t>pulmoner</a:t>
            </a:r>
            <a:r>
              <a:rPr lang="tr-TR" altLang="tr-TR" sz="2400" dirty="0">
                <a:solidFill>
                  <a:schemeClr val="tx1"/>
                </a:solidFill>
                <a:latin typeface="Calibri" panose="020F0502020204030204" pitchFamily="34" charset="0"/>
              </a:rPr>
              <a:t> hastalık (kronik </a:t>
            </a:r>
            <a:r>
              <a:rPr lang="tr-TR" altLang="tr-TR" sz="2400" dirty="0" err="1">
                <a:solidFill>
                  <a:schemeClr val="tx1"/>
                </a:solidFill>
                <a:latin typeface="Calibri" panose="020F0502020204030204" pitchFamily="34" charset="0"/>
              </a:rPr>
              <a:t>obstrüktif</a:t>
            </a:r>
            <a:r>
              <a:rPr lang="tr-TR" altLang="tr-TR" sz="2400" dirty="0">
                <a:solidFill>
                  <a:schemeClr val="tx1"/>
                </a:solidFill>
                <a:latin typeface="Calibri" panose="020F0502020204030204" pitchFamily="34" charset="0"/>
              </a:rPr>
              <a:t> akciğer hastalığı)</a:t>
            </a:r>
          </a:p>
          <a:p>
            <a:pPr lvl="1"/>
            <a:r>
              <a:rPr lang="tr-TR" altLang="tr-TR" sz="2400" dirty="0" err="1">
                <a:solidFill>
                  <a:schemeClr val="tx1"/>
                </a:solidFill>
                <a:latin typeface="Calibri" panose="020F0502020204030204" pitchFamily="34" charset="0"/>
              </a:rPr>
              <a:t>Periferik</a:t>
            </a:r>
            <a:r>
              <a:rPr lang="tr-TR" altLang="tr-TR" sz="2400" dirty="0">
                <a:solidFill>
                  <a:schemeClr val="tx1"/>
                </a:solidFill>
                <a:latin typeface="Calibri" panose="020F0502020204030204" pitchFamily="34" charset="0"/>
              </a:rPr>
              <a:t> damar hastalığı</a:t>
            </a:r>
          </a:p>
          <a:p>
            <a:pPr lvl="1"/>
            <a:r>
              <a:rPr lang="tr-TR" altLang="tr-TR" sz="2400" dirty="0" err="1">
                <a:solidFill>
                  <a:schemeClr val="tx1"/>
                </a:solidFill>
                <a:latin typeface="Calibri" panose="020F0502020204030204" pitchFamily="34" charset="0"/>
              </a:rPr>
              <a:t>Major</a:t>
            </a:r>
            <a:r>
              <a:rPr lang="tr-TR" altLang="tr-TR" sz="2400" dirty="0">
                <a:solidFill>
                  <a:schemeClr val="tx1"/>
                </a:solidFill>
                <a:latin typeface="Calibri" panose="020F0502020204030204" pitchFamily="34" charset="0"/>
              </a:rPr>
              <a:t> cerrahi girişim</a:t>
            </a:r>
          </a:p>
          <a:p>
            <a:pPr lvl="1"/>
            <a:r>
              <a:rPr lang="tr-TR" altLang="tr-TR" sz="2400" dirty="0">
                <a:solidFill>
                  <a:schemeClr val="tx1"/>
                </a:solidFill>
                <a:latin typeface="Calibri" panose="020F0502020204030204" pitchFamily="34" charset="0"/>
              </a:rPr>
              <a:t>Gebelik ve emzirme dönemi</a:t>
            </a:r>
          </a:p>
          <a:p>
            <a:pPr lvl="1"/>
            <a:r>
              <a:rPr lang="tr-TR" altLang="tr-TR" sz="2400" dirty="0">
                <a:solidFill>
                  <a:schemeClr val="tx1"/>
                </a:solidFill>
                <a:latin typeface="Calibri" panose="020F0502020204030204" pitchFamily="34" charset="0"/>
              </a:rPr>
              <a:t>İleri yaş (bazı </a:t>
            </a:r>
            <a:r>
              <a:rPr lang="tr-TR" altLang="tr-TR" sz="2400" dirty="0" err="1">
                <a:solidFill>
                  <a:schemeClr val="tx1"/>
                </a:solidFill>
                <a:latin typeface="Calibri" panose="020F0502020204030204" pitchFamily="34" charset="0"/>
              </a:rPr>
              <a:t>otörlere</a:t>
            </a:r>
            <a:r>
              <a:rPr lang="tr-TR" altLang="tr-TR" sz="2400" dirty="0">
                <a:solidFill>
                  <a:schemeClr val="tx1"/>
                </a:solidFill>
                <a:latin typeface="Calibri" panose="020F0502020204030204" pitchFamily="34" charset="0"/>
              </a:rPr>
              <a:t> göre &gt;80 yaş)</a:t>
            </a:r>
          </a:p>
          <a:p>
            <a:endParaRPr lang="tr-TR" altLang="tr-TR" dirty="0"/>
          </a:p>
        </p:txBody>
      </p:sp>
    </p:spTree>
    <p:extLst>
      <p:ext uri="{BB962C8B-B14F-4D97-AF65-F5344CB8AC3E}">
        <p14:creationId xmlns:p14="http://schemas.microsoft.com/office/powerpoint/2010/main" val="232498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84CB8E-5A3A-4957-B760-3399653AE689}"/>
              </a:ext>
            </a:extLst>
          </p:cNvPr>
          <p:cNvSpPr>
            <a:spLocks noGrp="1"/>
          </p:cNvSpPr>
          <p:nvPr>
            <p:ph type="title"/>
          </p:nvPr>
        </p:nvSpPr>
        <p:spPr>
          <a:xfrm>
            <a:off x="1640156" y="131524"/>
            <a:ext cx="8911687" cy="716175"/>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61443" name="İçerik Yer Tutucusu 2">
            <a:extLst>
              <a:ext uri="{FF2B5EF4-FFF2-40B4-BE49-F238E27FC236}">
                <a16:creationId xmlns:a16="http://schemas.microsoft.com/office/drawing/2014/main" id="{0884537B-F8A9-4303-87F6-CB635047E02C}"/>
              </a:ext>
            </a:extLst>
          </p:cNvPr>
          <p:cNvSpPr>
            <a:spLocks noGrp="1"/>
          </p:cNvSpPr>
          <p:nvPr>
            <p:ph idx="1"/>
          </p:nvPr>
        </p:nvSpPr>
        <p:spPr>
          <a:xfrm>
            <a:off x="1364583" y="1185903"/>
            <a:ext cx="5073795" cy="4388180"/>
          </a:xfrm>
        </p:spPr>
        <p:txBody>
          <a:bodyPr>
            <a:normAutofit/>
          </a:bodyPr>
          <a:lstStyle/>
          <a:p>
            <a:r>
              <a:rPr lang="tr-TR" altLang="tr-TR" sz="2800" dirty="0" err="1">
                <a:solidFill>
                  <a:schemeClr val="tx1"/>
                </a:solidFill>
                <a:latin typeface="Calibri" panose="020F0502020204030204" pitchFamily="34" charset="0"/>
              </a:rPr>
              <a:t>Pioglitazon</a:t>
            </a:r>
            <a:r>
              <a:rPr lang="tr-TR" altLang="tr-TR" sz="2800" dirty="0">
                <a:solidFill>
                  <a:schemeClr val="tx1"/>
                </a:solidFill>
                <a:latin typeface="Calibri" panose="020F0502020204030204" pitchFamily="34" charset="0"/>
              </a:rPr>
              <a:t>;</a:t>
            </a:r>
          </a:p>
          <a:p>
            <a:pPr lvl="1">
              <a:buFont typeface="Wingdings" panose="05000000000000000000" pitchFamily="2" charset="2"/>
              <a:buChar char="Ø"/>
            </a:pPr>
            <a:r>
              <a:rPr lang="tr-TR" altLang="tr-TR" sz="2200" dirty="0">
                <a:solidFill>
                  <a:schemeClr val="tx1"/>
                </a:solidFill>
                <a:latin typeface="Calibri" panose="020F0502020204030204" pitchFamily="34" charset="0"/>
              </a:rPr>
              <a:t>Hipoglisemi yapmaması,</a:t>
            </a:r>
          </a:p>
          <a:p>
            <a:pPr lvl="1">
              <a:buFont typeface="Wingdings" panose="05000000000000000000" pitchFamily="2" charset="2"/>
              <a:buChar char="Ø"/>
            </a:pPr>
            <a:r>
              <a:rPr lang="tr-TR" altLang="tr-TR" sz="2200" dirty="0">
                <a:solidFill>
                  <a:schemeClr val="tx1"/>
                </a:solidFill>
                <a:latin typeface="Calibri" panose="020F0502020204030204" pitchFamily="34" charset="0"/>
              </a:rPr>
              <a:t>HDL-kolesterolü yükseltmesi, </a:t>
            </a:r>
          </a:p>
          <a:p>
            <a:pPr lvl="1">
              <a:buFont typeface="Wingdings" panose="05000000000000000000" pitchFamily="2" charset="2"/>
              <a:buChar char="Ø"/>
            </a:pPr>
            <a:r>
              <a:rPr lang="tr-TR" altLang="tr-TR" sz="2200" dirty="0" err="1">
                <a:solidFill>
                  <a:schemeClr val="tx1"/>
                </a:solidFill>
                <a:latin typeface="Calibri" panose="020F0502020204030204" pitchFamily="34" charset="0"/>
              </a:rPr>
              <a:t>Trigliserid</a:t>
            </a:r>
            <a:r>
              <a:rPr lang="tr-TR" altLang="tr-TR" sz="2200" dirty="0">
                <a:solidFill>
                  <a:schemeClr val="tx1"/>
                </a:solidFill>
                <a:latin typeface="Calibri" panose="020F0502020204030204" pitchFamily="34" charset="0"/>
              </a:rPr>
              <a:t> düzeylerini düşürmesi avantajlarıdır.</a:t>
            </a:r>
          </a:p>
          <a:p>
            <a:pPr lvl="1">
              <a:buFont typeface="Wingdings" panose="05000000000000000000" pitchFamily="2" charset="2"/>
              <a:buChar char="Ø"/>
            </a:pPr>
            <a:r>
              <a:rPr lang="tr-TR" altLang="tr-TR" sz="2200" dirty="0">
                <a:solidFill>
                  <a:schemeClr val="tx1"/>
                </a:solidFill>
                <a:latin typeface="Calibri" panose="020F0502020204030204" pitchFamily="34" charset="0"/>
              </a:rPr>
              <a:t>Ancak pahalı ilaçlardır.</a:t>
            </a:r>
          </a:p>
          <a:p>
            <a:pPr lvl="1">
              <a:buFont typeface="Wingdings" panose="05000000000000000000" pitchFamily="2" charset="2"/>
              <a:buChar char="Ø"/>
            </a:pPr>
            <a:endParaRPr lang="tr-TR" altLang="tr-TR" sz="2200" dirty="0">
              <a:solidFill>
                <a:schemeClr val="tx1"/>
              </a:solidFill>
              <a:latin typeface="Calibri" panose="020F0502020204030204" pitchFamily="34" charset="0"/>
            </a:endParaRPr>
          </a:p>
          <a:p>
            <a:pPr lvl="1"/>
            <a:endParaRPr lang="tr-TR" altLang="tr-TR" dirty="0"/>
          </a:p>
        </p:txBody>
      </p:sp>
      <p:sp>
        <p:nvSpPr>
          <p:cNvPr id="4" name="İçerik Yer Tutucusu 2">
            <a:extLst>
              <a:ext uri="{FF2B5EF4-FFF2-40B4-BE49-F238E27FC236}">
                <a16:creationId xmlns:a16="http://schemas.microsoft.com/office/drawing/2014/main" id="{73262435-4647-4828-BCF2-1E2C6846DF73}"/>
              </a:ext>
            </a:extLst>
          </p:cNvPr>
          <p:cNvSpPr txBox="1">
            <a:spLocks/>
          </p:cNvSpPr>
          <p:nvPr/>
        </p:nvSpPr>
        <p:spPr>
          <a:xfrm>
            <a:off x="6095999" y="1185903"/>
            <a:ext cx="5497592" cy="49247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tr-TR" altLang="tr-TR" sz="2800" dirty="0" err="1">
                <a:solidFill>
                  <a:schemeClr val="tx1"/>
                </a:solidFill>
                <a:latin typeface="Calibri" panose="020F0502020204030204" pitchFamily="34" charset="0"/>
              </a:rPr>
              <a:t>Pioglitazon</a:t>
            </a:r>
            <a:r>
              <a:rPr lang="tr-TR" altLang="tr-TR" sz="2800" dirty="0">
                <a:solidFill>
                  <a:schemeClr val="tx1"/>
                </a:solidFill>
                <a:latin typeface="Calibri" panose="020F0502020204030204" pitchFamily="34" charset="0"/>
              </a:rPr>
              <a:t>;</a:t>
            </a:r>
          </a:p>
          <a:p>
            <a:pPr lvl="1"/>
            <a:r>
              <a:rPr lang="tr-TR" altLang="tr-TR" sz="2400" dirty="0" err="1">
                <a:solidFill>
                  <a:schemeClr val="tx1"/>
                </a:solidFill>
                <a:latin typeface="Calibri" panose="020F0502020204030204" pitchFamily="34" charset="0"/>
              </a:rPr>
              <a:t>Kontrendikasyonları</a:t>
            </a:r>
            <a:r>
              <a:rPr lang="tr-TR" altLang="tr-TR" sz="2400" dirty="0">
                <a:solidFill>
                  <a:schemeClr val="tx1"/>
                </a:solidFill>
                <a:latin typeface="Calibri" panose="020F0502020204030204" pitchFamily="34" charset="0"/>
              </a:rPr>
              <a:t>; </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ALT yüksekliği olan vakalar</a:t>
            </a:r>
          </a:p>
          <a:p>
            <a:pPr lvl="2">
              <a:buFont typeface="Wingdings" panose="05000000000000000000" pitchFamily="2" charset="2"/>
              <a:buChar char="ü"/>
            </a:pPr>
            <a:r>
              <a:rPr lang="tr-TR" altLang="tr-TR" sz="2200" dirty="0" err="1">
                <a:solidFill>
                  <a:schemeClr val="tx1"/>
                </a:solidFill>
                <a:latin typeface="Calibri" panose="020F0502020204030204" pitchFamily="34" charset="0"/>
              </a:rPr>
              <a:t>Konjestif</a:t>
            </a:r>
            <a:r>
              <a:rPr lang="tr-TR" altLang="tr-TR" sz="2200" dirty="0">
                <a:solidFill>
                  <a:schemeClr val="tx1"/>
                </a:solidFill>
                <a:latin typeface="Calibri" panose="020F0502020204030204" pitchFamily="34" charset="0"/>
              </a:rPr>
              <a:t> kalp yetersizliği vakaları</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Kronik ağır böbrek yetersizliği</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Gebelik</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Tip 1 diyabetliler</a:t>
            </a:r>
          </a:p>
          <a:p>
            <a:pPr lvl="2">
              <a:buFont typeface="Wingdings" panose="05000000000000000000" pitchFamily="2" charset="2"/>
              <a:buChar char="ü"/>
            </a:pPr>
            <a:r>
              <a:rPr lang="tr-TR" altLang="tr-TR" sz="2200" dirty="0" err="1">
                <a:solidFill>
                  <a:schemeClr val="tx1"/>
                </a:solidFill>
                <a:latin typeface="Calibri" panose="020F0502020204030204" pitchFamily="34" charset="0"/>
              </a:rPr>
              <a:t>Maküla</a:t>
            </a:r>
            <a:r>
              <a:rPr lang="tr-TR" altLang="tr-TR" sz="2200" dirty="0">
                <a:solidFill>
                  <a:schemeClr val="tx1"/>
                </a:solidFill>
                <a:latin typeface="Calibri" panose="020F0502020204030204" pitchFamily="34" charset="0"/>
              </a:rPr>
              <a:t> ödemi riski bulunan kişiler</a:t>
            </a:r>
          </a:p>
          <a:p>
            <a:pPr lvl="2">
              <a:buFont typeface="Wingdings" panose="05000000000000000000" pitchFamily="2" charset="2"/>
              <a:buChar char="ü"/>
            </a:pPr>
            <a:r>
              <a:rPr lang="tr-TR" altLang="tr-TR" sz="2200" dirty="0" err="1">
                <a:solidFill>
                  <a:schemeClr val="tx1"/>
                </a:solidFill>
                <a:latin typeface="Calibri" panose="020F0502020204030204" pitchFamily="34" charset="0"/>
              </a:rPr>
              <a:t>Adolesan</a:t>
            </a:r>
            <a:r>
              <a:rPr lang="tr-TR" altLang="tr-TR" sz="2200" dirty="0">
                <a:solidFill>
                  <a:schemeClr val="tx1"/>
                </a:solidFill>
                <a:latin typeface="Calibri" panose="020F0502020204030204" pitchFamily="34" charset="0"/>
              </a:rPr>
              <a:t> ve çocuklarda </a:t>
            </a:r>
            <a:r>
              <a:rPr lang="tr-TR" altLang="tr-TR" sz="2200" dirty="0" err="1">
                <a:solidFill>
                  <a:schemeClr val="tx1"/>
                </a:solidFill>
                <a:latin typeface="Calibri" panose="020F0502020204030204" pitchFamily="34" charset="0"/>
              </a:rPr>
              <a:t>kontrendike</a:t>
            </a:r>
            <a:endParaRPr lang="tr-TR" altLang="tr-TR" sz="2200" dirty="0">
              <a:solidFill>
                <a:schemeClr val="tx1"/>
              </a:solidFill>
              <a:latin typeface="Calibri" panose="020F0502020204030204" pitchFamily="34" charset="0"/>
            </a:endParaRPr>
          </a:p>
          <a:p>
            <a:pPr lvl="1"/>
            <a:endParaRPr lang="tr-TR" altLang="tr-TR" dirty="0"/>
          </a:p>
        </p:txBody>
      </p:sp>
    </p:spTree>
    <p:extLst>
      <p:ext uri="{BB962C8B-B14F-4D97-AF65-F5344CB8AC3E}">
        <p14:creationId xmlns:p14="http://schemas.microsoft.com/office/powerpoint/2010/main" val="182195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3296DA-FDF9-41A4-99E9-825BBA219C76}"/>
              </a:ext>
            </a:extLst>
          </p:cNvPr>
          <p:cNvSpPr>
            <a:spLocks noGrp="1"/>
          </p:cNvSpPr>
          <p:nvPr>
            <p:ph type="title"/>
          </p:nvPr>
        </p:nvSpPr>
        <p:spPr>
          <a:xfrm>
            <a:off x="1962911" y="599058"/>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 Türkiye’de Diyabet </a:t>
            </a:r>
            <a:r>
              <a:rPr lang="tr-TR" altLang="tr-TR" dirty="0" err="1">
                <a:solidFill>
                  <a:schemeClr val="tx1"/>
                </a:solidFill>
                <a:latin typeface="Calibri" panose="020F0502020204030204" pitchFamily="34" charset="0"/>
                <a:cs typeface="Times New Roman" panose="02020603050405020304" pitchFamily="18" charset="0"/>
              </a:rPr>
              <a:t>Mellitus</a:t>
            </a:r>
            <a:r>
              <a:rPr lang="tr-TR" dirty="0">
                <a:solidFill>
                  <a:schemeClr val="tx1"/>
                </a:solidFill>
                <a:latin typeface="Calibri" panose="020F0502020204030204" pitchFamily="34"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4E636334-547F-4DF8-A17B-BF4A1AA47760}"/>
              </a:ext>
            </a:extLst>
          </p:cNvPr>
          <p:cNvSpPr>
            <a:spLocks noGrp="1"/>
          </p:cNvSpPr>
          <p:nvPr>
            <p:ph idx="1"/>
          </p:nvPr>
        </p:nvSpPr>
        <p:spPr>
          <a:xfrm>
            <a:off x="1987963" y="1695189"/>
            <a:ext cx="8915400" cy="3777622"/>
          </a:xfrm>
        </p:spPr>
        <p:txBody>
          <a:bodyPr rtlCol="0">
            <a:normAutofit fontScale="92500" lnSpcReduction="10000"/>
          </a:bodyPr>
          <a:lstStyle/>
          <a:p>
            <a:pPr>
              <a:defRPr/>
            </a:pPr>
            <a:r>
              <a:rPr lang="tr-TR" altLang="tr-TR" sz="2600" dirty="0">
                <a:solidFill>
                  <a:schemeClr val="tx1"/>
                </a:solidFill>
                <a:latin typeface="Calibri" panose="020F0502020204030204" pitchFamily="34" charset="0"/>
                <a:cs typeface="Times New Roman" panose="02020603050405020304" pitchFamily="18" charset="0"/>
              </a:rPr>
              <a:t>2010 yılı 20 yaş üzeri erişkin nüfus sayımına göre TURDEP II çalışması; </a:t>
            </a:r>
            <a:endParaRPr lang="tr-TR" sz="2600" dirty="0">
              <a:solidFill>
                <a:schemeClr val="tx1"/>
              </a:solidFill>
              <a:latin typeface="Calibri" panose="020F0502020204030204" pitchFamily="34" charset="0"/>
              <a:cs typeface="Times New Roman" panose="02020603050405020304" pitchFamily="18" charset="0"/>
            </a:endParaRPr>
          </a:p>
          <a:p>
            <a:pPr marL="354330" lvl="1" indent="0">
              <a:buNone/>
              <a:defRPr/>
            </a:pPr>
            <a:r>
              <a:rPr lang="tr-TR" sz="2600" dirty="0">
                <a:solidFill>
                  <a:schemeClr val="tx1"/>
                </a:solidFill>
                <a:latin typeface="Calibri" panose="020F0502020204030204" pitchFamily="34" charset="0"/>
                <a:cs typeface="Times New Roman" panose="02020603050405020304" pitchFamily="18" charset="0"/>
              </a:rPr>
              <a:t>Türkiye’de 20 yaş ve üzeri nüfus: 47.467.350 (%65.4)</a:t>
            </a:r>
          </a:p>
          <a:p>
            <a:pPr marL="0" indent="0">
              <a:lnSpc>
                <a:spcPct val="110000"/>
              </a:lnSpc>
              <a:buNone/>
              <a:defRPr/>
            </a:pPr>
            <a:r>
              <a:rPr lang="tr-TR" altLang="tr-TR" sz="2600" dirty="0">
                <a:solidFill>
                  <a:schemeClr val="tx1"/>
                </a:solidFill>
                <a:latin typeface="Calibri" panose="020F0502020204030204" pitchFamily="34" charset="0"/>
                <a:cs typeface="Times New Roman" panose="02020603050405020304" pitchFamily="18" charset="0"/>
              </a:rPr>
              <a:t>	                                                       Oran              Hasta Sayısı          </a:t>
            </a:r>
          </a:p>
          <a:p>
            <a:pPr marL="640080" lvl="1">
              <a:lnSpc>
                <a:spcPct val="110000"/>
              </a:lnSpc>
              <a:defRPr/>
            </a:pPr>
            <a:r>
              <a:rPr lang="tr-TR" altLang="tr-TR" sz="2600" dirty="0">
                <a:solidFill>
                  <a:schemeClr val="tx1"/>
                </a:solidFill>
                <a:latin typeface="Calibri" panose="020F0502020204030204" pitchFamily="34" charset="0"/>
                <a:cs typeface="Times New Roman" panose="02020603050405020304" pitchFamily="18" charset="0"/>
              </a:rPr>
              <a:t>Diyabet	                                   %13.7            6.500.000	</a:t>
            </a:r>
          </a:p>
          <a:p>
            <a:pPr marL="1005840" lvl="2">
              <a:lnSpc>
                <a:spcPct val="110000"/>
              </a:lnSpc>
              <a:buClr>
                <a:schemeClr val="accent3"/>
              </a:buClr>
              <a:defRPr/>
            </a:pPr>
            <a:r>
              <a:rPr lang="tr-TR" altLang="tr-TR" sz="2600" dirty="0">
                <a:solidFill>
                  <a:schemeClr val="tx1"/>
                </a:solidFill>
                <a:latin typeface="Calibri" panose="020F0502020204030204" pitchFamily="34" charset="0"/>
                <a:cs typeface="Times New Roman" panose="02020603050405020304" pitchFamily="18" charset="0"/>
              </a:rPr>
              <a:t>Yeni DM                                %46               3.000.000</a:t>
            </a:r>
          </a:p>
          <a:p>
            <a:pPr marL="1005840" lvl="2">
              <a:lnSpc>
                <a:spcPct val="110000"/>
              </a:lnSpc>
              <a:buClr>
                <a:schemeClr val="accent3"/>
              </a:buClr>
              <a:defRPr/>
            </a:pPr>
            <a:r>
              <a:rPr lang="tr-TR" altLang="tr-TR" sz="2600" dirty="0">
                <a:solidFill>
                  <a:schemeClr val="tx1"/>
                </a:solidFill>
                <a:latin typeface="Calibri" panose="020F0502020204030204" pitchFamily="34" charset="0"/>
                <a:cs typeface="Times New Roman" panose="02020603050405020304" pitchFamily="18" charset="0"/>
              </a:rPr>
              <a:t>Bilinen DM                           %54               3.500.000</a:t>
            </a:r>
          </a:p>
          <a:p>
            <a:pPr marL="640080" lvl="1">
              <a:lnSpc>
                <a:spcPct val="110000"/>
              </a:lnSpc>
              <a:defRPr/>
            </a:pPr>
            <a:r>
              <a:rPr lang="tr-TR" altLang="tr-TR" sz="2600" dirty="0">
                <a:solidFill>
                  <a:schemeClr val="tx1"/>
                </a:solidFill>
                <a:latin typeface="Calibri" panose="020F0502020204030204" pitchFamily="34" charset="0"/>
                <a:cs typeface="Times New Roman" panose="02020603050405020304" pitchFamily="18" charset="0"/>
              </a:rPr>
              <a:t>Bozulmuş </a:t>
            </a:r>
            <a:r>
              <a:rPr lang="tr-TR" altLang="tr-TR" sz="2600" dirty="0" err="1">
                <a:solidFill>
                  <a:schemeClr val="tx1"/>
                </a:solidFill>
                <a:latin typeface="Calibri" panose="020F0502020204030204" pitchFamily="34" charset="0"/>
                <a:cs typeface="Times New Roman" panose="02020603050405020304" pitchFamily="18" charset="0"/>
              </a:rPr>
              <a:t>Glukoz</a:t>
            </a:r>
            <a:r>
              <a:rPr lang="tr-TR" altLang="tr-TR" sz="2600" dirty="0">
                <a:solidFill>
                  <a:schemeClr val="tx1"/>
                </a:solidFill>
                <a:latin typeface="Calibri" panose="020F0502020204030204" pitchFamily="34" charset="0"/>
                <a:cs typeface="Times New Roman" panose="02020603050405020304" pitchFamily="18" charset="0"/>
              </a:rPr>
              <a:t> Toleransı      %13.9           7.000.000</a:t>
            </a:r>
          </a:p>
          <a:p>
            <a:pPr>
              <a:defRPr/>
            </a:pPr>
            <a:endParaRPr lang="tr-TR" dirty="0"/>
          </a:p>
        </p:txBody>
      </p:sp>
    </p:spTree>
    <p:extLst>
      <p:ext uri="{BB962C8B-B14F-4D97-AF65-F5344CB8AC3E}">
        <p14:creationId xmlns:p14="http://schemas.microsoft.com/office/powerpoint/2010/main" val="3284746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6EE14C-C20A-4326-9FD8-240C6226D997}"/>
              </a:ext>
            </a:extLst>
          </p:cNvPr>
          <p:cNvSpPr>
            <a:spLocks noGrp="1"/>
          </p:cNvSpPr>
          <p:nvPr>
            <p:ph type="title"/>
          </p:nvPr>
        </p:nvSpPr>
        <p:spPr>
          <a:xfrm>
            <a:off x="1853889" y="563785"/>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40BF8DA2-3CD2-44AE-85A5-C49548D93DA2}"/>
              </a:ext>
            </a:extLst>
          </p:cNvPr>
          <p:cNvSpPr>
            <a:spLocks noGrp="1"/>
          </p:cNvSpPr>
          <p:nvPr>
            <p:ph idx="1"/>
          </p:nvPr>
        </p:nvSpPr>
        <p:spPr>
          <a:xfrm>
            <a:off x="1539413" y="4187032"/>
            <a:ext cx="9972005" cy="2107183"/>
          </a:xfrm>
        </p:spPr>
        <p:txBody>
          <a:bodyPr rtlCol="0">
            <a:normAutofit/>
          </a:bodyPr>
          <a:lstStyle/>
          <a:p>
            <a:pPr>
              <a:defRPr/>
            </a:pPr>
            <a:r>
              <a:rPr lang="tr-TR" sz="2400" dirty="0" err="1">
                <a:solidFill>
                  <a:schemeClr val="tx1"/>
                </a:solidFill>
                <a:latin typeface="Calibri" panose="020F0502020204030204" pitchFamily="34" charset="0"/>
              </a:rPr>
              <a:t>Akarboz</a:t>
            </a:r>
            <a:r>
              <a:rPr lang="tr-TR" sz="2400" dirty="0">
                <a:solidFill>
                  <a:schemeClr val="tx1"/>
                </a:solidFill>
                <a:latin typeface="Calibri" panose="020F0502020204030204" pitchFamily="34" charset="0"/>
              </a:rPr>
              <a:t>; </a:t>
            </a:r>
          </a:p>
          <a:p>
            <a:pPr marL="640080" lvl="1">
              <a:defRPr/>
            </a:pPr>
            <a:r>
              <a:rPr lang="tr-TR" sz="2400" dirty="0">
                <a:solidFill>
                  <a:schemeClr val="tx1"/>
                </a:solidFill>
                <a:latin typeface="Calibri" panose="020F0502020204030204" pitchFamily="34" charset="0"/>
              </a:rPr>
              <a:t>Karbonhidratların sindirimini yavaşlatır ve </a:t>
            </a:r>
            <a:r>
              <a:rPr lang="tr-TR" sz="2400" dirty="0" err="1">
                <a:solidFill>
                  <a:schemeClr val="tx1"/>
                </a:solidFill>
                <a:latin typeface="Calibri" panose="020F0502020204030204" pitchFamily="34" charset="0"/>
              </a:rPr>
              <a:t>absorpsiyonunu</a:t>
            </a:r>
            <a:r>
              <a:rPr lang="tr-TR" sz="2400" dirty="0">
                <a:solidFill>
                  <a:schemeClr val="tx1"/>
                </a:solidFill>
                <a:latin typeface="Calibri" panose="020F0502020204030204" pitchFamily="34" charset="0"/>
              </a:rPr>
              <a:t> geciktirirler.</a:t>
            </a:r>
          </a:p>
          <a:p>
            <a:pPr marL="640080" lvl="1">
              <a:defRPr/>
            </a:pPr>
            <a:r>
              <a:rPr lang="tr-TR" sz="2400" dirty="0">
                <a:solidFill>
                  <a:schemeClr val="tx1"/>
                </a:solidFill>
                <a:latin typeface="Calibri" panose="020F0502020204030204" pitchFamily="34" charset="0"/>
              </a:rPr>
              <a:t>Şişkinlik, hazımsızlık, </a:t>
            </a:r>
            <a:r>
              <a:rPr lang="tr-TR" sz="2400" dirty="0" err="1">
                <a:solidFill>
                  <a:schemeClr val="tx1"/>
                </a:solidFill>
                <a:latin typeface="Calibri" panose="020F0502020204030204" pitchFamily="34" charset="0"/>
              </a:rPr>
              <a:t>diyare</a:t>
            </a:r>
            <a:r>
              <a:rPr lang="tr-TR" sz="2400" dirty="0">
                <a:solidFill>
                  <a:schemeClr val="tx1"/>
                </a:solidFill>
                <a:latin typeface="Calibri" panose="020F0502020204030204" pitchFamily="34" charset="0"/>
              </a:rPr>
              <a:t> yapabilir.</a:t>
            </a:r>
          </a:p>
        </p:txBody>
      </p:sp>
      <p:pic>
        <p:nvPicPr>
          <p:cNvPr id="62468" name="Picture 2">
            <a:extLst>
              <a:ext uri="{FF2B5EF4-FFF2-40B4-BE49-F238E27FC236}">
                <a16:creationId xmlns:a16="http://schemas.microsoft.com/office/drawing/2014/main" id="{EF932A41-B331-4158-813C-ABB4B8727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413" y="1446341"/>
            <a:ext cx="8917407" cy="244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129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6C6089-8E52-4398-9253-411091AF8FF4}"/>
              </a:ext>
            </a:extLst>
          </p:cNvPr>
          <p:cNvSpPr>
            <a:spLocks noGrp="1"/>
          </p:cNvSpPr>
          <p:nvPr>
            <p:ph type="title"/>
          </p:nvPr>
        </p:nvSpPr>
        <p:spPr>
          <a:xfrm>
            <a:off x="1640156" y="188912"/>
            <a:ext cx="8911687" cy="763066"/>
          </a:xfrm>
        </p:spPr>
        <p:txBody>
          <a:bodyPr>
            <a:normAutofit/>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63491" name="Picture 2">
            <a:extLst>
              <a:ext uri="{FF2B5EF4-FFF2-40B4-BE49-F238E27FC236}">
                <a16:creationId xmlns:a16="http://schemas.microsoft.com/office/drawing/2014/main" id="{96773B27-93BC-44AA-93E3-2CBC44EC3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078" y="951978"/>
            <a:ext cx="8779841" cy="590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737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92925" y="624110"/>
            <a:ext cx="8911687" cy="728701"/>
          </a:xfrm>
        </p:spPr>
        <p:txBody>
          <a:bodyPr/>
          <a:lstStyle/>
          <a:p>
            <a:r>
              <a:rPr lang="tr-TR" dirty="0">
                <a:solidFill>
                  <a:schemeClr val="tx1"/>
                </a:solidFill>
                <a:latin typeface="Calibri" panose="020F0502020204030204" pitchFamily="34" charset="0"/>
              </a:rPr>
              <a:t>	</a:t>
            </a:r>
          </a:p>
        </p:txBody>
      </p:sp>
      <p:sp>
        <p:nvSpPr>
          <p:cNvPr id="3" name="2 İçerik Yer Tutucusu"/>
          <p:cNvSpPr>
            <a:spLocks noGrp="1"/>
          </p:cNvSpPr>
          <p:nvPr>
            <p:ph idx="1"/>
          </p:nvPr>
        </p:nvSpPr>
        <p:spPr>
          <a:xfrm>
            <a:off x="2050592" y="624110"/>
            <a:ext cx="8915400" cy="5764164"/>
          </a:xfrm>
        </p:spPr>
        <p:txBody>
          <a:bodyPr>
            <a:noAutofit/>
          </a:bodyPr>
          <a:lstStyle/>
          <a:p>
            <a:pPr marL="0" indent="0">
              <a:buNone/>
            </a:pPr>
            <a:r>
              <a:rPr lang="tr-TR" sz="2400" dirty="0">
                <a:solidFill>
                  <a:schemeClr val="tx1"/>
                </a:solidFill>
                <a:latin typeface="Calibri" panose="020F0502020204030204" pitchFamily="34" charset="0"/>
              </a:rPr>
              <a:t>İNSÜLİNOMİMETİKLER</a:t>
            </a:r>
          </a:p>
          <a:p>
            <a:r>
              <a:rPr lang="tr-TR" sz="2400" dirty="0" err="1">
                <a:solidFill>
                  <a:schemeClr val="tx1"/>
                </a:solidFill>
                <a:latin typeface="Calibri" panose="020F0502020204030204" pitchFamily="34" charset="0"/>
              </a:rPr>
              <a:t>İnkretin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mimetik</a:t>
            </a:r>
            <a:r>
              <a:rPr lang="tr-TR" sz="2400" dirty="0">
                <a:solidFill>
                  <a:schemeClr val="tx1"/>
                </a:solidFill>
                <a:latin typeface="Calibri" panose="020F0502020204030204" pitchFamily="34" charset="0"/>
              </a:rPr>
              <a:t> (GLP-1A) (</a:t>
            </a:r>
            <a:r>
              <a:rPr lang="tr-TR" sz="2400" dirty="0" err="1">
                <a:solidFill>
                  <a:schemeClr val="tx1"/>
                </a:solidFill>
                <a:latin typeface="Calibri" panose="020F0502020204030204" pitchFamily="34" charset="0"/>
              </a:rPr>
              <a:t>subkutan</a:t>
            </a:r>
            <a:r>
              <a:rPr lang="tr-TR" sz="2400" dirty="0">
                <a:solidFill>
                  <a:schemeClr val="tx1"/>
                </a:solidFill>
                <a:latin typeface="Calibri" panose="020F0502020204030204" pitchFamily="34" charset="0"/>
              </a:rPr>
              <a:t>)</a:t>
            </a:r>
          </a:p>
          <a:p>
            <a:pPr lvl="1"/>
            <a:r>
              <a:rPr lang="tr-TR" sz="2400" dirty="0">
                <a:solidFill>
                  <a:schemeClr val="tx1"/>
                </a:solidFill>
                <a:latin typeface="Calibri" panose="020F0502020204030204" pitchFamily="34" charset="0"/>
              </a:rPr>
              <a:t>Pankreas b-hücrelerinin </a:t>
            </a:r>
            <a:r>
              <a:rPr lang="tr-TR" sz="2400" dirty="0" err="1">
                <a:solidFill>
                  <a:schemeClr val="tx1"/>
                </a:solidFill>
                <a:latin typeface="Calibri" panose="020F0502020204030204" pitchFamily="34" charset="0"/>
              </a:rPr>
              <a:t>glukoza</a:t>
            </a:r>
            <a:r>
              <a:rPr lang="tr-TR" sz="2400" dirty="0">
                <a:solidFill>
                  <a:schemeClr val="tx1"/>
                </a:solidFill>
                <a:latin typeface="Calibri" panose="020F0502020204030204" pitchFamily="34" charset="0"/>
              </a:rPr>
              <a:t> duyarlılığını artırır, </a:t>
            </a:r>
          </a:p>
          <a:p>
            <a:pPr lvl="1"/>
            <a:r>
              <a:rPr lang="tr-TR" sz="2400" dirty="0">
                <a:solidFill>
                  <a:schemeClr val="tx1"/>
                </a:solidFill>
                <a:latin typeface="Calibri" panose="020F0502020204030204" pitchFamily="34" charset="0"/>
              </a:rPr>
              <a:t>a-hücrelerinden </a:t>
            </a:r>
            <a:r>
              <a:rPr lang="tr-TR" sz="2400" dirty="0" err="1">
                <a:solidFill>
                  <a:schemeClr val="tx1"/>
                </a:solidFill>
                <a:latin typeface="Calibri" panose="020F0502020204030204" pitchFamily="34" charset="0"/>
              </a:rPr>
              <a:t>glukagon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baskılar,</a:t>
            </a:r>
          </a:p>
          <a:p>
            <a:pPr lvl="1"/>
            <a:r>
              <a:rPr lang="tr-TR" sz="2400" dirty="0" err="1">
                <a:solidFill>
                  <a:schemeClr val="tx1"/>
                </a:solidFill>
                <a:latin typeface="Calibri" panose="020F0502020204030204" pitchFamily="34" charset="0"/>
              </a:rPr>
              <a:t>Gastrik</a:t>
            </a:r>
            <a:r>
              <a:rPr lang="tr-TR" sz="2400" dirty="0">
                <a:solidFill>
                  <a:schemeClr val="tx1"/>
                </a:solidFill>
                <a:latin typeface="Calibri" panose="020F0502020204030204" pitchFamily="34" charset="0"/>
              </a:rPr>
              <a:t> boşalmayı geciktirir ve doyma hissini artırır. (kilo kaybı)</a:t>
            </a:r>
          </a:p>
          <a:p>
            <a:pPr lvl="1"/>
            <a:r>
              <a:rPr lang="tr-TR" sz="2400" dirty="0">
                <a:solidFill>
                  <a:schemeClr val="tx1"/>
                </a:solidFill>
                <a:latin typeface="Calibri" panose="020F0502020204030204" pitchFamily="34" charset="0"/>
              </a:rPr>
              <a:t>İnsülin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glukoza</a:t>
            </a:r>
            <a:r>
              <a:rPr lang="tr-TR" sz="2400" dirty="0">
                <a:solidFill>
                  <a:schemeClr val="tx1"/>
                </a:solidFill>
                <a:latin typeface="Calibri" panose="020F0502020204030204" pitchFamily="34" charset="0"/>
              </a:rPr>
              <a:t> bağımlı olarak artırırlar.</a:t>
            </a:r>
          </a:p>
          <a:p>
            <a:r>
              <a:rPr lang="tr-TR" sz="2400" dirty="0">
                <a:solidFill>
                  <a:schemeClr val="tx1"/>
                </a:solidFill>
                <a:latin typeface="Calibri" panose="020F0502020204030204" pitchFamily="34" charset="0"/>
              </a:rPr>
              <a:t>Amilin </a:t>
            </a:r>
            <a:r>
              <a:rPr lang="tr-TR" sz="2400" dirty="0" err="1">
                <a:solidFill>
                  <a:schemeClr val="tx1"/>
                </a:solidFill>
                <a:latin typeface="Calibri" panose="020F0502020204030204" pitchFamily="34" charset="0"/>
              </a:rPr>
              <a:t>mimetik</a:t>
            </a:r>
            <a:endParaRPr lang="tr-TR" sz="2400" dirty="0">
              <a:solidFill>
                <a:schemeClr val="tx1"/>
              </a:solidFill>
              <a:latin typeface="Calibri" panose="020F0502020204030204" pitchFamily="34" charset="0"/>
            </a:endParaRPr>
          </a:p>
          <a:p>
            <a:r>
              <a:rPr lang="tr-TR" sz="2400" dirty="0" err="1">
                <a:solidFill>
                  <a:schemeClr val="tx1"/>
                </a:solidFill>
                <a:latin typeface="Calibri" panose="020F0502020204030204" pitchFamily="34" charset="0"/>
              </a:rPr>
              <a:t>İnkretin</a:t>
            </a:r>
            <a:r>
              <a:rPr lang="tr-TR" sz="2400" dirty="0">
                <a:solidFill>
                  <a:schemeClr val="tx1"/>
                </a:solidFill>
                <a:latin typeface="Calibri" panose="020F0502020204030204" pitchFamily="34" charset="0"/>
              </a:rPr>
              <a:t> artırıcı (DPP4-İ)</a:t>
            </a:r>
          </a:p>
          <a:p>
            <a:pPr lvl="1"/>
            <a:r>
              <a:rPr lang="tr-TR" sz="2400" dirty="0">
                <a:solidFill>
                  <a:schemeClr val="tx1"/>
                </a:solidFill>
                <a:latin typeface="Calibri" panose="020F0502020204030204" pitchFamily="34" charset="0"/>
              </a:rPr>
              <a:t>İnsülin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glukoza</a:t>
            </a:r>
            <a:r>
              <a:rPr lang="tr-TR" sz="2400" dirty="0">
                <a:solidFill>
                  <a:schemeClr val="tx1"/>
                </a:solidFill>
                <a:latin typeface="Calibri" panose="020F0502020204030204" pitchFamily="34" charset="0"/>
              </a:rPr>
              <a:t> bağımlı olarak artırır, </a:t>
            </a:r>
          </a:p>
          <a:p>
            <a:pPr lvl="1"/>
            <a:r>
              <a:rPr lang="tr-TR" sz="2400" dirty="0" err="1">
                <a:solidFill>
                  <a:schemeClr val="tx1"/>
                </a:solidFill>
                <a:latin typeface="Calibri" panose="020F0502020204030204" pitchFamily="34" charset="0"/>
              </a:rPr>
              <a:t>Glukagon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azaltırlar.</a:t>
            </a:r>
          </a:p>
        </p:txBody>
      </p:sp>
    </p:spTree>
    <p:extLst>
      <p:ext uri="{BB962C8B-B14F-4D97-AF65-F5344CB8AC3E}">
        <p14:creationId xmlns:p14="http://schemas.microsoft.com/office/powerpoint/2010/main" val="1364173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ECA07C-9714-4D5B-8B53-394F6A98AC8E}"/>
              </a:ext>
            </a:extLst>
          </p:cNvPr>
          <p:cNvSpPr>
            <a:spLocks noGrp="1"/>
          </p:cNvSpPr>
          <p:nvPr>
            <p:ph type="title"/>
          </p:nvPr>
        </p:nvSpPr>
        <p:spPr>
          <a:xfrm>
            <a:off x="1640156" y="611584"/>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64515" name="Picture 2">
            <a:extLst>
              <a:ext uri="{FF2B5EF4-FFF2-40B4-BE49-F238E27FC236}">
                <a16:creationId xmlns:a16="http://schemas.microsoft.com/office/drawing/2014/main" id="{0CC0E32B-9175-4E02-8B42-62491620E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156" y="1625485"/>
            <a:ext cx="8919129" cy="269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147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6FE8AE-B261-40F5-AD1C-402C6A52A10A}"/>
              </a:ext>
            </a:extLst>
          </p:cNvPr>
          <p:cNvSpPr>
            <a:spLocks noGrp="1"/>
          </p:cNvSpPr>
          <p:nvPr>
            <p:ph type="title"/>
          </p:nvPr>
        </p:nvSpPr>
        <p:spPr>
          <a:xfrm>
            <a:off x="1878941" y="624110"/>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65539" name="İçerik Yer Tutucusu 2">
            <a:extLst>
              <a:ext uri="{FF2B5EF4-FFF2-40B4-BE49-F238E27FC236}">
                <a16:creationId xmlns:a16="http://schemas.microsoft.com/office/drawing/2014/main" id="{7157D6BA-2766-4DAB-BA87-72314392BD13}"/>
              </a:ext>
            </a:extLst>
          </p:cNvPr>
          <p:cNvSpPr>
            <a:spLocks noGrp="1"/>
          </p:cNvSpPr>
          <p:nvPr>
            <p:ph idx="1"/>
          </p:nvPr>
        </p:nvSpPr>
        <p:spPr>
          <a:xfrm>
            <a:off x="1875227" y="1407090"/>
            <a:ext cx="9398197" cy="3903946"/>
          </a:xfrm>
        </p:spPr>
        <p:txBody>
          <a:bodyPr>
            <a:normAutofit/>
          </a:bodyPr>
          <a:lstStyle/>
          <a:p>
            <a:endParaRPr lang="tr-TR" altLang="tr-TR" sz="2600" dirty="0"/>
          </a:p>
          <a:p>
            <a:r>
              <a:rPr lang="tr-TR" altLang="tr-TR" sz="2400" dirty="0">
                <a:solidFill>
                  <a:schemeClr val="tx1"/>
                </a:solidFill>
                <a:latin typeface="Calibri" panose="020F0502020204030204" pitchFamily="34" charset="0"/>
              </a:rPr>
              <a:t>SGLT-2  inhibitörleri </a:t>
            </a:r>
            <a:r>
              <a:rPr lang="tr-TR" altLang="tr-TR" sz="2400" dirty="0" err="1">
                <a:solidFill>
                  <a:schemeClr val="tx1"/>
                </a:solidFill>
                <a:latin typeface="Calibri" panose="020F0502020204030204" pitchFamily="34" charset="0"/>
              </a:rPr>
              <a:t>renal</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proksimal</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tubuluslarda</a:t>
            </a:r>
            <a:r>
              <a:rPr lang="tr-TR" altLang="tr-TR" sz="2400" dirty="0">
                <a:solidFill>
                  <a:schemeClr val="tx1"/>
                </a:solidFill>
                <a:latin typeface="Calibri" panose="020F0502020204030204" pitchFamily="34" charset="0"/>
              </a:rPr>
              <a:t> SGLT-2 </a:t>
            </a:r>
            <a:r>
              <a:rPr lang="tr-TR" altLang="tr-TR" sz="2400" dirty="0" err="1">
                <a:solidFill>
                  <a:schemeClr val="tx1"/>
                </a:solidFill>
                <a:latin typeface="Calibri" panose="020F0502020204030204" pitchFamily="34" charset="0"/>
              </a:rPr>
              <a:t>inhibisyonuna</a:t>
            </a:r>
            <a:r>
              <a:rPr lang="tr-TR" altLang="tr-TR" sz="2400" dirty="0">
                <a:solidFill>
                  <a:schemeClr val="tx1"/>
                </a:solidFill>
                <a:latin typeface="Calibri" panose="020F0502020204030204" pitchFamily="34" charset="0"/>
              </a:rPr>
              <a:t> yol açarak böbrekten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reabsorpsiyonunu</a:t>
            </a:r>
            <a:r>
              <a:rPr lang="tr-TR" altLang="tr-TR" sz="2400" dirty="0">
                <a:solidFill>
                  <a:schemeClr val="tx1"/>
                </a:solidFill>
                <a:latin typeface="Calibri" panose="020F0502020204030204" pitchFamily="34" charset="0"/>
              </a:rPr>
              <a:t> azaltır. </a:t>
            </a:r>
          </a:p>
          <a:p>
            <a:r>
              <a:rPr lang="tr-TR" altLang="tr-TR" sz="2400" dirty="0">
                <a:solidFill>
                  <a:schemeClr val="tx1"/>
                </a:solidFill>
                <a:latin typeface="Calibri" panose="020F0502020204030204" pitchFamily="34" charset="0"/>
              </a:rPr>
              <a:t>İdrar yolu ile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ekskresyonunu</a:t>
            </a:r>
            <a:r>
              <a:rPr lang="tr-TR" altLang="tr-TR" sz="2400" dirty="0">
                <a:solidFill>
                  <a:schemeClr val="tx1"/>
                </a:solidFill>
                <a:latin typeface="Calibri" panose="020F0502020204030204" pitchFamily="34" charset="0"/>
              </a:rPr>
              <a:t> artırırlar.</a:t>
            </a:r>
          </a:p>
          <a:p>
            <a:r>
              <a:rPr lang="tr-TR" altLang="tr-TR" sz="2400" dirty="0">
                <a:solidFill>
                  <a:schemeClr val="tx1"/>
                </a:solidFill>
                <a:latin typeface="Calibri" panose="020F0502020204030204" pitchFamily="34" charset="0"/>
              </a:rPr>
              <a:t>Pahalı ilaçlardır.</a:t>
            </a:r>
          </a:p>
          <a:p>
            <a:r>
              <a:rPr lang="tr-TR" altLang="tr-TR" sz="2400" dirty="0" err="1">
                <a:solidFill>
                  <a:schemeClr val="tx1"/>
                </a:solidFill>
                <a:latin typeface="Calibri" panose="020F0502020204030204" pitchFamily="34" charset="0"/>
              </a:rPr>
              <a:t>Genitoüriner</a:t>
            </a:r>
            <a:r>
              <a:rPr lang="tr-TR" altLang="tr-TR" sz="2400" dirty="0">
                <a:solidFill>
                  <a:schemeClr val="tx1"/>
                </a:solidFill>
                <a:latin typeface="Calibri" panose="020F0502020204030204" pitchFamily="34" charset="0"/>
              </a:rPr>
              <a:t> (özellikle kadınlarda) </a:t>
            </a:r>
            <a:r>
              <a:rPr lang="tr-TR" altLang="tr-TR" sz="2400" dirty="0" err="1">
                <a:solidFill>
                  <a:schemeClr val="tx1"/>
                </a:solidFill>
                <a:latin typeface="Calibri" panose="020F0502020204030204" pitchFamily="34" charset="0"/>
              </a:rPr>
              <a:t>infeksiyonlara</a:t>
            </a:r>
            <a:r>
              <a:rPr lang="tr-TR" altLang="tr-TR" sz="2400" dirty="0">
                <a:solidFill>
                  <a:schemeClr val="tx1"/>
                </a:solidFill>
                <a:latin typeface="Calibri" panose="020F0502020204030204" pitchFamily="34" charset="0"/>
              </a:rPr>
              <a:t> yol açabilirler. </a:t>
            </a:r>
          </a:p>
          <a:p>
            <a:r>
              <a:rPr lang="tr-TR" altLang="tr-TR" sz="2400" dirty="0">
                <a:solidFill>
                  <a:schemeClr val="tx1"/>
                </a:solidFill>
                <a:latin typeface="Calibri" panose="020F0502020204030204" pitchFamily="34" charset="0"/>
              </a:rPr>
              <a:t>Hipotansiyon, baş dönmesi yapabilirler.</a:t>
            </a:r>
          </a:p>
        </p:txBody>
      </p:sp>
    </p:spTree>
    <p:extLst>
      <p:ext uri="{BB962C8B-B14F-4D97-AF65-F5344CB8AC3E}">
        <p14:creationId xmlns:p14="http://schemas.microsoft.com/office/powerpoint/2010/main" val="1537925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059B18-257D-4A99-876B-3BA51F14BF5E}"/>
              </a:ext>
            </a:extLst>
          </p:cNvPr>
          <p:cNvSpPr>
            <a:spLocks noGrp="1"/>
          </p:cNvSpPr>
          <p:nvPr>
            <p:ph type="title"/>
          </p:nvPr>
        </p:nvSpPr>
        <p:spPr>
          <a:xfrm>
            <a:off x="2016727" y="661688"/>
            <a:ext cx="8911687" cy="904065"/>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67587" name="İçerik Yer Tutucusu 2">
            <a:extLst>
              <a:ext uri="{FF2B5EF4-FFF2-40B4-BE49-F238E27FC236}">
                <a16:creationId xmlns:a16="http://schemas.microsoft.com/office/drawing/2014/main" id="{523F5195-FBA1-48D4-AEC2-BA602FA42139}"/>
              </a:ext>
            </a:extLst>
          </p:cNvPr>
          <p:cNvSpPr>
            <a:spLocks noGrp="1"/>
          </p:cNvSpPr>
          <p:nvPr>
            <p:ph idx="1"/>
          </p:nvPr>
        </p:nvSpPr>
        <p:spPr>
          <a:xfrm>
            <a:off x="2016727" y="1728592"/>
            <a:ext cx="9244172" cy="3777622"/>
          </a:xfrm>
        </p:spPr>
        <p:txBody>
          <a:bodyPr/>
          <a:lstStyle/>
          <a:p>
            <a:r>
              <a:rPr lang="tr-TR" altLang="tr-TR" sz="2400" dirty="0">
                <a:solidFill>
                  <a:schemeClr val="tx1"/>
                </a:solidFill>
                <a:latin typeface="Calibri" panose="020F0502020204030204" pitchFamily="34" charset="0"/>
              </a:rPr>
              <a:t>Yaşam tarzı düzenlemeleri tedavinin her aşamasında uygulanmalıdır.</a:t>
            </a:r>
          </a:p>
          <a:p>
            <a:r>
              <a:rPr lang="tr-TR" altLang="tr-TR" sz="2400" dirty="0" err="1">
                <a:solidFill>
                  <a:schemeClr val="tx1"/>
                </a:solidFill>
                <a:latin typeface="Calibri" panose="020F0502020204030204" pitchFamily="34" charset="0"/>
              </a:rPr>
              <a:t>Metformin’i</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tolere</a:t>
            </a:r>
            <a:r>
              <a:rPr lang="tr-TR" altLang="tr-TR" sz="2400" dirty="0">
                <a:solidFill>
                  <a:schemeClr val="tx1"/>
                </a:solidFill>
                <a:latin typeface="Calibri" panose="020F0502020204030204" pitchFamily="34" charset="0"/>
              </a:rPr>
              <a:t> edemeyen hastalarda SU veya GLN grubu bir ilaç ile başlanabilir.</a:t>
            </a:r>
          </a:p>
          <a:p>
            <a:r>
              <a:rPr lang="tr-TR" altLang="tr-TR" sz="2400" dirty="0" err="1">
                <a:solidFill>
                  <a:schemeClr val="tx1"/>
                </a:solidFill>
                <a:latin typeface="Calibri" panose="020F0502020204030204" pitchFamily="34" charset="0"/>
              </a:rPr>
              <a:t>Glisemik</a:t>
            </a:r>
            <a:r>
              <a:rPr lang="tr-TR" altLang="tr-TR" sz="2400" dirty="0">
                <a:solidFill>
                  <a:schemeClr val="tx1"/>
                </a:solidFill>
                <a:latin typeface="Calibri" panose="020F0502020204030204" pitchFamily="34" charset="0"/>
              </a:rPr>
              <a:t> hedeflere ulaşılamazsa veya hedefler sürdürülemiyorsa 3 ayda ilaç dozları artırılmalı veya yeni tedavi rejimlerine geçilmelidir.</a:t>
            </a:r>
          </a:p>
          <a:p>
            <a:endParaRPr lang="tr-TR" altLang="tr-TR" dirty="0"/>
          </a:p>
        </p:txBody>
      </p:sp>
    </p:spTree>
    <p:extLst>
      <p:ext uri="{BB962C8B-B14F-4D97-AF65-F5344CB8AC3E}">
        <p14:creationId xmlns:p14="http://schemas.microsoft.com/office/powerpoint/2010/main" val="2567184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330EFD-A3DF-4D44-A337-7A00D19FD23C}"/>
              </a:ext>
            </a:extLst>
          </p:cNvPr>
          <p:cNvSpPr>
            <a:spLocks noGrp="1"/>
          </p:cNvSpPr>
          <p:nvPr>
            <p:ph type="title"/>
          </p:nvPr>
        </p:nvSpPr>
        <p:spPr>
          <a:xfrm>
            <a:off x="1640156" y="260856"/>
            <a:ext cx="8911687" cy="1280890"/>
          </a:xfrm>
        </p:spPr>
        <p:txBody>
          <a:bodyPr/>
          <a:lstStyle/>
          <a:p>
            <a:r>
              <a:rPr lang="tr-TR" dirty="0">
                <a:latin typeface="Calibri" panose="020F0502020204030204" pitchFamily="34" charset="0"/>
                <a:cs typeface="Times New Roman" panose="02020603050405020304" pitchFamily="18" charset="0"/>
              </a:rPr>
              <a:t>DM- Komplikasyonları</a:t>
            </a:r>
          </a:p>
        </p:txBody>
      </p:sp>
      <p:sp>
        <p:nvSpPr>
          <p:cNvPr id="3" name="İçerik Yer Tutucusu 2">
            <a:extLst>
              <a:ext uri="{FF2B5EF4-FFF2-40B4-BE49-F238E27FC236}">
                <a16:creationId xmlns:a16="http://schemas.microsoft.com/office/drawing/2014/main" id="{382BB88A-97AF-44F9-BE53-98B61F860389}"/>
              </a:ext>
            </a:extLst>
          </p:cNvPr>
          <p:cNvSpPr>
            <a:spLocks noGrp="1"/>
          </p:cNvSpPr>
          <p:nvPr>
            <p:ph idx="1"/>
          </p:nvPr>
        </p:nvSpPr>
        <p:spPr>
          <a:xfrm>
            <a:off x="1640156" y="1169094"/>
            <a:ext cx="10172678" cy="5156550"/>
          </a:xfrm>
        </p:spPr>
        <p:txBody>
          <a:bodyPr>
            <a:normAutofit/>
          </a:bodyPr>
          <a:lstStyle/>
          <a:p>
            <a:pPr marL="0" indent="0">
              <a:buNone/>
            </a:pPr>
            <a:r>
              <a:rPr lang="tr-TR" sz="2600" dirty="0">
                <a:solidFill>
                  <a:schemeClr val="tx1"/>
                </a:solidFill>
                <a:latin typeface="Calibri" panose="020F0502020204030204" pitchFamily="34" charset="0"/>
                <a:cs typeface="Times New Roman" panose="02020603050405020304" pitchFamily="18" charset="0"/>
              </a:rPr>
              <a:t>    Diyabetin Akut Komplikasyonları:</a:t>
            </a:r>
          </a:p>
          <a:p>
            <a:r>
              <a:rPr lang="tr-TR" sz="2400" b="1" dirty="0">
                <a:solidFill>
                  <a:schemeClr val="tx1"/>
                </a:solidFill>
                <a:latin typeface="Calibri" panose="020F0502020204030204" pitchFamily="34" charset="0"/>
              </a:rPr>
              <a:t>Diyabetik </a:t>
            </a:r>
            <a:r>
              <a:rPr lang="tr-TR" sz="2400" b="1" dirty="0" err="1">
                <a:solidFill>
                  <a:schemeClr val="tx1"/>
                </a:solidFill>
                <a:latin typeface="Calibri" panose="020F0502020204030204" pitchFamily="34" charset="0"/>
              </a:rPr>
              <a:t>Ketoasidoz</a:t>
            </a:r>
            <a:r>
              <a:rPr lang="tr-TR" sz="2400" b="1" dirty="0">
                <a:solidFill>
                  <a:schemeClr val="tx1"/>
                </a:solidFill>
                <a:latin typeface="Calibri" panose="020F0502020204030204" pitchFamily="34" charset="0"/>
              </a:rPr>
              <a:t>: </a:t>
            </a:r>
            <a:r>
              <a:rPr lang="tr-TR" sz="2400" dirty="0">
                <a:solidFill>
                  <a:schemeClr val="tx1"/>
                </a:solidFill>
                <a:latin typeface="Calibri" panose="020F0502020204030204" pitchFamily="34" charset="0"/>
              </a:rPr>
              <a:t>İnsülin eksikliği ve </a:t>
            </a:r>
            <a:r>
              <a:rPr lang="tr-TR" sz="2400" dirty="0" err="1">
                <a:solidFill>
                  <a:schemeClr val="tx1"/>
                </a:solidFill>
                <a:latin typeface="Calibri" panose="020F0502020204030204" pitchFamily="34" charset="0"/>
              </a:rPr>
              <a:t>hiperglisemi</a:t>
            </a:r>
            <a:r>
              <a:rPr lang="tr-TR" sz="2400" dirty="0">
                <a:solidFill>
                  <a:schemeClr val="tx1"/>
                </a:solidFill>
                <a:latin typeface="Calibri" panose="020F0502020204030204" pitchFamily="34" charset="0"/>
              </a:rPr>
              <a:t> sonucu kanda ve idrarda keton yüksekliği ile seyreden bir durumdur.</a:t>
            </a:r>
          </a:p>
          <a:p>
            <a:r>
              <a:rPr lang="tr-TR" sz="2400" b="1" dirty="0" err="1">
                <a:solidFill>
                  <a:schemeClr val="tx1"/>
                </a:solidFill>
                <a:latin typeface="Calibri" panose="020F0502020204030204" pitchFamily="34" charset="0"/>
              </a:rPr>
              <a:t>Hiperglisemik</a:t>
            </a:r>
            <a:r>
              <a:rPr lang="tr-TR" sz="2400" b="1" dirty="0">
                <a:solidFill>
                  <a:schemeClr val="tx1"/>
                </a:solidFill>
                <a:latin typeface="Calibri" panose="020F0502020204030204" pitchFamily="34" charset="0"/>
              </a:rPr>
              <a:t> </a:t>
            </a:r>
            <a:r>
              <a:rPr lang="tr-TR" sz="2400" b="1" dirty="0" err="1">
                <a:solidFill>
                  <a:schemeClr val="tx1"/>
                </a:solidFill>
                <a:latin typeface="Calibri" panose="020F0502020204030204" pitchFamily="34" charset="0"/>
              </a:rPr>
              <a:t>Hiperozmolar</a:t>
            </a:r>
            <a:r>
              <a:rPr lang="tr-TR" sz="2400" b="1" dirty="0">
                <a:solidFill>
                  <a:schemeClr val="tx1"/>
                </a:solidFill>
                <a:latin typeface="Calibri" panose="020F0502020204030204" pitchFamily="34" charset="0"/>
              </a:rPr>
              <a:t> Durum: </a:t>
            </a:r>
            <a:r>
              <a:rPr lang="tr-TR" sz="2400" dirty="0" err="1">
                <a:solidFill>
                  <a:schemeClr val="tx1"/>
                </a:solidFill>
                <a:latin typeface="Calibri" panose="020F0502020204030204" pitchFamily="34" charset="0"/>
              </a:rPr>
              <a:t>Hiperglisemik</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hiperozmolar</a:t>
            </a:r>
            <a:r>
              <a:rPr lang="tr-TR" sz="2400" dirty="0">
                <a:solidFill>
                  <a:schemeClr val="tx1"/>
                </a:solidFill>
                <a:latin typeface="Calibri" panose="020F0502020204030204" pitchFamily="34" charset="0"/>
              </a:rPr>
              <a:t> durum (HHD) ile DKA oluşum mekanizması hemen hemen aynı olmakla birlikte, </a:t>
            </a:r>
            <a:r>
              <a:rPr lang="tr-TR" sz="2400" dirty="0" err="1">
                <a:solidFill>
                  <a:schemeClr val="tx1"/>
                </a:solidFill>
                <a:latin typeface="Calibri" panose="020F0502020204030204" pitchFamily="34" charset="0"/>
              </a:rPr>
              <a:t>HHD’de</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dehidratasyon</a:t>
            </a:r>
            <a:r>
              <a:rPr lang="tr-TR" sz="2400" dirty="0">
                <a:solidFill>
                  <a:schemeClr val="tx1"/>
                </a:solidFill>
                <a:latin typeface="Calibri" panose="020F0502020204030204" pitchFamily="34" charset="0"/>
              </a:rPr>
              <a:t> daha ön plandadır.</a:t>
            </a:r>
          </a:p>
          <a:p>
            <a:r>
              <a:rPr lang="tr-TR" sz="2400" b="1" dirty="0">
                <a:solidFill>
                  <a:schemeClr val="tx1"/>
                </a:solidFill>
                <a:latin typeface="Calibri" panose="020F0502020204030204" pitchFamily="34" charset="0"/>
              </a:rPr>
              <a:t>Laktik </a:t>
            </a:r>
            <a:r>
              <a:rPr lang="tr-TR" sz="2400" b="1" dirty="0" err="1">
                <a:solidFill>
                  <a:schemeClr val="tx1"/>
                </a:solidFill>
                <a:latin typeface="Calibri" panose="020F0502020204030204" pitchFamily="34" charset="0"/>
              </a:rPr>
              <a:t>Asidoz</a:t>
            </a:r>
            <a:r>
              <a:rPr lang="tr-TR" sz="2400" b="1" dirty="0">
                <a:solidFill>
                  <a:schemeClr val="tx1"/>
                </a:solidFill>
                <a:latin typeface="Calibri" panose="020F0502020204030204" pitchFamily="34" charset="0"/>
              </a:rPr>
              <a:t>: </a:t>
            </a:r>
            <a:r>
              <a:rPr lang="tr-TR" sz="2400" dirty="0">
                <a:solidFill>
                  <a:schemeClr val="tx1"/>
                </a:solidFill>
                <a:latin typeface="Calibri" panose="020F0502020204030204" pitchFamily="34" charset="0"/>
              </a:rPr>
              <a:t>Genellikle altta yatan ciddi hastalığı bulunan diyabet hastalarında görülen ve dokulara oksijen dağılımı ve kullanımının yetersizliğinden kaynaklanan ağır bir </a:t>
            </a:r>
            <a:r>
              <a:rPr lang="tr-TR" sz="2400" dirty="0" err="1">
                <a:solidFill>
                  <a:schemeClr val="tx1"/>
                </a:solidFill>
                <a:latin typeface="Calibri" panose="020F0502020204030204" pitchFamily="34" charset="0"/>
              </a:rPr>
              <a:t>metabolik</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asidoz</a:t>
            </a:r>
            <a:r>
              <a:rPr lang="tr-TR" sz="2400" dirty="0">
                <a:solidFill>
                  <a:schemeClr val="tx1"/>
                </a:solidFill>
                <a:latin typeface="Calibri" panose="020F0502020204030204" pitchFamily="34" charset="0"/>
              </a:rPr>
              <a:t> biçimidir. </a:t>
            </a:r>
          </a:p>
          <a:p>
            <a:r>
              <a:rPr lang="tr-TR" sz="2400" b="1" dirty="0">
                <a:solidFill>
                  <a:schemeClr val="tx1"/>
                </a:solidFill>
                <a:latin typeface="Calibri" panose="020F0502020204030204" pitchFamily="34" charset="0"/>
              </a:rPr>
              <a:t>Hipoglisemi</a:t>
            </a:r>
          </a:p>
          <a:p>
            <a:endParaRPr lang="tr-TR" dirty="0"/>
          </a:p>
        </p:txBody>
      </p:sp>
    </p:spTree>
    <p:extLst>
      <p:ext uri="{BB962C8B-B14F-4D97-AF65-F5344CB8AC3E}">
        <p14:creationId xmlns:p14="http://schemas.microsoft.com/office/powerpoint/2010/main" val="94457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A61D6F-41F4-4B77-A796-D674B2757D19}"/>
              </a:ext>
            </a:extLst>
          </p:cNvPr>
          <p:cNvSpPr>
            <a:spLocks noGrp="1"/>
          </p:cNvSpPr>
          <p:nvPr>
            <p:ph type="title"/>
          </p:nvPr>
        </p:nvSpPr>
        <p:spPr/>
        <p:txBody>
          <a:bodyPr/>
          <a:lstStyle/>
          <a:p>
            <a:r>
              <a:rPr lang="tr-TR" dirty="0">
                <a:latin typeface="Calibri" panose="020F0502020204030204" pitchFamily="34" charset="0"/>
                <a:cs typeface="Times New Roman" panose="02020603050405020304" pitchFamily="18" charset="0"/>
              </a:rPr>
              <a:t>DM- Komplikasyonları</a:t>
            </a:r>
            <a:endParaRPr lang="tr-TR" dirty="0"/>
          </a:p>
        </p:txBody>
      </p:sp>
      <p:sp>
        <p:nvSpPr>
          <p:cNvPr id="3" name="İçerik Yer Tutucusu 2">
            <a:extLst>
              <a:ext uri="{FF2B5EF4-FFF2-40B4-BE49-F238E27FC236}">
                <a16:creationId xmlns:a16="http://schemas.microsoft.com/office/drawing/2014/main" id="{2E73D031-7D8A-45AC-9124-328D1BF05119}"/>
              </a:ext>
            </a:extLst>
          </p:cNvPr>
          <p:cNvSpPr>
            <a:spLocks noGrp="1"/>
          </p:cNvSpPr>
          <p:nvPr>
            <p:ph idx="1"/>
          </p:nvPr>
        </p:nvSpPr>
        <p:spPr>
          <a:xfrm>
            <a:off x="1866378" y="1302707"/>
            <a:ext cx="9638234" cy="4608515"/>
          </a:xfrm>
        </p:spPr>
        <p:txBody>
          <a:bodyPr/>
          <a:lstStyle/>
          <a:p>
            <a:pPr marL="0" indent="0">
              <a:buNone/>
            </a:pPr>
            <a:r>
              <a:rPr lang="tr-TR" sz="2400" dirty="0">
                <a:solidFill>
                  <a:schemeClr val="tx1"/>
                </a:solidFill>
                <a:latin typeface="Calibri" panose="020F0502020204030204" pitchFamily="34" charset="0"/>
                <a:cs typeface="Times New Roman" panose="02020603050405020304" pitchFamily="18" charset="0"/>
              </a:rPr>
              <a:t>   </a:t>
            </a:r>
            <a:r>
              <a:rPr lang="tr-TR" sz="2600" dirty="0">
                <a:solidFill>
                  <a:schemeClr val="tx1"/>
                </a:solidFill>
                <a:latin typeface="Calibri" panose="020F0502020204030204" pitchFamily="34" charset="0"/>
                <a:cs typeface="Times New Roman" panose="02020603050405020304" pitchFamily="18" charset="0"/>
              </a:rPr>
              <a:t>Diyabetin kronik komplikasyonları:</a:t>
            </a:r>
          </a:p>
          <a:p>
            <a:r>
              <a:rPr lang="tr-TR" sz="2400" dirty="0">
                <a:solidFill>
                  <a:schemeClr val="tx1"/>
                </a:solidFill>
                <a:latin typeface="Calibri" panose="020F0502020204030204" pitchFamily="34" charset="0"/>
                <a:cs typeface="Times New Roman" panose="02020603050405020304" pitchFamily="18" charset="0"/>
              </a:rPr>
              <a:t>Diyabetin komplikasyonları üç başlık altında incelenebilir. </a:t>
            </a:r>
          </a:p>
          <a:p>
            <a:pPr marL="0" indent="0">
              <a:buNone/>
            </a:pPr>
            <a:r>
              <a:rPr lang="tr-TR" sz="2400" dirty="0">
                <a:solidFill>
                  <a:schemeClr val="tx1"/>
                </a:solidFill>
                <a:latin typeface="Calibri" panose="020F0502020204030204" pitchFamily="34" charset="0"/>
                <a:cs typeface="Times New Roman" panose="02020603050405020304" pitchFamily="18" charset="0"/>
              </a:rPr>
              <a:t>1- </a:t>
            </a:r>
            <a:r>
              <a:rPr lang="tr-TR" sz="2400" dirty="0" err="1">
                <a:solidFill>
                  <a:schemeClr val="tx1"/>
                </a:solidFill>
                <a:latin typeface="Calibri" panose="020F0502020204030204" pitchFamily="34" charset="0"/>
                <a:cs typeface="Times New Roman" panose="02020603050405020304" pitchFamily="18" charset="0"/>
              </a:rPr>
              <a:t>Mikrovasküler</a:t>
            </a:r>
            <a:r>
              <a:rPr lang="tr-TR" sz="2400" dirty="0">
                <a:solidFill>
                  <a:schemeClr val="tx1"/>
                </a:solidFill>
                <a:latin typeface="Calibri" panose="020F0502020204030204" pitchFamily="34" charset="0"/>
                <a:cs typeface="Times New Roman" panose="02020603050405020304" pitchFamily="18" charset="0"/>
              </a:rPr>
              <a:t> komplikasyonlar: </a:t>
            </a:r>
            <a:r>
              <a:rPr lang="tr-TR" sz="2400" dirty="0" err="1">
                <a:solidFill>
                  <a:schemeClr val="tx1"/>
                </a:solidFill>
                <a:latin typeface="Calibri" panose="020F0502020204030204" pitchFamily="34" charset="0"/>
                <a:cs typeface="Times New Roman" panose="02020603050405020304" pitchFamily="18" charset="0"/>
              </a:rPr>
              <a:t>retinopati</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nefropati</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nöropati</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periferik</a:t>
            </a:r>
            <a:r>
              <a:rPr lang="tr-TR" sz="2400" dirty="0">
                <a:solidFill>
                  <a:schemeClr val="tx1"/>
                </a:solidFill>
                <a:latin typeface="Calibri" panose="020F0502020204030204" pitchFamily="34" charset="0"/>
                <a:cs typeface="Times New Roman" panose="02020603050405020304" pitchFamily="18" charset="0"/>
              </a:rPr>
              <a:t> ve </a:t>
            </a:r>
            <a:r>
              <a:rPr lang="tr-TR" sz="2400" dirty="0" err="1">
                <a:solidFill>
                  <a:schemeClr val="tx1"/>
                </a:solidFill>
                <a:latin typeface="Calibri" panose="020F0502020204030204" pitchFamily="34" charset="0"/>
                <a:cs typeface="Times New Roman" panose="02020603050405020304" pitchFamily="18" charset="0"/>
              </a:rPr>
              <a:t>otonomik</a:t>
            </a:r>
            <a:r>
              <a:rPr lang="tr-TR" sz="2400" dirty="0">
                <a:solidFill>
                  <a:schemeClr val="tx1"/>
                </a:solidFill>
                <a:latin typeface="Calibri" panose="020F0502020204030204" pitchFamily="34" charset="0"/>
                <a:cs typeface="Times New Roman" panose="02020603050405020304" pitchFamily="18" charset="0"/>
              </a:rPr>
              <a:t>) </a:t>
            </a:r>
          </a:p>
          <a:p>
            <a:pPr marL="0" indent="0">
              <a:buNone/>
            </a:pPr>
            <a:r>
              <a:rPr lang="tr-TR" sz="2400" dirty="0">
                <a:solidFill>
                  <a:schemeClr val="tx1"/>
                </a:solidFill>
                <a:latin typeface="Calibri" panose="020F0502020204030204" pitchFamily="34" charset="0"/>
                <a:cs typeface="Times New Roman" panose="02020603050405020304" pitchFamily="18" charset="0"/>
              </a:rPr>
              <a:t>2- </a:t>
            </a:r>
            <a:r>
              <a:rPr lang="tr-TR" sz="2400" dirty="0" err="1">
                <a:solidFill>
                  <a:schemeClr val="tx1"/>
                </a:solidFill>
                <a:latin typeface="Calibri" panose="020F0502020204030204" pitchFamily="34" charset="0"/>
                <a:cs typeface="Times New Roman" panose="02020603050405020304" pitchFamily="18" charset="0"/>
              </a:rPr>
              <a:t>Makrovasküler</a:t>
            </a:r>
            <a:r>
              <a:rPr lang="tr-TR" sz="2400" dirty="0">
                <a:solidFill>
                  <a:schemeClr val="tx1"/>
                </a:solidFill>
                <a:latin typeface="Calibri" panose="020F0502020204030204" pitchFamily="34" charset="0"/>
                <a:cs typeface="Times New Roman" panose="02020603050405020304" pitchFamily="18" charset="0"/>
              </a:rPr>
              <a:t> komplikasyonlar: </a:t>
            </a:r>
            <a:r>
              <a:rPr lang="tr-TR" sz="2400" dirty="0" err="1">
                <a:solidFill>
                  <a:schemeClr val="tx1"/>
                </a:solidFill>
                <a:latin typeface="Calibri" panose="020F0502020204030204" pitchFamily="34" charset="0"/>
                <a:cs typeface="Times New Roman" panose="02020603050405020304" pitchFamily="18" charset="0"/>
              </a:rPr>
              <a:t>Aterosklerotik</a:t>
            </a:r>
            <a:r>
              <a:rPr lang="tr-TR" sz="2400" dirty="0">
                <a:solidFill>
                  <a:schemeClr val="tx1"/>
                </a:solidFill>
                <a:latin typeface="Calibri" panose="020F0502020204030204" pitchFamily="34" charset="0"/>
                <a:cs typeface="Times New Roman" panose="02020603050405020304" pitchFamily="18" charset="0"/>
              </a:rPr>
              <a:t> kalp hastalıkları, </a:t>
            </a:r>
            <a:r>
              <a:rPr lang="tr-TR" sz="2400" dirty="0" err="1">
                <a:solidFill>
                  <a:schemeClr val="tx1"/>
                </a:solidFill>
                <a:latin typeface="Calibri" panose="020F0502020204030204" pitchFamily="34" charset="0"/>
                <a:cs typeface="Times New Roman" panose="02020603050405020304" pitchFamily="18" charset="0"/>
              </a:rPr>
              <a:t>periferik</a:t>
            </a:r>
            <a:r>
              <a:rPr lang="tr-TR" sz="2400" dirty="0">
                <a:solidFill>
                  <a:schemeClr val="tx1"/>
                </a:solidFill>
                <a:latin typeface="Calibri" panose="020F0502020204030204" pitchFamily="34" charset="0"/>
                <a:cs typeface="Times New Roman" panose="02020603050405020304" pitchFamily="18" charset="0"/>
              </a:rPr>
              <a:t> arter hastalığı, </a:t>
            </a:r>
            <a:r>
              <a:rPr lang="tr-TR" sz="2400" dirty="0" err="1">
                <a:solidFill>
                  <a:schemeClr val="tx1"/>
                </a:solidFill>
                <a:latin typeface="Calibri" panose="020F0502020204030204" pitchFamily="34" charset="0"/>
                <a:cs typeface="Times New Roman" panose="02020603050405020304" pitchFamily="18" charset="0"/>
              </a:rPr>
              <a:t>serebrovasküler</a:t>
            </a:r>
            <a:r>
              <a:rPr lang="tr-TR" sz="2400" dirty="0">
                <a:solidFill>
                  <a:schemeClr val="tx1"/>
                </a:solidFill>
                <a:latin typeface="Calibri" panose="020F0502020204030204" pitchFamily="34" charset="0"/>
                <a:cs typeface="Times New Roman" panose="02020603050405020304" pitchFamily="18" charset="0"/>
              </a:rPr>
              <a:t> hastalıklar </a:t>
            </a:r>
          </a:p>
          <a:p>
            <a:pPr marL="0" indent="0">
              <a:buNone/>
            </a:pPr>
            <a:r>
              <a:rPr lang="tr-TR" sz="2400" dirty="0">
                <a:solidFill>
                  <a:schemeClr val="tx1"/>
                </a:solidFill>
                <a:latin typeface="Calibri" panose="020F0502020204030204" pitchFamily="34" charset="0"/>
                <a:cs typeface="Times New Roman" panose="02020603050405020304" pitchFamily="18" charset="0"/>
              </a:rPr>
              <a:t>3- Diğer komplikasyonlar: Cilt, diyabetik ayak, eklem, kemik, beyni ilgilendiren sorunlar (</a:t>
            </a:r>
            <a:r>
              <a:rPr lang="tr-TR" sz="2400" dirty="0" err="1">
                <a:solidFill>
                  <a:schemeClr val="tx1"/>
                </a:solidFill>
                <a:latin typeface="Calibri" panose="020F0502020204030204" pitchFamily="34" charset="0"/>
                <a:cs typeface="Times New Roman" panose="02020603050405020304" pitchFamily="18" charset="0"/>
              </a:rPr>
              <a:t>demans</a:t>
            </a:r>
            <a:r>
              <a:rPr lang="tr-TR" sz="2400" dirty="0">
                <a:solidFill>
                  <a:schemeClr val="tx1"/>
                </a:solidFill>
                <a:latin typeface="Calibri" panose="020F0502020204030204" pitchFamily="34" charset="0"/>
                <a:cs typeface="Times New Roman" panose="02020603050405020304" pitchFamily="18" charset="0"/>
              </a:rPr>
              <a:t>, Alzheimer), psikolojik sorunlar, seksüel sorunlar, vs. </a:t>
            </a:r>
          </a:p>
          <a:p>
            <a:endParaRPr lang="tr-TR" dirty="0"/>
          </a:p>
        </p:txBody>
      </p:sp>
    </p:spTree>
    <p:extLst>
      <p:ext uri="{BB962C8B-B14F-4D97-AF65-F5344CB8AC3E}">
        <p14:creationId xmlns:p14="http://schemas.microsoft.com/office/powerpoint/2010/main" val="2342450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B740C2-B8FF-4E57-B9E1-EB70EAAFFDEF}"/>
              </a:ext>
            </a:extLst>
          </p:cNvPr>
          <p:cNvSpPr>
            <a:spLocks noGrp="1"/>
          </p:cNvSpPr>
          <p:nvPr>
            <p:ph type="title"/>
          </p:nvPr>
        </p:nvSpPr>
        <p:spPr>
          <a:xfrm>
            <a:off x="1878941" y="624110"/>
            <a:ext cx="8911687" cy="1280890"/>
          </a:xfrm>
        </p:spPr>
        <p:txBody>
          <a:bodyPr/>
          <a:lstStyle/>
          <a:p>
            <a:r>
              <a:rPr lang="tr-TR" dirty="0">
                <a:solidFill>
                  <a:schemeClr val="tx1"/>
                </a:solidFill>
                <a:latin typeface="Calibri" panose="020F0502020204030204" pitchFamily="34" charset="0"/>
              </a:rPr>
              <a:t>DM - Tarama</a:t>
            </a:r>
            <a:br>
              <a:rPr lang="tr-TR" dirty="0">
                <a:sym typeface="Wingdings" panose="05000000000000000000" pitchFamily="2" charset="2"/>
              </a:rPr>
            </a:br>
            <a:endParaRPr lang="tr-TR" dirty="0"/>
          </a:p>
        </p:txBody>
      </p:sp>
      <p:sp>
        <p:nvSpPr>
          <p:cNvPr id="3" name="İçerik Yer Tutucusu 2">
            <a:extLst>
              <a:ext uri="{FF2B5EF4-FFF2-40B4-BE49-F238E27FC236}">
                <a16:creationId xmlns:a16="http://schemas.microsoft.com/office/drawing/2014/main" id="{DEA6F502-ED16-4593-878D-708653DFEFB5}"/>
              </a:ext>
            </a:extLst>
          </p:cNvPr>
          <p:cNvSpPr>
            <a:spLocks noGrp="1"/>
          </p:cNvSpPr>
          <p:nvPr>
            <p:ph idx="1"/>
          </p:nvPr>
        </p:nvSpPr>
        <p:spPr>
          <a:xfrm>
            <a:off x="989556" y="1590805"/>
            <a:ext cx="10515056" cy="4960307"/>
          </a:xfrm>
        </p:spPr>
        <p:txBody>
          <a:bodyPr>
            <a:normAutofit/>
          </a:bodyPr>
          <a:lstStyle/>
          <a:p>
            <a:r>
              <a:rPr lang="tr-TR" sz="2400" dirty="0">
                <a:solidFill>
                  <a:schemeClr val="tx1"/>
                </a:solidFill>
                <a:latin typeface="Calibri" panose="020F0502020204030204" pitchFamily="34" charset="0"/>
                <a:sym typeface="Wingdings" panose="05000000000000000000" pitchFamily="2" charset="2"/>
              </a:rPr>
              <a:t>Diyabetik </a:t>
            </a:r>
            <a:r>
              <a:rPr lang="tr-TR" sz="2400" dirty="0" err="1">
                <a:solidFill>
                  <a:schemeClr val="tx1"/>
                </a:solidFill>
                <a:latin typeface="Calibri" panose="020F0502020204030204" pitchFamily="34" charset="0"/>
                <a:sym typeface="Wingdings" panose="05000000000000000000" pitchFamily="2" charset="2"/>
              </a:rPr>
              <a:t>retinopati</a:t>
            </a:r>
            <a:r>
              <a:rPr lang="tr-TR" sz="2400" dirty="0">
                <a:solidFill>
                  <a:schemeClr val="tx1"/>
                </a:solidFill>
                <a:latin typeface="Calibri" panose="020F0502020204030204" pitchFamily="34" charset="0"/>
                <a:sym typeface="Wingdings" panose="05000000000000000000" pitchFamily="2" charset="2"/>
              </a:rPr>
              <a:t>: </a:t>
            </a:r>
          </a:p>
          <a:p>
            <a:pPr marL="0" indent="0">
              <a:buNone/>
            </a:pPr>
            <a:r>
              <a:rPr lang="tr-TR" sz="2400" dirty="0">
                <a:solidFill>
                  <a:schemeClr val="tx1"/>
                </a:solidFill>
                <a:latin typeface="Calibri" panose="020F0502020204030204" pitchFamily="34" charset="0"/>
                <a:sym typeface="Wingdings" panose="05000000000000000000" pitchFamily="2" charset="2"/>
              </a:rPr>
              <a:t>    </a:t>
            </a:r>
            <a:r>
              <a:rPr lang="tr-TR" sz="2400" dirty="0">
                <a:solidFill>
                  <a:schemeClr val="tx1"/>
                </a:solidFill>
                <a:latin typeface="Calibri" panose="020F0502020204030204" pitchFamily="34" charset="0"/>
              </a:rPr>
              <a:t>Tip 1 diyabette tanıdan 5 yıl sonra veya </a:t>
            </a:r>
            <a:r>
              <a:rPr lang="tr-TR" sz="2400" dirty="0" err="1">
                <a:solidFill>
                  <a:schemeClr val="tx1"/>
                </a:solidFill>
                <a:latin typeface="Calibri" panose="020F0502020204030204" pitchFamily="34" charset="0"/>
              </a:rPr>
              <a:t>puberteden</a:t>
            </a:r>
            <a:r>
              <a:rPr lang="tr-TR" sz="2400" dirty="0">
                <a:solidFill>
                  <a:schemeClr val="tx1"/>
                </a:solidFill>
                <a:latin typeface="Calibri" panose="020F0502020204030204" pitchFamily="34" charset="0"/>
              </a:rPr>
              <a:t> itibaren, tip 2 diyabette </a:t>
            </a:r>
          </a:p>
          <a:p>
            <a:pPr marL="0" indent="0">
              <a:buNone/>
            </a:pPr>
            <a:r>
              <a:rPr lang="tr-TR" sz="2400" dirty="0">
                <a:solidFill>
                  <a:schemeClr val="tx1"/>
                </a:solidFill>
                <a:latin typeface="Calibri" panose="020F0502020204030204" pitchFamily="34" charset="0"/>
              </a:rPr>
              <a:t>    tanıdan itibaren yılda bir göz dibi muayenesi yapılmalıdır.</a:t>
            </a:r>
          </a:p>
          <a:p>
            <a:r>
              <a:rPr lang="tr-TR" sz="2400" dirty="0">
                <a:solidFill>
                  <a:schemeClr val="tx1"/>
                </a:solidFill>
                <a:latin typeface="Calibri" panose="020F0502020204030204" pitchFamily="34" charset="0"/>
              </a:rPr>
              <a:t>Diyabetik </a:t>
            </a:r>
            <a:r>
              <a:rPr lang="tr-TR" sz="2400" dirty="0" err="1">
                <a:solidFill>
                  <a:schemeClr val="tx1"/>
                </a:solidFill>
                <a:latin typeface="Calibri" panose="020F0502020204030204" pitchFamily="34" charset="0"/>
              </a:rPr>
              <a:t>nefropati</a:t>
            </a:r>
            <a:r>
              <a:rPr lang="tr-TR" sz="2400" dirty="0">
                <a:solidFill>
                  <a:schemeClr val="tx1"/>
                </a:solidFill>
                <a:latin typeface="Calibri" panose="020F0502020204030204" pitchFamily="34" charset="0"/>
              </a:rPr>
              <a:t>:</a:t>
            </a:r>
          </a:p>
          <a:p>
            <a:pPr marL="0" indent="0">
              <a:buNone/>
            </a:pPr>
            <a:r>
              <a:rPr lang="tr-TR" sz="2400" dirty="0">
                <a:solidFill>
                  <a:schemeClr val="tx1"/>
                </a:solidFill>
                <a:latin typeface="Calibri" panose="020F0502020204030204" pitchFamily="34" charset="0"/>
              </a:rPr>
              <a:t>    1. </a:t>
            </a:r>
            <a:r>
              <a:rPr lang="tr-TR" sz="2400" dirty="0" err="1">
                <a:solidFill>
                  <a:schemeClr val="tx1"/>
                </a:solidFill>
                <a:latin typeface="Calibri" panose="020F0502020204030204" pitchFamily="34" charset="0"/>
              </a:rPr>
              <a:t>Mikroalbuminüri</a:t>
            </a:r>
            <a:r>
              <a:rPr lang="tr-TR" sz="2400" dirty="0">
                <a:solidFill>
                  <a:schemeClr val="tx1"/>
                </a:solidFill>
                <a:latin typeface="Calibri" panose="020F0502020204030204" pitchFamily="34" charset="0"/>
              </a:rPr>
              <a:t>; Diyabet süresi ≥5 yıl olan tip 1 diyabetlilerde, tüm tip 2 </a:t>
            </a:r>
          </a:p>
          <a:p>
            <a:pPr marL="0" indent="0">
              <a:buNone/>
            </a:pPr>
            <a:r>
              <a:rPr lang="tr-TR" sz="2400" dirty="0">
                <a:solidFill>
                  <a:schemeClr val="tx1"/>
                </a:solidFill>
                <a:latin typeface="Calibri" panose="020F0502020204030204" pitchFamily="34" charset="0"/>
              </a:rPr>
              <a:t>     diyabetlilerde yılda bir ölçülmelidir. </a:t>
            </a:r>
          </a:p>
          <a:p>
            <a:pPr marL="0" indent="0">
              <a:buNone/>
            </a:pPr>
            <a:r>
              <a:rPr lang="tr-TR" sz="2400" dirty="0">
                <a:solidFill>
                  <a:schemeClr val="tx1"/>
                </a:solidFill>
                <a:latin typeface="Calibri" panose="020F0502020204030204" pitchFamily="34" charset="0"/>
              </a:rPr>
              <a:t>    2. Serum </a:t>
            </a:r>
            <a:r>
              <a:rPr lang="tr-TR" sz="2400" dirty="0" err="1">
                <a:solidFill>
                  <a:schemeClr val="tx1"/>
                </a:solidFill>
                <a:latin typeface="Calibri" panose="020F0502020204030204" pitchFamily="34" charset="0"/>
              </a:rPr>
              <a:t>kreatinin</a:t>
            </a:r>
            <a:r>
              <a:rPr lang="tr-TR" sz="2400" dirty="0">
                <a:solidFill>
                  <a:schemeClr val="tx1"/>
                </a:solidFill>
                <a:latin typeface="Calibri" panose="020F0502020204030204" pitchFamily="34" charset="0"/>
              </a:rPr>
              <a:t> yılda bir ölçülerek </a:t>
            </a:r>
            <a:r>
              <a:rPr lang="tr-TR" sz="2400" dirty="0" err="1">
                <a:solidFill>
                  <a:schemeClr val="tx1"/>
                </a:solidFill>
                <a:latin typeface="Calibri" panose="020F0502020204030204" pitchFamily="34" charset="0"/>
              </a:rPr>
              <a:t>eGFR</a:t>
            </a:r>
            <a:r>
              <a:rPr lang="tr-TR" sz="2400" dirty="0">
                <a:solidFill>
                  <a:schemeClr val="tx1"/>
                </a:solidFill>
                <a:latin typeface="Calibri" panose="020F0502020204030204" pitchFamily="34" charset="0"/>
              </a:rPr>
              <a:t> hesaplanmalıdır.</a:t>
            </a:r>
          </a:p>
          <a:p>
            <a:endParaRPr lang="tr-TR" dirty="0"/>
          </a:p>
        </p:txBody>
      </p:sp>
    </p:spTree>
    <p:extLst>
      <p:ext uri="{BB962C8B-B14F-4D97-AF65-F5344CB8AC3E}">
        <p14:creationId xmlns:p14="http://schemas.microsoft.com/office/powerpoint/2010/main" val="3546104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36C55D-483B-41ED-A351-0FF872D566EF}"/>
              </a:ext>
            </a:extLst>
          </p:cNvPr>
          <p:cNvSpPr>
            <a:spLocks noGrp="1"/>
          </p:cNvSpPr>
          <p:nvPr>
            <p:ph type="title"/>
          </p:nvPr>
        </p:nvSpPr>
        <p:spPr>
          <a:xfrm>
            <a:off x="1753644" y="723274"/>
            <a:ext cx="8911687" cy="1280890"/>
          </a:xfrm>
        </p:spPr>
        <p:txBody>
          <a:bodyPr/>
          <a:lstStyle/>
          <a:p>
            <a:r>
              <a:rPr lang="tr-TR" dirty="0">
                <a:solidFill>
                  <a:schemeClr val="tx1"/>
                </a:solidFill>
                <a:latin typeface="Calibri" panose="020F0502020204030204" pitchFamily="34" charset="0"/>
              </a:rPr>
              <a:t>DM - Tarama</a:t>
            </a:r>
            <a:endParaRPr lang="tr-TR" dirty="0"/>
          </a:p>
        </p:txBody>
      </p:sp>
      <p:sp>
        <p:nvSpPr>
          <p:cNvPr id="3" name="İçerik Yer Tutucusu 2">
            <a:extLst>
              <a:ext uri="{FF2B5EF4-FFF2-40B4-BE49-F238E27FC236}">
                <a16:creationId xmlns:a16="http://schemas.microsoft.com/office/drawing/2014/main" id="{0AD58053-A137-453F-947C-B70FC9E9B813}"/>
              </a:ext>
            </a:extLst>
          </p:cNvPr>
          <p:cNvSpPr>
            <a:spLocks noGrp="1"/>
          </p:cNvSpPr>
          <p:nvPr>
            <p:ph idx="1"/>
          </p:nvPr>
        </p:nvSpPr>
        <p:spPr>
          <a:xfrm>
            <a:off x="713984" y="1828800"/>
            <a:ext cx="11198268" cy="4082422"/>
          </a:xfrm>
        </p:spPr>
        <p:txBody>
          <a:bodyPr/>
          <a:lstStyle/>
          <a:p>
            <a:r>
              <a:rPr lang="tr-TR" sz="2400" dirty="0">
                <a:solidFill>
                  <a:schemeClr val="tx1"/>
                </a:solidFill>
                <a:latin typeface="Calibri" panose="020F0502020204030204" pitchFamily="34" charset="0"/>
              </a:rPr>
              <a:t>Diyabetik </a:t>
            </a:r>
            <a:r>
              <a:rPr lang="tr-TR" sz="2400" dirty="0" err="1">
                <a:solidFill>
                  <a:schemeClr val="tx1"/>
                </a:solidFill>
                <a:latin typeface="Calibri" panose="020F0502020204030204" pitchFamily="34" charset="0"/>
              </a:rPr>
              <a:t>nöropati</a:t>
            </a:r>
            <a:r>
              <a:rPr lang="tr-TR" sz="2400" dirty="0">
                <a:solidFill>
                  <a:schemeClr val="tx1"/>
                </a:solidFill>
                <a:latin typeface="Calibri" panose="020F0502020204030204" pitchFamily="34" charset="0"/>
              </a:rPr>
              <a:t>:</a:t>
            </a:r>
          </a:p>
          <a:p>
            <a:pPr marL="0" indent="0">
              <a:buNone/>
            </a:pPr>
            <a:r>
              <a:rPr lang="tr-TR" sz="2400" dirty="0">
                <a:solidFill>
                  <a:schemeClr val="tx1"/>
                </a:solidFill>
                <a:latin typeface="Calibri" panose="020F0502020204030204" pitchFamily="34" charset="0"/>
              </a:rPr>
              <a:t>    Tip 1 diyabetli bireylerde tanıyı izleyen beşinci yıldan itibaren, tip 2 </a:t>
            </a:r>
          </a:p>
          <a:p>
            <a:pPr marL="0" indent="0">
              <a:buNone/>
            </a:pPr>
            <a:r>
              <a:rPr lang="tr-TR" sz="2400" dirty="0">
                <a:solidFill>
                  <a:schemeClr val="tx1"/>
                </a:solidFill>
                <a:latin typeface="Calibri" panose="020F0502020204030204" pitchFamily="34" charset="0"/>
              </a:rPr>
              <a:t>     diyabetli bireylerde ise tanı anında başlanmalı ve daha sonra yılda bir tekrarlanmalıdır. </a:t>
            </a:r>
          </a:p>
          <a:p>
            <a:r>
              <a:rPr lang="tr-TR" sz="2400" dirty="0">
                <a:solidFill>
                  <a:schemeClr val="tx1"/>
                </a:solidFill>
                <a:latin typeface="Calibri" panose="020F0502020204030204" pitchFamily="34" charset="0"/>
              </a:rPr>
              <a:t>Diyabetik ayak:</a:t>
            </a:r>
          </a:p>
          <a:p>
            <a:pPr marL="0" indent="0">
              <a:buNone/>
            </a:pPr>
            <a:r>
              <a:rPr lang="tr-TR" sz="2400" dirty="0">
                <a:solidFill>
                  <a:schemeClr val="tx1"/>
                </a:solidFill>
                <a:latin typeface="Calibri" panose="020F0502020204030204" pitchFamily="34" charset="0"/>
              </a:rPr>
              <a:t>     Ayakların detaylı muayenesi ve </a:t>
            </a:r>
            <a:r>
              <a:rPr lang="tr-TR" sz="2400" dirty="0" err="1">
                <a:solidFill>
                  <a:schemeClr val="tx1"/>
                </a:solidFill>
                <a:latin typeface="Calibri" panose="020F0502020204030204" pitchFamily="34" charset="0"/>
              </a:rPr>
              <a:t>vasküler</a:t>
            </a:r>
            <a:r>
              <a:rPr lang="tr-TR" sz="2400" dirty="0">
                <a:solidFill>
                  <a:schemeClr val="tx1"/>
                </a:solidFill>
                <a:latin typeface="Calibri" panose="020F0502020204030204" pitchFamily="34" charset="0"/>
              </a:rPr>
              <a:t> değerlendirme yapılmalı, hastalar ayak bakımı </a:t>
            </a:r>
          </a:p>
          <a:p>
            <a:pPr marL="0" indent="0">
              <a:buNone/>
            </a:pPr>
            <a:r>
              <a:rPr lang="tr-TR" sz="2400" dirty="0">
                <a:solidFill>
                  <a:schemeClr val="tx1"/>
                </a:solidFill>
                <a:latin typeface="Calibri" panose="020F0502020204030204" pitchFamily="34" charset="0"/>
              </a:rPr>
              <a:t>     ve diyabetik ayaktan korunma konusunda eğitilmelidir. </a:t>
            </a:r>
          </a:p>
          <a:p>
            <a:endParaRPr lang="tr-TR" dirty="0"/>
          </a:p>
        </p:txBody>
      </p:sp>
    </p:spTree>
    <p:extLst>
      <p:ext uri="{BB962C8B-B14F-4D97-AF65-F5344CB8AC3E}">
        <p14:creationId xmlns:p14="http://schemas.microsoft.com/office/powerpoint/2010/main" val="136853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99484D-F922-4625-8212-12F041CA6BE8}"/>
              </a:ext>
            </a:extLst>
          </p:cNvPr>
          <p:cNvSpPr>
            <a:spLocks noGrp="1"/>
          </p:cNvSpPr>
          <p:nvPr>
            <p:ph type="title"/>
          </p:nvPr>
        </p:nvSpPr>
        <p:spPr>
          <a:xfrm>
            <a:off x="2208214" y="561480"/>
            <a:ext cx="8911687" cy="1280890"/>
          </a:xfrm>
        </p:spPr>
        <p:txBody>
          <a:bodyPr/>
          <a:lstStyle/>
          <a:p>
            <a:pPr>
              <a:defRPr/>
            </a:pPr>
            <a:r>
              <a:rPr lang="tr-TR" dirty="0">
                <a:solidFill>
                  <a:schemeClr val="tx1"/>
                </a:solidFill>
                <a:latin typeface="Calibri" panose="020F0502020204030204" pitchFamily="34" charset="0"/>
                <a:cs typeface="Times New Roman" panose="02020603050405020304" pitchFamily="18" charset="0"/>
              </a:rPr>
              <a:t>Türkiye’de Diyabet </a:t>
            </a:r>
            <a:r>
              <a:rPr lang="tr-TR" altLang="tr-TR" dirty="0" err="1">
                <a:solidFill>
                  <a:schemeClr val="tx1"/>
                </a:solidFill>
                <a:latin typeface="Calibri" panose="020F0502020204030204" pitchFamily="34" charset="0"/>
                <a:cs typeface="Times New Roman" panose="02020603050405020304" pitchFamily="18" charset="0"/>
              </a:rPr>
              <a:t>Mellitus</a:t>
            </a:r>
            <a:r>
              <a:rPr lang="tr-TR" dirty="0">
                <a:solidFill>
                  <a:schemeClr val="tx1"/>
                </a:solidFill>
                <a:latin typeface="Calibri" panose="020F0502020204030204" pitchFamily="34" charset="0"/>
                <a:cs typeface="Times New Roman" panose="02020603050405020304" pitchFamily="18" charset="0"/>
              </a:rPr>
              <a:t> </a:t>
            </a:r>
          </a:p>
        </p:txBody>
      </p:sp>
      <p:pic>
        <p:nvPicPr>
          <p:cNvPr id="8195" name="Picture 3">
            <a:extLst>
              <a:ext uri="{FF2B5EF4-FFF2-40B4-BE49-F238E27FC236}">
                <a16:creationId xmlns:a16="http://schemas.microsoft.com/office/drawing/2014/main" id="{C95A0C9B-8E74-46B7-AE56-9AD385D398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4" y="1628775"/>
            <a:ext cx="6911975" cy="48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595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ACB6FD-2E92-47E7-8D39-DB6B18764C90}"/>
              </a:ext>
            </a:extLst>
          </p:cNvPr>
          <p:cNvSpPr>
            <a:spLocks noGrp="1"/>
          </p:cNvSpPr>
          <p:nvPr>
            <p:ph type="title"/>
          </p:nvPr>
        </p:nvSpPr>
        <p:spPr>
          <a:xfrm>
            <a:off x="1866415" y="724318"/>
            <a:ext cx="8911687" cy="1280890"/>
          </a:xfrm>
        </p:spPr>
        <p:txBody>
          <a:bodyPr/>
          <a:lstStyle/>
          <a:p>
            <a:r>
              <a:rPr lang="tr-TR" dirty="0">
                <a:solidFill>
                  <a:schemeClr val="tx1"/>
                </a:solidFill>
                <a:latin typeface="Calibri" panose="020F0502020204030204" pitchFamily="34" charset="0"/>
              </a:rPr>
              <a:t>DM - Tarama</a:t>
            </a:r>
            <a:endParaRPr lang="tr-TR" dirty="0"/>
          </a:p>
        </p:txBody>
      </p:sp>
      <p:sp>
        <p:nvSpPr>
          <p:cNvPr id="3" name="İçerik Yer Tutucusu 2">
            <a:extLst>
              <a:ext uri="{FF2B5EF4-FFF2-40B4-BE49-F238E27FC236}">
                <a16:creationId xmlns:a16="http://schemas.microsoft.com/office/drawing/2014/main" id="{E0C5EF70-4A05-4622-A897-A088DEA07E2E}"/>
              </a:ext>
            </a:extLst>
          </p:cNvPr>
          <p:cNvSpPr>
            <a:spLocks noGrp="1"/>
          </p:cNvSpPr>
          <p:nvPr>
            <p:ph idx="1"/>
          </p:nvPr>
        </p:nvSpPr>
        <p:spPr>
          <a:xfrm>
            <a:off x="1638300" y="1540189"/>
            <a:ext cx="8915400" cy="3777622"/>
          </a:xfrm>
        </p:spPr>
        <p:txBody>
          <a:bodyPr>
            <a:normAutofit/>
          </a:bodyPr>
          <a:lstStyle/>
          <a:p>
            <a:pPr marL="0" indent="0">
              <a:buNone/>
            </a:pPr>
            <a:r>
              <a:rPr lang="tr-TR" sz="2400" dirty="0">
                <a:solidFill>
                  <a:schemeClr val="tx1"/>
                </a:solidFill>
                <a:latin typeface="Calibri" panose="020F0502020204030204" pitchFamily="34" charset="0"/>
              </a:rPr>
              <a:t>      </a:t>
            </a:r>
            <a:r>
              <a:rPr lang="tr-TR" sz="2600" dirty="0">
                <a:solidFill>
                  <a:schemeClr val="tx1"/>
                </a:solidFill>
                <a:latin typeface="Calibri" panose="020F0502020204030204" pitchFamily="34" charset="0"/>
              </a:rPr>
              <a:t>Koroner Arter Hastalığı:</a:t>
            </a:r>
          </a:p>
          <a:p>
            <a:pPr marL="457200" indent="-457200">
              <a:buAutoNum type="arabicPeriod"/>
            </a:pPr>
            <a:r>
              <a:rPr lang="tr-TR" sz="2400" dirty="0">
                <a:solidFill>
                  <a:schemeClr val="tx1"/>
                </a:solidFill>
                <a:latin typeface="Calibri" panose="020F0502020204030204" pitchFamily="34" charset="0"/>
              </a:rPr>
              <a:t>Diyabetli hastalarda KAH taraması istirahat EKG’si ile yapılmalıdır.</a:t>
            </a:r>
          </a:p>
          <a:p>
            <a:pPr marL="457200" indent="-457200">
              <a:buAutoNum type="arabicPeriod"/>
            </a:pPr>
            <a:r>
              <a:rPr lang="tr-TR" sz="2400" dirty="0">
                <a:solidFill>
                  <a:schemeClr val="tx1"/>
                </a:solidFill>
                <a:latin typeface="Calibri" panose="020F0502020204030204" pitchFamily="34" charset="0"/>
              </a:rPr>
              <a:t>Semptomları veya diğer eşlik eden hastalıkları olan kişilerde stres testi yapılmalıdır</a:t>
            </a:r>
            <a:r>
              <a:rPr lang="tr-TR" sz="2400" dirty="0">
                <a:solidFill>
                  <a:schemeClr val="tx1"/>
                </a:solidFill>
              </a:rPr>
              <a:t>. </a:t>
            </a:r>
            <a:endParaRPr lang="tr-TR"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684651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8B5F27-CC64-47CA-A8DA-A51F968C9FC8}"/>
              </a:ext>
            </a:extLst>
          </p:cNvPr>
          <p:cNvSpPr>
            <a:spLocks noGrp="1"/>
          </p:cNvSpPr>
          <p:nvPr>
            <p:ph type="title"/>
          </p:nvPr>
        </p:nvSpPr>
        <p:spPr>
          <a:xfrm>
            <a:off x="1565754" y="624110"/>
            <a:ext cx="9745249" cy="916591"/>
          </a:xfrm>
        </p:spPr>
        <p:txBody>
          <a:bodyPr>
            <a:normAutofit/>
          </a:bodyPr>
          <a:lstStyle/>
          <a:p>
            <a:pPr>
              <a:defRPr/>
            </a:pPr>
            <a:r>
              <a:rPr lang="tr-TR" dirty="0">
                <a:latin typeface="Calibri" panose="020F0502020204030204" pitchFamily="34" charset="0"/>
              </a:rPr>
              <a:t>DİYABET TANISI KONAN HASTADA SEVK KRİTERLERİ</a:t>
            </a:r>
          </a:p>
        </p:txBody>
      </p:sp>
      <p:sp>
        <p:nvSpPr>
          <p:cNvPr id="3" name="İçerik Yer Tutucusu 2">
            <a:extLst>
              <a:ext uri="{FF2B5EF4-FFF2-40B4-BE49-F238E27FC236}">
                <a16:creationId xmlns:a16="http://schemas.microsoft.com/office/drawing/2014/main" id="{EF1C5D7D-6D6C-41D4-9A18-6BD54D453252}"/>
              </a:ext>
            </a:extLst>
          </p:cNvPr>
          <p:cNvSpPr>
            <a:spLocks noGrp="1"/>
          </p:cNvSpPr>
          <p:nvPr>
            <p:ph idx="1"/>
          </p:nvPr>
        </p:nvSpPr>
        <p:spPr>
          <a:xfrm>
            <a:off x="1565754" y="1540701"/>
            <a:ext cx="9938858" cy="5123146"/>
          </a:xfrm>
        </p:spPr>
        <p:txBody>
          <a:bodyPr rtlCol="0">
            <a:normAutofit fontScale="77500" lnSpcReduction="20000"/>
          </a:bodyPr>
          <a:lstStyle/>
          <a:p>
            <a:pPr>
              <a:lnSpc>
                <a:spcPct val="80000"/>
              </a:lnSpc>
              <a:defRPr/>
            </a:pPr>
            <a:r>
              <a:rPr lang="tr-TR" sz="2900" dirty="0">
                <a:solidFill>
                  <a:schemeClr val="tx1"/>
                </a:solidFill>
                <a:latin typeface="Calibri" panose="020F0502020204030204" pitchFamily="34" charset="0"/>
              </a:rPr>
              <a:t>18 yaş altı diyabetli hastalar </a:t>
            </a:r>
            <a:r>
              <a:rPr lang="tr-TR" sz="2900" dirty="0">
                <a:solidFill>
                  <a:schemeClr val="tx1"/>
                </a:solidFill>
                <a:latin typeface="Calibri" panose="020F0502020204030204" pitchFamily="34" charset="0"/>
                <a:sym typeface="Wingdings" panose="05000000000000000000" pitchFamily="2" charset="2"/>
              </a:rPr>
              <a:t> </a:t>
            </a:r>
            <a:r>
              <a:rPr lang="tr-TR" sz="2900" dirty="0">
                <a:solidFill>
                  <a:schemeClr val="tx1"/>
                </a:solidFill>
                <a:latin typeface="Calibri" panose="020F0502020204030204" pitchFamily="34" charset="0"/>
              </a:rPr>
              <a:t>Çocuk Endokrinoloji Uzmanı </a:t>
            </a:r>
          </a:p>
          <a:p>
            <a:pPr>
              <a:lnSpc>
                <a:spcPct val="80000"/>
              </a:lnSpc>
              <a:defRPr/>
            </a:pPr>
            <a:r>
              <a:rPr lang="tr-TR" sz="2900" dirty="0">
                <a:solidFill>
                  <a:schemeClr val="tx1"/>
                </a:solidFill>
                <a:latin typeface="Calibri" panose="020F0502020204030204" pitchFamily="34" charset="0"/>
              </a:rPr>
              <a:t>Tip 1 DM tanısı konan hasta </a:t>
            </a:r>
            <a:r>
              <a:rPr lang="tr-TR" sz="2900" dirty="0">
                <a:solidFill>
                  <a:schemeClr val="tx1"/>
                </a:solidFill>
                <a:latin typeface="Calibri" panose="020F0502020204030204" pitchFamily="34" charset="0"/>
                <a:sym typeface="Wingdings" panose="05000000000000000000" pitchFamily="2" charset="2"/>
              </a:rPr>
              <a:t> </a:t>
            </a:r>
            <a:r>
              <a:rPr lang="tr-TR" sz="2900" dirty="0">
                <a:solidFill>
                  <a:schemeClr val="tx1"/>
                </a:solidFill>
                <a:latin typeface="Calibri" panose="020F0502020204030204" pitchFamily="34" charset="0"/>
              </a:rPr>
              <a:t>Endokrinoloji uzmanı</a:t>
            </a:r>
          </a:p>
          <a:p>
            <a:pPr>
              <a:lnSpc>
                <a:spcPct val="80000"/>
              </a:lnSpc>
              <a:defRPr/>
            </a:pPr>
            <a:endParaRPr lang="tr-TR" sz="2900" dirty="0">
              <a:solidFill>
                <a:schemeClr val="tx1"/>
              </a:solidFill>
              <a:latin typeface="Calibri" panose="020F0502020204030204" pitchFamily="34" charset="0"/>
            </a:endParaRPr>
          </a:p>
          <a:p>
            <a:pPr>
              <a:lnSpc>
                <a:spcPct val="80000"/>
              </a:lnSpc>
              <a:defRPr/>
            </a:pPr>
            <a:r>
              <a:rPr lang="tr-TR" sz="2900" dirty="0">
                <a:solidFill>
                  <a:schemeClr val="tx1"/>
                </a:solidFill>
                <a:latin typeface="Calibri" panose="020F0502020204030204" pitchFamily="34" charset="0"/>
              </a:rPr>
              <a:t>Tip2 DM tanısı alan hastalar şu durumlar varsa sevk edilmelidir:</a:t>
            </a:r>
          </a:p>
          <a:p>
            <a:pPr marL="640080" lvl="1">
              <a:lnSpc>
                <a:spcPct val="80000"/>
              </a:lnSpc>
              <a:defRPr/>
            </a:pPr>
            <a:r>
              <a:rPr lang="tr-TR" sz="2900" dirty="0">
                <a:solidFill>
                  <a:schemeClr val="tx1"/>
                </a:solidFill>
                <a:latin typeface="Calibri" panose="020F0502020204030204" pitchFamily="34" charset="0"/>
              </a:rPr>
              <a:t>AKŞ ≥ 300mg/dl</a:t>
            </a:r>
          </a:p>
          <a:p>
            <a:pPr marL="640080" lvl="1">
              <a:lnSpc>
                <a:spcPct val="80000"/>
              </a:lnSpc>
              <a:defRPr/>
            </a:pPr>
            <a:r>
              <a:rPr lang="tr-TR" sz="2900" dirty="0">
                <a:solidFill>
                  <a:schemeClr val="tx1"/>
                </a:solidFill>
                <a:latin typeface="Calibri" panose="020F0502020204030204" pitchFamily="34" charset="0"/>
              </a:rPr>
              <a:t>TKŞ ≥ 400mg/dl</a:t>
            </a:r>
          </a:p>
          <a:p>
            <a:pPr marL="640080" lvl="1">
              <a:lnSpc>
                <a:spcPct val="80000"/>
              </a:lnSpc>
              <a:defRPr/>
            </a:pPr>
            <a:r>
              <a:rPr lang="tr-TR" sz="2900" dirty="0">
                <a:solidFill>
                  <a:schemeClr val="tx1"/>
                </a:solidFill>
                <a:latin typeface="Calibri" panose="020F0502020204030204" pitchFamily="34" charset="0"/>
              </a:rPr>
              <a:t>HbA1c ≥ %10</a:t>
            </a:r>
          </a:p>
          <a:p>
            <a:pPr>
              <a:lnSpc>
                <a:spcPct val="80000"/>
              </a:lnSpc>
              <a:defRPr/>
            </a:pPr>
            <a:endParaRPr lang="tr-TR" sz="2900" dirty="0">
              <a:solidFill>
                <a:schemeClr val="tx1"/>
              </a:solidFill>
              <a:latin typeface="Calibri" panose="020F0502020204030204" pitchFamily="34" charset="0"/>
            </a:endParaRPr>
          </a:p>
          <a:p>
            <a:pPr>
              <a:lnSpc>
                <a:spcPct val="80000"/>
              </a:lnSpc>
              <a:defRPr/>
            </a:pPr>
            <a:r>
              <a:rPr lang="tr-TR" sz="2900" dirty="0">
                <a:solidFill>
                  <a:schemeClr val="tx1"/>
                </a:solidFill>
                <a:latin typeface="Calibri" panose="020F0502020204030204" pitchFamily="34" charset="0"/>
              </a:rPr>
              <a:t>Tip2 DM tanısı alan hasta her türlü tedaviye rağmen 6 ay boyunca ölçülen iki kan  </a:t>
            </a:r>
          </a:p>
          <a:p>
            <a:pPr marL="0" indent="0">
              <a:lnSpc>
                <a:spcPct val="80000"/>
              </a:lnSpc>
              <a:buNone/>
              <a:defRPr/>
            </a:pPr>
            <a:r>
              <a:rPr lang="tr-TR" sz="2900" dirty="0">
                <a:solidFill>
                  <a:schemeClr val="tx1"/>
                </a:solidFill>
                <a:latin typeface="Calibri" panose="020F0502020204030204" pitchFamily="34" charset="0"/>
              </a:rPr>
              <a:t>     şekeri aşağıdaki aralıkta ise sevk edilmelidir:</a:t>
            </a:r>
          </a:p>
          <a:p>
            <a:pPr marL="640080" lvl="1">
              <a:lnSpc>
                <a:spcPct val="80000"/>
              </a:lnSpc>
              <a:defRPr/>
            </a:pPr>
            <a:r>
              <a:rPr lang="tr-TR" sz="2900" dirty="0">
                <a:solidFill>
                  <a:schemeClr val="tx1"/>
                </a:solidFill>
                <a:latin typeface="Calibri" panose="020F0502020204030204" pitchFamily="34" charset="0"/>
              </a:rPr>
              <a:t>AKŞ ≥ 160-300mg/dl</a:t>
            </a:r>
          </a:p>
          <a:p>
            <a:pPr marL="640080" lvl="1">
              <a:lnSpc>
                <a:spcPct val="80000"/>
              </a:lnSpc>
              <a:defRPr/>
            </a:pPr>
            <a:r>
              <a:rPr lang="tr-TR" sz="2900" dirty="0">
                <a:solidFill>
                  <a:schemeClr val="tx1"/>
                </a:solidFill>
                <a:latin typeface="Calibri" panose="020F0502020204030204" pitchFamily="34" charset="0"/>
              </a:rPr>
              <a:t>TKŞ ≥ 225-400mg/dl</a:t>
            </a:r>
          </a:p>
          <a:p>
            <a:pPr marL="640080" lvl="1">
              <a:lnSpc>
                <a:spcPct val="80000"/>
              </a:lnSpc>
              <a:defRPr/>
            </a:pPr>
            <a:r>
              <a:rPr lang="tr-TR" sz="2900" dirty="0">
                <a:solidFill>
                  <a:schemeClr val="tx1"/>
                </a:solidFill>
                <a:latin typeface="Calibri" panose="020F0502020204030204" pitchFamily="34" charset="0"/>
              </a:rPr>
              <a:t>HbA1c ≥ %8</a:t>
            </a:r>
          </a:p>
          <a:p>
            <a:pPr>
              <a:lnSpc>
                <a:spcPct val="80000"/>
              </a:lnSpc>
              <a:defRPr/>
            </a:pPr>
            <a:endParaRPr lang="tr-TR" sz="2900" dirty="0">
              <a:solidFill>
                <a:schemeClr val="tx1"/>
              </a:solidFill>
              <a:latin typeface="Calibri" panose="020F0502020204030204" pitchFamily="34" charset="0"/>
            </a:endParaRPr>
          </a:p>
          <a:p>
            <a:pPr>
              <a:lnSpc>
                <a:spcPct val="80000"/>
              </a:lnSpc>
              <a:defRPr/>
            </a:pPr>
            <a:r>
              <a:rPr lang="tr-TR" sz="2900" dirty="0" err="1">
                <a:solidFill>
                  <a:schemeClr val="tx1"/>
                </a:solidFill>
                <a:latin typeface="Calibri" panose="020F0502020204030204" pitchFamily="34" charset="0"/>
              </a:rPr>
              <a:t>Hospitalizasyonu</a:t>
            </a:r>
            <a:r>
              <a:rPr lang="tr-TR" sz="2900" dirty="0">
                <a:solidFill>
                  <a:schemeClr val="tx1"/>
                </a:solidFill>
                <a:latin typeface="Calibri" panose="020F0502020204030204" pitchFamily="34" charset="0"/>
              </a:rPr>
              <a:t> gereken hastalar da sevk edilmelidir.</a:t>
            </a:r>
          </a:p>
          <a:p>
            <a:pPr>
              <a:defRPr/>
            </a:pPr>
            <a:endParaRPr lang="tr-TR" dirty="0"/>
          </a:p>
        </p:txBody>
      </p:sp>
    </p:spTree>
    <p:extLst>
      <p:ext uri="{BB962C8B-B14F-4D97-AF65-F5344CB8AC3E}">
        <p14:creationId xmlns:p14="http://schemas.microsoft.com/office/powerpoint/2010/main" val="1874640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CC4731-1E75-43BE-85F2-3F35A98CAABD}"/>
              </a:ext>
            </a:extLst>
          </p:cNvPr>
          <p:cNvSpPr>
            <a:spLocks noGrp="1"/>
          </p:cNvSpPr>
          <p:nvPr>
            <p:ph type="title"/>
          </p:nvPr>
        </p:nvSpPr>
        <p:spPr>
          <a:xfrm>
            <a:off x="1791259" y="586532"/>
            <a:ext cx="8911687" cy="1280890"/>
          </a:xfrm>
        </p:spPr>
        <p:txBody>
          <a:bodyPr/>
          <a:lstStyle/>
          <a:p>
            <a:pPr>
              <a:defRPr/>
            </a:pPr>
            <a:r>
              <a:rPr lang="tr-TR" dirty="0">
                <a:solidFill>
                  <a:schemeClr val="tx1"/>
                </a:solidFill>
                <a:latin typeface="Calibri" panose="020F0502020204030204" pitchFamily="34" charset="0"/>
              </a:rPr>
              <a:t>OAD Sağlık Uygulama Tebliği</a:t>
            </a:r>
          </a:p>
        </p:txBody>
      </p:sp>
      <p:sp>
        <p:nvSpPr>
          <p:cNvPr id="69635" name="İçerik Yer Tutucusu 2">
            <a:extLst>
              <a:ext uri="{FF2B5EF4-FFF2-40B4-BE49-F238E27FC236}">
                <a16:creationId xmlns:a16="http://schemas.microsoft.com/office/drawing/2014/main" id="{4717C8FB-6331-4020-9067-9AD8146158F8}"/>
              </a:ext>
            </a:extLst>
          </p:cNvPr>
          <p:cNvSpPr>
            <a:spLocks noGrp="1"/>
          </p:cNvSpPr>
          <p:nvPr>
            <p:ph idx="1"/>
          </p:nvPr>
        </p:nvSpPr>
        <p:spPr>
          <a:xfrm>
            <a:off x="1791259" y="1382038"/>
            <a:ext cx="8915400" cy="3777622"/>
          </a:xfrm>
        </p:spPr>
        <p:txBody>
          <a:bodyPr>
            <a:normAutofit/>
          </a:bodyPr>
          <a:lstStyle/>
          <a:p>
            <a:r>
              <a:rPr lang="tr-TR" altLang="tr-TR" sz="2400" dirty="0" err="1">
                <a:solidFill>
                  <a:schemeClr val="tx1"/>
                </a:solidFill>
                <a:latin typeface="Calibri" panose="020F0502020204030204" pitchFamily="34" charset="0"/>
              </a:rPr>
              <a:t>Metformin</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sulfonilüreler</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metformin+sulfonilüre</a:t>
            </a:r>
            <a:r>
              <a:rPr lang="tr-TR" altLang="tr-TR" sz="2400" dirty="0">
                <a:solidFill>
                  <a:schemeClr val="tx1"/>
                </a:solidFill>
                <a:latin typeface="Calibri" panose="020F0502020204030204" pitchFamily="34" charset="0"/>
              </a:rPr>
              <a:t> kombinasyonları, alfa </a:t>
            </a:r>
            <a:r>
              <a:rPr lang="tr-TR" altLang="tr-TR" sz="2400" dirty="0" err="1">
                <a:solidFill>
                  <a:schemeClr val="tx1"/>
                </a:solidFill>
                <a:latin typeface="Calibri" panose="020F0502020204030204" pitchFamily="34" charset="0"/>
              </a:rPr>
              <a:t>glukozidaz</a:t>
            </a:r>
            <a:r>
              <a:rPr lang="tr-TR" altLang="tr-TR" sz="2400" dirty="0">
                <a:solidFill>
                  <a:schemeClr val="tx1"/>
                </a:solidFill>
                <a:latin typeface="Calibri" panose="020F0502020204030204" pitchFamily="34" charset="0"/>
              </a:rPr>
              <a:t> inhibitörleri ve insan insülinleri tüm hekimler tarafından reçete edilebilir.</a:t>
            </a:r>
          </a:p>
          <a:p>
            <a:endParaRPr lang="tr-TR" altLang="tr-TR" sz="2400" dirty="0">
              <a:solidFill>
                <a:schemeClr val="tx1"/>
              </a:solidFill>
              <a:latin typeface="Calibri" panose="020F0502020204030204" pitchFamily="34" charset="0"/>
            </a:endParaRPr>
          </a:p>
          <a:p>
            <a:r>
              <a:rPr lang="tr-TR" sz="2400" dirty="0" err="1">
                <a:solidFill>
                  <a:schemeClr val="tx1"/>
                </a:solidFill>
                <a:latin typeface="Calibri" panose="020F0502020204030204" pitchFamily="34" charset="0"/>
                <a:cs typeface="Calibri" panose="020F0502020204030204" pitchFamily="34" charset="0"/>
              </a:rPr>
              <a:t>Repaglinid</a:t>
            </a:r>
            <a:r>
              <a:rPr lang="tr-TR" sz="2400" dirty="0">
                <a:solidFill>
                  <a:schemeClr val="tx1"/>
                </a:solidFill>
                <a:latin typeface="Calibri" panose="020F0502020204030204" pitchFamily="34" charset="0"/>
                <a:cs typeface="Calibri" panose="020F0502020204030204" pitchFamily="34" charset="0"/>
              </a:rPr>
              <a:t>, </a:t>
            </a:r>
            <a:r>
              <a:rPr lang="tr-TR" sz="2400" dirty="0" err="1">
                <a:solidFill>
                  <a:schemeClr val="tx1"/>
                </a:solidFill>
                <a:latin typeface="Calibri" panose="020F0502020204030204" pitchFamily="34" charset="0"/>
                <a:cs typeface="Calibri" panose="020F0502020204030204" pitchFamily="34" charset="0"/>
              </a:rPr>
              <a:t>nateglinid</a:t>
            </a:r>
            <a:r>
              <a:rPr lang="tr-TR" sz="2400" dirty="0">
                <a:solidFill>
                  <a:schemeClr val="tx1"/>
                </a:solidFill>
                <a:latin typeface="Calibri" panose="020F0502020204030204" pitchFamily="34" charset="0"/>
                <a:cs typeface="Calibri" panose="020F0502020204030204" pitchFamily="34" charset="0"/>
              </a:rPr>
              <a:t> ve diğer oral </a:t>
            </a:r>
            <a:r>
              <a:rPr lang="tr-TR" sz="2400" dirty="0" err="1">
                <a:solidFill>
                  <a:schemeClr val="tx1"/>
                </a:solidFill>
                <a:latin typeface="Calibri" panose="020F0502020204030204" pitchFamily="34" charset="0"/>
                <a:cs typeface="Calibri" panose="020F0502020204030204" pitchFamily="34" charset="0"/>
              </a:rPr>
              <a:t>antidiyabetiklerin</a:t>
            </a:r>
            <a:r>
              <a:rPr lang="tr-TR" sz="2400" dirty="0">
                <a:solidFill>
                  <a:schemeClr val="tx1"/>
                </a:solidFill>
                <a:latin typeface="Calibri" panose="020F0502020204030204" pitchFamily="34" charset="0"/>
                <a:cs typeface="Calibri" panose="020F0502020204030204" pitchFamily="34" charset="0"/>
              </a:rPr>
              <a:t> kombine </a:t>
            </a:r>
            <a:r>
              <a:rPr lang="tr-TR" sz="2400" dirty="0" err="1">
                <a:solidFill>
                  <a:schemeClr val="tx1"/>
                </a:solidFill>
                <a:latin typeface="Calibri" panose="020F0502020204030204" pitchFamily="34" charset="0"/>
                <a:cs typeface="Calibri" panose="020F0502020204030204" pitchFamily="34" charset="0"/>
              </a:rPr>
              <a:t>preperatları</a:t>
            </a:r>
            <a:r>
              <a:rPr lang="tr-TR" sz="2400" dirty="0">
                <a:solidFill>
                  <a:schemeClr val="tx1"/>
                </a:solidFill>
                <a:latin typeface="Calibri" panose="020F0502020204030204" pitchFamily="34" charset="0"/>
                <a:cs typeface="Calibri" panose="020F0502020204030204" pitchFamily="34" charset="0"/>
              </a:rPr>
              <a:t>; endokrinoloji, iç hastalıkları, çocuk sağlığı ve hastalıkları, kardiyoloji ve aile hekimliği uzman hekimlerince veya bu hekimlerce düzenlenen uzman hekim raporuna dayanılarak tüm hekimlerce reçete edilebilir.</a:t>
            </a:r>
            <a:endParaRPr lang="tr-TR" altLang="tr-TR"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84555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8229FD-DEBC-41DA-AE41-A55E45EFFB66}"/>
              </a:ext>
            </a:extLst>
          </p:cNvPr>
          <p:cNvSpPr>
            <a:spLocks noGrp="1"/>
          </p:cNvSpPr>
          <p:nvPr>
            <p:ph type="title"/>
          </p:nvPr>
        </p:nvSpPr>
        <p:spPr>
          <a:xfrm>
            <a:off x="1841363" y="699266"/>
            <a:ext cx="8911687" cy="1280890"/>
          </a:xfrm>
        </p:spPr>
        <p:txBody>
          <a:bodyPr/>
          <a:lstStyle/>
          <a:p>
            <a:pPr>
              <a:defRPr/>
            </a:pPr>
            <a:r>
              <a:rPr lang="tr-TR" dirty="0">
                <a:solidFill>
                  <a:schemeClr val="tx1"/>
                </a:solidFill>
                <a:latin typeface="Calibri" panose="020F0502020204030204" pitchFamily="34" charset="0"/>
              </a:rPr>
              <a:t>OAD Sağlık Uygulama Tebliği</a:t>
            </a:r>
          </a:p>
        </p:txBody>
      </p:sp>
      <p:sp>
        <p:nvSpPr>
          <p:cNvPr id="3" name="İçerik Yer Tutucusu 2">
            <a:extLst>
              <a:ext uri="{FF2B5EF4-FFF2-40B4-BE49-F238E27FC236}">
                <a16:creationId xmlns:a16="http://schemas.microsoft.com/office/drawing/2014/main" id="{26D4E4C7-DCD3-48E3-8B60-7CF3C12DE7D6}"/>
              </a:ext>
            </a:extLst>
          </p:cNvPr>
          <p:cNvSpPr>
            <a:spLocks noGrp="1"/>
          </p:cNvSpPr>
          <p:nvPr>
            <p:ph idx="1"/>
          </p:nvPr>
        </p:nvSpPr>
        <p:spPr>
          <a:xfrm>
            <a:off x="968681" y="1552714"/>
            <a:ext cx="11223319" cy="4722825"/>
          </a:xfrm>
        </p:spPr>
        <p:txBody>
          <a:bodyPr rtlCol="0">
            <a:noAutofit/>
          </a:bodyPr>
          <a:lstStyle/>
          <a:p>
            <a:pPr>
              <a:defRPr/>
            </a:pPr>
            <a:r>
              <a:rPr lang="tr-TR" sz="2400" dirty="0">
                <a:solidFill>
                  <a:schemeClr val="tx1"/>
                </a:solidFill>
                <a:latin typeface="Calibri" panose="020F0502020204030204" pitchFamily="34" charset="0"/>
              </a:rPr>
              <a:t>Analog insülinler, </a:t>
            </a:r>
          </a:p>
          <a:p>
            <a:pPr>
              <a:defRPr/>
            </a:pPr>
            <a:r>
              <a:rPr lang="tr-TR" sz="2400" dirty="0" err="1">
                <a:solidFill>
                  <a:schemeClr val="tx1"/>
                </a:solidFill>
                <a:latin typeface="Calibri" panose="020F0502020204030204" pitchFamily="34" charset="0"/>
              </a:rPr>
              <a:t>Pioglitazon</a:t>
            </a:r>
            <a:r>
              <a:rPr lang="tr-TR" sz="2400" dirty="0">
                <a:solidFill>
                  <a:schemeClr val="tx1"/>
                </a:solidFill>
                <a:latin typeface="Calibri" panose="020F0502020204030204" pitchFamily="34" charset="0"/>
              </a:rPr>
              <a:t>, </a:t>
            </a:r>
          </a:p>
          <a:p>
            <a:pPr>
              <a:defRPr/>
            </a:pPr>
            <a:r>
              <a:rPr lang="tr-TR" sz="2400" dirty="0" err="1">
                <a:solidFill>
                  <a:schemeClr val="tx1"/>
                </a:solidFill>
                <a:latin typeface="Calibri" panose="020F0502020204030204" pitchFamily="34" charset="0"/>
              </a:rPr>
              <a:t>Pioglitazonun</a:t>
            </a:r>
            <a:r>
              <a:rPr lang="tr-TR" sz="2400" dirty="0">
                <a:solidFill>
                  <a:schemeClr val="tx1"/>
                </a:solidFill>
                <a:latin typeface="Calibri" panose="020F0502020204030204" pitchFamily="34" charset="0"/>
              </a:rPr>
              <a:t> oral kombinasyonları veya </a:t>
            </a:r>
            <a:r>
              <a:rPr lang="tr-TR" sz="2400" dirty="0" err="1">
                <a:solidFill>
                  <a:schemeClr val="tx1"/>
                </a:solidFill>
                <a:latin typeface="Calibri" panose="020F0502020204030204" pitchFamily="34" charset="0"/>
              </a:rPr>
              <a:t>pioglitazonun</a:t>
            </a:r>
            <a:r>
              <a:rPr lang="tr-TR" sz="2400" dirty="0">
                <a:solidFill>
                  <a:schemeClr val="tx1"/>
                </a:solidFill>
                <a:latin typeface="Calibri" panose="020F0502020204030204" pitchFamily="34" charset="0"/>
              </a:rPr>
              <a:t> insülin ile kombine kullanımları</a:t>
            </a:r>
          </a:p>
          <a:p>
            <a:pPr>
              <a:defRPr/>
            </a:pPr>
            <a:r>
              <a:rPr lang="tr-TR" sz="2400" dirty="0">
                <a:solidFill>
                  <a:schemeClr val="tx1"/>
                </a:solidFill>
                <a:latin typeface="Calibri" panose="020F0502020204030204" pitchFamily="34" charset="0"/>
              </a:rPr>
              <a:t>DPP-4 antagonistlerinin ve diğer oral </a:t>
            </a:r>
            <a:r>
              <a:rPr lang="tr-TR" sz="2400" dirty="0" err="1">
                <a:solidFill>
                  <a:schemeClr val="tx1"/>
                </a:solidFill>
                <a:latin typeface="Calibri" panose="020F0502020204030204" pitchFamily="34" charset="0"/>
              </a:rPr>
              <a:t>antidiyabetiklerle</a:t>
            </a:r>
            <a:r>
              <a:rPr lang="tr-TR" sz="2400" dirty="0">
                <a:solidFill>
                  <a:schemeClr val="tx1"/>
                </a:solidFill>
                <a:latin typeface="Calibri" panose="020F0502020204030204" pitchFamily="34" charset="0"/>
              </a:rPr>
              <a:t> kombine </a:t>
            </a:r>
            <a:r>
              <a:rPr lang="tr-TR" sz="2400" dirty="0" err="1">
                <a:solidFill>
                  <a:schemeClr val="tx1"/>
                </a:solidFill>
                <a:latin typeface="Calibri" panose="020F0502020204030204" pitchFamily="34" charset="0"/>
              </a:rPr>
              <a:t>preperatları</a:t>
            </a:r>
            <a:r>
              <a:rPr lang="tr-TR" sz="2400" dirty="0">
                <a:solidFill>
                  <a:schemeClr val="tx1"/>
                </a:solidFill>
                <a:latin typeface="Calibri" panose="020F0502020204030204" pitchFamily="34" charset="0"/>
              </a:rPr>
              <a:t>,</a:t>
            </a:r>
          </a:p>
          <a:p>
            <a:pPr>
              <a:defRPr/>
            </a:pPr>
            <a:r>
              <a:rPr lang="tr-TR" sz="2400" dirty="0">
                <a:solidFill>
                  <a:schemeClr val="tx1"/>
                </a:solidFill>
                <a:latin typeface="Calibri" panose="020F0502020204030204" pitchFamily="34" charset="0"/>
              </a:rPr>
              <a:t>SGLT2 inhibitörleri </a:t>
            </a:r>
          </a:p>
          <a:p>
            <a:pPr marL="0" indent="0">
              <a:buNone/>
              <a:defRPr/>
            </a:pPr>
            <a:r>
              <a:rPr lang="tr-TR" sz="2400" dirty="0">
                <a:solidFill>
                  <a:schemeClr val="tx1"/>
                </a:solidFill>
                <a:latin typeface="Calibri" panose="020F0502020204030204" pitchFamily="34" charset="0"/>
              </a:rPr>
              <a:t>     raporlu olması halinde tüm hekimlerce reçete edilebilir.</a:t>
            </a:r>
          </a:p>
          <a:p>
            <a:pPr>
              <a:defRPr/>
            </a:pPr>
            <a:r>
              <a:rPr lang="tr-TR" sz="2400" dirty="0" err="1">
                <a:solidFill>
                  <a:schemeClr val="tx1"/>
                </a:solidFill>
                <a:latin typeface="Calibri" panose="020F0502020204030204" pitchFamily="34" charset="0"/>
              </a:rPr>
              <a:t>Eksenatid</a:t>
            </a:r>
            <a:r>
              <a:rPr lang="tr-TR" sz="2400" dirty="0">
                <a:solidFill>
                  <a:schemeClr val="tx1"/>
                </a:solidFill>
                <a:latin typeface="Calibri" panose="020F0502020204030204" pitchFamily="34" charset="0"/>
              </a:rPr>
              <a:t>, endokrinoloji veya iç hastalıkları uzman hekimlerince reçete edilir</a:t>
            </a:r>
          </a:p>
        </p:txBody>
      </p:sp>
    </p:spTree>
    <p:extLst>
      <p:ext uri="{BB962C8B-B14F-4D97-AF65-F5344CB8AC3E}">
        <p14:creationId xmlns:p14="http://schemas.microsoft.com/office/powerpoint/2010/main" val="3748083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36DBAE-C7A5-440F-9F2C-C3499FA47C61}"/>
              </a:ext>
            </a:extLst>
          </p:cNvPr>
          <p:cNvSpPr>
            <a:spLocks noGrp="1"/>
          </p:cNvSpPr>
          <p:nvPr>
            <p:ph type="title"/>
          </p:nvPr>
        </p:nvSpPr>
        <p:spPr>
          <a:xfrm>
            <a:off x="1816312" y="661688"/>
            <a:ext cx="8911687" cy="791331"/>
          </a:xfrm>
        </p:spPr>
        <p:txBody>
          <a:bodyPr>
            <a:normAutofit fontScale="90000"/>
          </a:bodyPr>
          <a:lstStyle/>
          <a:p>
            <a:r>
              <a:rPr lang="tr-TR" sz="4000" dirty="0">
                <a:latin typeface="Calibri" panose="020F0502020204030204" pitchFamily="34" charset="0"/>
              </a:rPr>
              <a:t>KAYNAKLAR</a:t>
            </a:r>
            <a:br>
              <a:rPr lang="tr-TR" dirty="0"/>
            </a:br>
            <a:endParaRPr lang="tr-TR" dirty="0"/>
          </a:p>
        </p:txBody>
      </p:sp>
      <p:sp>
        <p:nvSpPr>
          <p:cNvPr id="3" name="İçerik Yer Tutucusu 2">
            <a:extLst>
              <a:ext uri="{FF2B5EF4-FFF2-40B4-BE49-F238E27FC236}">
                <a16:creationId xmlns:a16="http://schemas.microsoft.com/office/drawing/2014/main" id="{B7C1FDFE-E5FA-4FB0-9D25-CCAD06B49E9F}"/>
              </a:ext>
            </a:extLst>
          </p:cNvPr>
          <p:cNvSpPr>
            <a:spLocks noGrp="1"/>
          </p:cNvSpPr>
          <p:nvPr>
            <p:ph idx="1"/>
          </p:nvPr>
        </p:nvSpPr>
        <p:spPr>
          <a:xfrm>
            <a:off x="1812599" y="1732767"/>
            <a:ext cx="8915400" cy="3127332"/>
          </a:xfrm>
        </p:spPr>
        <p:txBody>
          <a:bodyPr/>
          <a:lstStyle/>
          <a:p>
            <a:r>
              <a:rPr lang="tr-TR" altLang="tr-TR" sz="2400" dirty="0">
                <a:solidFill>
                  <a:schemeClr val="tx1"/>
                </a:solidFill>
                <a:latin typeface="Calibri" panose="020F0502020204030204" pitchFamily="34" charset="0"/>
              </a:rPr>
              <a:t>Türkiye Endokrin Metabolizma Derneği </a:t>
            </a:r>
            <a:r>
              <a:rPr lang="tr-TR" altLang="tr-TR" sz="2400" dirty="0" err="1">
                <a:solidFill>
                  <a:schemeClr val="tx1"/>
                </a:solidFill>
                <a:latin typeface="Calibri" panose="020F0502020204030204" pitchFamily="34" charset="0"/>
              </a:rPr>
              <a:t>Diyabetes</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Mellitus</a:t>
            </a:r>
            <a:r>
              <a:rPr lang="tr-TR" altLang="tr-TR" sz="2400" dirty="0">
                <a:solidFill>
                  <a:schemeClr val="tx1"/>
                </a:solidFill>
                <a:latin typeface="Calibri" panose="020F0502020204030204" pitchFamily="34" charset="0"/>
              </a:rPr>
              <a:t> ve Komplikasyonlarının Tanı, Tedavi ve İzlem Kılavuzu(2017)</a:t>
            </a:r>
          </a:p>
          <a:p>
            <a:r>
              <a:rPr lang="tr-TR" altLang="tr-TR" sz="2400" dirty="0">
                <a:solidFill>
                  <a:schemeClr val="tx1"/>
                </a:solidFill>
                <a:latin typeface="Calibri" panose="020F0502020204030204" pitchFamily="34" charset="0"/>
              </a:rPr>
              <a:t>Türkiye Diyabet Programı 2015-2020 (Türkiye Halk Sağlığı Kurumu)</a:t>
            </a:r>
          </a:p>
          <a:p>
            <a:r>
              <a:rPr lang="tr-TR" sz="2400" dirty="0">
                <a:solidFill>
                  <a:schemeClr val="tx1"/>
                </a:solidFill>
                <a:latin typeface="Calibri" panose="020F0502020204030204" pitchFamily="34" charset="0"/>
              </a:rPr>
              <a:t>Sağlık Uygulama Tebliği</a:t>
            </a:r>
            <a:endParaRPr lang="tr-TR" dirty="0"/>
          </a:p>
        </p:txBody>
      </p:sp>
    </p:spTree>
    <p:extLst>
      <p:ext uri="{BB962C8B-B14F-4D97-AF65-F5344CB8AC3E}">
        <p14:creationId xmlns:p14="http://schemas.microsoft.com/office/powerpoint/2010/main" val="114261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149" y="711792"/>
            <a:ext cx="8911687" cy="653545"/>
          </a:xfrm>
        </p:spPr>
        <p:txBody>
          <a:bodyPr/>
          <a:lstStyle/>
          <a:p>
            <a:r>
              <a:rPr lang="tr-TR" dirty="0">
                <a:latin typeface="Calibri" panose="020F0502020204030204" pitchFamily="34" charset="0"/>
              </a:rPr>
              <a:t>Dünya’da DM</a:t>
            </a:r>
          </a:p>
        </p:txBody>
      </p:sp>
      <p:sp>
        <p:nvSpPr>
          <p:cNvPr id="3" name="İçerik Yer Tutucusu 2"/>
          <p:cNvSpPr>
            <a:spLocks noGrp="1"/>
          </p:cNvSpPr>
          <p:nvPr>
            <p:ph idx="1"/>
          </p:nvPr>
        </p:nvSpPr>
        <p:spPr>
          <a:xfrm>
            <a:off x="1390866" y="1540188"/>
            <a:ext cx="9499970" cy="3958737"/>
          </a:xfrm>
        </p:spPr>
        <p:txBody>
          <a:bodyPr>
            <a:normAutofit/>
          </a:bodyPr>
          <a:lstStyle/>
          <a:p>
            <a:r>
              <a:rPr lang="tr-TR" sz="2400" dirty="0">
                <a:solidFill>
                  <a:schemeClr val="tx1"/>
                </a:solidFill>
                <a:latin typeface="Calibri" panose="020F0502020204030204" pitchFamily="34" charset="0"/>
              </a:rPr>
              <a:t>2013 yılında International </a:t>
            </a:r>
            <a:r>
              <a:rPr lang="tr-TR" sz="2400" dirty="0" err="1">
                <a:solidFill>
                  <a:schemeClr val="tx1"/>
                </a:solidFill>
                <a:latin typeface="Calibri" panose="020F0502020204030204" pitchFamily="34" charset="0"/>
              </a:rPr>
              <a:t>Diabetes</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Federation</a:t>
            </a:r>
            <a:r>
              <a:rPr lang="tr-TR" sz="2400" dirty="0">
                <a:solidFill>
                  <a:schemeClr val="tx1"/>
                </a:solidFill>
                <a:latin typeface="Calibri" panose="020F0502020204030204" pitchFamily="34" charset="0"/>
              </a:rPr>
              <a:t> (IDF) tarafından yayınlanan ‘Altıncı Diyabet </a:t>
            </a:r>
            <a:r>
              <a:rPr lang="tr-TR" sz="2400" dirty="0" err="1">
                <a:solidFill>
                  <a:schemeClr val="tx1"/>
                </a:solidFill>
                <a:latin typeface="Calibri" panose="020F0502020204030204" pitchFamily="34" charset="0"/>
              </a:rPr>
              <a:t>Atlası’ndaki</a:t>
            </a:r>
            <a:r>
              <a:rPr lang="tr-TR" sz="2400" dirty="0">
                <a:solidFill>
                  <a:schemeClr val="tx1"/>
                </a:solidFill>
                <a:latin typeface="Calibri" panose="020F0502020204030204" pitchFamily="34" charset="0"/>
              </a:rPr>
              <a:t> verilere göre;</a:t>
            </a:r>
          </a:p>
          <a:p>
            <a:pPr marL="0" indent="0">
              <a:buNone/>
            </a:pPr>
            <a:r>
              <a:rPr lang="tr-TR" sz="2400" dirty="0">
                <a:solidFill>
                  <a:schemeClr val="tx1"/>
                </a:solidFill>
                <a:latin typeface="Calibri" panose="020F0502020204030204" pitchFamily="34" charset="0"/>
              </a:rPr>
              <a:t>                                                                                                               </a:t>
            </a:r>
            <a:r>
              <a:rPr lang="tr-TR" sz="2000" dirty="0">
                <a:solidFill>
                  <a:schemeClr val="tx1"/>
                </a:solidFill>
                <a:latin typeface="Calibri" panose="020F0502020204030204" pitchFamily="34" charset="0"/>
              </a:rPr>
              <a:t>2013</a:t>
            </a:r>
            <a:r>
              <a:rPr lang="tr-TR" sz="2400" dirty="0">
                <a:solidFill>
                  <a:schemeClr val="tx1"/>
                </a:solidFill>
                <a:latin typeface="Calibri" panose="020F0502020204030204" pitchFamily="34" charset="0"/>
              </a:rPr>
              <a:t>      </a:t>
            </a:r>
            <a:r>
              <a:rPr lang="tr-TR" sz="2000" dirty="0">
                <a:solidFill>
                  <a:schemeClr val="tx1"/>
                </a:solidFill>
                <a:latin typeface="Calibri" panose="020F0502020204030204" pitchFamily="34" charset="0"/>
              </a:rPr>
              <a:t>2035</a:t>
            </a:r>
            <a:r>
              <a:rPr lang="tr-TR" sz="2400" dirty="0">
                <a:solidFill>
                  <a:schemeClr val="tx1"/>
                </a:solidFill>
                <a:latin typeface="Calibri" panose="020F0502020204030204" pitchFamily="34" charset="0"/>
              </a:rPr>
              <a:t>                   </a:t>
            </a:r>
          </a:p>
          <a:p>
            <a:endParaRPr lang="tr-TR" sz="2400" dirty="0">
              <a:solidFill>
                <a:schemeClr val="tx1"/>
              </a:solidFill>
              <a:latin typeface="Calibri" panose="020F0502020204030204" pitchFamily="34" charset="0"/>
            </a:endParaRPr>
          </a:p>
        </p:txBody>
      </p:sp>
      <p:pic>
        <p:nvPicPr>
          <p:cNvPr id="4" name="İçerik Yer Tutucusu 3">
            <a:extLst>
              <a:ext uri="{FF2B5EF4-FFF2-40B4-BE49-F238E27FC236}">
                <a16:creationId xmlns:a16="http://schemas.microsoft.com/office/drawing/2014/main" id="{24669A42-BAA4-40BA-AFE7-F20B0744DB3F}"/>
              </a:ext>
            </a:extLst>
          </p:cNvPr>
          <p:cNvPicPr>
            <a:picLocks noChangeAspect="1"/>
          </p:cNvPicPr>
          <p:nvPr/>
        </p:nvPicPr>
        <p:blipFill rotWithShape="1">
          <a:blip r:embed="rId2"/>
          <a:srcRect l="31040" t="37007" r="30961" b="43663"/>
          <a:stretch/>
        </p:blipFill>
        <p:spPr>
          <a:xfrm>
            <a:off x="1346015" y="2780779"/>
            <a:ext cx="9499970" cy="3641941"/>
          </a:xfrm>
          <a:prstGeom prst="rect">
            <a:avLst/>
          </a:prstGeom>
        </p:spPr>
      </p:pic>
    </p:spTree>
    <p:extLst>
      <p:ext uri="{BB962C8B-B14F-4D97-AF65-F5344CB8AC3E}">
        <p14:creationId xmlns:p14="http://schemas.microsoft.com/office/powerpoint/2010/main" val="151502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B4091B-30D2-4B9B-98DD-5DD29BB1FE36}"/>
              </a:ext>
            </a:extLst>
          </p:cNvPr>
          <p:cNvSpPr>
            <a:spLocks noGrp="1"/>
          </p:cNvSpPr>
          <p:nvPr>
            <p:ph type="title"/>
          </p:nvPr>
        </p:nvSpPr>
        <p:spPr>
          <a:xfrm>
            <a:off x="1462625" y="340702"/>
            <a:ext cx="9442597" cy="1280890"/>
          </a:xfrm>
        </p:spPr>
        <p:txBody>
          <a:bodyPr/>
          <a:lstStyle/>
          <a:p>
            <a:pPr>
              <a:defRPr/>
            </a:pPr>
            <a:r>
              <a:rPr lang="tr-TR" dirty="0">
                <a:latin typeface="Calibri" panose="020F0502020204030204" pitchFamily="34" charset="0"/>
              </a:rPr>
              <a:t> </a:t>
            </a:r>
            <a:r>
              <a:rPr lang="tr-TR" dirty="0">
                <a:solidFill>
                  <a:schemeClr val="tx1"/>
                </a:solidFill>
                <a:latin typeface="Calibri" panose="020F0502020204030204" pitchFamily="34" charset="0"/>
                <a:cs typeface="Times New Roman" panose="02020603050405020304" pitchFamily="18" charset="0"/>
              </a:rPr>
              <a:t>DM-Tanı Kriterleri</a:t>
            </a:r>
          </a:p>
        </p:txBody>
      </p:sp>
      <p:pic>
        <p:nvPicPr>
          <p:cNvPr id="9219" name="Picture 2">
            <a:extLst>
              <a:ext uri="{FF2B5EF4-FFF2-40B4-BE49-F238E27FC236}">
                <a16:creationId xmlns:a16="http://schemas.microsoft.com/office/drawing/2014/main" id="{512B7CB5-5C2A-4B16-887C-D027A45D5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142" y="1050151"/>
            <a:ext cx="9732914" cy="5536151"/>
          </a:xfrm>
          <a:prstGeom prst="rect">
            <a:avLst/>
          </a:prstGeom>
          <a:solidFill>
            <a:schemeClr val="bg1"/>
          </a:solidFill>
          <a:ln>
            <a:noFill/>
          </a:ln>
          <a:effectLst/>
          <a:extLst/>
        </p:spPr>
      </p:pic>
    </p:spTree>
    <p:extLst>
      <p:ext uri="{BB962C8B-B14F-4D97-AF65-F5344CB8AC3E}">
        <p14:creationId xmlns:p14="http://schemas.microsoft.com/office/powerpoint/2010/main" val="297437843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1150</TotalTime>
  <Words>3441</Words>
  <Application>Microsoft Office PowerPoint</Application>
  <PresentationFormat>Geniş ekran</PresentationFormat>
  <Paragraphs>556</Paragraphs>
  <Slides>74</Slides>
  <Notes>14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74</vt:i4>
      </vt:variant>
    </vt:vector>
  </HeadingPairs>
  <TitlesOfParts>
    <vt:vector size="81" baseType="lpstr">
      <vt:lpstr>Arial</vt:lpstr>
      <vt:lpstr>Calibri</vt:lpstr>
      <vt:lpstr>Century Gothic</vt:lpstr>
      <vt:lpstr>Times New Roman</vt:lpstr>
      <vt:lpstr>Wingdings</vt:lpstr>
      <vt:lpstr>Wingdings 3</vt:lpstr>
      <vt:lpstr>Duman</vt:lpstr>
      <vt:lpstr>DİYABETES MELLİTUS VE ORAL ANTİDİYABETİKLER  </vt:lpstr>
      <vt:lpstr>Amaç </vt:lpstr>
      <vt:lpstr>Öğrenim Hedefleri</vt:lpstr>
      <vt:lpstr>  ÖNEMİ ????</vt:lpstr>
      <vt:lpstr>  DM-Tanım:</vt:lpstr>
      <vt:lpstr> Türkiye’de Diyabet Mellitus </vt:lpstr>
      <vt:lpstr>Türkiye’de Diyabet Mellitus </vt:lpstr>
      <vt:lpstr>Dünya’da DM</vt:lpstr>
      <vt:lpstr> DM-Tanı Kriterleri</vt:lpstr>
      <vt:lpstr>DM-Tanı:</vt:lpstr>
      <vt:lpstr>DM-Sınıflandırma </vt:lpstr>
      <vt:lpstr>Tip 1 Diabetes Mellitus</vt:lpstr>
      <vt:lpstr>PowerPoint Sunusu</vt:lpstr>
      <vt:lpstr>Sekonder Diyabetes Mellitus</vt:lpstr>
      <vt:lpstr>Sekonder Diyabetes Mellitus</vt:lpstr>
      <vt:lpstr>Sekonder Diyabetes Mellitus</vt:lpstr>
      <vt:lpstr>Sekonder Diyabetes Mellitus</vt:lpstr>
      <vt:lpstr>Sekonder Diyabetes Mellitus</vt:lpstr>
      <vt:lpstr>Diyabet semptomları </vt:lpstr>
      <vt:lpstr>DM TARAMASI YAPILACAK BİREYLER</vt:lpstr>
      <vt:lpstr>DM TARAMASI YAPILACAK BİREYLER</vt:lpstr>
      <vt:lpstr>DM TARAMASI YAPILACAK BİREYLER</vt:lpstr>
      <vt:lpstr>DM TARAMASI YAPILACAK BİREYLER</vt:lpstr>
      <vt:lpstr>DM TARAMASI YAPILACAK BİREYLER</vt:lpstr>
      <vt:lpstr>DM-TARAMA:</vt:lpstr>
      <vt:lpstr>PREDİYABET </vt:lpstr>
      <vt:lpstr> ORAL GLUKOZ TOLERANS TESTİ ENDİKASYONLARI</vt:lpstr>
      <vt:lpstr>  Gestasyonel Diyabet (GDM):</vt:lpstr>
      <vt:lpstr>PowerPoint Sunusu</vt:lpstr>
      <vt:lpstr>Gestasyonel Diyabet (GDM)</vt:lpstr>
      <vt:lpstr>Gestasyonel Diyabet (GDM) Risk Faktörleri</vt:lpstr>
      <vt:lpstr>GDM: Gebelik sonrası tarama </vt:lpstr>
      <vt:lpstr>Diyabetli Hastaya Yaklaşım</vt:lpstr>
      <vt:lpstr>Diyabetli Hastaya Yaklaşım</vt:lpstr>
      <vt:lpstr>Diyabetli Hastaya Yaklaşım</vt:lpstr>
      <vt:lpstr>Diyabetli Hastaya Yaklaşım</vt:lpstr>
      <vt:lpstr>Diyabetli Hastaya Yaklaşım</vt:lpstr>
      <vt:lpstr>Diyabetli Hastaya Yaklaşım</vt:lpstr>
      <vt:lpstr>Diyabetes Mellitus Tedavisi </vt:lpstr>
      <vt:lpstr>Diyabetes Mellitus Tedavisi </vt:lpstr>
      <vt:lpstr> 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 OAD’ler</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 </vt:lpstr>
      <vt:lpstr>Diyabetes Mellitus Tedavisi </vt:lpstr>
      <vt:lpstr>Diyabetes Mellitus Tedavisi </vt:lpstr>
      <vt:lpstr>Diyabetes Mellitus Tedavisi </vt:lpstr>
      <vt:lpstr>DM- Komplikasyonları</vt:lpstr>
      <vt:lpstr>DM- Komplikasyonları</vt:lpstr>
      <vt:lpstr>DM - Tarama </vt:lpstr>
      <vt:lpstr>DM - Tarama</vt:lpstr>
      <vt:lpstr>DM - Tarama</vt:lpstr>
      <vt:lpstr>DİYABET TANISI KONAN HASTADA SEVK KRİTERLERİ</vt:lpstr>
      <vt:lpstr>OAD Sağlık Uygulama Tebliği</vt:lpstr>
      <vt:lpstr>OAD Sağlık Uygulama Tebliği</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DİYABETES MELLİTUS TANISI VE ORAL ANTİDİYABETİKLER</dc:title>
  <dc:creator>USER</dc:creator>
  <cp:lastModifiedBy>lenovo</cp:lastModifiedBy>
  <cp:revision>84</cp:revision>
  <dcterms:created xsi:type="dcterms:W3CDTF">2018-05-05T07:37:46Z</dcterms:created>
  <dcterms:modified xsi:type="dcterms:W3CDTF">2018-05-15T06:21:52Z</dcterms:modified>
</cp:coreProperties>
</file>