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63" r:id="rId3"/>
    <p:sldId id="364" r:id="rId4"/>
    <p:sldId id="257" r:id="rId5"/>
    <p:sldId id="258" r:id="rId6"/>
    <p:sldId id="295" r:id="rId7"/>
    <p:sldId id="334" r:id="rId8"/>
    <p:sldId id="297" r:id="rId9"/>
    <p:sldId id="267" r:id="rId10"/>
    <p:sldId id="276" r:id="rId11"/>
    <p:sldId id="340" r:id="rId12"/>
    <p:sldId id="341" r:id="rId13"/>
    <p:sldId id="339" r:id="rId14"/>
    <p:sldId id="410" r:id="rId15"/>
    <p:sldId id="411" r:id="rId16"/>
    <p:sldId id="412" r:id="rId17"/>
    <p:sldId id="413" r:id="rId18"/>
    <p:sldId id="414" r:id="rId19"/>
    <p:sldId id="351" r:id="rId20"/>
    <p:sldId id="439" r:id="rId21"/>
    <p:sldId id="352" r:id="rId22"/>
    <p:sldId id="353" r:id="rId23"/>
    <p:sldId id="354" r:id="rId24"/>
    <p:sldId id="355" r:id="rId25"/>
    <p:sldId id="356" r:id="rId26"/>
    <p:sldId id="357" r:id="rId27"/>
    <p:sldId id="360" r:id="rId28"/>
    <p:sldId id="438" r:id="rId29"/>
    <p:sldId id="329" r:id="rId30"/>
    <p:sldId id="415" r:id="rId31"/>
    <p:sldId id="416" r:id="rId32"/>
    <p:sldId id="361" r:id="rId33"/>
    <p:sldId id="419" r:id="rId34"/>
    <p:sldId id="420" r:id="rId35"/>
    <p:sldId id="423" r:id="rId36"/>
    <p:sldId id="406" r:id="rId37"/>
    <p:sldId id="407" r:id="rId38"/>
    <p:sldId id="446" r:id="rId39"/>
    <p:sldId id="437" r:id="rId40"/>
    <p:sldId id="424" r:id="rId41"/>
    <p:sldId id="366" r:id="rId42"/>
    <p:sldId id="431" r:id="rId43"/>
    <p:sldId id="368" r:id="rId44"/>
    <p:sldId id="375" r:id="rId45"/>
    <p:sldId id="432" r:id="rId46"/>
    <p:sldId id="376" r:id="rId47"/>
    <p:sldId id="370" r:id="rId48"/>
    <p:sldId id="433" r:id="rId49"/>
    <p:sldId id="374" r:id="rId50"/>
    <p:sldId id="367" r:id="rId51"/>
    <p:sldId id="382" r:id="rId52"/>
    <p:sldId id="383" r:id="rId53"/>
    <p:sldId id="384" r:id="rId54"/>
    <p:sldId id="385" r:id="rId55"/>
    <p:sldId id="395" r:id="rId56"/>
    <p:sldId id="399" r:id="rId57"/>
    <p:sldId id="403" r:id="rId58"/>
    <p:sldId id="386" r:id="rId59"/>
    <p:sldId id="435" r:id="rId60"/>
    <p:sldId id="426" r:id="rId61"/>
    <p:sldId id="417" r:id="rId62"/>
    <p:sldId id="418" r:id="rId63"/>
    <p:sldId id="307" r:id="rId64"/>
    <p:sldId id="308" r:id="rId65"/>
    <p:sldId id="310" r:id="rId66"/>
    <p:sldId id="430" r:id="rId67"/>
    <p:sldId id="312" r:id="rId68"/>
    <p:sldId id="313" r:id="rId69"/>
    <p:sldId id="365" r:id="rId70"/>
    <p:sldId id="314" r:id="rId71"/>
    <p:sldId id="325" r:id="rId72"/>
    <p:sldId id="326" r:id="rId73"/>
    <p:sldId id="327" r:id="rId74"/>
    <p:sldId id="440" r:id="rId75"/>
    <p:sldId id="441" r:id="rId76"/>
    <p:sldId id="442" r:id="rId77"/>
    <p:sldId id="443" r:id="rId78"/>
    <p:sldId id="447" r:id="rId79"/>
    <p:sldId id="448" r:id="rId80"/>
    <p:sldId id="449" r:id="rId81"/>
    <p:sldId id="450" r:id="rId82"/>
    <p:sldId id="451" r:id="rId83"/>
    <p:sldId id="444" r:id="rId84"/>
    <p:sldId id="445" r:id="rId85"/>
    <p:sldId id="409" r:id="rId86"/>
    <p:sldId id="294" r:id="rId8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4555" autoAdjust="0"/>
  </p:normalViewPr>
  <p:slideViewPr>
    <p:cSldViewPr>
      <p:cViewPr>
        <p:scale>
          <a:sx n="60" d="100"/>
          <a:sy n="60" d="100"/>
        </p:scale>
        <p:origin x="-16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2FBBD-32C9-4D23-874E-2D4886B7A086}" type="datetimeFigureOut">
              <a:rPr lang="tr-TR" smtClean="0"/>
              <a:t>30.11.2021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87D70-95BA-4B7D-AF9E-C6BF5ACD41FD}" type="slidenum">
              <a:rPr lang="tr-TR" smtClean="0"/>
              <a:t>‹#›</a:t>
            </a:fld>
            <a:endParaRPr lang="tr-TR"/>
          </a:p>
        </p:txBody>
      </p:sp>
    </p:spTree>
    <p:extLst>
      <p:ext uri="{BB962C8B-B14F-4D97-AF65-F5344CB8AC3E}">
        <p14:creationId xmlns:p14="http://schemas.microsoft.com/office/powerpoint/2010/main" val="11865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ptodate.com/contents/drug-induced-hemolytic-anemia/abstract/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uptodate.com/contents/phenobarbital-drug-information?search=crigler+najjar&amp;topicRef=3569&amp;source=see_lin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 g hemoglobin yaklaşık 35 mg bilirubin ürettiğinden, yetişkin insan günde 250 ila 350 mg bilirubin oluşturur. </a:t>
            </a:r>
          </a:p>
          <a:p>
            <a:r>
              <a:rPr lang="tr-TR" dirty="0" smtClean="0"/>
              <a:t>-Bunun yaklaşık %80' i ömrünü tamamlamış eritrositlerin yıkımından ortaya çıkan hem kaynaklıdır.</a:t>
            </a:r>
          </a:p>
          <a:p>
            <a:r>
              <a:rPr lang="tr-TR" dirty="0" smtClean="0"/>
              <a:t>-Kalanın büyük bir kısmı inefektif eritropoez ve sitokrom P- 450 gibi hepatik hemoproteinlerin katabolizması sonucu oluşmaktadır.</a:t>
            </a:r>
          </a:p>
          <a:p>
            <a:endParaRPr lang="tr-TR" dirty="0" smtClean="0"/>
          </a:p>
          <a:p>
            <a:r>
              <a:rPr lang="tr-TR" dirty="0" smtClean="0"/>
              <a:t>Bilirubin, hemoglobin, miyoglobin, sitokromlar, katalaz, peroksidaz ve triptofan pirolazda bulunan heme'nin parçalanmasıyla oluşur.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a:t>
            </a:fld>
            <a:endParaRPr lang="tr-TR"/>
          </a:p>
        </p:txBody>
      </p:sp>
    </p:spTree>
    <p:extLst>
      <p:ext uri="{BB962C8B-B14F-4D97-AF65-F5344CB8AC3E}">
        <p14:creationId xmlns:p14="http://schemas.microsoft.com/office/powerpoint/2010/main" val="75211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---Dikkatle yapılmış bir öykü ve fizik muayene genellikle sarılığın kaynağını gösterir.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-Ateş: ateş ve prodromal viral semptomlar, akut viral hepatitten önce gelebilir, ateş, altta yatan sepsis ile ilişkilendirilebilir. hemolitik üremik sendrom akla gelmelidir.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-Ağrı: Sarılıklı bir hastada sağ üst kadran ağrısı ve ateş olması halinde kolanjit, kolesistit, karaciğer absesi ve veno-oklusif hastalık (VOH) düşünülmelidir. Karaciğer absesi muayenede aşırı hassasiyet ile tanınır. VOH yüksek doz kemo/radyoterapi öyküsü olması halinde akla gelmelidir.</a:t>
            </a:r>
          </a:p>
          <a:p>
            <a:r>
              <a:rPr lang="tr-TR" dirty="0" smtClean="0"/>
              <a:t>VOH: hem allojeneik hem de otolog kök hücre transplantasyonu sonras› hazırlık tedavisi toksisitesine bağlı gelişebilmektedir. ağrılı hepatomegali, sıvı retansiyonu, kilo artışı ve saılıkk ile karakterize bir klinik tablodur. Sinüzoidde</a:t>
            </a:r>
            <a:r>
              <a:rPr lang="tr-TR" baseline="0" dirty="0" smtClean="0"/>
              <a:t> zedelenme meydana gelir. Venüllerde kalınlaşma olur.</a:t>
            </a:r>
          </a:p>
          <a:p>
            <a:r>
              <a:rPr lang="tr-TR" baseline="0" dirty="0" smtClean="0"/>
              <a:t>-bulantı kusma: toksin maruziyeti, kolanjit </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14</a:t>
            </a:fld>
            <a:endParaRPr lang="tr-TR"/>
          </a:p>
        </p:txBody>
      </p:sp>
    </p:spTree>
    <p:extLst>
      <p:ext uri="{BB962C8B-B14F-4D97-AF65-F5344CB8AC3E}">
        <p14:creationId xmlns:p14="http://schemas.microsoft.com/office/powerpoint/2010/main" val="111461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-Kaşıntı: Kolestaz halinde gelişir. Safra tuzlarının deride birikmesi ve irritasyona yol açması ile gelişir.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-İdrar rengi: Sarılıklı bir hastada idrar rengi normal ise ön planda hemoliz akla gelmelidir. İdrar rengi koyulaşması halinde hepatosellüler ya da kolestatik sarılık düşünülmelidir. Bu hasta grubunda dışkının renginin normal olması hepatosellüler hasarı, soluk olması kolestatik sarılığı düşündürmelidir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-Hemolize ikincil sarılıkta, artan bilirubin üretimi, idrarda büyük miktarlarda görülen ürobilinojen üretiminin artmasına neden olur. Hemolitik sarılıkta bilirubin genellikle idrarda bulunmaz, bu nedenle artan ürobilinojen ve bilirubin yokluğu kombinasyonu hemolitik sarılığı düşündürür. Herhangi bir nedenle artan kan yıkımı, idrar ürobilinojeninde bir artışa neden olur.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15</a:t>
            </a:fld>
            <a:endParaRPr lang="tr-TR"/>
          </a:p>
        </p:txBody>
      </p:sp>
    </p:spTree>
    <p:extLst>
      <p:ext uri="{BB962C8B-B14F-4D97-AF65-F5344CB8AC3E}">
        <p14:creationId xmlns:p14="http://schemas.microsoft.com/office/powerpoint/2010/main" val="373546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-Akolik dışkı (kil rengi dışkı); normalde bilirubin yıkım ürünleri, ürobilinojen ve sterkobilinden türetilen sarı-kahverengi renk içermeyen dışkıyı ifade eder. Tama yakın safra kanalı obstrüksiyonunda da görülebilir. </a:t>
            </a:r>
          </a:p>
          <a:p>
            <a:r>
              <a:rPr lang="tr-TR" sz="1200" b="0" i="0" u="none" strike="noStrike" kern="1200" baseline="0" dirty="0" smtClean="0">
                <a:solidFill>
                  <a:schemeClr val="tx1"/>
                </a:solidFill>
                <a:latin typeface="+mn-lt"/>
                <a:ea typeface="+mn-ea"/>
                <a:cs typeface="+mn-cs"/>
              </a:rPr>
              <a:t>Safrakanalı tümörleri (kolanjiokarsinom), Safra kesesi tümörleri, Ampulla Vater tümörleri (adenom, adenokarsinom), Duodenum tömörler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Cerrahi girişimler: Anamnezde üst abdominal cerrahisi sorgulanmalıdır. Mide ve/veya bilyer cerrahi safra yolu problemlerine yol açabilir. </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16</a:t>
            </a:fld>
            <a:endParaRPr lang="tr-TR"/>
          </a:p>
        </p:txBody>
      </p:sp>
    </p:spTree>
    <p:extLst>
      <p:ext uri="{BB962C8B-B14F-4D97-AF65-F5344CB8AC3E}">
        <p14:creationId xmlns:p14="http://schemas.microsoft.com/office/powerpoint/2010/main" val="403086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-İştahsızlık ve halsizlik: Hepatitin erken dönem belirtileri olabilir. Hemolitik anemilerde de halsizlik meydana gelebilir.</a:t>
            </a:r>
          </a:p>
          <a:p>
            <a:endParaRPr lang="tr-TR" dirty="0" smtClean="0"/>
          </a:p>
          <a:p>
            <a:r>
              <a:rPr lang="tr-TR" dirty="0" smtClean="0"/>
              <a:t>-Ayrıntılı bir alkol ve uyuşturucu kullanım öyküsü, alkolik karaciğer hastalığı, viral hepatit, kronik karaciğer hastalığı veya ilaca bağlı karaciğer hasarı gibi intrahepatik bozuklukların belirlenmesine yardımcı olabilir.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17</a:t>
            </a:fld>
            <a:endParaRPr lang="tr-TR"/>
          </a:p>
        </p:txBody>
      </p:sp>
    </p:spTree>
    <p:extLst>
      <p:ext uri="{BB962C8B-B14F-4D97-AF65-F5344CB8AC3E}">
        <p14:creationId xmlns:p14="http://schemas.microsoft.com/office/powerpoint/2010/main" val="411634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İlaç hikayesi: </a:t>
            </a:r>
            <a:r>
              <a:rPr lang="tr-TR" sz="1200" b="0" i="0" u="none" strike="noStrike" kern="1200" baseline="0" dirty="0" smtClean="0">
                <a:solidFill>
                  <a:schemeClr val="tx1"/>
                </a:solidFill>
                <a:latin typeface="+mn-lt"/>
                <a:ea typeface="+mn-ea"/>
                <a:cs typeface="+mn-cs"/>
              </a:rPr>
              <a:t>tum ilaclar (bitkisel ilaclar, caylar dahil) ilacların ayrıntılı olarak sorgulanmasıdır.</a:t>
            </a:r>
            <a:r>
              <a:rPr lang="tr-TR" dirty="0" smtClean="0"/>
              <a:t> Özellikle antipsikotik (halotan) ve antitüberküloz (izoniazid) ilaçlar sarılıklı hastada sorgulanmalıdır.  Asetominifen (hepatotoksisite), klorpormazin, antitiroid ilaçlar, amiodoron, allopürinol, metil</a:t>
            </a:r>
            <a:r>
              <a:rPr lang="tr-TR" baseline="0" dirty="0" smtClean="0"/>
              <a:t> dopa, metotreksat(fibrosiz) </a:t>
            </a:r>
            <a:r>
              <a:rPr lang="tr-TR" dirty="0" smtClean="0"/>
              <a:t>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-Aile öyküsü: ailede bir kardeşin karaciğer hastalığı ya da nöropsikiatrik bir hastalıktan vefatı, Wilson hastalığını akla getirmelidir.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Hemokramotozis: </a:t>
            </a:r>
            <a:r>
              <a:rPr lang="tr-TR" sz="1200" b="0" i="0" kern="1200" dirty="0" smtClean="0">
                <a:solidFill>
                  <a:schemeClr val="tx1"/>
                </a:solidFill>
                <a:effectLst/>
                <a:latin typeface="+mn-lt"/>
                <a:ea typeface="+mn-ea"/>
                <a:cs typeface="+mn-cs"/>
              </a:rPr>
              <a:t>artan bağırsak demir emiliminin tüm vücutta aşırı demir yüklenmesine yol açabileceği bir hastalıktır. </a:t>
            </a:r>
            <a:r>
              <a:rPr lang="tr-TR" dirty="0" smtClean="0"/>
              <a:t>erişkin</a:t>
            </a:r>
            <a:r>
              <a:rPr lang="tr-TR" baseline="0" dirty="0" smtClean="0"/>
              <a:t> dönemde tanı alırlar. </a:t>
            </a:r>
            <a:r>
              <a:rPr lang="tr-TR" dirty="0" smtClean="0"/>
              <a:t>. Hastalarda en sık görülen belirtiler yorgunluk, bitkinlik, artralji, abdominal ağrı, libido kaybı ve erkeklerde impotanstır. Sağ süt kadran ağrısı,</a:t>
            </a:r>
            <a:r>
              <a:rPr lang="tr-TR" baseline="0" dirty="0" smtClean="0"/>
              <a:t> HSM, asit. Ciltte hiperpigmentasyon , bronz dm, </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Wilson: erişkin dönemde tanı alır. Nörolojik bulgular mevcuttur. (dizartri, tremor, parkinsonizm)</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18</a:t>
            </a:fld>
            <a:endParaRPr lang="tr-TR"/>
          </a:p>
        </p:txBody>
      </p:sp>
    </p:spTree>
    <p:extLst>
      <p:ext uri="{BB962C8B-B14F-4D97-AF65-F5344CB8AC3E}">
        <p14:creationId xmlns:p14="http://schemas.microsoft.com/office/powerpoint/2010/main" val="427173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--Sarılıklı bir hastada solukluk olması halinde;</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--Hemolize ikincil sarılıkta, artan bilirubin üretimi, idrarda ürobilinojenin artmasına neden olur. Hemolitik sarılıkta bilirubin genellikle idrarda bulunmaz, bu nedenle artan ürobilinojen ve bilirubin yokluğu kombinasyonu hemolitik sarılığı düşündürür. Herhangi bir nedenle artan kan yıkımı, idrar ürobilinojeninde bir artışa neden olur.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19</a:t>
            </a:fld>
            <a:endParaRPr lang="tr-TR"/>
          </a:p>
        </p:txBody>
      </p:sp>
    </p:spTree>
    <p:extLst>
      <p:ext uri="{BB962C8B-B14F-4D97-AF65-F5344CB8AC3E}">
        <p14:creationId xmlns:p14="http://schemas.microsoft.com/office/powerpoint/2010/main" val="3972646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--inspeksiyon: </a:t>
            </a:r>
            <a:r>
              <a:rPr lang="tr-TR" dirty="0" smtClean="0"/>
              <a:t>Karın solunuma katılıyor mu? • Abdominal kontura bakılır ve asimetri varsa kaydedilir. • Skarlar, deri döküntüleri vs saptanır.</a:t>
            </a:r>
          </a:p>
          <a:p>
            <a:r>
              <a:rPr lang="tr-TR" dirty="0" smtClean="0"/>
              <a:t>--oskültasyon: barsak sesleri, üfürüm</a:t>
            </a:r>
          </a:p>
          <a:p>
            <a:r>
              <a:rPr lang="tr-TR" dirty="0" smtClean="0"/>
              <a:t>--perküsyon: KC</a:t>
            </a:r>
            <a:r>
              <a:rPr lang="tr-TR" baseline="0" dirty="0" smtClean="0"/>
              <a:t> büyüklüğü, traube, </a:t>
            </a:r>
            <a:r>
              <a:rPr lang="tr-TR" dirty="0" smtClean="0"/>
              <a:t> matite (kitle, asit ?),yer değiştiren matite (asit), ((Normalde batının tümünde timpanik ses alınır))</a:t>
            </a:r>
          </a:p>
          <a:p>
            <a:r>
              <a:rPr lang="tr-TR" dirty="0" smtClean="0"/>
              <a:t>--palpasyon:</a:t>
            </a:r>
            <a:r>
              <a:rPr lang="tr-TR" baseline="0" dirty="0" smtClean="0"/>
              <a:t> defans , rebound, murphy (normalde KC hassas değil)</a:t>
            </a:r>
          </a:p>
          <a:p>
            <a:r>
              <a:rPr lang="tr-TR" baseline="0" dirty="0" smtClean="0"/>
              <a:t>--</a:t>
            </a:r>
            <a:r>
              <a:rPr lang="tr-TR" dirty="0" smtClean="0"/>
              <a:t>Normal safra kesesi palpe edilmez ve ağrısızdır. Taşla dolu olduğu zaman ve kanserlerde kese sert olarak ele gelir. Kolesistit ve serozaya yayılmış safra kesesi kanserinde kese hassastır ve Murphy manevrası pozitifti</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20</a:t>
            </a:fld>
            <a:endParaRPr lang="tr-TR"/>
          </a:p>
        </p:txBody>
      </p:sp>
    </p:spTree>
    <p:extLst>
      <p:ext uri="{BB962C8B-B14F-4D97-AF65-F5344CB8AC3E}">
        <p14:creationId xmlns:p14="http://schemas.microsoft.com/office/powerpoint/2010/main" val="392455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Bazı hastaları proveke etmek gerekebilir.</a:t>
            </a:r>
          </a:p>
          <a:p>
            <a:r>
              <a:rPr lang="tr-TR" dirty="0" smtClean="0"/>
              <a:t>Simetrik veya asimetrik olabilir.</a:t>
            </a:r>
          </a:p>
          <a:p>
            <a:r>
              <a:rPr lang="tr-TR" dirty="0" smtClean="0"/>
              <a:t>Hepatik ensefalopatinin klinik göstergesidir.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21</a:t>
            </a:fld>
            <a:endParaRPr lang="tr-TR"/>
          </a:p>
        </p:txBody>
      </p:sp>
    </p:spTree>
    <p:extLst>
      <p:ext uri="{BB962C8B-B14F-4D97-AF65-F5344CB8AC3E}">
        <p14:creationId xmlns:p14="http://schemas.microsoft.com/office/powerpoint/2010/main" val="219737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Genellikle clubbing;</a:t>
            </a:r>
            <a:r>
              <a:rPr lang="tr-TR" baseline="0" dirty="0" smtClean="0"/>
              <a:t> akciğer kaynaklı veya siyanotik kalp hastalıklarında görüldüğünüz biliriz. </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23</a:t>
            </a:fld>
            <a:endParaRPr lang="tr-TR"/>
          </a:p>
        </p:txBody>
      </p:sp>
    </p:spTree>
    <p:extLst>
      <p:ext uri="{BB962C8B-B14F-4D97-AF65-F5344CB8AC3E}">
        <p14:creationId xmlns:p14="http://schemas.microsoft.com/office/powerpoint/2010/main" val="62286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liken planus</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24</a:t>
            </a:fld>
            <a:endParaRPr lang="tr-TR"/>
          </a:p>
        </p:txBody>
      </p:sp>
    </p:spTree>
    <p:extLst>
      <p:ext uri="{BB962C8B-B14F-4D97-AF65-F5344CB8AC3E}">
        <p14:creationId xmlns:p14="http://schemas.microsoft.com/office/powerpoint/2010/main" val="337423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-Konjuge olmamış bilurubin suda çözünemez ve idrar ya da safra yoluyla itrah edilemez. Ancak yağda çözünebilir olması nedeniyle kan beyin bariyeri ve plasentayı geçebilir.</a:t>
            </a:r>
          </a:p>
          <a:p>
            <a:r>
              <a:rPr lang="tr-TR" dirty="0" smtClean="0"/>
              <a:t>-Serum albümine bağlı bilirubin karaciğere kolayca taşınır.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-Albümin bağlanması, bilirubini vasküler boşlukta tutar-glomerüler filtrasyonu en aza indirir.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böylece beyin gibi hassas dokular dahil olmak üzere ekstrahepatik dokularda birikmesini önler ve</a:t>
            </a:r>
          </a:p>
          <a:p>
            <a:endParaRPr lang="tr-TR" dirty="0" smtClean="0"/>
          </a:p>
          <a:p>
            <a:endParaRPr lang="tr-TR" dirty="0" smtClean="0"/>
          </a:p>
          <a:p>
            <a:r>
              <a:rPr lang="tr-TR" dirty="0" smtClean="0"/>
              <a:t>Plazma proteinine yüksek oranda bağlanan ilaçlar;</a:t>
            </a:r>
            <a:r>
              <a:rPr lang="tr-TR" baseline="0" dirty="0" smtClean="0"/>
              <a:t> varfarin, diazepam, NSAİİ, amiodoron, trisiklik antidepresanlar, kontrast maddeler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ajanlar, bilirubini albüminden ayırarak, toplam serum bilirubin konsantrasyonunda bir değişiklik olmaksızın yenidoğanlarda bilirubin ensefalopatisini hızlandırabilir </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a:t>
            </a:fld>
            <a:endParaRPr lang="tr-TR"/>
          </a:p>
        </p:txBody>
      </p:sp>
    </p:spTree>
    <p:extLst>
      <p:ext uri="{BB962C8B-B14F-4D97-AF65-F5344CB8AC3E}">
        <p14:creationId xmlns:p14="http://schemas.microsoft.com/office/powerpoint/2010/main" val="408325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Palmar eritem: avuç içinin tenar ve hipotenar bölgelerinin eritemli olması.</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25</a:t>
            </a:fld>
            <a:endParaRPr lang="tr-TR"/>
          </a:p>
        </p:txBody>
      </p:sp>
    </p:spTree>
    <p:extLst>
      <p:ext uri="{BB962C8B-B14F-4D97-AF65-F5344CB8AC3E}">
        <p14:creationId xmlns:p14="http://schemas.microsoft.com/office/powerpoint/2010/main" val="3384984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Wilson hastalığı olan bir hastanın alt ekstremitelerinde lokalize hiperpigmentasyon. (görsel kaynak: </a:t>
            </a:r>
            <a:r>
              <a:rPr lang="tr-TR" sz="1200" b="1" i="0" kern="1200" dirty="0" smtClean="0">
                <a:solidFill>
                  <a:schemeClr val="tx1"/>
                </a:solidFill>
                <a:effectLst/>
                <a:latin typeface="+mn-lt"/>
                <a:ea typeface="+mn-ea"/>
                <a:cs typeface="+mn-cs"/>
              </a:rPr>
              <a:t>Review Article</a:t>
            </a:r>
            <a:r>
              <a:rPr lang="tr-TR" sz="1200" b="1" i="0" kern="1200" baseline="0" dirty="0" smtClean="0">
                <a:solidFill>
                  <a:schemeClr val="tx1"/>
                </a:solidFill>
                <a:effectLst/>
                <a:latin typeface="+mn-lt"/>
                <a:ea typeface="+mn-ea"/>
                <a:cs typeface="+mn-cs"/>
              </a:rPr>
              <a:t> </a:t>
            </a:r>
            <a:r>
              <a:rPr lang="tr-TR" sz="1200" b="1" i="0" kern="1200" dirty="0" smtClean="0">
                <a:solidFill>
                  <a:schemeClr val="tx1"/>
                </a:solidFill>
                <a:effectLst/>
                <a:latin typeface="+mn-lt"/>
                <a:ea typeface="+mn-ea"/>
                <a:cs typeface="+mn-cs"/>
              </a:rPr>
              <a:t>Clinical manifestations of Wilson disease in organs other than the liver and brain</a:t>
            </a:r>
            <a:r>
              <a:rPr lang="tr-TR" sz="1200" b="0" i="0" kern="1200" dirty="0" smtClean="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26</a:t>
            </a:fld>
            <a:endParaRPr lang="tr-TR"/>
          </a:p>
        </p:txBody>
      </p:sp>
    </p:spTree>
    <p:extLst>
      <p:ext uri="{BB962C8B-B14F-4D97-AF65-F5344CB8AC3E}">
        <p14:creationId xmlns:p14="http://schemas.microsoft.com/office/powerpoint/2010/main" val="110537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a:t>
            </a:r>
            <a:r>
              <a:rPr lang="tr-TR" sz="1200" b="0" i="0" kern="1200" dirty="0" smtClean="0">
                <a:solidFill>
                  <a:schemeClr val="tx1"/>
                </a:solidFill>
                <a:effectLst/>
                <a:latin typeface="+mn-lt"/>
                <a:ea typeface="+mn-ea"/>
                <a:cs typeface="+mn-cs"/>
              </a:rPr>
              <a:t>Kalp yetmezliği; hepatik konjugasyonda bozulma</a:t>
            </a:r>
            <a:r>
              <a:rPr lang="tr-TR" sz="1200" b="0" i="0" kern="1200" baseline="0" dirty="0" smtClean="0">
                <a:solidFill>
                  <a:schemeClr val="tx1"/>
                </a:solidFill>
                <a:effectLst/>
                <a:latin typeface="+mn-lt"/>
                <a:ea typeface="+mn-ea"/>
                <a:cs typeface="+mn-cs"/>
              </a:rPr>
              <a:t> sebebiyle</a:t>
            </a:r>
            <a:r>
              <a:rPr lang="tr-TR" sz="1200" b="0" i="0" kern="1200" dirty="0" smtClean="0">
                <a:solidFill>
                  <a:schemeClr val="tx1"/>
                </a:solidFill>
                <a:effectLst/>
                <a:latin typeface="+mn-lt"/>
                <a:ea typeface="+mn-ea"/>
                <a:cs typeface="+mn-cs"/>
              </a:rPr>
              <a:t> unkonjuge hiperbilirubinemi yapabilir.</a:t>
            </a:r>
            <a:endParaRPr lang="tr-TR" sz="1200" dirty="0" smtClean="0"/>
          </a:p>
          <a:p>
            <a:endParaRPr lang="tr-TR" sz="1200" dirty="0" smtClean="0"/>
          </a:p>
        </p:txBody>
      </p:sp>
      <p:sp>
        <p:nvSpPr>
          <p:cNvPr id="4" name="Slayt Numarası Yer Tutucusu 3"/>
          <p:cNvSpPr>
            <a:spLocks noGrp="1"/>
          </p:cNvSpPr>
          <p:nvPr>
            <p:ph type="sldNum" sz="quarter" idx="10"/>
          </p:nvPr>
        </p:nvSpPr>
        <p:spPr/>
        <p:txBody>
          <a:bodyPr/>
          <a:lstStyle/>
          <a:p>
            <a:fld id="{B8387D70-95BA-4B7D-AF9E-C6BF5ACD41FD}" type="slidenum">
              <a:rPr lang="tr-TR" smtClean="0"/>
              <a:t>27</a:t>
            </a:fld>
            <a:endParaRPr lang="tr-TR"/>
          </a:p>
        </p:txBody>
      </p:sp>
    </p:spTree>
    <p:extLst>
      <p:ext uri="{BB962C8B-B14F-4D97-AF65-F5344CB8AC3E}">
        <p14:creationId xmlns:p14="http://schemas.microsoft.com/office/powerpoint/2010/main" val="109057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Dupuytren kontraktürü;</a:t>
            </a:r>
            <a:r>
              <a:rPr lang="tr-TR" sz="1200" baseline="0" dirty="0" smtClean="0"/>
              <a:t> fasyanın kalınlaşması ile meydana gelir.</a:t>
            </a:r>
          </a:p>
          <a:p>
            <a:r>
              <a:rPr lang="tr-TR" sz="1200" baseline="0" dirty="0" smtClean="0"/>
              <a:t>Asit sorugusu yaparken yeni kilo alımı ve ayak bileğinde şişme sorgulanmalıdır.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28</a:t>
            </a:fld>
            <a:endParaRPr lang="tr-TR"/>
          </a:p>
        </p:txBody>
      </p:sp>
    </p:spTree>
    <p:extLst>
      <p:ext uri="{BB962C8B-B14F-4D97-AF65-F5344CB8AC3E}">
        <p14:creationId xmlns:p14="http://schemas.microsoft.com/office/powerpoint/2010/main" val="1945600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-konjuge,</a:t>
            </a:r>
            <a:r>
              <a:rPr lang="tr-TR" baseline="0" dirty="0" smtClean="0"/>
              <a:t> unkonjuge bilirubin ayrımı yapmamızı sağlar </a:t>
            </a:r>
          </a:p>
          <a:p>
            <a:r>
              <a:rPr lang="tr-TR" baseline="0" dirty="0" smtClean="0"/>
              <a:t>-Periferik yayma ile tam bir kan sayımı, hemolizi tanımlamaya ve dekompanse sirozda yaygın olan kronik hastalık anemisi ve trombositopeni için değerlendirmeye yardımcı olabilir.</a:t>
            </a:r>
          </a:p>
          <a:p>
            <a:r>
              <a:rPr lang="tr-TR" baseline="0" dirty="0" smtClean="0"/>
              <a:t>-yüksek ALT ve AST hepatoselüler hasarı gösterebilir. kronik karaciğer hastalığında (örneğin siroz) seviyeler normal olabilir</a:t>
            </a:r>
          </a:p>
          <a:p>
            <a:r>
              <a:rPr lang="tr-TR" baseline="0" dirty="0" smtClean="0"/>
              <a:t>-ALP: biliyer obs ve karaciğer hasarı ile ilişkilidir. Aynı zamanda kemik, böbrek, bağırsak, plasentadan da salınır. </a:t>
            </a:r>
          </a:p>
          <a:p>
            <a:r>
              <a:rPr lang="tr-TR" baseline="0" dirty="0" smtClean="0"/>
              <a:t>-GGT: biliyer obst , karaciğer hasarı, pankreas boz. İle ilişkilidir. </a:t>
            </a:r>
          </a:p>
          <a:p>
            <a:r>
              <a:rPr lang="tr-TR" baseline="0" dirty="0" smtClean="0"/>
              <a:t>-PT PTT albümin: karaciğerin sentez fonksyonunu gösterir. . Düşük protein ve albümin seviyeleri veya yüksek protrombin zamanı (ınr) azalmış KC fonk göster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29</a:t>
            </a:fld>
            <a:endParaRPr lang="tr-TR"/>
          </a:p>
        </p:txBody>
      </p:sp>
    </p:spTree>
    <p:extLst>
      <p:ext uri="{BB962C8B-B14F-4D97-AF65-F5344CB8AC3E}">
        <p14:creationId xmlns:p14="http://schemas.microsoft.com/office/powerpoint/2010/main" val="3102571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Ultrasonografi veya bilgisayarlı tomografi obstrüksiyon, siroz ve damar açıklığını değerlendirmede genellikle ilk seçenektir.</a:t>
            </a:r>
          </a:p>
          <a:p>
            <a:r>
              <a:rPr lang="tr-TR" dirty="0" smtClean="0"/>
              <a:t>ERCP: endoskopik retrograd kolanjiyopankreatografi,</a:t>
            </a:r>
          </a:p>
          <a:p>
            <a:r>
              <a:rPr lang="tr-TR" dirty="0" smtClean="0"/>
              <a:t>ERCP aynı zamanda tıkanıklığı gidermek için biliyer stent takımında kullanılır. </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30</a:t>
            </a:fld>
            <a:endParaRPr lang="tr-TR"/>
          </a:p>
        </p:txBody>
      </p:sp>
    </p:spTree>
    <p:extLst>
      <p:ext uri="{BB962C8B-B14F-4D97-AF65-F5344CB8AC3E}">
        <p14:creationId xmlns:p14="http://schemas.microsoft.com/office/powerpoint/2010/main" val="2701691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Karaciğer biyopsisi, ilk öykü ve fizik muayene, laboratuvar çalışmaları ve görüntülemeden sonra tanının net olmadığı sarılık vakalarında saklanmalıdır. </a:t>
            </a:r>
          </a:p>
          <a:p>
            <a:r>
              <a:rPr lang="tr-TR" dirty="0" smtClean="0"/>
              <a:t>Sadece tedavi ve prognozu belirlemek için biyopsi sonuçları gerekiyorsa yapılmalıdır.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31</a:t>
            </a:fld>
            <a:endParaRPr lang="tr-TR"/>
          </a:p>
        </p:txBody>
      </p:sp>
    </p:spTree>
    <p:extLst>
      <p:ext uri="{BB962C8B-B14F-4D97-AF65-F5344CB8AC3E}">
        <p14:creationId xmlns:p14="http://schemas.microsoft.com/office/powerpoint/2010/main" val="416192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ilaca bağlı sarılıklarda eosinofili tabloya eşlik edebilir.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b="1" dirty="0" smtClean="0"/>
              <a:t>-sepsis: </a:t>
            </a:r>
            <a:r>
              <a:rPr lang="tr-TR" dirty="0" smtClean="0"/>
              <a:t>Sepsis ayrıca dolaşımdaki akut faz reaktanları ve bakteriyel endotoksinler bilirubin taşınmasını bozarak kolestaz ve yüksek safra tuzu seviyelerine yol açtığından hiperbilirubinemiye neden olabilir.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32</a:t>
            </a:fld>
            <a:endParaRPr lang="tr-TR"/>
          </a:p>
        </p:txBody>
      </p:sp>
    </p:spTree>
    <p:extLst>
      <p:ext uri="{BB962C8B-B14F-4D97-AF65-F5344CB8AC3E}">
        <p14:creationId xmlns:p14="http://schemas.microsoft.com/office/powerpoint/2010/main" val="1086172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arenR"/>
            </a:pPr>
            <a:r>
              <a:rPr lang="tr-TR" b="1" baseline="0" dirty="0" smtClean="0"/>
              <a:t>Artan bilirubin üretimi; </a:t>
            </a:r>
            <a:r>
              <a:rPr lang="tr-TR" b="0" baseline="0" dirty="0" smtClean="0"/>
              <a:t>Artan eritroist yıkımı, eritrosit membran bozuklukları, eritrosit enzim bozuklukları,  hemoglobin bozuklukları, otoimmün hemolitik anemiler veya bazı kanserlerden kaynaklanabilir. Fazla miktarda bilirubin ortaya çıkar </a:t>
            </a:r>
          </a:p>
          <a:p>
            <a:pPr marL="0" indent="0">
              <a:buNone/>
            </a:pPr>
            <a:r>
              <a:rPr lang="tr-TR" b="0" baseline="0" dirty="0" smtClean="0"/>
              <a:t>(sıcak tip OİHA; en yaygın olanıdır.)</a:t>
            </a:r>
          </a:p>
          <a:p>
            <a:pPr marL="0" indent="0">
              <a:buNone/>
            </a:pPr>
            <a:r>
              <a:rPr lang="tr-TR" sz="1200" b="0" i="0" kern="1200" dirty="0" smtClean="0">
                <a:solidFill>
                  <a:schemeClr val="tx1"/>
                </a:solidFill>
                <a:effectLst/>
                <a:latin typeface="+mn-lt"/>
                <a:ea typeface="+mn-ea"/>
                <a:cs typeface="+mn-cs"/>
              </a:rPr>
              <a:t>--Anemiye bağlı semptomlar (eforda nefes darlığı, yorgunluk,</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çarpıntı)</a:t>
            </a:r>
          </a:p>
          <a:p>
            <a:pPr marL="0" indent="0">
              <a:buNone/>
            </a:pPr>
            <a:r>
              <a:rPr lang="tr-TR" b="0" baseline="0" dirty="0" smtClean="0"/>
              <a:t>--</a:t>
            </a:r>
            <a:r>
              <a:rPr lang="tr-TR" sz="1200" b="0" i="0" kern="1200" dirty="0" smtClean="0">
                <a:solidFill>
                  <a:schemeClr val="tx1"/>
                </a:solidFill>
                <a:effectLst/>
                <a:latin typeface="+mn-lt"/>
                <a:ea typeface="+mn-ea"/>
                <a:cs typeface="+mn-cs"/>
              </a:rPr>
              <a:t>sarılık,</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koyu renkli idrar ve splenomegali olabilir. Bazı durumlarda, splenomegali, altta yatan bir lenfoproliferatif bozukluktan kaynaklanır.</a:t>
            </a:r>
          </a:p>
          <a:p>
            <a:pPr marL="0" indent="0">
              <a:buNone/>
            </a:pPr>
            <a:r>
              <a:rPr lang="tr-TR" sz="1200" b="0" i="0" kern="1200" baseline="0" dirty="0" smtClean="0">
                <a:solidFill>
                  <a:schemeClr val="tx1"/>
                </a:solidFill>
                <a:effectLst/>
                <a:latin typeface="+mn-lt"/>
                <a:ea typeface="+mn-ea"/>
                <a:cs typeface="+mn-cs"/>
              </a:rPr>
              <a:t>--özellikle bu hastalarda yakın zamanda transfüzyon yapılıp apılmadığı sorgulanmalıdır. (akut hemolitik transfüzyon reaksiyonları)</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kern="1200" baseline="0" dirty="0" smtClean="0">
                <a:solidFill>
                  <a:schemeClr val="tx1"/>
                </a:solidFill>
                <a:effectLst/>
                <a:latin typeface="+mn-lt"/>
                <a:ea typeface="+mn-ea"/>
                <a:cs typeface="+mn-cs"/>
              </a:rPr>
              <a:t>--ilaç ilişkili hemolitik anemi; </a:t>
            </a:r>
            <a:r>
              <a:rPr lang="tr-TR" sz="1200" b="0" i="0" kern="1200" baseline="0" dirty="0" smtClean="0">
                <a:solidFill>
                  <a:schemeClr val="tx1"/>
                </a:solidFill>
                <a:effectLst/>
                <a:latin typeface="+mn-lt"/>
                <a:ea typeface="+mn-ea"/>
                <a:cs typeface="+mn-cs"/>
              </a:rPr>
              <a:t>amoksisilin, sefalosporin dahil bir çok ab, NSAİİ-parasetamol (diklofenak-ibuprofen (nurofen)). il</a:t>
            </a:r>
            <a:r>
              <a:rPr lang="tr-TR" sz="1200" b="0" i="0" kern="1200" dirty="0" smtClean="0">
                <a:solidFill>
                  <a:schemeClr val="tx1"/>
                </a:solidFill>
                <a:effectLst/>
                <a:latin typeface="+mn-lt"/>
                <a:ea typeface="+mn-ea"/>
                <a:cs typeface="+mn-cs"/>
              </a:rPr>
              <a:t>aca bağlı immün hemolizli 73 hastanın 2015 tarihli bir raporu</a:t>
            </a:r>
            <a:r>
              <a:rPr lang="tr-TR" sz="1200" b="0" i="0" kern="1200" baseline="0" dirty="0" smtClean="0">
                <a:solidFill>
                  <a:schemeClr val="tx1"/>
                </a:solidFill>
                <a:effectLst/>
                <a:latin typeface="+mn-lt"/>
                <a:ea typeface="+mn-ea"/>
                <a:cs typeface="+mn-cs"/>
              </a:rPr>
              <a:t> nedensel ilaç olarak </a:t>
            </a:r>
            <a:r>
              <a:rPr lang="tr-TR" sz="1200" b="0" i="0" kern="1200" dirty="0" smtClean="0">
                <a:solidFill>
                  <a:schemeClr val="tx1"/>
                </a:solidFill>
                <a:effectLst/>
                <a:latin typeface="+mn-lt"/>
                <a:ea typeface="+mn-ea"/>
                <a:cs typeface="+mn-cs"/>
              </a:rPr>
              <a:t>%32 ‘sinde</a:t>
            </a:r>
            <a:r>
              <a:rPr lang="tr-TR" sz="1200" b="0" i="0" kern="1200" baseline="0" dirty="0" smtClean="0">
                <a:solidFill>
                  <a:schemeClr val="tx1"/>
                </a:solidFill>
                <a:effectLst/>
                <a:latin typeface="+mn-lt"/>
                <a:ea typeface="+mn-ea"/>
                <a:cs typeface="+mn-cs"/>
              </a:rPr>
              <a:t> Diklofenak </a:t>
            </a:r>
            <a:r>
              <a:rPr lang="tr-TR" sz="1200" b="0" i="0" u="none" kern="1200" baseline="0" dirty="0" smtClean="0">
                <a:solidFill>
                  <a:schemeClr val="tx1"/>
                </a:solidFill>
                <a:effectLst/>
                <a:latin typeface="+mn-lt"/>
                <a:ea typeface="+mn-ea"/>
                <a:cs typeface="+mn-cs"/>
              </a:rPr>
              <a:t>tespit edilmiş.(A)</a:t>
            </a:r>
            <a:endParaRPr lang="tr-TR" sz="1200" b="1" i="0" kern="1200" baseline="0" dirty="0" smtClean="0">
              <a:solidFill>
                <a:schemeClr val="tx1"/>
              </a:solidFill>
              <a:effectLst/>
              <a:latin typeface="+mn-lt"/>
              <a:ea typeface="+mn-ea"/>
              <a:cs typeface="+mn-cs"/>
            </a:endParaRPr>
          </a:p>
          <a:p>
            <a:pPr marL="0" indent="0">
              <a:buNone/>
            </a:pPr>
            <a:r>
              <a:rPr lang="tr-TR" sz="1200" b="1" i="0" kern="1200" baseline="0" dirty="0" smtClean="0">
                <a:solidFill>
                  <a:schemeClr val="tx1"/>
                </a:solidFill>
                <a:effectLst/>
                <a:latin typeface="+mn-lt"/>
                <a:ea typeface="+mn-ea"/>
                <a:cs typeface="+mn-cs"/>
              </a:rPr>
              <a:t>--talesemi; </a:t>
            </a:r>
            <a:r>
              <a:rPr lang="tr-TR" sz="1200" b="0" i="0" kern="1200" baseline="0" dirty="0" smtClean="0">
                <a:solidFill>
                  <a:schemeClr val="tx1"/>
                </a:solidFill>
                <a:effectLst/>
                <a:latin typeface="+mn-lt"/>
                <a:ea typeface="+mn-ea"/>
                <a:cs typeface="+mn-cs"/>
              </a:rPr>
              <a:t>tropikal iklim bölgelerinde daha sıktır, otozomal aktarılır-akraba evliliğinin fazla olduğu bölgelerde sıklık artmaktadır.</a:t>
            </a:r>
            <a:r>
              <a:rPr lang="tr-TR" sz="1200" b="1" i="0" kern="1200" baseline="0" dirty="0" smtClean="0">
                <a:solidFill>
                  <a:schemeClr val="tx1"/>
                </a:solidFill>
                <a:effectLst/>
                <a:latin typeface="+mn-lt"/>
                <a:ea typeface="+mn-ea"/>
                <a:cs typeface="+mn-cs"/>
              </a:rPr>
              <a:t> </a:t>
            </a:r>
            <a:r>
              <a:rPr lang="tr-TR" sz="1200" b="0" i="0" kern="1200" baseline="0" dirty="0" smtClean="0">
                <a:solidFill>
                  <a:schemeClr val="tx1"/>
                </a:solidFill>
                <a:effectLst/>
                <a:latin typeface="+mn-lt"/>
                <a:ea typeface="+mn-ea"/>
                <a:cs typeface="+mn-cs"/>
              </a:rPr>
              <a:t>Özellikle talesemi major ve talesemi intermedia’da bebeklik-çocukluk dönemlerinde semptomlar oluşur. Evlilik öncesi tarama programında vardır.</a:t>
            </a:r>
          </a:p>
          <a:p>
            <a:pPr marL="0" indent="0">
              <a:buNone/>
            </a:pPr>
            <a:r>
              <a:rPr lang="tr-TR" sz="1200" b="0" i="0" kern="1200" baseline="0" dirty="0" smtClean="0">
                <a:solidFill>
                  <a:schemeClr val="tx1"/>
                </a:solidFill>
                <a:effectLst/>
                <a:latin typeface="+mn-lt"/>
                <a:ea typeface="+mn-ea"/>
                <a:cs typeface="+mn-cs"/>
              </a:rPr>
              <a:t>--</a:t>
            </a:r>
            <a:r>
              <a:rPr lang="tr-TR" sz="1200" b="1" i="0" kern="1200" baseline="0" dirty="0" smtClean="0">
                <a:solidFill>
                  <a:schemeClr val="tx1"/>
                </a:solidFill>
                <a:effectLst/>
                <a:latin typeface="+mn-lt"/>
                <a:ea typeface="+mn-ea"/>
                <a:cs typeface="+mn-cs"/>
              </a:rPr>
              <a:t>orak hücreli anemi; </a:t>
            </a:r>
            <a:r>
              <a:rPr lang="tr-TR" sz="1200" b="0" i="0" kern="1200" baseline="0" dirty="0" smtClean="0">
                <a:solidFill>
                  <a:schemeClr val="tx1"/>
                </a:solidFill>
                <a:effectLst/>
                <a:latin typeface="+mn-lt"/>
                <a:ea typeface="+mn-ea"/>
                <a:cs typeface="+mn-cs"/>
              </a:rPr>
              <a:t>en sık görülen hemoglobinopatidir. Şiddetli ağrı atakları oluşabilir. Anemi semptomları,</a:t>
            </a:r>
          </a:p>
          <a:p>
            <a:pPr marL="0" indent="0">
              <a:buNone/>
            </a:pPr>
            <a:endParaRPr lang="tr-TR" sz="1200" b="0" i="0" kern="1200" baseline="0" dirty="0" smtClean="0">
              <a:solidFill>
                <a:schemeClr val="tx1"/>
              </a:solidFill>
              <a:effectLst/>
              <a:latin typeface="+mn-lt"/>
              <a:ea typeface="+mn-ea"/>
              <a:cs typeface="+mn-cs"/>
            </a:endParaRPr>
          </a:p>
          <a:p>
            <a:pPr marL="0" indent="0">
              <a:buNone/>
            </a:pPr>
            <a:r>
              <a:rPr lang="tr-TR" sz="1200" b="1" i="0" kern="1200" baseline="0" dirty="0" smtClean="0">
                <a:solidFill>
                  <a:schemeClr val="tx1"/>
                </a:solidFill>
                <a:effectLst/>
                <a:latin typeface="+mn-lt"/>
                <a:ea typeface="+mn-ea"/>
                <a:cs typeface="+mn-cs"/>
              </a:rPr>
              <a:t>2)bozulmuş/azalmış konjugasyon: </a:t>
            </a:r>
            <a:r>
              <a:rPr lang="tr-TR" dirty="0" smtClean="0"/>
              <a:t>Crigler - Najjar sendromunda UDP glukoronil transferaz enzim aktivitesi eksikliği neticesinde bilurubin konjugasyonu bozulmaktadır. proteaz inhibitörleri gibi bu enzimi inhibe eden ilaçlardan kaynaklanan sarılığa özellikle duyarlıdır.</a:t>
            </a:r>
          </a:p>
          <a:p>
            <a:pPr marL="0" indent="0">
              <a:buNone/>
            </a:pPr>
            <a:endParaRPr lang="tr-TR" b="1" baseline="0" dirty="0" smtClean="0"/>
          </a:p>
          <a:p>
            <a:pPr marL="0" indent="0">
              <a:buNone/>
            </a:pPr>
            <a:endParaRPr lang="tr-TR"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1" baseline="0" dirty="0" smtClean="0"/>
              <a:t>(A):</a:t>
            </a:r>
            <a:r>
              <a:rPr lang="tr-TR" sz="1200" b="0" i="0" u="sng" kern="1200" dirty="0" smtClean="0">
                <a:solidFill>
                  <a:schemeClr val="tx1"/>
                </a:solidFill>
                <a:effectLst/>
                <a:latin typeface="+mn-lt"/>
                <a:ea typeface="+mn-ea"/>
                <a:cs typeface="+mn-cs"/>
                <a:hlinkClick r:id="rId3"/>
              </a:rPr>
              <a:t>Mayer B, Bartolmäs T, Yürek S, Salama A. Variability of Findings in Drug-Induced Immune Haemolytic Anaemia: Experience over 20 Years in a Single Centre. Transfus Med Hemother 2015; 42:333.</a:t>
            </a:r>
            <a:endParaRPr lang="tr-TR" sz="1200" b="0" i="0" kern="1200" dirty="0" smtClean="0">
              <a:solidFill>
                <a:schemeClr val="tx1"/>
              </a:solidFill>
              <a:effectLst/>
              <a:latin typeface="+mn-lt"/>
              <a:ea typeface="+mn-ea"/>
              <a:cs typeface="+mn-cs"/>
            </a:endParaRPr>
          </a:p>
          <a:p>
            <a:pPr marL="0" indent="0">
              <a:buNone/>
            </a:pPr>
            <a:endParaRPr lang="tr-TR" b="1" baseline="0" dirty="0" smtClean="0"/>
          </a:p>
        </p:txBody>
      </p:sp>
      <p:sp>
        <p:nvSpPr>
          <p:cNvPr id="4" name="Slayt Numarası Yer Tutucusu 3"/>
          <p:cNvSpPr>
            <a:spLocks noGrp="1"/>
          </p:cNvSpPr>
          <p:nvPr>
            <p:ph type="sldNum" sz="quarter" idx="10"/>
          </p:nvPr>
        </p:nvSpPr>
        <p:spPr/>
        <p:txBody>
          <a:bodyPr/>
          <a:lstStyle/>
          <a:p>
            <a:fld id="{B8387D70-95BA-4B7D-AF9E-C6BF5ACD41FD}" type="slidenum">
              <a:rPr lang="tr-TR" smtClean="0"/>
              <a:t>33</a:t>
            </a:fld>
            <a:endParaRPr lang="tr-TR"/>
          </a:p>
        </p:txBody>
      </p:sp>
    </p:spTree>
    <p:extLst>
      <p:ext uri="{BB962C8B-B14F-4D97-AF65-F5344CB8AC3E}">
        <p14:creationId xmlns:p14="http://schemas.microsoft.com/office/powerpoint/2010/main" val="262157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kern="1200" dirty="0" smtClean="0">
                <a:solidFill>
                  <a:schemeClr val="tx1"/>
                </a:solidFill>
                <a:effectLst/>
                <a:latin typeface="+mn-lt"/>
                <a:ea typeface="+mn-ea"/>
                <a:cs typeface="+mn-cs"/>
              </a:rPr>
              <a:t>Kalıtsal ve edinilmiş durumlar</a:t>
            </a:r>
            <a:r>
              <a:rPr lang="tr-TR" sz="1200" b="0" i="0" kern="1200" baseline="0" dirty="0" smtClean="0">
                <a:solidFill>
                  <a:schemeClr val="tx1"/>
                </a:solidFill>
                <a:effectLst/>
                <a:latin typeface="+mn-lt"/>
                <a:ea typeface="+mn-ea"/>
                <a:cs typeface="+mn-cs"/>
              </a:rPr>
              <a:t> sebebiyle olabilir. </a:t>
            </a:r>
          </a:p>
          <a:p>
            <a:r>
              <a:rPr lang="tr-TR" sz="1200" b="0" i="0" kern="1200" baseline="0" dirty="0" smtClean="0">
                <a:solidFill>
                  <a:schemeClr val="tx1"/>
                </a:solidFill>
                <a:effectLst/>
                <a:latin typeface="+mn-lt"/>
                <a:ea typeface="+mn-ea"/>
                <a:cs typeface="+mn-cs"/>
              </a:rPr>
              <a:t>-hemolizle seyreden transfüzyon rxn’u gelişmiş olabilir.</a:t>
            </a:r>
          </a:p>
          <a:p>
            <a:r>
              <a:rPr lang="tr-TR" sz="1200" b="0" i="0" kern="1200" baseline="0" dirty="0" smtClean="0">
                <a:solidFill>
                  <a:schemeClr val="tx1"/>
                </a:solidFill>
                <a:effectLst/>
                <a:latin typeface="+mn-lt"/>
                <a:ea typeface="+mn-ea"/>
                <a:cs typeface="+mn-cs"/>
              </a:rPr>
              <a:t>-</a:t>
            </a:r>
            <a:r>
              <a:rPr lang="tr-TR" sz="1200" b="0" i="0" kern="1200" dirty="0" smtClean="0">
                <a:solidFill>
                  <a:schemeClr val="tx1"/>
                </a:solidFill>
                <a:effectLst/>
                <a:latin typeface="+mn-lt"/>
                <a:ea typeface="+mn-ea"/>
                <a:cs typeface="+mn-cs"/>
              </a:rPr>
              <a:t>Kronik kompanse hemolitik anemisi olan hastalarda anemi semptomları çok az olabiliir.</a:t>
            </a:r>
            <a:endParaRPr lang="tr-TR" sz="1200" b="0" i="0" kern="1200" baseline="0" dirty="0" smtClean="0">
              <a:solidFill>
                <a:schemeClr val="tx1"/>
              </a:solidFill>
              <a:effectLst/>
              <a:latin typeface="+mn-lt"/>
              <a:ea typeface="+mn-ea"/>
              <a:cs typeface="+mn-cs"/>
            </a:endParaRPr>
          </a:p>
          <a:p>
            <a:r>
              <a:rPr lang="tr-TR" sz="1200" b="0" i="0" kern="1200" baseline="0" dirty="0" smtClean="0">
                <a:solidFill>
                  <a:schemeClr val="tx1"/>
                </a:solidFill>
                <a:effectLst/>
                <a:latin typeface="+mn-lt"/>
                <a:ea typeface="+mn-ea"/>
                <a:cs typeface="+mn-cs"/>
              </a:rPr>
              <a:t>-</a:t>
            </a:r>
            <a:r>
              <a:rPr lang="tr-TR" sz="1200" b="0" i="0" kern="1200" dirty="0" smtClean="0">
                <a:solidFill>
                  <a:schemeClr val="tx1"/>
                </a:solidFill>
                <a:effectLst/>
                <a:latin typeface="+mn-lt"/>
                <a:ea typeface="+mn-ea"/>
                <a:cs typeface="+mn-cs"/>
              </a:rPr>
              <a:t>Hemolize neden olma potansiyeli olan yeni bir ilaca başlanması, ilaca bağlı olası etiyolojiyi düşündürür.</a:t>
            </a:r>
          </a:p>
          <a:p>
            <a:r>
              <a:rPr lang="tr-TR" sz="1200" b="0" i="0" kern="1200" dirty="0" smtClean="0">
                <a:solidFill>
                  <a:schemeClr val="tx1"/>
                </a:solidFill>
                <a:effectLst/>
                <a:latin typeface="+mn-lt"/>
                <a:ea typeface="+mn-ea"/>
                <a:cs typeface="+mn-cs"/>
              </a:rPr>
              <a:t>-</a:t>
            </a:r>
            <a:r>
              <a:rPr lang="tr-TR" sz="1200" b="1" i="0" kern="1200" baseline="0" dirty="0" smtClean="0">
                <a:solidFill>
                  <a:schemeClr val="tx1"/>
                </a:solidFill>
                <a:effectLst/>
                <a:latin typeface="+mn-lt"/>
                <a:ea typeface="+mn-ea"/>
                <a:cs typeface="+mn-cs"/>
              </a:rPr>
              <a:t>--ilaç ilişkili hemolitik anemi; </a:t>
            </a:r>
            <a:r>
              <a:rPr lang="tr-TR" sz="1200" b="0" i="0" kern="1200" baseline="0" dirty="0" smtClean="0">
                <a:solidFill>
                  <a:schemeClr val="tx1"/>
                </a:solidFill>
                <a:effectLst/>
                <a:latin typeface="+mn-lt"/>
                <a:ea typeface="+mn-ea"/>
                <a:cs typeface="+mn-cs"/>
              </a:rPr>
              <a:t>amoksisilin, sefalosporin dahil bir çok ab, NSAİİ-parasetamol (diklofenak-ibuprofen (nurofen)). </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34</a:t>
            </a:fld>
            <a:endParaRPr lang="tr-TR"/>
          </a:p>
        </p:txBody>
      </p:sp>
    </p:spTree>
    <p:extLst>
      <p:ext uri="{BB962C8B-B14F-4D97-AF65-F5344CB8AC3E}">
        <p14:creationId xmlns:p14="http://schemas.microsoft.com/office/powerpoint/2010/main" val="96393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Hem halkası mikrozomal</a:t>
            </a:r>
            <a:r>
              <a:rPr lang="tr-TR" baseline="0" dirty="0" smtClean="0"/>
              <a:t> </a:t>
            </a:r>
            <a:r>
              <a:rPr lang="tr-TR" dirty="0" smtClean="0"/>
              <a:t>hem oksijenaz enzimi ile bölünerek biliverdin oluşturulur,</a:t>
            </a:r>
            <a:r>
              <a:rPr lang="tr-TR" baseline="0" dirty="0" smtClean="0"/>
              <a:t> </a:t>
            </a:r>
            <a:r>
              <a:rPr lang="tr-TR" dirty="0" smtClean="0"/>
              <a:t>bu da biliverdin redüktaz yardımıyla bilurubine</a:t>
            </a:r>
          </a:p>
          <a:p>
            <a:r>
              <a:rPr lang="tr-TR" dirty="0" smtClean="0"/>
              <a:t>dönüştürülür. Konjuge olmamış bilurubin plazmaya salınır, albumine sıkı bağlanarak karaciğere taşınır. </a:t>
            </a:r>
          </a:p>
          <a:p>
            <a:r>
              <a:rPr lang="tr-TR" sz="1200" b="0" i="0" kern="1200" dirty="0" smtClean="0">
                <a:solidFill>
                  <a:schemeClr val="tx1"/>
                </a:solidFill>
                <a:effectLst/>
                <a:latin typeface="+mn-lt"/>
                <a:ea typeface="+mn-ea"/>
                <a:cs typeface="+mn-cs"/>
              </a:rPr>
              <a:t>Bilirubin, iki grup enzimin aracılık ettiği hem'nin sıralı katalitik bozunmasıyla üretilir: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●hem oksijenaz (</a:t>
            </a:r>
            <a:r>
              <a:rPr lang="tr-TR" dirty="0" smtClean="0"/>
              <a:t>Heme oksijenaz, bilirubin üretiminde hız sınırlayıcıdır </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●biliverdin redüktaz</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Heme oksijenaz, kırmızı hücre yıkımının ana bölgesi olan dalağın retiküloendotelyal hücrelerinde ve karaciğerdeki Kupffer hücrelerinde yüksek konsantrasyonlarda bulunur. Aynı zamanda heme tarafından da indüklenir (örneğin, hemolitik durumlarda).</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a:t>
            </a:fld>
            <a:endParaRPr lang="tr-TR"/>
          </a:p>
        </p:txBody>
      </p:sp>
    </p:spTree>
    <p:extLst>
      <p:ext uri="{BB962C8B-B14F-4D97-AF65-F5344CB8AC3E}">
        <p14:creationId xmlns:p14="http://schemas.microsoft.com/office/powerpoint/2010/main" val="1420717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--Hemolitik anemi için tek bir spesifik tanı testi yoktur.</a:t>
            </a:r>
          </a:p>
          <a:p>
            <a:r>
              <a:rPr lang="tr-TR" dirty="0" smtClean="0"/>
              <a:t>--artmış retikülosit</a:t>
            </a:r>
            <a:r>
              <a:rPr lang="tr-TR" baseline="0" dirty="0" smtClean="0"/>
              <a:t> sayısı (</a:t>
            </a:r>
            <a:r>
              <a:rPr lang="tr-TR" sz="1200" b="0" i="0" kern="1200" dirty="0" smtClean="0">
                <a:solidFill>
                  <a:schemeClr val="tx1"/>
                </a:solidFill>
                <a:effectLst/>
                <a:latin typeface="+mn-lt"/>
                <a:ea typeface="+mn-ea"/>
                <a:cs typeface="+mn-cs"/>
              </a:rPr>
              <a:t>Retikülositlerin olgun RBC'lerden daha büyük olması, merkezi solukluk olmaması ve mavimsi bir renk tonuna (polikromazi) sahip olması nedeniyle retikülositozun derecesi periferik kan yaymasından tahmin edilebilir</a:t>
            </a:r>
            <a:r>
              <a:rPr lang="tr-TR" baseline="0" dirty="0" smtClean="0"/>
              <a:t>)-kesikli ok retikülosit-</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35</a:t>
            </a:fld>
            <a:endParaRPr lang="tr-TR"/>
          </a:p>
        </p:txBody>
      </p:sp>
    </p:spTree>
    <p:extLst>
      <p:ext uri="{BB962C8B-B14F-4D97-AF65-F5344CB8AC3E}">
        <p14:creationId xmlns:p14="http://schemas.microsoft.com/office/powerpoint/2010/main" val="104323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üridin difosfat glukuronosiltransferaz-1A1'in (UGT1A1) olmaması veya kusurlu olmasından kaynaklanır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36</a:t>
            </a:fld>
            <a:endParaRPr lang="tr-TR"/>
          </a:p>
        </p:txBody>
      </p:sp>
    </p:spTree>
    <p:extLst>
      <p:ext uri="{BB962C8B-B14F-4D97-AF65-F5344CB8AC3E}">
        <p14:creationId xmlns:p14="http://schemas.microsoft.com/office/powerpoint/2010/main" val="2119113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Hastaların çoğunda bilurubin seviyesi 3mg/dL seviyesinin altındadır ve karaciğer enzimleri normaldir.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37</a:t>
            </a:fld>
            <a:endParaRPr lang="tr-TR"/>
          </a:p>
        </p:txBody>
      </p:sp>
    </p:spTree>
    <p:extLst>
      <p:ext uri="{BB962C8B-B14F-4D97-AF65-F5344CB8AC3E}">
        <p14:creationId xmlns:p14="http://schemas.microsoft.com/office/powerpoint/2010/main" val="4153168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kern="1200" dirty="0" smtClean="0">
                <a:solidFill>
                  <a:schemeClr val="tx1"/>
                </a:solidFill>
                <a:effectLst/>
                <a:latin typeface="+mn-lt"/>
                <a:ea typeface="+mn-ea"/>
                <a:cs typeface="+mn-cs"/>
              </a:rPr>
              <a:t>prevalansı milyon canlı doğumda yaklaşık 0,6 ila 1 vakadır</a:t>
            </a:r>
            <a:endParaRPr lang="tr-TR" dirty="0" smtClean="0"/>
          </a:p>
          <a:p>
            <a:r>
              <a:rPr lang="tr-TR" dirty="0" smtClean="0"/>
              <a:t>-</a:t>
            </a:r>
            <a:r>
              <a:rPr lang="tr-TR" sz="1200" b="0" i="0" kern="1200" dirty="0" smtClean="0">
                <a:solidFill>
                  <a:schemeClr val="tx1"/>
                </a:solidFill>
                <a:effectLst/>
                <a:latin typeface="+mn-lt"/>
                <a:ea typeface="+mn-ea"/>
                <a:cs typeface="+mn-cs"/>
              </a:rPr>
              <a:t>otozomal resesif bir bilirubin konjugasyonu bozukluğudur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a:t>
            </a:r>
            <a:r>
              <a:rPr lang="tr-TR" dirty="0" smtClean="0"/>
              <a:t>Bilirubin kaynaklı nörolojik disfonksiyona neden olabilen şiddetli bir durum</a:t>
            </a:r>
            <a:endParaRPr lang="tr-TR" sz="1200" b="0" i="0" kern="1200" dirty="0" smtClean="0">
              <a:solidFill>
                <a:schemeClr val="tx1"/>
              </a:solidFill>
              <a:effectLst/>
              <a:latin typeface="+mn-lt"/>
              <a:ea typeface="+mn-ea"/>
              <a:cs typeface="+mn-cs"/>
            </a:endParaRPr>
          </a:p>
          <a:p>
            <a:r>
              <a:rPr lang="tr-TR" dirty="0" smtClean="0"/>
              <a:t>-tip1</a:t>
            </a:r>
            <a:r>
              <a:rPr lang="tr-TR" baseline="0" dirty="0" smtClean="0"/>
              <a:t> daha şiddetlidir. </a:t>
            </a:r>
            <a:r>
              <a:rPr lang="tr-TR" sz="1200" b="0" i="0" kern="1200" dirty="0" smtClean="0">
                <a:solidFill>
                  <a:schemeClr val="tx1"/>
                </a:solidFill>
                <a:effectLst/>
                <a:latin typeface="+mn-lt"/>
                <a:ea typeface="+mn-ea"/>
                <a:cs typeface="+mn-cs"/>
              </a:rPr>
              <a:t> yenidoğan döneminde başlar ve yaşam boyu devam eder. Bu hastalar, özellikle yenidoğan döneminde ve aynı zamanda herhangi bir yaşta bilirubin kaynaklı nörolojik işlev bozukluğu (BIND) geliştirme açısından yüksek risk altındadır. Fenobarbitale yanıt vermezler. Günlük fototerapi yapılmalıdır. Bilirubin; </a:t>
            </a:r>
            <a:r>
              <a:rPr lang="tr-TR" dirty="0" smtClean="0">
                <a:effectLst/>
              </a:rPr>
              <a:t>20 ila 50 mg/dL</a:t>
            </a:r>
            <a:br>
              <a:rPr lang="tr-TR" dirty="0" smtClean="0">
                <a:effectLst/>
              </a:rPr>
            </a:br>
            <a:r>
              <a:rPr lang="tr-TR" sz="1200" b="0" i="0" kern="1200" dirty="0" smtClean="0">
                <a:solidFill>
                  <a:schemeClr val="tx1"/>
                </a:solidFill>
                <a:effectLst/>
                <a:latin typeface="+mn-lt"/>
                <a:ea typeface="+mn-ea"/>
                <a:cs typeface="+mn-cs"/>
              </a:rPr>
              <a:t>-tip2: Enfeksiyon, hemoliz veya biliyer obstrüksiyon tarafından tetiklenen akut alevlenmeler için ek müdahaleler gerekebilir. tip II hastaların çoğu, kronik fototerapi veya </a:t>
            </a:r>
            <a:r>
              <a:rPr lang="tr-TR" sz="1200" b="0" i="0" u="sng" kern="1200" dirty="0" smtClean="0">
                <a:solidFill>
                  <a:schemeClr val="tx1"/>
                </a:solidFill>
                <a:effectLst/>
                <a:latin typeface="+mn-lt"/>
                <a:ea typeface="+mn-ea"/>
                <a:cs typeface="+mn-cs"/>
                <a:hlinkClick r:id="rId3"/>
              </a:rPr>
              <a:t>fenobarbital</a:t>
            </a:r>
            <a:r>
              <a:rPr lang="tr-TR" sz="1200" b="0" i="0" kern="1200" dirty="0" smtClean="0">
                <a:solidFill>
                  <a:schemeClr val="tx1"/>
                </a:solidFill>
                <a:effectLst/>
                <a:latin typeface="+mn-lt"/>
                <a:ea typeface="+mn-ea"/>
                <a:cs typeface="+mn-cs"/>
              </a:rPr>
              <a:t> olmaksızın sürekli olarak yükselmiş ancak genel olarak güvenli serum bilirubin konsantrasyonlarına sahiptir . Bilirubin </a:t>
            </a:r>
            <a:r>
              <a:rPr lang="tr-TR" dirty="0" smtClean="0">
                <a:effectLst/>
              </a:rPr>
              <a:t>Genellikle 8 ila 20 mg/dL</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38</a:t>
            </a:fld>
            <a:endParaRPr lang="tr-TR"/>
          </a:p>
        </p:txBody>
      </p:sp>
    </p:spTree>
    <p:extLst>
      <p:ext uri="{BB962C8B-B14F-4D97-AF65-F5344CB8AC3E}">
        <p14:creationId xmlns:p14="http://schemas.microsoft.com/office/powerpoint/2010/main" val="1967540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Belirgin yükseklik &gt; 1000U/L</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Farklı nedenlerle oluşan hepatosellüler hastalığa bağlı sarılıklarda serum transaminaz seviyeleri tipik olarak 10 kattan daha fazla artmıştır. alkalen fosfataz seviyeleri de normalin 3 katından daha fazla olmamak üzere artar. </a:t>
            </a:r>
            <a:endParaRPr lang="tr-TR"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Safra kanallarının tam tıkanması durumunda konjuge hiperbilurubinemi hakimdir ve bilirubin 30 mg/dL seviyelerine kadar çıkabilir.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USG, BT, MRCP: safra kanalları dilate ise ekstrahepatik obs. (taş-polip-striktür-pankreas ca, kolanjiyoca, psk),</a:t>
            </a:r>
            <a:r>
              <a:rPr lang="tr-TR" b="1" baseline="0" dirty="0" smtClean="0"/>
              <a:t> safra kanalları normal ise intrahepatik obs. (hepatit-siroz-tpn-pbs-psk-post operatif)</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alkalen fosfatazın temel kaynağı biliyer epiteldir. . Safra kanal obstrüksiyonu ile tipik olarak yükselen ALP seviyeleri; obstrüksiyonun minimal olduğu ve serum billirübin düzeylerinin henüz yükselmediği durumlarda bile artış gösterebilir. (kaynak: Karaciğer Enzim Yüksekliklerine Yaklaşım Volkan BAYRAKTAR1 , Arif Mansur COŞAR)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Biliyer tıkanma veya bozulmuş hepatik atılıma bağlı kolestatik sarılıkta transaminaz seviyeleri 5 - 10 kattan daha az artarken, tipik olarak serum alkalen fosfatraz seviyeleri iki veya üç kat artmıştır.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39</a:t>
            </a:fld>
            <a:endParaRPr lang="tr-TR"/>
          </a:p>
        </p:txBody>
      </p:sp>
    </p:spTree>
    <p:extLst>
      <p:ext uri="{BB962C8B-B14F-4D97-AF65-F5344CB8AC3E}">
        <p14:creationId xmlns:p14="http://schemas.microsoft.com/office/powerpoint/2010/main" val="320137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-sepsis: </a:t>
            </a:r>
            <a:r>
              <a:rPr lang="tr-TR" dirty="0" smtClean="0"/>
              <a:t>Sepsis ayrıca dolaşımdaki akut faz reaktanları ve bakteriyel endotoksinler bilirubin taşınmasını bozarak kolestaz ve yüksek safra tuzu seviyelerine yol açtığından hiperbilirubinemiye neden olabilir.</a:t>
            </a:r>
          </a:p>
          <a:p>
            <a:r>
              <a:rPr lang="tr-TR" b="1" dirty="0" smtClean="0"/>
              <a:t>-ilaça</a:t>
            </a:r>
            <a:r>
              <a:rPr lang="tr-TR" b="1" baseline="0" dirty="0" smtClean="0"/>
              <a:t> bağlı karaciğer hasarı: </a:t>
            </a:r>
            <a:r>
              <a:rPr lang="tr-TR" b="0" baseline="0" dirty="0" smtClean="0"/>
              <a:t>akut hepatoselüler hasarın yaygın bir sebebidir. Doza bağlı toksisite yapar. (</a:t>
            </a:r>
            <a:r>
              <a:rPr lang="tr-TR" sz="1200" b="0" i="0" u="none" strike="noStrike" kern="1200" baseline="0" dirty="0" smtClean="0">
                <a:solidFill>
                  <a:schemeClr val="tx1"/>
                </a:solidFill>
                <a:latin typeface="+mn-lt"/>
                <a:ea typeface="+mn-ea"/>
                <a:cs typeface="+mn-cs"/>
              </a:rPr>
              <a:t>Amoxicillin-clavulanic acid, asetominifen, steroid</a:t>
            </a:r>
            <a:r>
              <a:rPr lang="tr-TR" b="0" baseline="0" dirty="0" smtClean="0"/>
              <a:t>)</a:t>
            </a:r>
          </a:p>
          <a:p>
            <a:r>
              <a:rPr lang="tr-TR" b="0" baseline="0" dirty="0" smtClean="0"/>
              <a:t>-</a:t>
            </a:r>
            <a:r>
              <a:rPr lang="tr-TR" b="1" baseline="0" dirty="0" smtClean="0"/>
              <a:t>primer biliyer siroz: </a:t>
            </a:r>
            <a:r>
              <a:rPr lang="tr-TR" b="0" baseline="0" dirty="0" smtClean="0"/>
              <a:t>otoimmun etyolojisinde en sık olarak orta yaşlı kadınlarda görülür. Siroza ilerler. AMA +, diğer Oİ hastalıklarla bilrikte görülür. </a:t>
            </a:r>
          </a:p>
          <a:p>
            <a:r>
              <a:rPr lang="tr-TR" b="1" baseline="0" dirty="0" smtClean="0"/>
              <a:t>-primer sklerozan kolanjit: </a:t>
            </a:r>
            <a:r>
              <a:rPr lang="tr-TR" b="0" baseline="0" dirty="0" smtClean="0"/>
              <a:t>erkeklerde daha sık görülür. Bu hastalarda tekrarlayan kolanjit atakları olabilir. Siroza ilerler. Kolanjiyokarsinom riski artar.</a:t>
            </a:r>
          </a:p>
          <a:p>
            <a:r>
              <a:rPr lang="tr-TR" b="1" baseline="0" dirty="0" smtClean="0"/>
              <a:t>-wilson hastalığı: </a:t>
            </a:r>
            <a:r>
              <a:rPr lang="tr-TR" b="0" baseline="0" dirty="0" smtClean="0"/>
              <a:t>OR kalıtılır. Hücre içi bakır taşınımında bozukluk olması sonucu meydana gelir. </a:t>
            </a:r>
            <a:r>
              <a:rPr lang="tr-TR" sz="1200" b="0" i="0" kern="1200" dirty="0" smtClean="0">
                <a:solidFill>
                  <a:schemeClr val="tx1"/>
                </a:solidFill>
                <a:effectLst/>
                <a:latin typeface="+mn-lt"/>
                <a:ea typeface="+mn-ea"/>
                <a:cs typeface="+mn-cs"/>
              </a:rPr>
              <a:t>Bozulmuş safra bakır atılımı, özellikle karaciğer, beyin ve kornea olmak üzere çeşitli organlarda bakır birikmesine yol açar. hastalarda ciddi olabilen nörolojik ve psikiyatrik komplikasyonlar gelişebilir.</a:t>
            </a:r>
            <a:r>
              <a:rPr lang="tr-TR" sz="1200" b="0" i="0" kern="1200" baseline="0" dirty="0" smtClean="0">
                <a:solidFill>
                  <a:schemeClr val="tx1"/>
                </a:solidFill>
                <a:effectLst/>
                <a:latin typeface="+mn-lt"/>
                <a:ea typeface="+mn-ea"/>
                <a:cs typeface="+mn-cs"/>
              </a:rPr>
              <a:t> 5 yaşından sonra tanı konmaya başlar.  Nörolojik belirtiler: en sık dizartri olmakla birlikte, ataksi, distoni, parkinsonizm görülebilir. (nadirde olsa sarkoidoz, amiloidoz, a1 AT eks., hemakromatoz)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baseline="0" dirty="0" smtClean="0">
                <a:solidFill>
                  <a:schemeClr val="tx1"/>
                </a:solidFill>
                <a:effectLst/>
                <a:latin typeface="+mn-lt"/>
                <a:ea typeface="+mn-ea"/>
                <a:cs typeface="+mn-cs"/>
              </a:rPr>
              <a:t>--</a:t>
            </a:r>
            <a:r>
              <a:rPr lang="tr-TR" sz="1200" b="0" i="0" u="none" strike="noStrike" kern="1200" baseline="0" dirty="0" smtClean="0">
                <a:solidFill>
                  <a:schemeClr val="tx1"/>
                </a:solidFill>
                <a:latin typeface="+mn-lt"/>
                <a:ea typeface="+mn-ea"/>
                <a:cs typeface="+mn-cs"/>
              </a:rPr>
              <a:t>Bozulmuş hepatik atılım: Familyal bozukluklar (Dubin-lohnson sendromu, Rotor's Sendromu)</a:t>
            </a:r>
          </a:p>
          <a:p>
            <a:r>
              <a:rPr lang="tr-TR" sz="1200" b="0" i="0" u="none" strike="noStrike" kern="1200" baseline="0" dirty="0" smtClean="0">
                <a:solidFill>
                  <a:schemeClr val="tx1"/>
                </a:solidFill>
                <a:latin typeface="+mn-lt"/>
                <a:ea typeface="+mn-ea"/>
                <a:cs typeface="+mn-cs"/>
              </a:rPr>
              <a:t>--Enfeksiyoz kolanjiopati</a:t>
            </a:r>
            <a:r>
              <a:rPr lang="tr-TR" sz="1200" b="0" i="1" u="none" strike="noStrike" kern="1200" baseline="0" dirty="0" smtClean="0">
                <a:solidFill>
                  <a:schemeClr val="tx1"/>
                </a:solidFill>
                <a:latin typeface="+mn-lt"/>
                <a:ea typeface="+mn-ea"/>
                <a:cs typeface="+mn-cs"/>
              </a:rPr>
              <a:t>; Ascaris lumbricoides, Fasdola hepatica</a:t>
            </a:r>
            <a:endParaRPr lang="tr-TR" sz="1200" b="0" i="0" u="none" strike="noStrike" kern="1200" baseline="0" dirty="0" smtClean="0">
              <a:solidFill>
                <a:schemeClr val="tx1"/>
              </a:solidFill>
              <a:latin typeface="+mn-lt"/>
              <a:ea typeface="+mn-ea"/>
              <a:cs typeface="+mn-cs"/>
            </a:endParaRPr>
          </a:p>
          <a:p>
            <a:endParaRPr lang="tr-TR" sz="1200" b="0" i="0" kern="1200" baseline="0" dirty="0" smtClean="0">
              <a:solidFill>
                <a:schemeClr val="tx1"/>
              </a:solidFill>
              <a:effectLst/>
              <a:latin typeface="+mn-lt"/>
              <a:ea typeface="+mn-ea"/>
              <a:cs typeface="+mn-cs"/>
            </a:endParaRPr>
          </a:p>
          <a:p>
            <a:endParaRPr lang="tr-TR" sz="1200" b="0" i="0" kern="1200" baseline="0" dirty="0" smtClean="0">
              <a:solidFill>
                <a:schemeClr val="tx1"/>
              </a:solidFill>
              <a:effectLst/>
              <a:latin typeface="+mn-lt"/>
              <a:ea typeface="+mn-ea"/>
              <a:cs typeface="+mn-cs"/>
            </a:endParaRPr>
          </a:p>
          <a:p>
            <a:pPr marL="171450" indent="-171450">
              <a:buFontTx/>
              <a:buChar char="-"/>
            </a:pPr>
            <a:r>
              <a:rPr lang="tr-TR" sz="1200" b="1" i="0" kern="1200" baseline="0" dirty="0" smtClean="0">
                <a:solidFill>
                  <a:schemeClr val="tx1"/>
                </a:solidFill>
                <a:effectLst/>
                <a:latin typeface="+mn-lt"/>
                <a:ea typeface="+mn-ea"/>
                <a:cs typeface="+mn-cs"/>
              </a:rPr>
              <a:t>Biliyer darlık:</a:t>
            </a:r>
            <a:r>
              <a:rPr lang="tr-TR" sz="1200" b="0" i="0" kern="1200" baseline="0" dirty="0" smtClean="0">
                <a:solidFill>
                  <a:schemeClr val="tx1"/>
                </a:solidFill>
                <a:effectLst/>
                <a:latin typeface="+mn-lt"/>
                <a:ea typeface="+mn-ea"/>
                <a:cs typeface="+mn-cs"/>
              </a:rPr>
              <a:t> Postoperatif sarılığa neden olan biliyer darlık kolesistektominin nadir bir komplikasyonudur.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tr-TR" sz="1200" b="1" i="0" kern="1200" baseline="0" dirty="0" smtClean="0">
                <a:solidFill>
                  <a:schemeClr val="tx1"/>
                </a:solidFill>
                <a:effectLst/>
                <a:latin typeface="+mn-lt"/>
                <a:ea typeface="+mn-ea"/>
                <a:cs typeface="+mn-cs"/>
              </a:rPr>
              <a:t>Maligniteler: </a:t>
            </a:r>
            <a:r>
              <a:rPr lang="tr-TR" dirty="0" smtClean="0"/>
              <a:t>Neoplazmalar, yeni başlayan sarılık vakalarının %6,2'si ile ilişkilidir.</a:t>
            </a:r>
            <a:r>
              <a:rPr lang="tr-TR" baseline="0" dirty="0" smtClean="0"/>
              <a:t> Kilo kaybı- gece terlemesi- iştahsızlık-ateş sorgulanmalıdır.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tr-TR" b="1" baseline="0" dirty="0" smtClean="0"/>
              <a:t>Cerrahiler</a:t>
            </a:r>
            <a:r>
              <a:rPr lang="tr-TR" baseline="0" dirty="0" smtClean="0"/>
              <a:t>: karaciğer nakli ve Whipple koledokojejenostomi yapıldığı için sarılık görülebilmekte.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tr-TR" b="1" baseline="0" dirty="0" smtClean="0"/>
              <a:t>Bilyer atrezi: </a:t>
            </a:r>
            <a:r>
              <a:rPr lang="tr-TR" b="0" baseline="0" dirty="0" smtClean="0"/>
              <a:t>çocuklarda sarılık sebebidir.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tr-TR" b="1" dirty="0" smtClean="0"/>
          </a:p>
          <a:p>
            <a:pPr marL="171450" indent="-171450">
              <a:buFontTx/>
              <a:buChar char="-"/>
            </a:pPr>
            <a:endParaRPr lang="tr-TR" sz="1200" b="0" i="0" kern="1200" baseline="0" dirty="0" smtClean="0">
              <a:solidFill>
                <a:schemeClr val="tx1"/>
              </a:solidFill>
              <a:effectLst/>
              <a:latin typeface="+mn-lt"/>
              <a:ea typeface="+mn-ea"/>
              <a:cs typeface="+mn-cs"/>
            </a:endParaRPr>
          </a:p>
          <a:p>
            <a:pPr marL="171450" indent="-171450">
              <a:buFontTx/>
              <a:buChar char="-"/>
            </a:pPr>
            <a:endParaRPr lang="tr-TR" sz="1200" b="0" i="0" kern="1200" baseline="0" dirty="0" smtClean="0">
              <a:solidFill>
                <a:schemeClr val="tx1"/>
              </a:solidFill>
              <a:effectLst/>
              <a:latin typeface="+mn-lt"/>
              <a:ea typeface="+mn-ea"/>
              <a:cs typeface="+mn-cs"/>
            </a:endParaRPr>
          </a:p>
          <a:p>
            <a:endParaRPr lang="tr-TR" b="1"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40</a:t>
            </a:fld>
            <a:endParaRPr lang="tr-TR"/>
          </a:p>
        </p:txBody>
      </p:sp>
    </p:spTree>
    <p:extLst>
      <p:ext uri="{BB962C8B-B14F-4D97-AF65-F5344CB8AC3E}">
        <p14:creationId xmlns:p14="http://schemas.microsoft.com/office/powerpoint/2010/main" val="1148200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---Viral hepatit, hepatositlerde artan oksidatif strese neden olarak hücre ölümüne, skarlaşmaya ve normal işlev için uygun olan karaciğer kütlesinin azalmasına neden olur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--viral replikasyon hepatosit sitoplazmasında meydana gelmekte.</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41</a:t>
            </a:fld>
            <a:endParaRPr lang="tr-TR"/>
          </a:p>
        </p:txBody>
      </p:sp>
    </p:spTree>
    <p:extLst>
      <p:ext uri="{BB962C8B-B14F-4D97-AF65-F5344CB8AC3E}">
        <p14:creationId xmlns:p14="http://schemas.microsoft.com/office/powerpoint/2010/main" val="2037315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smtClean="0"/>
              <a:t>Akut hepatit; </a:t>
            </a:r>
          </a:p>
          <a:p>
            <a:r>
              <a:rPr lang="tr-TR" dirty="0" smtClean="0"/>
              <a:t>6 aydan kısa sürer.</a:t>
            </a:r>
          </a:p>
          <a:p>
            <a:r>
              <a:rPr lang="tr-TR" dirty="0" smtClean="0"/>
              <a:t>Subklinik olarak geçirilebilir.</a:t>
            </a:r>
          </a:p>
          <a:p>
            <a:r>
              <a:rPr lang="tr-TR" dirty="0" smtClean="0"/>
              <a:t>Kendini sınırlayan, semptomatik hastalığı dönüşebilir.</a:t>
            </a:r>
          </a:p>
          <a:p>
            <a:r>
              <a:rPr lang="tr-TR" dirty="0" smtClean="0"/>
              <a:t>Fulminan hepatite ilerleyebilir.</a:t>
            </a:r>
          </a:p>
          <a:p>
            <a:r>
              <a:rPr lang="tr-TR" dirty="0" smtClean="0"/>
              <a:t>ABD’de yılda 200bin-700bin arası vaka bulunmakta (%32 HAV, %43 HBV, %21 HCV)</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--fulminan hepatit: </a:t>
            </a:r>
            <a:r>
              <a:rPr lang="tr-TR" sz="800" kern="1200" dirty="0" smtClean="0">
                <a:solidFill>
                  <a:schemeClr val="tx1"/>
                </a:solidFill>
                <a:latin typeface="+mn-lt"/>
                <a:ea typeface="+mn-ea"/>
                <a:cs typeface="Arial" panose="020B0604020202020204" pitchFamily="34" charset="0"/>
              </a:rPr>
              <a:t>Fulminant hepatit; sarılık ve koagülopatiyle birlikte karaciğer fonksiyonlarının hızla bozulması ve hepatik ensefalopatinin varlığıyla tanımlanan klinik bir tablodur. Hasta mutlaka yoğun bakım ünitesinde izlenmeli ve bir an önce en yakın karaciğer transplantasyonu yapılabilecek merkeze sevki planlanmalıdır</a:t>
            </a:r>
            <a:endParaRPr lang="tr-TR"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800" kern="1200" dirty="0" smtClean="0">
              <a:solidFill>
                <a:schemeClr val="tx1"/>
              </a:solidFill>
              <a:latin typeface="+mn-lt"/>
              <a:ea typeface="+mn-ea"/>
              <a:cs typeface="Arial" panose="020B0604020202020204" pitchFamily="34" charset="0"/>
            </a:endParaRP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42</a:t>
            </a:fld>
            <a:endParaRPr lang="tr-TR"/>
          </a:p>
        </p:txBody>
      </p:sp>
    </p:spTree>
    <p:extLst>
      <p:ext uri="{BB962C8B-B14F-4D97-AF65-F5344CB8AC3E}">
        <p14:creationId xmlns:p14="http://schemas.microsoft.com/office/powerpoint/2010/main" val="201611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--Klinik; Akut viral hepatitler tipik olarak birkaç gün süren prodromal faz ile başlar. Kırgınlık, halsizlik, iştahsızlık, bulantı, kusma, kas ve baş ağrısını kapsayan yapısal ve gastrointestinal semptomlar ile karakterizedir. Hafif bir ateş olabilir. Tat ve koku değişimleri olabilir.</a:t>
            </a:r>
          </a:p>
          <a:p>
            <a:r>
              <a:rPr lang="tr-TR" dirty="0" smtClean="0"/>
              <a:t>--Birkaç gün ila bir hafta içinde bilirubinüri ve akolik gaita oluşur. </a:t>
            </a:r>
            <a:r>
              <a:rPr lang="tr-TR" sz="1200" b="0" i="0" kern="1200" dirty="0" smtClean="0">
                <a:solidFill>
                  <a:schemeClr val="tx1"/>
                </a:solidFill>
                <a:effectLst/>
                <a:latin typeface="+mn-lt"/>
                <a:ea typeface="+mn-ea"/>
                <a:cs typeface="+mn-cs"/>
              </a:rPr>
              <a:t> Erken belirtiler ve semptomlar genellikle sarılık ortaya çıktığında azalır </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smtClean="0"/>
              <a:t>Grip </a:t>
            </a:r>
            <a:r>
              <a:rPr lang="tr-TR" dirty="0" smtClean="0"/>
              <a:t>düşündüren semptomlar baskın olabilir.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Ürtiker artralji de gelişebilir. </a:t>
            </a:r>
          </a:p>
          <a:p>
            <a:r>
              <a:rPr lang="tr-TR" sz="1200" b="0" i="0" u="none" strike="noStrike" kern="1200" baseline="0" dirty="0" smtClean="0">
                <a:solidFill>
                  <a:schemeClr val="tx1"/>
                </a:solidFill>
                <a:latin typeface="+mn-lt"/>
                <a:ea typeface="+mn-ea"/>
                <a:cs typeface="+mn-cs"/>
              </a:rPr>
              <a:t>Çok geçmeden hiperbiliüribinemi ile sarılık çıkar ve akolik (soluk renkli) gaytaya hastanın kendini daha iyi hissetmesi eşlik eder.</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bu donem biterken dışkı renginde hafi f acılma, idrar renginde koyulaşma gozlenir.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43</a:t>
            </a:fld>
            <a:endParaRPr lang="tr-TR"/>
          </a:p>
        </p:txBody>
      </p:sp>
    </p:spTree>
    <p:extLst>
      <p:ext uri="{BB962C8B-B14F-4D97-AF65-F5344CB8AC3E}">
        <p14:creationId xmlns:p14="http://schemas.microsoft.com/office/powerpoint/2010/main" val="2077460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--Tüm akut viral hepatit hastalarının oldukça büyük bir kısmı belirtisizdir ya da sarılıksız </a:t>
            </a:r>
            <a:r>
              <a:rPr lang="tr-TR" sz="1200" b="0" i="1" u="none" strike="noStrike" kern="1200" baseline="0" dirty="0" smtClean="0">
                <a:solidFill>
                  <a:schemeClr val="tx1"/>
                </a:solidFill>
                <a:latin typeface="+mn-lt"/>
                <a:ea typeface="+mn-ea"/>
                <a:cs typeface="+mn-cs"/>
              </a:rPr>
              <a:t>(anik/erik hepatit) </a:t>
            </a:r>
            <a:r>
              <a:rPr lang="tr-TR" sz="1200" b="0" i="0" u="none" strike="noStrike" kern="1200" baseline="0" dirty="0" smtClean="0">
                <a:solidFill>
                  <a:schemeClr val="tx1"/>
                </a:solidFill>
                <a:latin typeface="+mn-lt"/>
                <a:ea typeface="+mn-ea"/>
                <a:cs typeface="+mn-cs"/>
              </a:rPr>
              <a:t>semptomları vardır</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--Bradikardi, ozellikle ikterik hastalarda ortaya cıkabilmektedir. Bradikardi serum bilirubin duzeyi ile korelasyon gostermektedir ve safra tuzlarının sinoatriyal noda etkisiyle acıklanmaktadır.</a:t>
            </a:r>
          </a:p>
          <a:p>
            <a:endParaRPr lang="tr-TR" sz="1200" b="0" i="0" u="none" strike="noStrike" kern="1200" baseline="0" dirty="0" smtClean="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44</a:t>
            </a:fld>
            <a:endParaRPr lang="tr-TR"/>
          </a:p>
        </p:txBody>
      </p:sp>
    </p:spTree>
    <p:extLst>
      <p:ext uri="{BB962C8B-B14F-4D97-AF65-F5344CB8AC3E}">
        <p14:creationId xmlns:p14="http://schemas.microsoft.com/office/powerpoint/2010/main" val="275065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Kaynak: Harper's Illustrated Biochemistry</a:t>
            </a:r>
          </a:p>
          <a:p>
            <a:r>
              <a:rPr lang="tr-TR" dirty="0" smtClean="0"/>
              <a:t>Bilirubin ugt: udp glukuronizil transferaz</a:t>
            </a:r>
          </a:p>
          <a:p>
            <a:r>
              <a:rPr lang="tr-TR" dirty="0" smtClean="0"/>
              <a:t>Hepatik bilurubin metabolizmasının üç evresi mevcuttur;</a:t>
            </a:r>
            <a:r>
              <a:rPr lang="tr-TR" baseline="0" dirty="0" smtClean="0"/>
              <a:t> </a:t>
            </a:r>
            <a:r>
              <a:rPr lang="tr-TR" dirty="0" smtClean="0"/>
              <a:t>uptake (1), konjugasyon (2) ve safra içerisine</a:t>
            </a:r>
            <a:r>
              <a:rPr lang="tr-TR" baseline="0" dirty="0" smtClean="0"/>
              <a:t> s</a:t>
            </a:r>
            <a:r>
              <a:rPr lang="tr-TR" dirty="0" smtClean="0"/>
              <a:t>ekresyon (3), hız kısıtlayıcı basamak son fazdır.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Disse aralığında Karaciğer sinüzoidlerinde albümin-bilirubin kompleksi ayrışır ve albümin dolaşımda kalırken bilirubin kolaylaştırılmış diffüzyon ile hepatosit tarafından alınır. Daha sonra UDP glukoronil transferaz enzimi ile glukoronik asid konjugasyonu gerçekleşir ve suda çözülebilen bilurubin monoglukoronid ve diglukoronide dönüşür.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Bilirubin transportundaki adımların her birine aracılık eden spesifik taşıyıcılardaki kusurlar hiperbilirubinemiye yol açabilir.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7</a:t>
            </a:fld>
            <a:endParaRPr lang="tr-TR"/>
          </a:p>
        </p:txBody>
      </p:sp>
    </p:spTree>
    <p:extLst>
      <p:ext uri="{BB962C8B-B14F-4D97-AF65-F5344CB8AC3E}">
        <p14:creationId xmlns:p14="http://schemas.microsoft.com/office/powerpoint/2010/main" val="1541760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serum bilürini (&gt;2.5-3mg/dL)</a:t>
            </a:r>
          </a:p>
          <a:p>
            <a:r>
              <a:rPr lang="tr-TR" sz="1200" b="0" i="0" kern="1200" dirty="0" smtClean="0">
                <a:solidFill>
                  <a:schemeClr val="tx1"/>
                </a:solidFill>
                <a:effectLst/>
                <a:latin typeface="+mn-lt"/>
                <a:ea typeface="+mn-ea"/>
                <a:cs typeface="+mn-cs"/>
              </a:rPr>
              <a:t>Serum alanin aminotransferaz genellikle serum aspartat aminotransferazdan daha yüksektir</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ALP sıklıkla normalin üç katı ile sınırlıdır.</a:t>
            </a:r>
          </a:p>
          <a:p>
            <a:r>
              <a:rPr lang="tr-TR" sz="1200" b="0" i="0" u="none" strike="noStrike" kern="1200" baseline="0" dirty="0" smtClean="0">
                <a:solidFill>
                  <a:schemeClr val="tx1"/>
                </a:solidFill>
                <a:latin typeface="+mn-lt"/>
                <a:ea typeface="+mn-ea"/>
                <a:cs typeface="+mn-cs"/>
              </a:rPr>
              <a:t>Tam kan sayımı genel olarak atipik lenfositler ile hafif lökopeni gösterir. Anemi ve trombositopeni de olabilir.</a:t>
            </a:r>
          </a:p>
          <a:p>
            <a:r>
              <a:rPr lang="tr-TR" sz="1200" b="0" i="0" u="none" strike="noStrike" kern="1200" baseline="0" dirty="0" smtClean="0">
                <a:solidFill>
                  <a:schemeClr val="tx1"/>
                </a:solidFill>
                <a:latin typeface="+mn-lt"/>
                <a:ea typeface="+mn-ea"/>
                <a:cs typeface="+mn-cs"/>
              </a:rPr>
              <a:t>Akut viral hepatitin ikterikfazı günler haftalar sürebilir, takiben semptomlar ve laboratuvar değerleri geriler.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45</a:t>
            </a:fld>
            <a:endParaRPr lang="tr-TR"/>
          </a:p>
        </p:txBody>
      </p:sp>
    </p:spTree>
    <p:extLst>
      <p:ext uri="{BB962C8B-B14F-4D97-AF65-F5344CB8AC3E}">
        <p14:creationId xmlns:p14="http://schemas.microsoft.com/office/powerpoint/2010/main" val="79322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800" kern="1200" dirty="0" smtClean="0">
                <a:solidFill>
                  <a:schemeClr val="tx1"/>
                </a:solidFill>
                <a:latin typeface="+mn-lt"/>
                <a:ea typeface="+mn-ea"/>
                <a:cs typeface="Arial" panose="020B0604020202020204" pitchFamily="34" charset="0"/>
              </a:rPr>
              <a:t>-Genellikle fekal-oral yolla bulaşır. </a:t>
            </a:r>
          </a:p>
          <a:p>
            <a:r>
              <a:rPr lang="tr-TR" sz="800" kern="1200" dirty="0" smtClean="0">
                <a:solidFill>
                  <a:schemeClr val="tx1"/>
                </a:solidFill>
                <a:latin typeface="+mn-lt"/>
                <a:ea typeface="+mn-ea"/>
                <a:cs typeface="Arial" panose="020B0604020202020204" pitchFamily="34" charset="0"/>
              </a:rPr>
              <a:t>-Virüsün inkübasyon süresi ortalama 30 gündür.</a:t>
            </a:r>
          </a:p>
          <a:p>
            <a:r>
              <a:rPr lang="tr-TR" sz="800" kern="1200" dirty="0" smtClean="0">
                <a:solidFill>
                  <a:schemeClr val="tx1"/>
                </a:solidFill>
                <a:latin typeface="+mn-lt"/>
                <a:ea typeface="+mn-ea"/>
                <a:cs typeface="Arial" panose="020B0604020202020204" pitchFamily="34" charset="0"/>
              </a:rPr>
              <a:t>-Genellikle kendini sınırlayan ve kronikleşmeyen bir hepatit tablosu yapar.</a:t>
            </a:r>
          </a:p>
          <a:p>
            <a:r>
              <a:rPr lang="tr-TR" sz="800" kern="1200" dirty="0" smtClean="0">
                <a:solidFill>
                  <a:schemeClr val="tx1"/>
                </a:solidFill>
                <a:latin typeface="+mn-lt"/>
                <a:ea typeface="+mn-ea"/>
                <a:cs typeface="Arial" panose="020B0604020202020204" pitchFamily="34" charset="0"/>
              </a:rPr>
              <a:t>-Fulminan seyir nadirdir.</a:t>
            </a:r>
          </a:p>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-Enfekte bireyler kuluçka döneminde bulaşıcıdır ve sarılık ortaya çıktıktan sonra yaklaşık bir hafta boyunca böyle kalır.</a:t>
            </a:r>
          </a:p>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-Ülkemizde çocuklara 18. ve 24. aylarda, risk grubundaki kişilere de en az 6 ay ara ile 2 doz halinde sağlık kuruluşlarımızda hepatit A aşısı uygulanmaktadır.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a:t>
            </a:r>
            <a:r>
              <a:rPr lang="tr-TR" sz="1200" dirty="0" smtClean="0">
                <a:latin typeface="Arial" panose="020B0604020202020204" pitchFamily="34" charset="0"/>
                <a:cs typeface="Arial" panose="020B0604020202020204" pitchFamily="34" charset="0"/>
              </a:rPr>
              <a:t>İyi kişisel hijyen ve el yıkama</a:t>
            </a:r>
          </a:p>
          <a:p>
            <a:pPr marL="0" marR="0" indent="0" algn="l" defTabSz="914400" rtl="0" eaLnBrk="1" fontAlgn="auto" latinLnBrk="0" hangingPunct="1">
              <a:lnSpc>
                <a:spcPct val="100000"/>
              </a:lnSpc>
              <a:spcBef>
                <a:spcPts val="0"/>
              </a:spcBef>
              <a:spcAft>
                <a:spcPts val="0"/>
              </a:spcAft>
              <a:buClrTx/>
              <a:buSzTx/>
              <a:buFontTx/>
              <a:buNone/>
              <a:tabLst/>
              <a:defRPr/>
            </a:pPr>
            <a:endParaRPr lang="tr-TR" b="1" dirty="0" smtClean="0"/>
          </a:p>
          <a:p>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-Serum aminotransferazları, virüse maruz kaldıktan yaklaşık bir ay sonra zirve yapar ve ardından haftada yaklaşık yüzde 75 oranında düşer . Serum bilirubin konsantrasyonu genellikle pik seviyelerin ardından iki hafta içinde düşer.</a:t>
            </a:r>
          </a:p>
          <a:p>
            <a:r>
              <a:rPr lang="tr-TR" sz="1200" b="0" i="0" kern="1200" dirty="0" smtClean="0">
                <a:solidFill>
                  <a:schemeClr val="tx1"/>
                </a:solidFill>
                <a:effectLst/>
                <a:latin typeface="+mn-lt"/>
                <a:ea typeface="+mn-ea"/>
                <a:cs typeface="+mn-cs"/>
              </a:rPr>
              <a:t>Enfekte bireyler kuluçka döneminde bulaşıcıdır ve sarılık ortaya çıktıktan sonra yaklaşık bir hafta boyunca böyle kalır.</a:t>
            </a:r>
          </a:p>
          <a:p>
            <a:r>
              <a:rPr lang="tr-TR" sz="1200" b="0" i="0" kern="1200" dirty="0" smtClean="0">
                <a:solidFill>
                  <a:schemeClr val="tx1"/>
                </a:solidFill>
                <a:effectLst/>
                <a:latin typeface="+mn-lt"/>
                <a:ea typeface="+mn-ea"/>
                <a:cs typeface="+mn-cs"/>
              </a:rPr>
              <a:t>Hastaların yüzde 85'inde iki ila üç ay içinde tam klinik ve biyokimyasal iyileşme gözlenir ve hemen hemen tüm hastalarda altı ayda tam iyileşme gözlenir.</a:t>
            </a:r>
          </a:p>
          <a:p>
            <a:endParaRPr lang="tr-T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HAV enfeksiyonunun esas bulaş yolunun fekal-oral yol olması nedeniyle virüsün yiyecek, su ve çevreyi kontamine etmesinin önlenmesi en önemli kontrol yöntemidir.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smtClean="0"/>
              <a:t>Çocuklar hafi seyirli/asemptomatik geçirirken erişkinlerde daha şiddetli seyreder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dirty="0" smtClean="0"/>
          </a:p>
          <a:p>
            <a:r>
              <a:rPr lang="tr-TR" sz="1200" b="0" i="0" u="none" strike="noStrike" kern="1200" baseline="0" dirty="0" smtClean="0">
                <a:solidFill>
                  <a:schemeClr val="tx1"/>
                </a:solidFill>
                <a:latin typeface="+mn-lt"/>
                <a:ea typeface="+mn-ea"/>
                <a:cs typeface="+mn-cs"/>
              </a:rPr>
              <a:t>Sosyoekonomik durum kotuluğu</a:t>
            </a:r>
          </a:p>
          <a:p>
            <a:r>
              <a:rPr lang="tr-TR" sz="1200" b="0" i="0" u="none" strike="noStrike" kern="1200" baseline="0" dirty="0" smtClean="0">
                <a:solidFill>
                  <a:schemeClr val="tx1"/>
                </a:solidFill>
                <a:latin typeface="+mn-lt"/>
                <a:ea typeface="+mn-ea"/>
                <a:cs typeface="+mn-cs"/>
              </a:rPr>
              <a:t> Alt yapı hizmetlerinin yetersizliği</a:t>
            </a:r>
          </a:p>
          <a:p>
            <a:r>
              <a:rPr lang="tr-TR" sz="1200" b="0" i="0" u="none" strike="noStrike" kern="1200" baseline="0" dirty="0" smtClean="0">
                <a:solidFill>
                  <a:schemeClr val="tx1"/>
                </a:solidFill>
                <a:latin typeface="+mn-lt"/>
                <a:ea typeface="+mn-ea"/>
                <a:cs typeface="+mn-cs"/>
              </a:rPr>
              <a:t> Uzun sureli yakın temasın olduğu okul, kurumlar</a:t>
            </a:r>
          </a:p>
          <a:p>
            <a:r>
              <a:rPr lang="tr-TR" sz="1200" b="0" i="0" u="none" strike="noStrike" kern="1200" baseline="0" dirty="0" smtClean="0">
                <a:solidFill>
                  <a:schemeClr val="tx1"/>
                </a:solidFill>
                <a:latin typeface="+mn-lt"/>
                <a:ea typeface="+mn-ea"/>
                <a:cs typeface="+mn-cs"/>
              </a:rPr>
              <a:t>ve askeri alanlar gibi toplu yaşam</a:t>
            </a:r>
          </a:p>
          <a:p>
            <a:r>
              <a:rPr lang="tr-TR" sz="1200" b="0" i="0" u="none" strike="noStrike" kern="1200" baseline="0" dirty="0" smtClean="0">
                <a:solidFill>
                  <a:schemeClr val="tx1"/>
                </a:solidFill>
                <a:latin typeface="+mn-lt"/>
                <a:ea typeface="+mn-ea"/>
                <a:cs typeface="+mn-cs"/>
              </a:rPr>
              <a:t>Alanları</a:t>
            </a:r>
          </a:p>
          <a:p>
            <a:r>
              <a:rPr lang="tr-TR" sz="1200" b="0" i="0" u="none" strike="noStrike" kern="1200" baseline="0" dirty="0" smtClean="0">
                <a:solidFill>
                  <a:schemeClr val="tx1"/>
                </a:solidFill>
                <a:latin typeface="+mn-lt"/>
                <a:ea typeface="+mn-ea"/>
                <a:cs typeface="+mn-cs"/>
              </a:rPr>
              <a:t>Kanalizasyon işcileri</a:t>
            </a:r>
          </a:p>
          <a:p>
            <a:r>
              <a:rPr lang="tr-TR" sz="1200" b="0" i="0" u="none" strike="noStrike" kern="1200" baseline="0" dirty="0" smtClean="0">
                <a:solidFill>
                  <a:schemeClr val="tx1"/>
                </a:solidFill>
                <a:latin typeface="+mn-lt"/>
                <a:ea typeface="+mn-ea"/>
                <a:cs typeface="+mn-cs"/>
              </a:rPr>
              <a:t> Kucuk cocuklara bakım veren yuva ve kreşlerdeki</a:t>
            </a:r>
          </a:p>
          <a:p>
            <a:r>
              <a:rPr lang="tr-TR" sz="1200" b="0" i="0" u="none" strike="noStrike" kern="1200" baseline="0" dirty="0" smtClean="0">
                <a:solidFill>
                  <a:schemeClr val="tx1"/>
                </a:solidFill>
                <a:latin typeface="+mn-lt"/>
                <a:ea typeface="+mn-ea"/>
                <a:cs typeface="+mn-cs"/>
              </a:rPr>
              <a:t>cocuklar ve personel</a:t>
            </a:r>
          </a:p>
          <a:p>
            <a:r>
              <a:rPr lang="tr-TR" sz="1200" b="0" i="0" u="none" strike="noStrike" kern="1200" baseline="0" dirty="0" smtClean="0">
                <a:solidFill>
                  <a:schemeClr val="tx1"/>
                </a:solidFill>
                <a:latin typeface="+mn-lt"/>
                <a:ea typeface="+mn-ea"/>
                <a:cs typeface="+mn-cs"/>
              </a:rPr>
              <a:t>Damar ici uyuşturucu bağımlıları</a:t>
            </a:r>
          </a:p>
          <a:p>
            <a:r>
              <a:rPr lang="tr-TR" sz="1200" b="0" i="0" u="none" strike="noStrike" kern="1200" baseline="0" dirty="0" smtClean="0">
                <a:solidFill>
                  <a:schemeClr val="tx1"/>
                </a:solidFill>
                <a:latin typeface="+mn-lt"/>
                <a:ea typeface="+mn-ea"/>
                <a:cs typeface="+mn-cs"/>
              </a:rPr>
              <a:t> Eşcinseller</a:t>
            </a:r>
            <a:endParaRPr lang="tr-TR" dirty="0" smtClean="0"/>
          </a:p>
          <a:p>
            <a:endParaRPr lang="tr-TR" dirty="0" smtClean="0"/>
          </a:p>
          <a:p>
            <a:endParaRPr lang="tr-TR" dirty="0" smtClean="0"/>
          </a:p>
          <a:p>
            <a:r>
              <a:rPr lang="tr-TR" dirty="0" smtClean="0"/>
              <a:t>-Risk Altındaki Gruplar • Kronik HBV / HCV enfeksiyonu olanlar • Virüs dışı nedenlere bağlı kronik karaciğer hastalığı olan kişiler • Sık kan ve kan ürünü alması gereken hastalar • Seronegatif sağlık çalışanları ve öğrencileri • Kreş ve bakımevi çalışanları • Eşcinsel/biseksüel erkekler • Madde bağımlılığı olan bireyler • Hepatit A hastalığının sık olduğu ülkelere seyahat edecek seronegatif kişiler • HIV/AIDS olguları • Organ ve kemik iliği nakli adayları ve alıcıları • Kanalizasyon işçileri • Göçmenlerle temasta bulunan kolluk kuvvetleri • Geri Gönderme Merkezinde görevli personel</a:t>
            </a:r>
          </a:p>
          <a:p>
            <a:endParaRPr lang="tr-TR" dirty="0" smtClean="0"/>
          </a:p>
          <a:p>
            <a:pPr marL="0" indent="0">
              <a:buNone/>
            </a:pPr>
            <a:r>
              <a:rPr lang="tr-TR" dirty="0" smtClean="0"/>
              <a:t>-</a:t>
            </a:r>
            <a:r>
              <a:rPr lang="tr-TR" dirty="0" smtClean="0">
                <a:latin typeface="Arial" panose="020B0604020202020204" pitchFamily="34" charset="0"/>
                <a:cs typeface="Arial" panose="020B0604020202020204" pitchFamily="34" charset="0"/>
              </a:rPr>
              <a:t>Tedavi;</a:t>
            </a:r>
          </a:p>
          <a:p>
            <a:r>
              <a:rPr lang="tr-TR" dirty="0" smtClean="0">
                <a:latin typeface="Arial" panose="020B0604020202020204" pitchFamily="34" charset="0"/>
                <a:cs typeface="Arial" panose="020B0604020202020204" pitchFamily="34" charset="0"/>
              </a:rPr>
              <a:t>Destekleyicidir.</a:t>
            </a:r>
          </a:p>
          <a:p>
            <a:r>
              <a:rPr lang="tr-TR" dirty="0" smtClean="0">
                <a:latin typeface="Arial" panose="020B0604020202020204" pitchFamily="34" charset="0"/>
                <a:cs typeface="Arial" panose="020B0604020202020204" pitchFamily="34" charset="0"/>
              </a:rPr>
              <a:t>Antiviral ilaçlar kullanılmaz.</a:t>
            </a:r>
          </a:p>
          <a:p>
            <a:r>
              <a:rPr lang="tr-TR" dirty="0" smtClean="0">
                <a:latin typeface="Arial" panose="020B0604020202020204" pitchFamily="34" charset="0"/>
                <a:cs typeface="Arial" panose="020B0604020202020204" pitchFamily="34" charset="0"/>
              </a:rPr>
              <a:t>Hepatotoksik ilaç kullanımından kaçınılmalı</a:t>
            </a:r>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47</a:t>
            </a:fld>
            <a:endParaRPr lang="tr-TR"/>
          </a:p>
        </p:txBody>
      </p:sp>
    </p:spTree>
    <p:extLst>
      <p:ext uri="{BB962C8B-B14F-4D97-AF65-F5344CB8AC3E}">
        <p14:creationId xmlns:p14="http://schemas.microsoft.com/office/powerpoint/2010/main" val="1610327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sz="1200" kern="1200" dirty="0" smtClean="0">
                <a:solidFill>
                  <a:schemeClr val="tx1"/>
                </a:solidFill>
                <a:latin typeface="+mn-lt"/>
                <a:ea typeface="+mn-ea"/>
                <a:cs typeface="+mn-cs"/>
              </a:rPr>
              <a:t>--HBV’nin 4 temel bulaş yolu vardır.</a:t>
            </a:r>
          </a:p>
          <a:p>
            <a:r>
              <a:rPr lang="tr-TR" sz="1200" u="sng" kern="1200" dirty="0" smtClean="0">
                <a:solidFill>
                  <a:schemeClr val="tx1"/>
                </a:solidFill>
                <a:latin typeface="+mn-lt"/>
                <a:ea typeface="+mn-ea"/>
                <a:cs typeface="Arial" panose="020B0604020202020204" pitchFamily="34" charset="0"/>
              </a:rPr>
              <a:t>Perkutan bulaş</a:t>
            </a:r>
            <a:r>
              <a:rPr lang="tr-TR" sz="1200" kern="1200" dirty="0" smtClean="0">
                <a:solidFill>
                  <a:schemeClr val="tx1"/>
                </a:solidFill>
                <a:latin typeface="+mn-lt"/>
                <a:ea typeface="+mn-ea"/>
                <a:cs typeface="Arial" panose="020B0604020202020204" pitchFamily="34" charset="0"/>
              </a:rPr>
              <a:t>: Kan ve kan ürünleri transfüzyonu, hemodiyaliz, endoskopi, ortak temizlik malzemesi kullanımı veya vücut sekresyonları ile temas.</a:t>
            </a:r>
          </a:p>
          <a:p>
            <a:r>
              <a:rPr lang="tr-TR" sz="1200" u="sng" kern="1200" dirty="0" smtClean="0">
                <a:solidFill>
                  <a:schemeClr val="tx1"/>
                </a:solidFill>
                <a:latin typeface="+mn-lt"/>
                <a:ea typeface="+mn-ea"/>
                <a:cs typeface="Arial" panose="020B0604020202020204" pitchFamily="34" charset="0"/>
              </a:rPr>
              <a:t>Cinsel yol ile bulaş</a:t>
            </a:r>
            <a:r>
              <a:rPr lang="tr-TR" sz="1200" kern="1200" dirty="0" smtClean="0">
                <a:solidFill>
                  <a:schemeClr val="tx1"/>
                </a:solidFill>
                <a:latin typeface="+mn-lt"/>
                <a:ea typeface="+mn-ea"/>
                <a:cs typeface="Arial" panose="020B0604020202020204" pitchFamily="34" charset="0"/>
              </a:rPr>
              <a:t>: </a:t>
            </a:r>
          </a:p>
          <a:p>
            <a:r>
              <a:rPr lang="tr-TR" sz="1200" u="sng" dirty="0" smtClean="0">
                <a:cs typeface="Arial" panose="020B0604020202020204" pitchFamily="34" charset="0"/>
              </a:rPr>
              <a:t>Perinatal bulaş</a:t>
            </a:r>
            <a:r>
              <a:rPr lang="tr-TR" sz="1200" dirty="0" smtClean="0">
                <a:cs typeface="Arial" panose="020B0604020202020204" pitchFamily="34" charset="0"/>
              </a:rPr>
              <a:t>: HBV ile enfekte annelerden doğan  bebekler perinatal dönemde enfekte olabilirler. </a:t>
            </a:r>
          </a:p>
          <a:p>
            <a:r>
              <a:rPr lang="tr-TR" sz="1200" u="sng" dirty="0" smtClean="0">
                <a:cs typeface="Arial" panose="020B0604020202020204" pitchFamily="34" charset="0"/>
              </a:rPr>
              <a:t>Horizontal bulaş</a:t>
            </a:r>
            <a:r>
              <a:rPr lang="tr-TR" sz="1200" dirty="0" smtClean="0">
                <a:cs typeface="Arial" panose="020B0604020202020204" pitchFamily="34" charset="0"/>
              </a:rPr>
              <a:t>: Sık temasın olduğu aile içi bulaş bu grupta yer alır.</a:t>
            </a:r>
            <a:r>
              <a:rPr lang="tr-TR" sz="1200" b="0" i="0" u="none" strike="noStrike" kern="1200" baseline="0" dirty="0" smtClean="0">
                <a:solidFill>
                  <a:schemeClr val="tx1"/>
                </a:solidFill>
                <a:latin typeface="+mn-lt"/>
                <a:ea typeface="+mn-ea"/>
                <a:cs typeface="+mn-cs"/>
              </a:rPr>
              <a:t> </a:t>
            </a:r>
          </a:p>
          <a:p>
            <a:r>
              <a:rPr lang="tr-TR" sz="1200" b="0" i="0" u="none" strike="noStrike" kern="1200" baseline="0" dirty="0" smtClean="0">
                <a:solidFill>
                  <a:schemeClr val="tx1"/>
                </a:solidFill>
                <a:latin typeface="+mn-lt"/>
                <a:ea typeface="+mn-ea"/>
                <a:cs typeface="+mn-cs"/>
              </a:rPr>
              <a:t>akupunktur, aynı enjektorun farklı bireylerde kullanımı ve dovme yaptırma.  Havlu, jilet, tıraş makinesi, diş fırcası, banyo malzemeleri gibi gunluk eşyaların kanla kontamine iken ortak kullanımı da perkutan bulaşmaya neden olabilir</a:t>
            </a:r>
            <a:endParaRPr lang="tr-TR" sz="1200" dirty="0" smtClean="0"/>
          </a:p>
          <a:p>
            <a:endParaRPr lang="tr-TR" dirty="0" smtClean="0"/>
          </a:p>
          <a:p>
            <a:r>
              <a:rPr lang="tr-TR" b="1" i="0" dirty="0" smtClean="0"/>
              <a:t>-</a:t>
            </a:r>
            <a:r>
              <a:rPr lang="tr-TR" sz="1200" b="1" i="0" dirty="0" smtClean="0">
                <a:latin typeface="Arial" panose="020B0604020202020204" pitchFamily="34" charset="0"/>
                <a:cs typeface="Arial" panose="020B0604020202020204" pitchFamily="34" charset="0"/>
              </a:rPr>
              <a:t>HBV aşısı çocukluk dönemi aşı takviminde bulunmaktadır. 0., 1. ve 6. ay olmak üzere 3 doz uygulanır.</a:t>
            </a:r>
            <a:endParaRPr lang="tr-TR" b="1" i="0"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48</a:t>
            </a:fld>
            <a:endParaRPr lang="tr-TR"/>
          </a:p>
        </p:txBody>
      </p:sp>
    </p:spTree>
    <p:extLst>
      <p:ext uri="{BB962C8B-B14F-4D97-AF65-F5344CB8AC3E}">
        <p14:creationId xmlns:p14="http://schemas.microsoft.com/office/powerpoint/2010/main" val="3084255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800" kern="1200" dirty="0" smtClean="0">
                <a:solidFill>
                  <a:schemeClr val="tx1"/>
                </a:solidFill>
                <a:latin typeface="+mn-lt"/>
                <a:ea typeface="+mn-ea"/>
                <a:cs typeface="+mn-cs"/>
              </a:rPr>
              <a:t>-</a:t>
            </a:r>
            <a:r>
              <a:rPr lang="tr-TR" altLang="tr-TR" sz="800" kern="1200" dirty="0" smtClean="0">
                <a:solidFill>
                  <a:schemeClr val="tx1"/>
                </a:solidFill>
                <a:latin typeface="+mn-lt"/>
                <a:ea typeface="+mn-ea"/>
                <a:cs typeface="Arial" panose="020B0604020202020204" pitchFamily="34" charset="0"/>
              </a:rPr>
              <a:t>Akut hepatit B tanısında HBsAg ve anti HBc İgM pozitifliği olur.</a:t>
            </a:r>
          </a:p>
          <a:p>
            <a:r>
              <a:rPr lang="tr-TR" sz="800" kern="1200" dirty="0" smtClean="0">
                <a:solidFill>
                  <a:schemeClr val="tx1"/>
                </a:solidFill>
                <a:latin typeface="+mn-lt"/>
                <a:ea typeface="+mn-ea"/>
                <a:cs typeface="+mn-cs"/>
              </a:rPr>
              <a:t>-HBsAg, bulaştan 1-10 hafta sonra, semptomlar başlamadan 2-7 hafta once serumda pozitifleşmektedir.</a:t>
            </a:r>
          </a:p>
          <a:p>
            <a:pPr marL="0" marR="0" indent="0" algn="l" defTabSz="914400" rtl="0" eaLnBrk="1" fontAlgn="auto" latinLnBrk="0" hangingPunct="1">
              <a:lnSpc>
                <a:spcPct val="100000"/>
              </a:lnSpc>
              <a:spcBef>
                <a:spcPts val="0"/>
              </a:spcBef>
              <a:spcAft>
                <a:spcPts val="0"/>
              </a:spcAft>
              <a:buClrTx/>
              <a:buSzTx/>
              <a:buFontTx/>
              <a:buNone/>
              <a:tabLst/>
              <a:defRPr/>
            </a:pPr>
            <a:r>
              <a:rPr lang="tr-TR" sz="800" kern="1200" dirty="0" smtClean="0">
                <a:solidFill>
                  <a:schemeClr val="tx1"/>
                </a:solidFill>
                <a:latin typeface="+mn-lt"/>
                <a:ea typeface="+mn-ea"/>
                <a:cs typeface="+mn-cs"/>
              </a:rPr>
              <a:t>-</a:t>
            </a:r>
            <a:r>
              <a:rPr lang="tr-TR" sz="800" dirty="0" smtClean="0"/>
              <a:t>-HBsAg pozitifl eştikten sonraki 1 ay icinde anti</a:t>
            </a:r>
            <a:r>
              <a:rPr lang="tr-TR" sz="800" b="1" dirty="0" smtClean="0"/>
              <a:t>-</a:t>
            </a:r>
            <a:r>
              <a:rPr lang="tr-TR" sz="800" dirty="0" smtClean="0"/>
              <a:t>HBc ortaya cıkmaktadır. Ancak bazı hastalarda HBsAg kaybından  aylar sonrasına kadar anti-HBs oluşmamaktadır ki, bu doneme pencere donemi denmektedir, bu donemde akut enfeksiyonu gosteren tek gosterge anti-HBc IgM’dir</a:t>
            </a:r>
          </a:p>
          <a:p>
            <a:endParaRPr lang="tr-TR" sz="800" kern="1200" dirty="0" smtClean="0">
              <a:solidFill>
                <a:schemeClr val="tx1"/>
              </a:solidFill>
              <a:latin typeface="+mn-lt"/>
              <a:ea typeface="+mn-ea"/>
              <a:cs typeface="+mn-cs"/>
            </a:endParaRPr>
          </a:p>
          <a:p>
            <a:r>
              <a:rPr lang="tr-TR" sz="800" kern="1200" dirty="0" smtClean="0">
                <a:solidFill>
                  <a:schemeClr val="tx1"/>
                </a:solidFill>
                <a:latin typeface="+mn-lt"/>
                <a:ea typeface="+mn-ea"/>
                <a:cs typeface="+mn-cs"/>
              </a:rPr>
              <a:t>-Hastaların %95’inde sarılık varlığında HBsAg pozitif olarak saptanmaktadır.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800" kern="1200" dirty="0" smtClean="0">
                <a:solidFill>
                  <a:schemeClr val="tx1"/>
                </a:solidFill>
                <a:latin typeface="+mn-lt"/>
                <a:ea typeface="+mn-ea"/>
                <a:cs typeface="+mn-cs"/>
              </a:rPr>
              <a:t>-</a:t>
            </a:r>
            <a:r>
              <a:rPr lang="tr-TR" altLang="tr-TR" sz="800" dirty="0" smtClean="0">
                <a:latin typeface="Arial" panose="020B0604020202020204" pitchFamily="34" charset="0"/>
                <a:cs typeface="Arial" panose="020B0604020202020204" pitchFamily="34" charset="0"/>
              </a:rPr>
              <a:t>Enfeksiyonun başlangıç döneminde HBV replikasyonunu gösteren, </a:t>
            </a:r>
            <a:r>
              <a:rPr lang="tr-TR" sz="800" b="1" dirty="0" smtClean="0">
                <a:latin typeface="Arial" panose="020B0604020202020204" pitchFamily="34" charset="0"/>
                <a:cs typeface="Arial" panose="020B0604020202020204" pitchFamily="34" charset="0"/>
              </a:rPr>
              <a:t>HBeAg ve HBV DNA pozitifliği de olabilir.</a:t>
            </a:r>
          </a:p>
          <a:p>
            <a:r>
              <a:rPr lang="tr-TR" sz="800" b="0" i="0" u="none" strike="noStrike" kern="1200" baseline="0" dirty="0" smtClean="0">
                <a:solidFill>
                  <a:schemeClr val="tx1"/>
                </a:solidFill>
                <a:latin typeface="+mn-lt"/>
                <a:ea typeface="+mn-ea"/>
                <a:cs typeface="+mn-cs"/>
              </a:rPr>
              <a:t>-Akut enfeksiyon boyunca HBeAg hızla temizlenmekte ve HBsAg kaybından once serumda kaybolmaktadır. Kronik HBV enfeksiyonlarında ise HBeAg yıllarca, hatta on yıllarca pozitif kalabilmektedir.</a:t>
            </a:r>
            <a:endParaRPr lang="tr-TR"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800" kern="1200" dirty="0" smtClean="0">
                <a:solidFill>
                  <a:schemeClr val="tx1"/>
                </a:solidFill>
                <a:latin typeface="+mn-lt"/>
                <a:ea typeface="+mn-ea"/>
                <a:cs typeface="+mn-cs"/>
              </a:rPr>
              <a:t>-HBV enfeksiyonunu gecirenlerin buyuk bolumu 6 ay icinde HBsAg’yi vucutlarından atmaktadır</a:t>
            </a:r>
            <a:endParaRPr lang="tr-TR" dirty="0" smtClean="0"/>
          </a:p>
          <a:p>
            <a:r>
              <a:rPr lang="tr-TR" sz="1200" b="0" i="0" u="none" strike="noStrike" kern="1200" baseline="0" dirty="0" smtClean="0">
                <a:solidFill>
                  <a:schemeClr val="tx1"/>
                </a:solidFill>
                <a:latin typeface="+mn-lt"/>
                <a:ea typeface="+mn-ea"/>
                <a:cs typeface="+mn-cs"/>
              </a:rPr>
              <a:t>Akut enfeksiyonu geciren ve iyileşen kişilerde anti HBc IgM negatifl eşirken, anti HBc IgG oluşur.</a:t>
            </a:r>
          </a:p>
          <a:p>
            <a:endParaRPr lang="tr-TR" dirty="0" smtClean="0"/>
          </a:p>
          <a:p>
            <a:pPr marL="0" indent="0">
              <a:buNone/>
            </a:pPr>
            <a:r>
              <a:rPr lang="tr-TR" b="1" dirty="0" smtClean="0"/>
              <a:t>-</a:t>
            </a:r>
            <a:r>
              <a:rPr lang="tr-TR" sz="800" b="1" kern="1200" dirty="0" smtClean="0">
                <a:solidFill>
                  <a:schemeClr val="tx1"/>
                </a:solidFill>
                <a:latin typeface="+mn-lt"/>
                <a:ea typeface="+mn-ea"/>
                <a:cs typeface="+mn-cs"/>
              </a:rPr>
              <a:t>Kronik hepatit B;</a:t>
            </a:r>
          </a:p>
          <a:p>
            <a:r>
              <a:rPr lang="tr-TR" sz="800" kern="1200" dirty="0" smtClean="0">
                <a:solidFill>
                  <a:schemeClr val="tx1"/>
                </a:solidFill>
                <a:latin typeface="+mn-lt"/>
                <a:ea typeface="+mn-ea"/>
                <a:cs typeface="+mn-cs"/>
              </a:rPr>
              <a:t>Tanısı, HBsAg'nin altı aydan uzun süre devam etmesine dayanır.</a:t>
            </a:r>
          </a:p>
          <a:p>
            <a:r>
              <a:rPr lang="tr-TR" sz="800" kern="1200" dirty="0" smtClean="0">
                <a:solidFill>
                  <a:schemeClr val="tx1"/>
                </a:solidFill>
                <a:latin typeface="+mn-lt"/>
                <a:ea typeface="+mn-ea"/>
                <a:cs typeface="Arial" panose="020B0604020202020204" pitchFamily="34" charset="0"/>
              </a:rPr>
              <a:t>Kalıcı veya aralıklı ALT / AST yüksekliği</a:t>
            </a:r>
          </a:p>
          <a:p>
            <a:endParaRPr lang="tr-TR" sz="800" kern="1200" dirty="0" smtClean="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49</a:t>
            </a:fld>
            <a:endParaRPr lang="tr-TR"/>
          </a:p>
        </p:txBody>
      </p:sp>
    </p:spTree>
    <p:extLst>
      <p:ext uri="{BB962C8B-B14F-4D97-AF65-F5344CB8AC3E}">
        <p14:creationId xmlns:p14="http://schemas.microsoft.com/office/powerpoint/2010/main" val="1927118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 ay boyunca akut HBV’li olgularda; 71 kişilik bir çalışmada 31 kişi lamuvidine, 40 kişi plasebo verilmiş. Lamuvidine; </a:t>
            </a:r>
            <a:r>
              <a:rPr lang="tr-TR" sz="1200" b="0" i="0" kern="1200" dirty="0" smtClean="0">
                <a:solidFill>
                  <a:schemeClr val="tx1"/>
                </a:solidFill>
                <a:effectLst/>
                <a:latin typeface="+mn-lt"/>
                <a:ea typeface="+mn-ea"/>
                <a:cs typeface="+mn-cs"/>
              </a:rPr>
              <a:t> plaseboya kıyasla önemli ölçüde daha fazla biyokimyasal ve klinik iyileşmeye neden olmaz. (kaynak: </a:t>
            </a:r>
            <a:r>
              <a:rPr lang="tr-TR" sz="1200" b="1" i="0" kern="1200" dirty="0" smtClean="0">
                <a:solidFill>
                  <a:schemeClr val="tx1"/>
                </a:solidFill>
                <a:effectLst/>
                <a:latin typeface="+mn-lt"/>
                <a:ea typeface="+mn-ea"/>
                <a:cs typeface="+mn-cs"/>
              </a:rPr>
              <a:t>A randomized controlled trial of lamivudine to treat acute hepatitis B</a:t>
            </a:r>
            <a:r>
              <a:rPr lang="tr-TR"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a:t>
            </a:r>
            <a:r>
              <a:rPr lang="tr-TR" dirty="0" smtClean="0"/>
              <a:t>Koagülopatisi olan, derin sarılığı olan veya ensefalopatisi olan hastalar genellikle hastaneye yatırılmalıdır. </a:t>
            </a:r>
          </a:p>
          <a:p>
            <a:r>
              <a:rPr lang="tr-TR" dirty="0" smtClean="0"/>
              <a:t>-Daha yaşlı, önemli komorbiditeleri olan, oral alımı tolere edemeyen hastalarda da hastaneye yatış düşünülebilir.</a:t>
            </a:r>
          </a:p>
          <a:p>
            <a:endParaRPr lang="tr-TR" dirty="0" smtClean="0"/>
          </a:p>
          <a:p>
            <a:pPr marL="0" indent="0">
              <a:buNone/>
            </a:pPr>
            <a:r>
              <a:rPr lang="tr-TR" dirty="0" smtClean="0"/>
              <a:t>-Kronik hbv Tedavi;</a:t>
            </a:r>
          </a:p>
          <a:p>
            <a:r>
              <a:rPr lang="tr-TR" dirty="0" smtClean="0"/>
              <a:t>Pegile interferon</a:t>
            </a:r>
          </a:p>
          <a:p>
            <a:r>
              <a:rPr lang="tr-TR" dirty="0" smtClean="0"/>
              <a:t>Oral antiviraller (Lamivudin, Telbuvidin, Adefovir, Tenofovir, Entekavir, Tenofovir Alafenamid-TAF)</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50</a:t>
            </a:fld>
            <a:endParaRPr lang="tr-TR"/>
          </a:p>
        </p:txBody>
      </p:sp>
    </p:spTree>
    <p:extLst>
      <p:ext uri="{BB962C8B-B14F-4D97-AF65-F5344CB8AC3E}">
        <p14:creationId xmlns:p14="http://schemas.microsoft.com/office/powerpoint/2010/main" val="2450794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--lipoprotein kılıfını (hastalık) yapmak için HBV’ye ihtiyaç duyar. </a:t>
            </a:r>
          </a:p>
          <a:p>
            <a:r>
              <a:rPr lang="tr-TR" sz="1200" b="0" i="0" u="none" strike="noStrike" kern="1200" baseline="0" dirty="0" smtClean="0">
                <a:solidFill>
                  <a:schemeClr val="tx1"/>
                </a:solidFill>
                <a:latin typeface="+mn-lt"/>
                <a:ea typeface="+mn-ea"/>
                <a:cs typeface="+mn-cs"/>
              </a:rPr>
              <a:t>--</a:t>
            </a:r>
            <a:r>
              <a:rPr lang="tr-TR" dirty="0" smtClean="0"/>
              <a:t>Akut enfeksiyon iki şekilde olabilir;</a:t>
            </a:r>
          </a:p>
          <a:p>
            <a:pPr lvl="1"/>
            <a:r>
              <a:rPr lang="tr-TR" dirty="0" smtClean="0"/>
              <a:t>Akut HBV enfeksiyonu ile ko-enfeksiyon </a:t>
            </a:r>
          </a:p>
          <a:p>
            <a:pPr lvl="1"/>
            <a:r>
              <a:rPr lang="tr-TR" dirty="0" smtClean="0"/>
              <a:t>Kronik HBV enfeksiyonu durumunda superenfeksiyon</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Genellikle hastalık ciddi seyreder ve %2-20 mortaliteye sahiptir.</a:t>
            </a:r>
          </a:p>
          <a:p>
            <a:r>
              <a:rPr lang="tr-TR" sz="1200" dirty="0" smtClean="0"/>
              <a:t>Akut hepatit D için uygulanabilecek özgün tedavi yoktur. Destek tedavisi uygulanır.</a:t>
            </a:r>
          </a:p>
          <a:p>
            <a:r>
              <a:rPr lang="tr-TR" sz="1200" dirty="0" smtClean="0"/>
              <a:t>Fulminan seyir gösteren olgular için karaciğer transplantı gerekmektedir.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51</a:t>
            </a:fld>
            <a:endParaRPr lang="tr-TR"/>
          </a:p>
        </p:txBody>
      </p:sp>
    </p:spTree>
    <p:extLst>
      <p:ext uri="{BB962C8B-B14F-4D97-AF65-F5344CB8AC3E}">
        <p14:creationId xmlns:p14="http://schemas.microsoft.com/office/powerpoint/2010/main" val="1349630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koenfeksiyonunun serum belirteçleri</a:t>
            </a:r>
          </a:p>
          <a:p>
            <a:r>
              <a:rPr lang="tr-TR" sz="1200" b="0" i="0" kern="1200" dirty="0" smtClean="0">
                <a:solidFill>
                  <a:schemeClr val="tx1"/>
                </a:solidFill>
                <a:effectLst/>
                <a:latin typeface="+mn-lt"/>
                <a:ea typeface="+mn-ea"/>
                <a:cs typeface="+mn-cs"/>
              </a:rPr>
              <a:t>Akut HBV/HDV enfeksiyonuna tipik serolojik yanıtın şematik gösterimi. Hastalar HBsAg için pozitif olmalı ve yüksek titre IgM anti-HBc'ye sahip olmalıdır; serum HDAg ve/veya HDV RNA, sunum sırasında genellikle pozitiftir.</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a:t>
            </a:r>
            <a:r>
              <a:rPr lang="tr-TR" sz="1200" b="0" i="0" u="none" strike="noStrike" kern="1200" baseline="0" dirty="0" smtClean="0">
                <a:solidFill>
                  <a:schemeClr val="tx1"/>
                </a:solidFill>
                <a:latin typeface="+mn-lt"/>
                <a:ea typeface="+mn-ea"/>
                <a:cs typeface="+mn-cs"/>
              </a:rPr>
              <a:t>Akut hastalık bifazik seyre sahiptir. Serum aminotransferazların ilk yukselmesi HBV, ikinci yukselmesi HDV replikasyonuna bağlıdır. </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52</a:t>
            </a:fld>
            <a:endParaRPr lang="tr-TR"/>
          </a:p>
        </p:txBody>
      </p:sp>
    </p:spTree>
    <p:extLst>
      <p:ext uri="{BB962C8B-B14F-4D97-AF65-F5344CB8AC3E}">
        <p14:creationId xmlns:p14="http://schemas.microsoft.com/office/powerpoint/2010/main" val="2392816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Kronik bir HBV taşıyıcısının HDV süperenfeksiyonunun serum belirteçleri</a:t>
            </a:r>
          </a:p>
          <a:p>
            <a:r>
              <a:rPr lang="tr-TR" sz="1200" b="0" i="0" kern="1200" dirty="0" smtClean="0">
                <a:solidFill>
                  <a:schemeClr val="tx1"/>
                </a:solidFill>
                <a:effectLst/>
                <a:latin typeface="+mn-lt"/>
                <a:ea typeface="+mn-ea"/>
                <a:cs typeface="+mn-cs"/>
              </a:rPr>
              <a:t>HBsAg her iki durumda da mevcuttur, ancak akut HDV süperenfeksiyonunda IgM anti-HBc negatif olmalıdır. HDV süperenfeksiyonu, HBV replikasyonunun geçici olarak baskılanmasına neden olabileceğinden, geçici olarak çok düşük ve nadiren saptanamayan HBsAg seviyelerine yol açabileceğinden tanı daha da zorlaşır.</a:t>
            </a:r>
          </a:p>
          <a:p>
            <a:pPr lvl="0"/>
            <a:r>
              <a:rPr lang="tr-TR" sz="2400" dirty="0" smtClean="0"/>
              <a:t>Kronikleşme ihtimali %70-90’dır.</a:t>
            </a:r>
          </a:p>
          <a:p>
            <a:pPr lvl="0"/>
            <a:r>
              <a:rPr lang="tr-TR" sz="2400" dirty="0" smtClean="0"/>
              <a:t>Bu hastalarda siroz ve HCC daha hızlı bir şekilde gelişir.</a:t>
            </a:r>
            <a:endParaRPr lang="tr-TR" dirty="0" smtClean="0"/>
          </a:p>
          <a:p>
            <a:endParaRPr lang="tr-TR" dirty="0" smtClean="0"/>
          </a:p>
          <a:p>
            <a:r>
              <a:rPr lang="tr-TR" dirty="0" smtClean="0"/>
              <a:t>-</a:t>
            </a:r>
            <a:r>
              <a:rPr lang="tr-TR" sz="1200" b="0" i="0" u="none" strike="noStrike" kern="1200" baseline="0" dirty="0" smtClean="0">
                <a:solidFill>
                  <a:schemeClr val="tx1"/>
                </a:solidFill>
                <a:latin typeface="+mn-lt"/>
                <a:ea typeface="+mn-ea"/>
                <a:cs typeface="+mn-cs"/>
              </a:rPr>
              <a:t>superenfeksiyonun olduğu durumlarda hepatit B tablosunun akut alevlenmesi gorulmektedir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53</a:t>
            </a:fld>
            <a:endParaRPr lang="tr-TR"/>
          </a:p>
        </p:txBody>
      </p:sp>
    </p:spTree>
    <p:extLst>
      <p:ext uri="{BB962C8B-B14F-4D97-AF65-F5344CB8AC3E}">
        <p14:creationId xmlns:p14="http://schemas.microsoft.com/office/powerpoint/2010/main" val="624707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Akut HCV enfeksiyonu ile yeni tanı konmuş kronik HCV enfeksiyonu her zaman birbirinden ayırt edilemeyebilir, cunku her iki durumda da HCV RNA ve anti-HCV antikor testleri pozitif bulunabilir. Yakın zamanda bulaş hikayesi, antikor testi negatifken HCV RNA’nın pozitif olması, akut enfeksiyonu duşunduren semptomlar ve serum aminotransferaz duzeyleri yol gosterici olabilmektedir.</a:t>
            </a:r>
          </a:p>
          <a:p>
            <a:endParaRPr lang="tr-T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800" kern="1200" dirty="0" smtClean="0">
                <a:solidFill>
                  <a:schemeClr val="tx1"/>
                </a:solidFill>
                <a:latin typeface="+mn-lt"/>
                <a:ea typeface="+mn-ea"/>
                <a:cs typeface="+mn-cs"/>
              </a:rPr>
              <a:t>HCV RNA pozitifleşmekte ve 8 haftaya kadar pozitif kalmaktadır.</a:t>
            </a:r>
            <a:endParaRPr lang="tr-TR" sz="1200" b="0" i="0" u="none" strike="noStrike" kern="1200" baseline="0" dirty="0" smtClean="0">
              <a:solidFill>
                <a:schemeClr val="tx1"/>
              </a:solidFill>
              <a:latin typeface="+mn-lt"/>
              <a:ea typeface="+mn-ea"/>
              <a:cs typeface="+mn-cs"/>
            </a:endParaRPr>
          </a:p>
          <a:p>
            <a:r>
              <a:rPr lang="tr-TR" sz="1200" b="0" i="0" kern="1200" dirty="0" smtClean="0">
                <a:solidFill>
                  <a:schemeClr val="tx1"/>
                </a:solidFill>
                <a:effectLst/>
                <a:latin typeface="+mn-lt"/>
                <a:ea typeface="+mn-ea"/>
                <a:cs typeface="+mn-cs"/>
              </a:rPr>
              <a:t>-</a:t>
            </a:r>
            <a:r>
              <a:rPr lang="tr-TR" sz="800" kern="1200" dirty="0" smtClean="0">
                <a:solidFill>
                  <a:schemeClr val="tx1"/>
                </a:solidFill>
                <a:latin typeface="+mn-lt"/>
                <a:ea typeface="+mn-ea"/>
                <a:cs typeface="+mn-cs"/>
              </a:rPr>
              <a:t>Çoğu kişi hastalığı subklinik olarak gecirmektedir.</a:t>
            </a:r>
          </a:p>
          <a:p>
            <a:r>
              <a:rPr lang="tr-TR" sz="800" kern="1200" dirty="0" smtClean="0">
                <a:solidFill>
                  <a:schemeClr val="tx1"/>
                </a:solidFill>
                <a:latin typeface="+mn-lt"/>
                <a:ea typeface="+mn-ea"/>
                <a:cs typeface="+mn-cs"/>
              </a:rPr>
              <a:t>-Ortalama inkubasyon periyodu 50 (14-120) gündür.</a:t>
            </a:r>
          </a:p>
          <a:p>
            <a:r>
              <a:rPr lang="tr-TR" sz="800" kern="1200" dirty="0" smtClean="0">
                <a:solidFill>
                  <a:schemeClr val="tx1"/>
                </a:solidFill>
                <a:latin typeface="+mn-lt"/>
                <a:ea typeface="+mn-ea"/>
                <a:cs typeface="Arial" panose="020B0604020202020204" pitchFamily="34" charset="0"/>
              </a:rPr>
              <a:t>-Akut hastalık tablosu, virüse maruziyetten yaklaşık 7-8 hafta sonra oluşur.</a:t>
            </a:r>
          </a:p>
          <a:p>
            <a:r>
              <a:rPr lang="tr-TR" sz="800" kern="1200" dirty="0" smtClean="0">
                <a:solidFill>
                  <a:schemeClr val="tx1"/>
                </a:solidFill>
                <a:latin typeface="+mn-lt"/>
                <a:ea typeface="+mn-ea"/>
                <a:cs typeface="+mn-cs"/>
              </a:rPr>
              <a:t>-HCV enfeksiyonundan gunler sonra HCV RNA pozitifleşmekte ve 8 haftaya kadar pozitif kalmaktadır.</a:t>
            </a:r>
          </a:p>
          <a:p>
            <a:endParaRPr lang="tr-TR" dirty="0" smtClean="0"/>
          </a:p>
          <a:p>
            <a:r>
              <a:rPr lang="tr-TR" sz="800" kern="1200" dirty="0" smtClean="0">
                <a:solidFill>
                  <a:schemeClr val="tx1"/>
                </a:solidFill>
                <a:latin typeface="+mn-lt"/>
                <a:ea typeface="+mn-ea"/>
                <a:cs typeface="+mn-cs"/>
              </a:rPr>
              <a:t>-</a:t>
            </a:r>
            <a:r>
              <a:rPr lang="tr-TR" sz="800" b="1" kern="1200" dirty="0" smtClean="0">
                <a:solidFill>
                  <a:schemeClr val="tx1"/>
                </a:solidFill>
                <a:latin typeface="+mn-lt"/>
                <a:ea typeface="+mn-ea"/>
                <a:cs typeface="+mn-cs"/>
              </a:rPr>
              <a:t>Anti-HCV bulaştan sonra 8 haftada pozitifleşmektedir. (</a:t>
            </a:r>
            <a:r>
              <a:rPr lang="tr-TR" sz="800" b="0" i="0" u="none" strike="noStrike" kern="1200" baseline="0" dirty="0" smtClean="0">
                <a:solidFill>
                  <a:schemeClr val="tx1"/>
                </a:solidFill>
                <a:latin typeface="+mn-lt"/>
                <a:ea typeface="+mn-ea"/>
                <a:cs typeface="+mn-cs"/>
              </a:rPr>
              <a:t>Maruziyet durumunda ilk 2 hafta içerisinde anti HCV negatif saptanabileceğinden en geç 12.</a:t>
            </a:r>
          </a:p>
          <a:p>
            <a:r>
              <a:rPr lang="tr-TR" sz="800" b="0" i="0" u="none" strike="noStrike" kern="1200" baseline="0" dirty="0" smtClean="0">
                <a:solidFill>
                  <a:schemeClr val="tx1"/>
                </a:solidFill>
                <a:latin typeface="+mn-lt"/>
                <a:ea typeface="+mn-ea"/>
                <a:cs typeface="+mn-cs"/>
              </a:rPr>
              <a:t>haftada anti HCV </a:t>
            </a:r>
            <a:r>
              <a:rPr lang="tr-TR" sz="800" b="1" kern="1200" dirty="0" smtClean="0">
                <a:solidFill>
                  <a:schemeClr val="tx1"/>
                </a:solidFill>
                <a:latin typeface="+mn-lt"/>
                <a:ea typeface="+mn-ea"/>
                <a:cs typeface="+mn-cs"/>
              </a:rPr>
              <a:t>)</a:t>
            </a:r>
          </a:p>
          <a:p>
            <a:r>
              <a:rPr lang="tr-TR" sz="800" b="1" kern="1200" dirty="0" smtClean="0">
                <a:solidFill>
                  <a:schemeClr val="tx1"/>
                </a:solidFill>
                <a:latin typeface="+mn-lt"/>
                <a:ea typeface="+mn-ea"/>
                <a:cs typeface="+mn-cs"/>
              </a:rPr>
              <a:t>-Bulaştan 6-12 hafta sonra serum aminotransferaz duzeyleri yükselir. </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55</a:t>
            </a:fld>
            <a:endParaRPr lang="tr-TR"/>
          </a:p>
        </p:txBody>
      </p:sp>
    </p:spTree>
    <p:extLst>
      <p:ext uri="{BB962C8B-B14F-4D97-AF65-F5344CB8AC3E}">
        <p14:creationId xmlns:p14="http://schemas.microsoft.com/office/powerpoint/2010/main" val="39254378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--Temel olarak fekal oral yol ile bulaşır.</a:t>
            </a:r>
          </a:p>
          <a:p>
            <a:r>
              <a:rPr lang="tr-TR" dirty="0" smtClean="0"/>
              <a:t>-Kronikleşme göstermez.</a:t>
            </a:r>
          </a:p>
          <a:p>
            <a:r>
              <a:rPr lang="tr-TR" dirty="0" smtClean="0"/>
              <a:t>-Siroz ve HCC ile ilişkisi yoktur.</a:t>
            </a:r>
          </a:p>
          <a:p>
            <a:r>
              <a:rPr lang="tr-TR" dirty="0" smtClean="0"/>
              <a:t>-</a:t>
            </a:r>
            <a:r>
              <a:rPr lang="tr-TR" sz="800" kern="1200" dirty="0" smtClean="0">
                <a:solidFill>
                  <a:schemeClr val="tx1"/>
                </a:solidFill>
                <a:latin typeface="+mn-lt"/>
                <a:ea typeface="+mn-ea"/>
                <a:cs typeface="+mn-cs"/>
              </a:rPr>
              <a:t>İnkubasyon süresi 14-45 gündür (ortalama 10 gun)</a:t>
            </a:r>
          </a:p>
          <a:p>
            <a:pPr marL="0" marR="0" indent="0" algn="l" defTabSz="914400" rtl="0" eaLnBrk="1" fontAlgn="auto" latinLnBrk="0" hangingPunct="1">
              <a:lnSpc>
                <a:spcPct val="100000"/>
              </a:lnSpc>
              <a:spcBef>
                <a:spcPts val="0"/>
              </a:spcBef>
              <a:spcAft>
                <a:spcPts val="0"/>
              </a:spcAft>
              <a:buClrTx/>
              <a:buSzTx/>
              <a:buFontTx/>
              <a:buNone/>
              <a:tabLst/>
              <a:defRPr/>
            </a:pPr>
            <a:r>
              <a:rPr lang="tr-TR" sz="800" kern="1200" dirty="0" smtClean="0">
                <a:solidFill>
                  <a:schemeClr val="tx1"/>
                </a:solidFill>
                <a:latin typeface="+mn-lt"/>
                <a:ea typeface="+mn-ea"/>
                <a:cs typeface="+mn-cs"/>
              </a:rPr>
              <a:t>-</a:t>
            </a:r>
            <a:r>
              <a:rPr lang="tr-TR" sz="800" kern="1200" dirty="0" smtClean="0">
                <a:solidFill>
                  <a:schemeClr val="tx1"/>
                </a:solidFill>
                <a:latin typeface="+mn-lt"/>
                <a:ea typeface="+mn-ea"/>
                <a:cs typeface="Arial" panose="020B0604020202020204" pitchFamily="34" charset="0"/>
              </a:rPr>
              <a:t>Hastaların büyük bir çoğunluğu asemptomatiktir veya hafif semptomlar gösterir.</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--Gebelikte ortaya cıkan akut HEV enfeksiyonu yuksek mortalite ile seyretmektedir.</a:t>
            </a:r>
          </a:p>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a:t>
            </a:r>
            <a:r>
              <a:rPr lang="tr-TR" b="0" dirty="0" smtClean="0"/>
              <a:t> Anti hev igm erken dönemde pozitifleşmekte.</a:t>
            </a:r>
            <a:endParaRPr lang="tr-T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800" kern="1200" dirty="0" smtClean="0">
                <a:solidFill>
                  <a:schemeClr val="tx1"/>
                </a:solidFill>
                <a:latin typeface="+mn-lt"/>
                <a:ea typeface="+mn-ea"/>
                <a:cs typeface="Arial" panose="020B0604020202020204" pitchFamily="34" charset="0"/>
              </a:rPr>
              <a:t>Destek tedavisi önerilir.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57</a:t>
            </a:fld>
            <a:endParaRPr lang="tr-TR"/>
          </a:p>
        </p:txBody>
      </p:sp>
    </p:spTree>
    <p:extLst>
      <p:ext uri="{BB962C8B-B14F-4D97-AF65-F5344CB8AC3E}">
        <p14:creationId xmlns:p14="http://schemas.microsoft.com/office/powerpoint/2010/main" val="215014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kandaki düzeyi %1,5 mg’ı aştığında idrarda saptanır.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r>
              <a:rPr lang="tr-TR" dirty="0" smtClean="0"/>
              <a:t>-Konjuge olmuş bilirubin aktif taşımayla safraya atılır. Konjuge bilurubinin safraya atılımında bozukluk meydana geldiğinde plazma seviyesinde artışa neden olur. </a:t>
            </a:r>
          </a:p>
          <a:p>
            <a:r>
              <a:rPr lang="tr-TR" dirty="0" smtClean="0"/>
              <a:t>-Suda çözünebilen ve albumine daha az bağlanan konjuge bilurubin glomerüllerden kolayca filtre edilerek idrara geçer ve koyu bir renk verir.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-Bilurubin safra ile bağırsaklara geçtiğinde ürobilinojene dönüştürülerek feçes vasıtası ile atılır.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-Ürobilinojenin yaklaşık %20'ye kadar olan kısmı yeniden emilip enterohepatik sirkülasyona dahil olarak idrar yolu ile atılır.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B8387D70-95BA-4B7D-AF9E-C6BF5ACD41FD}" type="slidenum">
              <a:rPr lang="tr-TR" smtClean="0"/>
              <a:t>8</a:t>
            </a:fld>
            <a:endParaRPr lang="tr-TR"/>
          </a:p>
        </p:txBody>
      </p:sp>
    </p:spTree>
    <p:extLst>
      <p:ext uri="{BB962C8B-B14F-4D97-AF65-F5344CB8AC3E}">
        <p14:creationId xmlns:p14="http://schemas.microsoft.com/office/powerpoint/2010/main" val="12248000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NA yağlı karaciğer  ve NASH'a ikincil sirozu kapsayan bir terim</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a:t>
            </a:r>
            <a:r>
              <a:rPr lang="tr-TR" sz="1200" b="0" i="0" kern="1200" dirty="0" smtClean="0">
                <a:solidFill>
                  <a:schemeClr val="tx1"/>
                </a:solidFill>
                <a:effectLst/>
                <a:latin typeface="+mn-lt"/>
                <a:ea typeface="+mn-ea"/>
                <a:cs typeface="+mn-cs"/>
              </a:rPr>
              <a:t>bdominal görüntülemede tesadüfen hepatik steatoz saptandığı için hastaların dikkat çekmesi</a:t>
            </a:r>
            <a:endParaRPr lang="tr-TR" sz="1200" b="0" i="0" u="none" strike="noStrike" kern="1200" baseline="0" dirty="0" smtClean="0">
              <a:solidFill>
                <a:schemeClr val="tx1"/>
              </a:solidFill>
              <a:latin typeface="+mn-lt"/>
              <a:ea typeface="+mn-ea"/>
              <a:cs typeface="+mn-cs"/>
            </a:endParaRPr>
          </a:p>
          <a:p>
            <a:r>
              <a:rPr lang="tr-TR" dirty="0" smtClean="0"/>
              <a:t>--karaciğer lipid birikimi özellikle tip 2 diyabetle birleştiğinde inflamasyonu ve fibrozu tetikleyebilir.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b="0" i="0" u="none" strike="noStrike" kern="1200" baseline="0" dirty="0" smtClean="0">
                <a:solidFill>
                  <a:schemeClr val="tx1"/>
                </a:solidFill>
                <a:latin typeface="+mn-lt"/>
                <a:ea typeface="+mn-ea"/>
                <a:cs typeface="+mn-cs"/>
              </a:rPr>
              <a:t>Patogenez hala araştırılmaktadır, </a:t>
            </a:r>
            <a:r>
              <a:rPr lang="tr-TR" sz="1200" b="0" i="0" kern="1200" dirty="0" smtClean="0">
                <a:solidFill>
                  <a:schemeClr val="tx1"/>
                </a:solidFill>
                <a:effectLst/>
                <a:latin typeface="+mn-lt"/>
                <a:ea typeface="+mn-ea"/>
                <a:cs typeface="+mn-cs"/>
              </a:rPr>
              <a:t>En yaygın olarak desteklenen teori, insülin direncini hepatik steatoz ve belki de steatohepatite yol açan anahtar mekanizma olarak ima eder.</a:t>
            </a:r>
            <a:r>
              <a:rPr lang="tr-TR" sz="1200" b="0" i="0" kern="1200" baseline="0" dirty="0" smtClean="0">
                <a:solidFill>
                  <a:schemeClr val="tx1"/>
                </a:solidFill>
                <a:effectLst/>
                <a:latin typeface="+mn-lt"/>
                <a:ea typeface="+mn-ea"/>
                <a:cs typeface="+mn-cs"/>
              </a:rPr>
              <a:t> </a:t>
            </a:r>
            <a:r>
              <a:rPr lang="tr-TR" sz="1200" b="0" i="0" u="none" strike="noStrike" kern="1200" baseline="0" dirty="0" smtClean="0">
                <a:solidFill>
                  <a:schemeClr val="tx1"/>
                </a:solidFill>
                <a:latin typeface="+mn-lt"/>
                <a:ea typeface="+mn-ea"/>
                <a:cs typeface="+mn-cs"/>
              </a:rPr>
              <a:t>sitokrom P-450 yolunun hızlanması, bozulmuş mitokondri ve peroksizoma! yağ asidi oksidasyonu bozulmasında önemli roloynar. Bu durum aşırı oksidatif stres, sitokin indüksiyonu ve inflamasyona yol açar.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Alkolsüz yağlı karaciğer hastalığı olan hastaların yaklaşık %30 ila %40'ı alkolsüz steatohepatite ilerler ve bu hastaların yaklaşık %40 ila %50'si hiperbilirubinemiye yol açabilen fibrozis veya siroz geliştirir.</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59</a:t>
            </a:fld>
            <a:endParaRPr lang="tr-TR"/>
          </a:p>
        </p:txBody>
      </p:sp>
    </p:spTree>
    <p:extLst>
      <p:ext uri="{BB962C8B-B14F-4D97-AF65-F5344CB8AC3E}">
        <p14:creationId xmlns:p14="http://schemas.microsoft.com/office/powerpoint/2010/main" val="3142434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-Hepatomegali olabilir.</a:t>
            </a:r>
          </a:p>
          <a:p>
            <a:r>
              <a:rPr lang="tr-TR" sz="1200" b="0" i="0" kern="1200" dirty="0" smtClean="0">
                <a:solidFill>
                  <a:schemeClr val="tx1"/>
                </a:solidFill>
                <a:effectLst/>
                <a:latin typeface="+mn-lt"/>
                <a:ea typeface="+mn-ea"/>
                <a:cs typeface="+mn-cs"/>
              </a:rPr>
              <a:t>-Transaminazlar</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normalin üst sınırının iki ila beş katıdır</a:t>
            </a:r>
          </a:p>
          <a:p>
            <a:r>
              <a:rPr lang="tr-TR" sz="1200" b="0" i="0" kern="1200" dirty="0" smtClean="0">
                <a:solidFill>
                  <a:schemeClr val="tx1"/>
                </a:solidFill>
                <a:effectLst/>
                <a:latin typeface="+mn-lt"/>
                <a:ea typeface="+mn-ea"/>
                <a:cs typeface="+mn-cs"/>
              </a:rPr>
              <a:t>-normal aminotransferaz seviyeleri </a:t>
            </a:r>
            <a:r>
              <a:rPr lang="tr-TR" sz="1200" b="0" i="0" u="none" kern="1200" dirty="0" smtClean="0">
                <a:solidFill>
                  <a:schemeClr val="tx1"/>
                </a:solidFill>
                <a:effectLst/>
                <a:latin typeface="+mn-lt"/>
                <a:ea typeface="+mn-ea"/>
                <a:cs typeface="+mn-cs"/>
              </a:rPr>
              <a:t>NAYKH’nı</a:t>
            </a:r>
            <a:r>
              <a:rPr lang="tr-TR" sz="1200" b="0" i="0" u="none"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dışlamaz</a:t>
            </a:r>
          </a:p>
          <a:p>
            <a:r>
              <a:rPr lang="tr-TR" sz="1200" b="0" i="0" kern="1200" dirty="0" smtClean="0">
                <a:solidFill>
                  <a:schemeClr val="tx1"/>
                </a:solidFill>
                <a:effectLst/>
                <a:latin typeface="+mn-lt"/>
                <a:ea typeface="+mn-ea"/>
                <a:cs typeface="+mn-cs"/>
              </a:rPr>
              <a:t>- Serum albümin ve bilirubin seviyeleri tipik olarak normal aralıktadır, siroz gelişen hastalarda bilirubin seviyeleri yükselir. </a:t>
            </a:r>
          </a:p>
          <a:p>
            <a:r>
              <a:rPr lang="tr-TR" sz="1200" b="0" i="0" kern="1200" dirty="0" smtClean="0">
                <a:solidFill>
                  <a:schemeClr val="tx1"/>
                </a:solidFill>
                <a:effectLst/>
                <a:latin typeface="+mn-lt"/>
                <a:ea typeface="+mn-ea"/>
                <a:cs typeface="+mn-cs"/>
              </a:rPr>
              <a:t>-</a:t>
            </a:r>
            <a:r>
              <a:rPr lang="tr-TR" sz="1200" b="0" i="0" u="none" strike="noStrike" kern="1200" baseline="0" dirty="0" smtClean="0">
                <a:solidFill>
                  <a:schemeClr val="tx1"/>
                </a:solidFill>
                <a:latin typeface="+mn-lt"/>
                <a:ea typeface="+mn-ea"/>
                <a:cs typeface="+mn-cs"/>
              </a:rPr>
              <a:t>Klinik çalışmalar kilo verme, egzersiz, vitamin E (bir antioksidan olarak), lipid düşürücü ajanlar- özellikle gemfibrozil ve insülin direncini düzelten</a:t>
            </a:r>
          </a:p>
          <a:p>
            <a:r>
              <a:rPr lang="tr-TR" sz="1200" b="0" i="0" u="none" strike="noStrike" kern="1200" baseline="0" dirty="0" smtClean="0">
                <a:solidFill>
                  <a:schemeClr val="tx1"/>
                </a:solidFill>
                <a:latin typeface="+mn-lt"/>
                <a:ea typeface="+mn-ea"/>
                <a:cs typeface="+mn-cs"/>
              </a:rPr>
              <a:t>ilaçların (örn., metformin) etkinliğini araştırmaktadır.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60</a:t>
            </a:fld>
            <a:endParaRPr lang="tr-TR"/>
          </a:p>
        </p:txBody>
      </p:sp>
    </p:spTree>
    <p:extLst>
      <p:ext uri="{BB962C8B-B14F-4D97-AF65-F5344CB8AC3E}">
        <p14:creationId xmlns:p14="http://schemas.microsoft.com/office/powerpoint/2010/main" val="1361964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--etanol metabolitlerinin neden olduğu doğrudan hepatosellüler hasar veya alkolün safra asidi alımı ve alımı üzerindeki etkisi gibi çoklu mekanizmalar yoluyla ortaya çıkabilir</a:t>
            </a:r>
          </a:p>
          <a:p>
            <a:r>
              <a:rPr lang="tr-TR" sz="1200" b="0" i="0" u="none" strike="noStrike" kern="1200" baseline="0" dirty="0" smtClean="0">
                <a:solidFill>
                  <a:schemeClr val="tx1"/>
                </a:solidFill>
                <a:latin typeface="+mn-lt"/>
                <a:ea typeface="+mn-ea"/>
                <a:cs typeface="+mn-cs"/>
              </a:rPr>
              <a:t>--erkelerin 10-15 yıl boyunca günde 40-80 g (bir bira ya bir karışık içecek=JOg etanol) etanol tüketmesi alkolik karaciğer hastalığı gelişmesi için önemli risk oluştururken kadınlarda hasar eşiği daha düşüktür. (</a:t>
            </a:r>
            <a:r>
              <a:rPr lang="tr-TR" sz="1200" b="0" i="0" kern="1200" dirty="0" smtClean="0">
                <a:solidFill>
                  <a:schemeClr val="tx1"/>
                </a:solidFill>
                <a:effectLst/>
                <a:latin typeface="+mn-lt"/>
                <a:ea typeface="+mn-ea"/>
                <a:cs typeface="+mn-cs"/>
              </a:rPr>
              <a:t>Aşırı alkol alımı olan hastalar (örneğin, günde ≥30 gram</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--Bazı hastalar sağ üst kadranda ağri şikayeti ile başvururlar. Sarılık nadirdir. Aminotransferazlar hafifçe (normalin 5 katından az) yükselmiş olabilir.</a:t>
            </a:r>
          </a:p>
          <a:p>
            <a:r>
              <a:rPr lang="tr-TR" sz="1200" b="0" i="0" u="none" strike="noStrike" kern="1200" baseline="0" dirty="0" smtClean="0">
                <a:solidFill>
                  <a:schemeClr val="tx1"/>
                </a:solidFill>
                <a:latin typeface="+mn-lt"/>
                <a:ea typeface="+mn-ea"/>
                <a:cs typeface="+mn-cs"/>
              </a:rPr>
              <a:t>--</a:t>
            </a:r>
            <a:r>
              <a:rPr lang="tr-TR" dirty="0" smtClean="0"/>
              <a:t>Akut başlangıçlı sarılık ve daha şiddetli semptomlarla alkolik hepatit;</a:t>
            </a:r>
          </a:p>
          <a:p>
            <a:r>
              <a:rPr lang="tr-TR" sz="1200" b="0" i="0" u="none" strike="noStrike" kern="1200" baseline="0" dirty="0" smtClean="0">
                <a:solidFill>
                  <a:schemeClr val="tx1"/>
                </a:solidFill>
                <a:latin typeface="+mn-lt"/>
                <a:ea typeface="+mn-ea"/>
                <a:cs typeface="+mn-cs"/>
              </a:rPr>
              <a:t>--İştahsızlık, bulantı, kusma, kilo kaybı ve abdominal ağrı sık görülen semptomlardır. Alkolik hepatit hastalarının %80'inde hepatomegali ve çoğunlukla splenomegali vardır.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61</a:t>
            </a:fld>
            <a:endParaRPr lang="tr-TR"/>
          </a:p>
        </p:txBody>
      </p:sp>
    </p:spTree>
    <p:extLst>
      <p:ext uri="{BB962C8B-B14F-4D97-AF65-F5344CB8AC3E}">
        <p14:creationId xmlns:p14="http://schemas.microsoft.com/office/powerpoint/2010/main" val="3195024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-aminotransferaz seviyelerindeki artış azdır </a:t>
            </a:r>
            <a:r>
              <a:rPr lang="tr-TR" sz="1200" b="0" i="1" u="none" strike="noStrike" kern="1200" baseline="0" dirty="0" smtClean="0">
                <a:solidFill>
                  <a:schemeClr val="tx1"/>
                </a:solidFill>
                <a:latin typeface="+mn-lt"/>
                <a:ea typeface="+mn-ea"/>
                <a:cs typeface="+mn-cs"/>
              </a:rPr>
              <a:t>(200-400U/L) </a:t>
            </a:r>
            <a:r>
              <a:rPr lang="tr-TR" sz="1200" b="0" i="0" u="none" strike="noStrike" kern="1200" baseline="0" dirty="0" smtClean="0">
                <a:solidFill>
                  <a:schemeClr val="tx1"/>
                </a:solidFill>
                <a:latin typeface="+mn-lt"/>
                <a:ea typeface="+mn-ea"/>
                <a:cs typeface="+mn-cs"/>
              </a:rPr>
              <a:t>ki böylece aminotransferaz düzeylerinin belirgin şekilde yüksek olduğu (her zaman 1OOOlerde) diğer akut hepatit formlarından ayrılır.</a:t>
            </a:r>
          </a:p>
          <a:p>
            <a:r>
              <a:rPr lang="tr-TR" sz="1200" b="0" i="0" u="none" strike="noStrike" kern="1200" baseline="0" dirty="0" smtClean="0">
                <a:solidFill>
                  <a:schemeClr val="tx1"/>
                </a:solidFill>
                <a:latin typeface="+mn-lt"/>
                <a:ea typeface="+mn-ea"/>
                <a:cs typeface="+mn-cs"/>
              </a:rPr>
              <a:t>-AST ve ALT oranı hemen her zaman 2: i üzerinde olup viral hepatitlerde aminotransferazlar paralel artar.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62</a:t>
            </a:fld>
            <a:endParaRPr lang="tr-TR"/>
          </a:p>
        </p:txBody>
      </p:sp>
    </p:spTree>
    <p:extLst>
      <p:ext uri="{BB962C8B-B14F-4D97-AF65-F5344CB8AC3E}">
        <p14:creationId xmlns:p14="http://schemas.microsoft.com/office/powerpoint/2010/main" val="25499451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Netter FH: İnsan Anatomisi Atlası</a:t>
            </a:r>
            <a:r>
              <a:rPr lang="tr-TR" baseline="0" dirty="0" smtClean="0"/>
              <a:t> </a:t>
            </a:r>
          </a:p>
          <a:p>
            <a:r>
              <a:rPr lang="tr-TR" sz="1200" b="0" i="0" u="none" strike="noStrike" kern="1200" baseline="0" dirty="0" smtClean="0">
                <a:solidFill>
                  <a:schemeClr val="tx1"/>
                </a:solidFill>
                <a:latin typeface="+mn-lt"/>
                <a:ea typeface="+mn-ea"/>
                <a:cs typeface="+mn-cs"/>
              </a:rPr>
              <a:t>Safra yolları ve safra kesesinin temel görevi yağ sindirimde gerekli olan safranın incebarsağa taşınmasını</a:t>
            </a:r>
          </a:p>
          <a:p>
            <a:r>
              <a:rPr lang="tr-TR" sz="1200" b="0" i="0" u="none" strike="noStrike" kern="1200" baseline="0" dirty="0" smtClean="0">
                <a:solidFill>
                  <a:schemeClr val="tx1"/>
                </a:solidFill>
                <a:latin typeface="+mn-lt"/>
                <a:ea typeface="+mn-ea"/>
                <a:cs typeface="+mn-cs"/>
              </a:rPr>
              <a:t>sağlanmaktır. Karaciğer günde 500 ile 1500 mL safra üretir. Safra, kanaliküllerden hepatik safra kanallarına ve sonra ana hepatik kanala geçer. Yater ampullası bölgesinde yer alan Oddi sfınkterinin tonik kasılması, açlıkta safra akışının yaklaşık yarısını kistik kanaldan, depolanıp yoğunlaştırılacağı safra kesesine yönlendirir. Gıda alımından sonra salınan kolesistokinin, Oddi sfinkterinin önce kasılıp sonra gevşemesiyle safra asitlerinden zengin safranın, uygun zamanda incebarsağa ulaştırılmasını</a:t>
            </a:r>
          </a:p>
          <a:p>
            <a:r>
              <a:rPr lang="tr-TR" sz="1200" b="0" i="0" u="none" strike="noStrike" kern="1200" baseline="0" dirty="0" smtClean="0">
                <a:solidFill>
                  <a:schemeClr val="tx1"/>
                </a:solidFill>
                <a:latin typeface="+mn-lt"/>
                <a:ea typeface="+mn-ea"/>
                <a:cs typeface="+mn-cs"/>
              </a:rPr>
              <a:t>sağlar. Bağırsakboşluğunda safra asitleri beslenmeyle alınan yağlarıçözünebilir hale getirir ve sindirim ve emilimleriniarttırırlar. Safra asitlerinin büyük kısmı ince barsak mukozası,özellikle de terminal ileumdan yüksek verimdegeri emilir ve yeniden salgılanmak üzere karaciğere geri gönderilir, bu sürece </a:t>
            </a:r>
            <a:r>
              <a:rPr lang="tr-TR" sz="1200" b="0" i="1" u="none" strike="noStrike" kern="1200" baseline="0" dirty="0" smtClean="0">
                <a:solidFill>
                  <a:schemeClr val="tx1"/>
                </a:solidFill>
                <a:latin typeface="+mn-lt"/>
                <a:ea typeface="+mn-ea"/>
                <a:cs typeface="+mn-cs"/>
              </a:rPr>
              <a:t>enterohepatik dolaşım </a:t>
            </a:r>
            <a:r>
              <a:rPr lang="tr-TR" sz="1200" b="0" i="0" u="none" strike="noStrike" kern="1200" baseline="0" dirty="0" smtClean="0">
                <a:solidFill>
                  <a:schemeClr val="tx1"/>
                </a:solidFill>
                <a:latin typeface="+mn-lt"/>
                <a:ea typeface="+mn-ea"/>
                <a:cs typeface="+mn-cs"/>
              </a:rPr>
              <a:t>denir.</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--Kistik kanalın kısmi tıkanması sırasında safra kesesi kasılmalanndan belirtiler ortaya çıkarken, kistik kanalın kalıcı tıkanıklığı safra kesesinin üste eklenen inflamasyonu veya enfeksiyonuna (akut kolesistit) yol açar. Ortak safra kanalı distalindeki tıkanma karın ağrısı, kolanjit (safra yolları enfeksiyonu) veya pankreatitle (pankreatik kanal tıkanması sebebiyle) sonuçlanabilir.</a:t>
            </a:r>
          </a:p>
          <a:p>
            <a:endParaRPr lang="tr-T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Mirizzi sendromu; safra kesesinin sistik kanalı veya infundibulumundaki gömülü bir taşın dıştan basısının neden olduğu yaygın hepatik kanal tıkanıklığı olarak tanımlanır. Mirizzi sendromlu hastalar sarılık, ateş ve sağ üst kadran ağrısı ile başvurabilirler.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63</a:t>
            </a:fld>
            <a:endParaRPr lang="tr-TR"/>
          </a:p>
        </p:txBody>
      </p:sp>
    </p:spTree>
    <p:extLst>
      <p:ext uri="{BB962C8B-B14F-4D97-AF65-F5344CB8AC3E}">
        <p14:creationId xmlns:p14="http://schemas.microsoft.com/office/powerpoint/2010/main" val="627656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Safra taşları iki tiptir: (1) kolesterol (%75) ve (2) boyalı (siyah ya da kahverengi) (%25), bu sonuncular kalsiyum bilirubinat ve diğer kalsiyum tuzlarından</a:t>
            </a:r>
          </a:p>
          <a:p>
            <a:r>
              <a:rPr lang="tr-TR" sz="1200" b="0" i="0" u="none" strike="noStrike" kern="1200" baseline="0" dirty="0" smtClean="0">
                <a:solidFill>
                  <a:schemeClr val="tx1"/>
                </a:solidFill>
                <a:latin typeface="+mn-lt"/>
                <a:ea typeface="+mn-ea"/>
                <a:cs typeface="+mn-cs"/>
              </a:rPr>
              <a:t>oluşur.</a:t>
            </a:r>
          </a:p>
          <a:p>
            <a:r>
              <a:rPr lang="tr-TR" sz="1200" b="0" i="0" u="none" strike="noStrike" kern="1200" baseline="0" dirty="0" smtClean="0">
                <a:solidFill>
                  <a:schemeClr val="tx1"/>
                </a:solidFill>
                <a:latin typeface="+mn-lt"/>
                <a:ea typeface="+mn-ea"/>
                <a:cs typeface="+mn-cs"/>
              </a:rPr>
              <a:t>Bireylerin </a:t>
            </a:r>
            <a:r>
              <a:rPr lang="tr-TR" sz="1200" b="0" i="0" u="none" strike="noStrike" kern="1200" baseline="0" dirty="0" smtClean="0">
                <a:solidFill>
                  <a:schemeClr val="tx1"/>
                </a:solidFill>
                <a:latin typeface="+mn-lt"/>
                <a:ea typeface="+mn-ea"/>
                <a:cs typeface="+mn-cs"/>
              </a:rPr>
              <a:t>çoğunda kolesterol aşırı doygunluğu mevcuttur. Ancak bunların bir çoğunda taş oluşmaz. Safranın aşırı doygunluğu arttıkça mikroskobik kolesterol</a:t>
            </a:r>
          </a:p>
          <a:p>
            <a:r>
              <a:rPr lang="tr-TR" sz="1200" b="0" i="0" u="none" strike="noStrike" kern="1200" baseline="0" dirty="0" smtClean="0">
                <a:solidFill>
                  <a:schemeClr val="tx1"/>
                </a:solidFill>
                <a:latin typeface="+mn-lt"/>
                <a:ea typeface="+mn-ea"/>
                <a:cs typeface="+mn-cs"/>
              </a:rPr>
              <a:t>Birikir ve kristalleşir (çekirdekleşme). Ek kolesterolün aşamalı birikimi makroskopik taşların görünmesineyol açar. Çekirdekleşmeyi etkileyen etmenler içinde</a:t>
            </a:r>
          </a:p>
          <a:p>
            <a:r>
              <a:rPr lang="tr-TR" sz="1200" b="0" i="0" u="none" strike="noStrike" kern="1200" baseline="0" dirty="0" smtClean="0">
                <a:solidFill>
                  <a:schemeClr val="tx1"/>
                </a:solidFill>
                <a:latin typeface="+mn-lt"/>
                <a:ea typeface="+mn-ea"/>
                <a:cs typeface="+mn-cs"/>
              </a:rPr>
              <a:t>safra geçiş süresi, safra kesesi kasılması, safra bileşimi (kolesterol, fosfolipit ve safra asidi yoğunluğu) ve kolesterol kristalleşmesinin başlamasında görev yapan bakteri, müsin ve glikoprotienlerin varlığı yer alır.</a:t>
            </a:r>
          </a:p>
          <a:p>
            <a:r>
              <a:rPr lang="tr-TR" sz="1200" b="0" i="0" u="none" strike="noStrike" kern="1200" baseline="0" dirty="0" smtClean="0">
                <a:solidFill>
                  <a:schemeClr val="tx1"/>
                </a:solidFill>
                <a:latin typeface="+mn-lt"/>
                <a:ea typeface="+mn-ea"/>
                <a:cs typeface="+mn-cs"/>
              </a:rPr>
              <a:t>--koledokolitiasis) çoğu safra kesesinden kaynaklanır ve kolelitiazis hastalarının %15 kadarında oluşur.</a:t>
            </a:r>
          </a:p>
          <a:p>
            <a:endParaRPr lang="tr-TR" sz="1200" b="0" i="0" u="none" strike="noStrike" kern="1200" baseline="0" dirty="0" smtClean="0">
              <a:solidFill>
                <a:schemeClr val="tx1"/>
              </a:solidFill>
              <a:latin typeface="+mn-lt"/>
              <a:ea typeface="+mn-ea"/>
              <a:cs typeface="+mn-cs"/>
            </a:endParaRP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64</a:t>
            </a:fld>
            <a:endParaRPr lang="tr-TR"/>
          </a:p>
        </p:txBody>
      </p:sp>
    </p:spTree>
    <p:extLst>
      <p:ext uri="{BB962C8B-B14F-4D97-AF65-F5344CB8AC3E}">
        <p14:creationId xmlns:p14="http://schemas.microsoft.com/office/powerpoint/2010/main" val="2332193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Safra taşı olan bireylerin çoğu belirti göstermez (%</a:t>
            </a:r>
            <a:r>
              <a:rPr lang="tr-TR" sz="1200" b="0" i="0" u="none" strike="noStrike" kern="1200" baseline="0" dirty="0" smtClean="0">
                <a:solidFill>
                  <a:schemeClr val="tx1"/>
                </a:solidFill>
                <a:latin typeface="+mn-lt"/>
                <a:ea typeface="+mn-ea"/>
                <a:cs typeface="+mn-cs"/>
              </a:rPr>
              <a:t>50-%</a:t>
            </a:r>
            <a:r>
              <a:rPr lang="tr-TR" sz="1200" b="0" i="0" u="none" strike="noStrike" kern="1200" baseline="0" dirty="0" smtClean="0">
                <a:solidFill>
                  <a:schemeClr val="tx1"/>
                </a:solidFill>
                <a:latin typeface="+mn-lt"/>
                <a:ea typeface="+mn-ea"/>
                <a:cs typeface="+mn-cs"/>
              </a:rPr>
              <a:t>60), yaklaşık üçte biri safra koliği ya da kronik </a:t>
            </a:r>
            <a:r>
              <a:rPr lang="tr-TR" sz="1200" b="0" i="0" u="none" strike="noStrike" kern="1200" baseline="0" dirty="0" smtClean="0">
                <a:solidFill>
                  <a:schemeClr val="tx1"/>
                </a:solidFill>
                <a:latin typeface="+mn-lt"/>
                <a:ea typeface="+mn-ea"/>
                <a:cs typeface="+mn-cs"/>
              </a:rPr>
              <a:t>kolesistit geliştirir </a:t>
            </a:r>
            <a:r>
              <a:rPr lang="tr-TR" sz="1200" b="0" i="0" u="none" strike="noStrike" kern="1200" baseline="0" dirty="0" smtClean="0">
                <a:solidFill>
                  <a:schemeClr val="tx1"/>
                </a:solidFill>
                <a:latin typeface="+mn-lt"/>
                <a:ea typeface="+mn-ea"/>
                <a:cs typeface="+mn-cs"/>
              </a:rPr>
              <a:t>ve % i5' i akut </a:t>
            </a:r>
            <a:r>
              <a:rPr lang="tr-TR" sz="1200" b="0" i="0" u="none" strike="noStrike" kern="1200" baseline="0" dirty="0" smtClean="0">
                <a:solidFill>
                  <a:schemeClr val="tx1"/>
                </a:solidFill>
                <a:latin typeface="+mn-lt"/>
                <a:ea typeface="+mn-ea"/>
                <a:cs typeface="+mn-cs"/>
              </a:rPr>
              <a:t>komplikasyonlar geliştirirler</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Kistik kanalın kısmi</a:t>
            </a:r>
          </a:p>
          <a:p>
            <a:r>
              <a:rPr lang="tr-TR" sz="1200" b="0" i="0" u="none" strike="noStrike" kern="1200" baseline="0" dirty="0" smtClean="0">
                <a:solidFill>
                  <a:schemeClr val="tx1"/>
                </a:solidFill>
                <a:latin typeface="+mn-lt"/>
                <a:ea typeface="+mn-ea"/>
                <a:cs typeface="+mn-cs"/>
              </a:rPr>
              <a:t>tıkanması sırasında safra kesesi kasılmalanndan belirtiler</a:t>
            </a:r>
          </a:p>
          <a:p>
            <a:r>
              <a:rPr lang="tr-TR" sz="1200" b="0" i="0" u="none" strike="noStrike" kern="1200" baseline="0" dirty="0" smtClean="0">
                <a:solidFill>
                  <a:schemeClr val="tx1"/>
                </a:solidFill>
                <a:latin typeface="+mn-lt"/>
                <a:ea typeface="+mn-ea"/>
                <a:cs typeface="+mn-cs"/>
              </a:rPr>
              <a:t>ortaya çıkarken, kistik kanalın kalıcı tıkanıklığı safra</a:t>
            </a:r>
          </a:p>
          <a:p>
            <a:r>
              <a:rPr lang="tr-TR" sz="1200" b="0" i="0" u="none" strike="noStrike" kern="1200" baseline="0" dirty="0" smtClean="0">
                <a:solidFill>
                  <a:schemeClr val="tx1"/>
                </a:solidFill>
                <a:latin typeface="+mn-lt"/>
                <a:ea typeface="+mn-ea"/>
                <a:cs typeface="+mn-cs"/>
              </a:rPr>
              <a:t>kesesinin üste eklenen inflamasyonu veya enfeksiyonuna</a:t>
            </a:r>
          </a:p>
          <a:p>
            <a:r>
              <a:rPr lang="tr-TR" sz="1200" b="0" i="0" u="none" strike="noStrike" kern="1200" baseline="0" dirty="0" smtClean="0">
                <a:solidFill>
                  <a:schemeClr val="tx1"/>
                </a:solidFill>
                <a:latin typeface="+mn-lt"/>
                <a:ea typeface="+mn-ea"/>
                <a:cs typeface="+mn-cs"/>
              </a:rPr>
              <a:t>(akut kolesistit) yol açar. Ortak safra kanalı distalindeki</a:t>
            </a:r>
          </a:p>
          <a:p>
            <a:r>
              <a:rPr lang="tr-TR" sz="1200" b="0" i="0" u="none" strike="noStrike" kern="1200" baseline="0" dirty="0" smtClean="0">
                <a:solidFill>
                  <a:schemeClr val="tx1"/>
                </a:solidFill>
                <a:latin typeface="+mn-lt"/>
                <a:ea typeface="+mn-ea"/>
                <a:cs typeface="+mn-cs"/>
              </a:rPr>
              <a:t>tıkanma karın ağrısı, kolanjit (safra yolları enfeksiyonu)</a:t>
            </a:r>
          </a:p>
          <a:p>
            <a:r>
              <a:rPr lang="tr-TR" sz="1200" b="0" i="0" u="none" strike="noStrike" kern="1200" baseline="0" dirty="0" smtClean="0">
                <a:solidFill>
                  <a:schemeClr val="tx1"/>
                </a:solidFill>
                <a:latin typeface="+mn-lt"/>
                <a:ea typeface="+mn-ea"/>
                <a:cs typeface="+mn-cs"/>
              </a:rPr>
              <a:t>veya pankreatitle (pankreatik kanal tıkanması</a:t>
            </a:r>
          </a:p>
          <a:p>
            <a:r>
              <a:rPr lang="tr-TR" sz="1200" b="0" i="0" u="none" strike="noStrike" kern="1200" baseline="0" dirty="0" smtClean="0">
                <a:solidFill>
                  <a:schemeClr val="tx1"/>
                </a:solidFill>
                <a:latin typeface="+mn-lt"/>
                <a:ea typeface="+mn-ea"/>
                <a:cs typeface="+mn-cs"/>
              </a:rPr>
              <a:t>sebebiyle) sonuçlanabilir.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65</a:t>
            </a:fld>
            <a:endParaRPr lang="tr-TR"/>
          </a:p>
        </p:txBody>
      </p:sp>
    </p:spTree>
    <p:extLst>
      <p:ext uri="{BB962C8B-B14F-4D97-AF65-F5344CB8AC3E}">
        <p14:creationId xmlns:p14="http://schemas.microsoft.com/office/powerpoint/2010/main" val="2411227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b="0" i="0" u="none" strike="noStrike" kern="1200" baseline="0" dirty="0" smtClean="0">
                <a:solidFill>
                  <a:schemeClr val="tx1"/>
                </a:solidFill>
                <a:latin typeface="+mn-lt"/>
                <a:ea typeface="+mn-ea"/>
                <a:cs typeface="+mn-cs"/>
              </a:rPr>
              <a:t>Safra taşı olan bireylerin çoğu belirti göstermez (%50-%60), yaklaşık üçte biri safra koliği ya da kronik kolesistit geliştirir ve % i5' i akut komplikasyonlar geliştirirler.</a:t>
            </a:r>
            <a:endParaRPr lang="tr-TR" dirty="0" smtClean="0"/>
          </a:p>
          <a:p>
            <a:r>
              <a:rPr lang="tr-TR" dirty="0" smtClean="0"/>
              <a:t>--</a:t>
            </a:r>
            <a:r>
              <a:rPr lang="tr-TR" sz="1200" b="0" i="0" u="none" strike="noStrike" kern="1200" baseline="0" dirty="0" smtClean="0">
                <a:solidFill>
                  <a:schemeClr val="tx1"/>
                </a:solidFill>
                <a:latin typeface="+mn-lt"/>
                <a:ea typeface="+mn-ea"/>
                <a:cs typeface="+mn-cs"/>
              </a:rPr>
              <a:t>Safra koliği; epigastriyum ya da sağ üst kadranda sürekli bir ağrıdır, ani başlar, birkaç dakika içinde yoğunluğu bir düzlüğe ulaşır ve 30 dakika ile birkaç saatte yatışır. Skapula ucu veya sağ omuzda yayılan ağrı hissedilebilir. </a:t>
            </a:r>
          </a:p>
          <a:p>
            <a:r>
              <a:rPr lang="tr-TR" sz="1200" b="0" i="0" u="none" strike="noStrike" kern="1200" baseline="0" dirty="0" smtClean="0">
                <a:solidFill>
                  <a:schemeClr val="tx1"/>
                </a:solidFill>
                <a:latin typeface="+mn-lt"/>
                <a:ea typeface="+mn-ea"/>
                <a:cs typeface="+mn-cs"/>
              </a:rPr>
              <a:t>--Safra taşı hastalarında dispepsi, yağlı besinlere tahammülsüzlük, şişkinlik ve gaz, göğüste yanma ve geğirme görülebilir.</a:t>
            </a:r>
          </a:p>
          <a:p>
            <a:r>
              <a:rPr lang="tr-TR" sz="1200" b="0" i="0" u="none" strike="noStrike" kern="1200" baseline="0" dirty="0" smtClean="0">
                <a:solidFill>
                  <a:schemeClr val="tx1"/>
                </a:solidFill>
                <a:latin typeface="+mn-lt"/>
                <a:ea typeface="+mn-ea"/>
                <a:cs typeface="+mn-cs"/>
              </a:rPr>
              <a:t>--Ana safra kanalı taşları şikayet vermeyebilir (%30-%40) veya safra koliği, sarılık, kolanjit veya pankreatit oluşturabilir.</a:t>
            </a:r>
          </a:p>
          <a:p>
            <a:r>
              <a:rPr lang="tr-TR" sz="1200" b="0" i="0" u="none" strike="noStrike" kern="1200" baseline="0" dirty="0" smtClean="0">
                <a:solidFill>
                  <a:schemeClr val="tx1"/>
                </a:solidFill>
                <a:latin typeface="+mn-lt"/>
                <a:ea typeface="+mn-ea"/>
                <a:cs typeface="+mn-cs"/>
              </a:rPr>
              <a:t>--Safra taşları en iyi, kolelitiazis için başlangıç incelemesi haline gelen transabdominal ultrasonla gösterilir (özgüllük ve duyarlık &gt;%95). Ultrason doğruluğu koledok taşların görüntülenmesinde %20'ye düşer.</a:t>
            </a:r>
          </a:p>
          <a:p>
            <a:r>
              <a:rPr lang="tr-TR" sz="1200" b="0" i="0" u="none" strike="noStrike" kern="1200" baseline="0" dirty="0" smtClean="0">
                <a:solidFill>
                  <a:schemeClr val="tx1"/>
                </a:solidFill>
                <a:latin typeface="+mn-lt"/>
                <a:ea typeface="+mn-ea"/>
                <a:cs typeface="+mn-cs"/>
              </a:rPr>
              <a:t>--Tekrarlayan safra ağrısının tercih edilen tedavi yöntemi olarak kolesistektomi (koledok taşı varsa + ERCP)</a:t>
            </a:r>
          </a:p>
        </p:txBody>
      </p:sp>
      <p:sp>
        <p:nvSpPr>
          <p:cNvPr id="4" name="Slayt Numarası Yer Tutucusu 3"/>
          <p:cNvSpPr>
            <a:spLocks noGrp="1"/>
          </p:cNvSpPr>
          <p:nvPr>
            <p:ph type="sldNum" sz="quarter" idx="10"/>
          </p:nvPr>
        </p:nvSpPr>
        <p:spPr/>
        <p:txBody>
          <a:bodyPr/>
          <a:lstStyle/>
          <a:p>
            <a:fld id="{B8387D70-95BA-4B7D-AF9E-C6BF5ACD41FD}" type="slidenum">
              <a:rPr lang="tr-TR" smtClean="0"/>
              <a:t>66</a:t>
            </a:fld>
            <a:endParaRPr lang="tr-TR"/>
          </a:p>
        </p:txBody>
      </p:sp>
    </p:spTree>
    <p:extLst>
      <p:ext uri="{BB962C8B-B14F-4D97-AF65-F5344CB8AC3E}">
        <p14:creationId xmlns:p14="http://schemas.microsoft.com/office/powerpoint/2010/main" val="12465512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Akut kolesistit’te nadiren hafif sarılık olabilir.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67</a:t>
            </a:fld>
            <a:endParaRPr lang="tr-TR"/>
          </a:p>
        </p:txBody>
      </p:sp>
    </p:spTree>
    <p:extLst>
      <p:ext uri="{BB962C8B-B14F-4D97-AF65-F5344CB8AC3E}">
        <p14:creationId xmlns:p14="http://schemas.microsoft.com/office/powerpoint/2010/main" val="30815457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b="0" i="0" kern="1200" dirty="0" smtClean="0">
                <a:solidFill>
                  <a:schemeClr val="tx1"/>
                </a:solidFill>
                <a:effectLst/>
                <a:latin typeface="+mn-lt"/>
                <a:ea typeface="+mn-ea"/>
                <a:cs typeface="+mn-cs"/>
              </a:rPr>
              <a:t>--Safra kanalı içine bakterilerin girişini önlemek için duodenum geri akış ve bakteriyel enfeksiyon artan etkili bir mekanik bariyer gibi davranan Oddi sfinkter içerir. Ek olarak, safranın sürekli yıkama eylemi ve ayrıca safra tuzlarının bakteriyostatik aktivitesi, safra sterilitesinin korunmasına yardımcı olur. Salgı IgA ve biliyer mukus yapışma önleyici faktörler olarak işlev görür ve bakteri kolonizasyonunu önler. Bakteriler, normal bariyer mekanizmaları bozulduğunda safra yollarına girebilir. Bu endoskopik sfinkterotomi, koledok cerrahisi veya biliyer stent yerleştirilmesinden sonra ortaya çıkar.</a:t>
            </a:r>
            <a:endParaRPr lang="tr-TR" dirty="0" smtClean="0"/>
          </a:p>
          <a:p>
            <a:r>
              <a:rPr lang="tr-TR" dirty="0" smtClean="0"/>
              <a:t>--Biliyer obstrüksiyon, intrabilier basıncı arttırır ve safra kanallarının geçirgenliğinin artmasına yol açarak bakteri ve toksinlerin portal dolaşımdan safra yoluna geçişine izin verir. </a:t>
            </a:r>
          </a:p>
          <a:p>
            <a:r>
              <a:rPr lang="tr-TR" dirty="0" smtClean="0"/>
              <a:t>--Yüksek basınç ayrıca bakterilerin safradan sistemik dolaşıma geçişini kolaylaştırır ve septisemi riskini artırır</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Akut kolanjitte;</a:t>
            </a:r>
            <a:r>
              <a:rPr lang="tr-TR" sz="1200" b="0" i="0" kern="1200" baseline="0" dirty="0" smtClean="0">
                <a:solidFill>
                  <a:schemeClr val="tx1"/>
                </a:solidFill>
                <a:effectLst/>
                <a:latin typeface="+mn-lt"/>
                <a:ea typeface="+mn-ea"/>
                <a:cs typeface="+mn-cs"/>
              </a:rPr>
              <a:t> </a:t>
            </a:r>
            <a:r>
              <a:rPr lang="tr-TR" sz="1200" b="0" i="1" kern="1200" dirty="0" smtClean="0">
                <a:solidFill>
                  <a:schemeClr val="tx1"/>
                </a:solidFill>
                <a:effectLst/>
                <a:latin typeface="+mn-lt"/>
                <a:ea typeface="+mn-ea"/>
                <a:cs typeface="+mn-cs"/>
              </a:rPr>
              <a:t>E. coli</a:t>
            </a:r>
            <a:r>
              <a:rPr lang="tr-TR" sz="1200" b="0" i="0" kern="1200" dirty="0" smtClean="0">
                <a:solidFill>
                  <a:schemeClr val="tx1"/>
                </a:solidFill>
                <a:effectLst/>
                <a:latin typeface="+mn-lt"/>
                <a:ea typeface="+mn-ea"/>
                <a:cs typeface="+mn-cs"/>
              </a:rPr>
              <a:t> izole edilen başlıca gram negatif bakteridir (yüzde 25 ila 50), bunu </a:t>
            </a:r>
            <a:r>
              <a:rPr lang="tr-TR" sz="1200" b="0" i="1" kern="1200" dirty="0" smtClean="0">
                <a:solidFill>
                  <a:schemeClr val="tx1"/>
                </a:solidFill>
                <a:effectLst/>
                <a:latin typeface="+mn-lt"/>
                <a:ea typeface="+mn-ea"/>
                <a:cs typeface="+mn-cs"/>
              </a:rPr>
              <a:t>Klebsiella</a:t>
            </a:r>
            <a:r>
              <a:rPr lang="tr-TR" sz="1200" b="0" i="0" kern="1200" dirty="0" smtClean="0">
                <a:solidFill>
                  <a:schemeClr val="tx1"/>
                </a:solidFill>
                <a:effectLst/>
                <a:latin typeface="+mn-lt"/>
                <a:ea typeface="+mn-ea"/>
                <a:cs typeface="+mn-cs"/>
              </a:rPr>
              <a:t> (yüzde 15 ila 20) ve </a:t>
            </a:r>
            <a:r>
              <a:rPr lang="tr-TR" sz="1200" b="0" i="1" kern="1200" dirty="0" smtClean="0">
                <a:solidFill>
                  <a:schemeClr val="tx1"/>
                </a:solidFill>
                <a:effectLst/>
                <a:latin typeface="+mn-lt"/>
                <a:ea typeface="+mn-ea"/>
                <a:cs typeface="+mn-cs"/>
              </a:rPr>
              <a:t>Enterobacter</a:t>
            </a:r>
            <a:r>
              <a:rPr lang="tr-TR" sz="1200" b="0" i="0" kern="1200" dirty="0" smtClean="0">
                <a:solidFill>
                  <a:schemeClr val="tx1"/>
                </a:solidFill>
                <a:effectLst/>
                <a:latin typeface="+mn-lt"/>
                <a:ea typeface="+mn-ea"/>
                <a:cs typeface="+mn-cs"/>
              </a:rPr>
              <a:t> türleri (yüzde 5 ila 10) takip eder</a:t>
            </a:r>
          </a:p>
        </p:txBody>
      </p:sp>
      <p:sp>
        <p:nvSpPr>
          <p:cNvPr id="4" name="Slayt Numarası Yer Tutucusu 3"/>
          <p:cNvSpPr>
            <a:spLocks noGrp="1"/>
          </p:cNvSpPr>
          <p:nvPr>
            <p:ph type="sldNum" sz="quarter" idx="10"/>
          </p:nvPr>
        </p:nvSpPr>
        <p:spPr/>
        <p:txBody>
          <a:bodyPr/>
          <a:lstStyle/>
          <a:p>
            <a:fld id="{B8387D70-95BA-4B7D-AF9E-C6BF5ACD41FD}" type="slidenum">
              <a:rPr lang="tr-TR" smtClean="0"/>
              <a:t>68</a:t>
            </a:fld>
            <a:endParaRPr lang="tr-TR"/>
          </a:p>
        </p:txBody>
      </p:sp>
    </p:spTree>
    <p:extLst>
      <p:ext uri="{BB962C8B-B14F-4D97-AF65-F5344CB8AC3E}">
        <p14:creationId xmlns:p14="http://schemas.microsoft.com/office/powerpoint/2010/main" val="259887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Ürobilinojen </a:t>
            </a:r>
            <a:r>
              <a:rPr lang="tr-TR" sz="1200" b="0" i="0" kern="1200" dirty="0" smtClean="0">
                <a:solidFill>
                  <a:schemeClr val="tx1"/>
                </a:solidFill>
                <a:effectLst/>
                <a:latin typeface="+mn-lt"/>
                <a:ea typeface="+mn-ea"/>
                <a:cs typeface="+mn-cs"/>
              </a:rPr>
              <a:t> -  Ürobilinojen, safrada bağırsaklara atılan bilirubinin bakteri tarafından parçalanmasıyla üretilir. Kısmen bağırsakta emilir ve hepatobiliyer resirkülasyona uğrar. Karaciğer tarafından temizlenmeyen fraksiyon genel dolaşıma girer ve kısmen idrarla atılır. Sonuç olarak,şu durumlarda idrar ürobilinojen atılımı artabilir:</a:t>
            </a:r>
          </a:p>
          <a:p>
            <a:r>
              <a:rPr lang="tr-TR" sz="1200" b="0" i="0" kern="1200" dirty="0" smtClean="0">
                <a:solidFill>
                  <a:schemeClr val="tx1"/>
                </a:solidFill>
                <a:effectLst/>
                <a:latin typeface="+mn-lt"/>
                <a:ea typeface="+mn-ea"/>
                <a:cs typeface="+mn-cs"/>
              </a:rPr>
              <a:t>●Aşırı bilirubin üretimi (örneğin, hemoliz veya hematom emilimi durumlarında)</a:t>
            </a:r>
          </a:p>
          <a:p>
            <a:r>
              <a:rPr lang="tr-TR" sz="1200" b="0" i="0" kern="1200" dirty="0" smtClean="0">
                <a:solidFill>
                  <a:schemeClr val="tx1"/>
                </a:solidFill>
                <a:effectLst/>
                <a:latin typeface="+mn-lt"/>
                <a:ea typeface="+mn-ea"/>
                <a:cs typeface="+mn-cs"/>
              </a:rPr>
              <a:t>●Yeniden emilen ürobilinojenin yetersiz karaciğer klirensi (örneğin sirozlu hastalarda veya hepatitin bazı aşamalarında)</a:t>
            </a:r>
          </a:p>
          <a:p>
            <a:r>
              <a:rPr lang="tr-TR" sz="1200" b="0" i="0" kern="1200" dirty="0" smtClean="0">
                <a:solidFill>
                  <a:schemeClr val="tx1"/>
                </a:solidFill>
                <a:effectLst/>
                <a:latin typeface="+mn-lt"/>
                <a:ea typeface="+mn-ea"/>
                <a:cs typeface="+mn-cs"/>
              </a:rPr>
              <a:t>●Bilirubinin bağırsak bakterilerine aşırı maruz kalması (örneğin, kabızlık veya aşırı bakteri üremesi).</a:t>
            </a:r>
          </a:p>
          <a:p>
            <a:r>
              <a:rPr lang="tr-TR" sz="1200" b="0" i="0" kern="1200" dirty="0" smtClean="0">
                <a:solidFill>
                  <a:schemeClr val="tx1"/>
                </a:solidFill>
                <a:effectLst/>
                <a:latin typeface="+mn-lt"/>
                <a:ea typeface="+mn-ea"/>
                <a:cs typeface="+mn-cs"/>
              </a:rPr>
              <a:t>-Buna karşılık, üriner ürobilinojen atılımı, tama yakın biliyer obstrüksiyonda (örneğin, pankreas karsinomu) veya şiddetli kolestazda (örneğin, viral hepatitin erken evrelerinde) azaltılabilir veya ortadan kaldırılabilir.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a:t>
            </a:r>
            <a:r>
              <a:rPr lang="tr-TR" dirty="0" smtClean="0"/>
              <a:t>Dışkıda bulunan iki ana ürobilinoid, ürobilinojen ve sterkobilinojen renksizdir ve sadece ürobilinlere oksidasyondan sonra turuncu-sarıya döner.</a:t>
            </a:r>
          </a:p>
          <a:p>
            <a:endParaRPr lang="tr-TR" sz="1200" b="0" i="0" kern="1200" dirty="0" smtClean="0">
              <a:solidFill>
                <a:schemeClr val="tx1"/>
              </a:solidFill>
              <a:effectLst/>
              <a:latin typeface="+mn-lt"/>
              <a:ea typeface="+mn-ea"/>
              <a:cs typeface="+mn-cs"/>
            </a:endParaRPr>
          </a:p>
          <a:p>
            <a:r>
              <a:rPr lang="tr-TR" dirty="0" smtClean="0"/>
              <a:t>Tam biliyer obstrüksiyon veya şiddetli intrahepatik kolestazda, dışkı çin kili görünümü alabilir. Bu nedenle, sarılıklı bir hastada dışkı ve idrarda ürobilinojen yokluğu, tam biliyer obstrüksiyonu gösterir.</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9</a:t>
            </a:fld>
            <a:endParaRPr lang="tr-TR"/>
          </a:p>
        </p:txBody>
      </p:sp>
    </p:spTree>
    <p:extLst>
      <p:ext uri="{BB962C8B-B14F-4D97-AF65-F5344CB8AC3E}">
        <p14:creationId xmlns:p14="http://schemas.microsoft.com/office/powerpoint/2010/main" val="270502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Ana safra kanalı taşları şikayet vermeyebilir (%30-%40) veya safra koliği, sarılık, kolanjit veya pankreatit oluşturabilir. Kolanjit hızla sepsis,</a:t>
            </a:r>
          </a:p>
          <a:p>
            <a:r>
              <a:rPr lang="tr-TR" sz="1200" b="0" i="0" u="none" strike="noStrike" kern="1200" baseline="0" dirty="0" smtClean="0">
                <a:solidFill>
                  <a:schemeClr val="tx1"/>
                </a:solidFill>
                <a:latin typeface="+mn-lt"/>
                <a:ea typeface="+mn-ea"/>
                <a:cs typeface="+mn-cs"/>
              </a:rPr>
              <a:t>şok ve ölüme ilerleyebilen bir tıbbi-cerrahi acil durumdur. </a:t>
            </a:r>
            <a:r>
              <a:rPr lang="tr-TR" sz="1200" b="0" i="0" kern="1200" dirty="0" smtClean="0">
                <a:solidFill>
                  <a:schemeClr val="tx1"/>
                </a:solidFill>
                <a:effectLst/>
                <a:latin typeface="+mn-lt"/>
                <a:ea typeface="+mn-ea"/>
                <a:cs typeface="+mn-cs"/>
              </a:rPr>
              <a:t>Ateş, karın ağrısı ve sarılığa ek olarak, şiddetli (süpüratif) kolanjiti olan hastalarda hipotansiyon ve mental durum değişiklikleri (Reynolds pentad) görülebilir. Hipotansiyon, yaşlı erişkinlerde veya glukokortikoid kullananlarda tek başvuru semptomu olabilir.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69</a:t>
            </a:fld>
            <a:endParaRPr lang="tr-TR"/>
          </a:p>
        </p:txBody>
      </p:sp>
    </p:spTree>
    <p:extLst>
      <p:ext uri="{BB962C8B-B14F-4D97-AF65-F5344CB8AC3E}">
        <p14:creationId xmlns:p14="http://schemas.microsoft.com/office/powerpoint/2010/main" val="1343034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BT normal ise manyetik rezonans kolanjiyopankreatografi (MRCP) </a:t>
            </a:r>
            <a:r>
              <a:rPr lang="tr-TR" sz="1200" b="0" i="0" kern="1200" dirty="0" smtClean="0">
                <a:solidFill>
                  <a:schemeClr val="tx1"/>
                </a:solidFill>
                <a:effectLst/>
                <a:latin typeface="+mn-lt"/>
                <a:ea typeface="+mn-ea"/>
                <a:cs typeface="+mn-cs"/>
              </a:rPr>
              <a:t>yapıyoruz.</a:t>
            </a:r>
            <a:r>
              <a:rPr lang="tr-TR" sz="1200" b="0" i="0" kern="1200" dirty="0" smtClean="0">
                <a:solidFill>
                  <a:schemeClr val="tx1"/>
                </a:solidFill>
                <a:effectLst/>
                <a:latin typeface="+mn-lt"/>
                <a:ea typeface="+mn-ea"/>
                <a:cs typeface="+mn-cs"/>
              </a:rPr>
              <a:t> MRCP uygulanamayan ancak biliyer obstrüksiyonu düşündüren konjuge hiperbilirubinemisi olan hastalar için ERCP ile devam ediyoruz.</a:t>
            </a:r>
          </a:p>
          <a:p>
            <a:r>
              <a:rPr lang="tr-TR" sz="1200" b="0" i="0" kern="1200" dirty="0" smtClean="0">
                <a:solidFill>
                  <a:schemeClr val="tx1"/>
                </a:solidFill>
                <a:effectLst/>
                <a:latin typeface="+mn-lt"/>
                <a:ea typeface="+mn-ea"/>
                <a:cs typeface="+mn-cs"/>
              </a:rPr>
              <a:t>Ayrıca tedavide ERCP ile acil biliyer</a:t>
            </a:r>
            <a:r>
              <a:rPr lang="tr-TR" sz="1200" b="0" i="0" kern="1200" baseline="0" dirty="0" smtClean="0">
                <a:solidFill>
                  <a:schemeClr val="tx1"/>
                </a:solidFill>
                <a:effectLst/>
                <a:latin typeface="+mn-lt"/>
                <a:ea typeface="+mn-ea"/>
                <a:cs typeface="+mn-cs"/>
              </a:rPr>
              <a:t> dekompresyon yapılmalıdır. ERCP ile tıkanıklık açılmıyorsa PTK ile drenaj sağlanmalıdır. Taş varlığında bilier dekompresyon sağlandığında elektif şartlarda kolesistektomi yapılmalıdır.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--Karın ağrısı, ateş, sarılık olan ve anormal KCFT bulunan hastada akut kolanjitten şüphelenilmeli ve ortak safra kanalı dilatasyonu veya taşları aramak için transabdominal ultrasonografi yapılmalıdır. Karın ağrısı olan hastalarda ve karın ultrasonu normal olan akut kolanjit şüphesi olan hastalarda karın bilgisayarlı tomografisi (BT) yapılır.</a:t>
            </a:r>
          </a:p>
          <a:p>
            <a:endParaRPr lang="tr-TR" dirty="0" smtClean="0"/>
          </a:p>
          <a:p>
            <a:r>
              <a:rPr lang="tr-TR" dirty="0" smtClean="0"/>
              <a:t>--</a:t>
            </a:r>
            <a:r>
              <a:rPr lang="tr-TR" sz="1200" b="0" i="0" u="none" strike="noStrike" kern="1200" baseline="0" dirty="0" smtClean="0">
                <a:solidFill>
                  <a:schemeClr val="tx1"/>
                </a:solidFill>
                <a:latin typeface="+mn-lt"/>
                <a:ea typeface="+mn-ea"/>
                <a:cs typeface="+mn-cs"/>
              </a:rPr>
              <a:t>Akut kolanjit tedavisi geniş spektrumlu antibiyotik uygulaması ve taşların tipik olarak ERCP ile çıkarılmasıdır. Kolesistektomi daha sonra hasta kararlılık</a:t>
            </a:r>
          </a:p>
          <a:p>
            <a:r>
              <a:rPr lang="tr-TR" sz="1200" b="0" i="0" u="none" strike="noStrike" kern="1200" baseline="0" dirty="0" smtClean="0">
                <a:solidFill>
                  <a:schemeClr val="tx1"/>
                </a:solidFill>
                <a:latin typeface="+mn-lt"/>
                <a:ea typeface="+mn-ea"/>
                <a:cs typeface="+mn-cs"/>
              </a:rPr>
              <a:t>kazandığında uygulanır.</a:t>
            </a:r>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70</a:t>
            </a:fld>
            <a:endParaRPr lang="tr-TR"/>
          </a:p>
        </p:txBody>
      </p:sp>
    </p:spTree>
    <p:extLst>
      <p:ext uri="{BB962C8B-B14F-4D97-AF65-F5344CB8AC3E}">
        <p14:creationId xmlns:p14="http://schemas.microsoft.com/office/powerpoint/2010/main" val="40205268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--Safra taşları ampulla vateri düzeyinde tıkanıklığa neden olabilir. Bu taşlar pankreatik duktal sistemde tıkanmaya ve daha sonra pankreatit’e neden olurlar. </a:t>
            </a:r>
          </a:p>
          <a:p>
            <a:r>
              <a:rPr lang="tr-TR" sz="1200" dirty="0" smtClean="0"/>
              <a:t>--Semptom: epigastriyum veya sağ üst kadranda ağrı (ağrı sırta veya omuza yayılabilir.), bulantı-kusma</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-Ağrının başlangıcı hızlıdır, maksimum yoğunluğa 10 ila 20 dakikada ulaşır.  oturarak veya öne eğilerek kısmen rahatlayabilir. </a:t>
            </a:r>
          </a:p>
          <a:p>
            <a:r>
              <a:rPr lang="tr-TR" sz="1200" b="0" i="0" kern="1200" dirty="0" smtClean="0">
                <a:solidFill>
                  <a:schemeClr val="tx1"/>
                </a:solidFill>
                <a:effectLst/>
                <a:latin typeface="+mn-lt"/>
                <a:ea typeface="+mn-ea"/>
                <a:cs typeface="+mn-cs"/>
              </a:rPr>
              <a:t>Pankreatit etyoloji: </a:t>
            </a:r>
          </a:p>
          <a:p>
            <a:r>
              <a:rPr lang="tr-TR" sz="1200" b="0" i="0" kern="1200" dirty="0" smtClean="0">
                <a:solidFill>
                  <a:schemeClr val="tx1"/>
                </a:solidFill>
                <a:effectLst/>
                <a:latin typeface="+mn-lt"/>
                <a:ea typeface="+mn-ea"/>
                <a:cs typeface="+mn-cs"/>
              </a:rPr>
              <a:t>mekanik; Safra taşları (vakaların yüzde 40 ila 70'ini oluşturan akut pankreatitin en yaygın), safra çamuru, askariazis, periampuller divertikül, pankreatik veya periampuller kanser, ampullar stenoz, duodenal striktür veya obstrüksiyon</a:t>
            </a:r>
          </a:p>
          <a:p>
            <a:r>
              <a:rPr lang="tr-TR" sz="1200" b="0" i="0" kern="1200" dirty="0" smtClean="0">
                <a:solidFill>
                  <a:schemeClr val="tx1"/>
                </a:solidFill>
                <a:effectLst/>
                <a:latin typeface="+mn-lt"/>
                <a:ea typeface="+mn-ea"/>
                <a:cs typeface="+mn-cs"/>
              </a:rPr>
              <a:t>Metabolik; Hiperlipidemi (tip I, IV, V), hiperkalsemi</a:t>
            </a:r>
          </a:p>
          <a:p>
            <a:r>
              <a:rPr lang="tr-TR" sz="1200" b="0" i="0" kern="1200" dirty="0" smtClean="0">
                <a:solidFill>
                  <a:schemeClr val="tx1"/>
                </a:solidFill>
                <a:effectLst/>
                <a:latin typeface="+mn-lt"/>
                <a:ea typeface="+mn-ea"/>
                <a:cs typeface="+mn-cs"/>
              </a:rPr>
              <a:t>İlaçlar (metranidazol,tetrasiklin furosemid), alkol </a:t>
            </a:r>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71</a:t>
            </a:fld>
            <a:endParaRPr lang="tr-TR"/>
          </a:p>
        </p:txBody>
      </p:sp>
    </p:spTree>
    <p:extLst>
      <p:ext uri="{BB962C8B-B14F-4D97-AF65-F5344CB8AC3E}">
        <p14:creationId xmlns:p14="http://schemas.microsoft.com/office/powerpoint/2010/main" val="30415316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a:t>
            </a:r>
            <a:r>
              <a:rPr lang="tr-TR" dirty="0" smtClean="0"/>
              <a:t>Fizik muayene: şiddetli olgularda ateş, takipne, hipoksemi ve hipotansiyon olabilir. Tıkanma sarılığı nedeniyle sarılık oluşabilir.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Pankreas başında koledokolitiazis veya ödem nedeniyle tıkanma sarılığı nedeniyle hastalarda skleral ikter olabilir. </a:t>
            </a:r>
            <a:endParaRPr lang="tr-TR" dirty="0" smtClean="0"/>
          </a:p>
          <a:p>
            <a:r>
              <a:rPr lang="tr-TR" sz="1200" b="0" i="0" kern="1200" dirty="0" smtClean="0">
                <a:solidFill>
                  <a:schemeClr val="tx1"/>
                </a:solidFill>
                <a:effectLst/>
                <a:latin typeface="+mn-lt"/>
                <a:ea typeface="+mn-ea"/>
                <a:cs typeface="+mn-cs"/>
              </a:rPr>
              <a:t>Periumblikal bölgede (Cullen belirtisi) veya böğür boyunca (Grey Turner belirtisi) ekimotik renk değişikliği ( Bu bulgular, spesifik olmamasına rağmen, pankreas nekrozu durumunda retroperitoneal kanamanın varlığını düşündürür)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a:t>
            </a:r>
            <a:r>
              <a:rPr lang="tr-TR" dirty="0" smtClean="0"/>
              <a:t>Nadiren cullen ve grey turner belirtisi olabilir. </a:t>
            </a:r>
          </a:p>
          <a:p>
            <a:endParaRPr lang="tr-TR" sz="1200" b="0" i="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8387D70-95BA-4B7D-AF9E-C6BF5ACD41FD}" type="slidenum">
              <a:rPr lang="tr-TR" smtClean="0"/>
              <a:t>72</a:t>
            </a:fld>
            <a:endParaRPr lang="tr-TR"/>
          </a:p>
        </p:txBody>
      </p:sp>
    </p:spTree>
    <p:extLst>
      <p:ext uri="{BB962C8B-B14F-4D97-AF65-F5344CB8AC3E}">
        <p14:creationId xmlns:p14="http://schemas.microsoft.com/office/powerpoint/2010/main" val="36807076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--lipaz daha spesifik</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--Laboratuar; serum lipaz ve amilaz yüksekliği, Eğerki etyoloji safra taşı kaynaklı ise transaminaz, ALP ve bilirubin artışı görülür. </a:t>
            </a:r>
          </a:p>
          <a:p>
            <a:endParaRPr lang="tr-TR" dirty="0" smtClean="0"/>
          </a:p>
          <a:p>
            <a:r>
              <a:rPr lang="tr-TR" dirty="0" smtClean="0"/>
              <a:t>--Usg taşı göstermede, bt pankreatit</a:t>
            </a:r>
            <a:r>
              <a:rPr lang="tr-TR" baseline="0" dirty="0" smtClean="0"/>
              <a:t> şiddetini göstermede faydalıdır. </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73</a:t>
            </a:fld>
            <a:endParaRPr lang="tr-TR"/>
          </a:p>
        </p:txBody>
      </p:sp>
    </p:spTree>
    <p:extLst>
      <p:ext uri="{BB962C8B-B14F-4D97-AF65-F5344CB8AC3E}">
        <p14:creationId xmlns:p14="http://schemas.microsoft.com/office/powerpoint/2010/main" val="4457755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Oi hemolitik anemileri dışlamak için direkt coombs testi yapılmalı.</a:t>
            </a:r>
          </a:p>
          <a:p>
            <a:r>
              <a:rPr lang="tr-TR" dirty="0" smtClean="0"/>
              <a:t>Herediter sferositoz</a:t>
            </a:r>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77</a:t>
            </a:fld>
            <a:endParaRPr lang="tr-TR"/>
          </a:p>
        </p:txBody>
      </p:sp>
    </p:spTree>
    <p:extLst>
      <p:ext uri="{BB962C8B-B14F-4D97-AF65-F5344CB8AC3E}">
        <p14:creationId xmlns:p14="http://schemas.microsoft.com/office/powerpoint/2010/main" val="14079151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86</a:t>
            </a:fld>
            <a:endParaRPr lang="tr-TR"/>
          </a:p>
        </p:txBody>
      </p:sp>
    </p:spTree>
    <p:extLst>
      <p:ext uri="{BB962C8B-B14F-4D97-AF65-F5344CB8AC3E}">
        <p14:creationId xmlns:p14="http://schemas.microsoft.com/office/powerpoint/2010/main" val="206977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10</a:t>
            </a:fld>
            <a:endParaRPr lang="tr-TR"/>
          </a:p>
        </p:txBody>
      </p:sp>
    </p:spTree>
    <p:extLst>
      <p:ext uri="{BB962C8B-B14F-4D97-AF65-F5344CB8AC3E}">
        <p14:creationId xmlns:p14="http://schemas.microsoft.com/office/powerpoint/2010/main" val="169436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Özellikle dilin altında, sert damakta.</a:t>
            </a:r>
          </a:p>
          <a:p>
            <a:r>
              <a:rPr lang="tr-TR" dirty="0" smtClean="0"/>
              <a:t>Bu</a:t>
            </a:r>
            <a:r>
              <a:rPr lang="tr-TR" baseline="0" dirty="0" smtClean="0"/>
              <a:t> hastanın bilirubin değerleri; </a:t>
            </a:r>
            <a:r>
              <a:rPr lang="tr-TR" sz="1200" b="0" i="0" kern="1200" dirty="0" smtClean="0">
                <a:solidFill>
                  <a:schemeClr val="tx1"/>
                </a:solidFill>
                <a:effectLst/>
                <a:latin typeface="+mn-lt"/>
                <a:ea typeface="+mn-ea"/>
                <a:cs typeface="+mn-cs"/>
              </a:rPr>
              <a:t> Direkt, indirekt ve toplam serum bilirubin sayısı sırasıyla %1.4 mg, %2 mg ve %3.4 mg olarak bulunmuş.</a:t>
            </a:r>
            <a:r>
              <a:rPr lang="tr-TR" sz="1200" b="0" i="0" kern="1200" baseline="0" dirty="0" smtClean="0">
                <a:solidFill>
                  <a:schemeClr val="tx1"/>
                </a:solidFill>
                <a:effectLst/>
                <a:latin typeface="+mn-lt"/>
                <a:ea typeface="+mn-ea"/>
                <a:cs typeface="+mn-cs"/>
              </a:rPr>
              <a:t> ( görseller case report:</a:t>
            </a:r>
            <a:r>
              <a:rPr lang="tr-TR" sz="1200" b="1" i="0" kern="1200" dirty="0" smtClean="0">
                <a:solidFill>
                  <a:schemeClr val="tx1"/>
                </a:solidFill>
                <a:effectLst/>
                <a:latin typeface="+mn-lt"/>
                <a:ea typeface="+mn-ea"/>
                <a:cs typeface="+mn-cs"/>
              </a:rPr>
              <a:t>Dental implications of an adult jaundice patient: A rare case report</a:t>
            </a:r>
            <a:r>
              <a:rPr lang="tr-TR" sz="1200" b="0" i="0" kern="1200" baseline="0" dirty="0" smtClean="0">
                <a:solidFill>
                  <a:schemeClr val="tx1"/>
                </a:solidFill>
                <a:effectLst/>
                <a:latin typeface="+mn-lt"/>
                <a:ea typeface="+mn-ea"/>
                <a:cs typeface="+mn-cs"/>
              </a:rPr>
              <a:t>)</a:t>
            </a:r>
          </a:p>
          <a:p>
            <a:endParaRPr lang="tr-TR" sz="1200" b="0" i="0" kern="1200" baseline="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8387D70-95BA-4B7D-AF9E-C6BF5ACD41FD}" type="slidenum">
              <a:rPr lang="tr-TR" smtClean="0"/>
              <a:t>11</a:t>
            </a:fld>
            <a:endParaRPr lang="tr-TR"/>
          </a:p>
        </p:txBody>
      </p:sp>
    </p:spTree>
    <p:extLst>
      <p:ext uri="{BB962C8B-B14F-4D97-AF65-F5344CB8AC3E}">
        <p14:creationId xmlns:p14="http://schemas.microsoft.com/office/powerpoint/2010/main" val="234414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Karotenemi</a:t>
            </a:r>
            <a:r>
              <a:rPr lang="tr-TR" sz="1200" b="0" i="0" kern="1200" dirty="0" smtClean="0">
                <a:solidFill>
                  <a:schemeClr val="tx1"/>
                </a:solidFill>
                <a:effectLst/>
                <a:latin typeface="+mn-lt"/>
                <a:ea typeface="+mn-ea"/>
                <a:cs typeface="+mn-cs"/>
              </a:rPr>
              <a:t> adıyla bilinen bu durum karotenin yağda çözünen bir molekül olmasından kaynaklanır. Aşırı miktarlardaki karoten genelde derinin en dış katmanında birikerek, özellikle avuç içleri, ayak tabanları, dizler ve burun çevresindeki derinin sarı ya da turuncu bir renge dönüşmesine neden olur.</a:t>
            </a:r>
          </a:p>
          <a:p>
            <a:r>
              <a:rPr lang="tr-TR" sz="1200" b="0" i="0" kern="1200" dirty="0" smtClean="0">
                <a:solidFill>
                  <a:schemeClr val="tx1"/>
                </a:solidFill>
                <a:effectLst/>
                <a:latin typeface="+mn-lt"/>
                <a:ea typeface="+mn-ea"/>
                <a:cs typeface="+mn-cs"/>
              </a:rPr>
              <a:t>Karoten (a vitaminine dönüşür-havuç</a:t>
            </a:r>
            <a:r>
              <a:rPr lang="tr-TR" sz="1200" b="0" i="0" kern="1200" baseline="0" dirty="0" smtClean="0">
                <a:solidFill>
                  <a:schemeClr val="tx1"/>
                </a:solidFill>
                <a:effectLst/>
                <a:latin typeface="+mn-lt"/>
                <a:ea typeface="+mn-ea"/>
                <a:cs typeface="+mn-cs"/>
              </a:rPr>
              <a:t> kabak</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Rifabutin (anti</a:t>
            </a:r>
            <a:r>
              <a:rPr lang="tr-TR" sz="1200" b="0" i="0" kern="1200" baseline="0" dirty="0" smtClean="0">
                <a:solidFill>
                  <a:schemeClr val="tx1"/>
                </a:solidFill>
                <a:effectLst/>
                <a:latin typeface="+mn-lt"/>
                <a:ea typeface="+mn-ea"/>
                <a:cs typeface="+mn-cs"/>
              </a:rPr>
              <a:t> tbc</a:t>
            </a:r>
            <a:r>
              <a:rPr lang="tr-TR" sz="1200" b="0" i="0" kern="1200" dirty="0" smtClean="0">
                <a:solidFill>
                  <a:schemeClr val="tx1"/>
                </a:solidFill>
                <a:effectLst/>
                <a:latin typeface="+mn-lt"/>
                <a:ea typeface="+mn-ea"/>
                <a:cs typeface="+mn-cs"/>
              </a:rPr>
              <a:t>)</a:t>
            </a:r>
          </a:p>
          <a:p>
            <a:r>
              <a:rPr lang="tr-TR" dirty="0" smtClean="0"/>
              <a:t>Yalancı sarılığa neden olabilecekler; beta karoten bakımından zengin gıdalarla</a:t>
            </a:r>
            <a:r>
              <a:rPr lang="tr-TR" baseline="0" dirty="0" smtClean="0"/>
              <a:t> beslenme (</a:t>
            </a:r>
            <a:r>
              <a:rPr lang="tr-TR" dirty="0" smtClean="0"/>
              <a:t>karotinemi), Addison hastalığı, kinakrin kullanımı, rifabutin kullanım, anoreksiya nervoza, kozmetik ürünler gibi.</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B8387D70-95BA-4B7D-AF9E-C6BF5ACD41FD}" type="slidenum">
              <a:rPr lang="tr-TR" smtClean="0"/>
              <a:t>12</a:t>
            </a:fld>
            <a:endParaRPr lang="tr-TR"/>
          </a:p>
        </p:txBody>
      </p:sp>
    </p:spTree>
    <p:extLst>
      <p:ext uri="{BB962C8B-B14F-4D97-AF65-F5344CB8AC3E}">
        <p14:creationId xmlns:p14="http://schemas.microsoft.com/office/powerpoint/2010/main" val="25931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p>
            <a:fld id="{DA32EBCF-A19D-4950-8A6B-86DFA889E712}" type="datetime1">
              <a:rPr lang="tr-TR" smtClean="0"/>
              <a:t>30.11.2021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44800F-68F2-4E78-ABE8-95925D39323E}" type="datetime1">
              <a:rPr lang="tr-TR" smtClean="0"/>
              <a:t>30.11.2021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0C12DD8-679B-449F-9889-AFABBFD8C7B7}" type="datetime1">
              <a:rPr lang="tr-TR" smtClean="0"/>
              <a:t>30.11.2021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lvl1pPr>
              <a:defRPr sz="3200" b="1"/>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sz="2800">
                <a:latin typeface="+mj-lt"/>
              </a:defRPr>
            </a:lvl1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p>
            <a:fld id="{A441E401-C52B-4344-8A23-E53B18EE7A76}" type="datetime1">
              <a:rPr lang="tr-TR" smtClean="0"/>
              <a:t>30.11.2021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F896031-979F-4D36-956A-2FE8359B1B5F}" type="datetime1">
              <a:rPr lang="tr-TR" smtClean="0"/>
              <a:t>30.11.2021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52D0F4F-B3A0-4FC8-B703-CEFE90618B16}" type="datetime1">
              <a:rPr lang="tr-TR" smtClean="0"/>
              <a:t>30.11.2021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0BFF45C-CD23-4D9A-9092-3B0D110F8DFA}" type="datetime1">
              <a:rPr lang="tr-TR" smtClean="0"/>
              <a:t>30.11.2021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A0164D2-B403-4065-974F-29F376C68423}" type="datetime1">
              <a:rPr lang="tr-TR" smtClean="0"/>
              <a:t>30.11.2021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85CC554-51CA-4531-8E67-DEB6DBBAC842}" type="datetime1">
              <a:rPr lang="tr-TR" smtClean="0"/>
              <a:t>30.11.2021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BEF7EA-CE7E-4445-BFD4-E41D0C9DF4BB}" type="datetime1">
              <a:rPr lang="tr-TR" smtClean="0"/>
              <a:t>30.11.2021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2AE01EF-54E6-4F9F-920A-96FFDF8F6935}" type="datetime1">
              <a:rPr lang="tr-TR" smtClean="0"/>
              <a:t>30.11.2021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E6BA5-1BCF-4574-B30D-BEF7EE80FBB3}" type="datetime1">
              <a:rPr lang="tr-TR" smtClean="0"/>
              <a:t>30.11.2021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uptodate.com/contents/bilirubin-metabolism?search=sterkobilinojen&amp;source=search_result&amp;selectedTitle=1~1&amp;usage_type=default&amp;display_rank=1"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www.uptodate.com/contents/diagnosis-of-hepatitis-d-virus-infection?search=hepatit%20d&amp;source=search_result&amp;selectedTitle=3~57&amp;usage_type=default&amp;display_rank=3" TargetMode="External"/><Relationship Id="rId4" Type="http://schemas.openxmlformats.org/officeDocument/2006/relationships/hyperlink" Target="https://www.uptodate.com/contents/hepatitis-a-virus-infection-in-adults-epidemiology-clinical-manifestations-and-diagnosis?search=viral%20hepatit&amp;topicRef=3574&amp;source=see_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Sarılık – Prof. Dr Ahmet DOBRUC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568" y="5608488"/>
            <a:ext cx="3457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eletubbies - La La Teletubby PNG Image | Transparent PNG Free Download on  See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0"/>
            <a:ext cx="1638984" cy="2736304"/>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5385937" y="5900986"/>
            <a:ext cx="3744416" cy="923330"/>
          </a:xfrm>
          <a:prstGeom prst="rect">
            <a:avLst/>
          </a:prstGeom>
          <a:noFill/>
        </p:spPr>
        <p:txBody>
          <a:bodyPr wrap="square" rtlCol="0">
            <a:spAutoFit/>
          </a:bodyPr>
          <a:lstStyle/>
          <a:p>
            <a:pPr algn="ctr"/>
            <a:r>
              <a:rPr lang="tr-TR" dirty="0" smtClean="0"/>
              <a:t>Araş. Gör. Dr. Ömer Faruk ÖZCEYLAN</a:t>
            </a:r>
          </a:p>
          <a:p>
            <a:pPr algn="ctr"/>
            <a:r>
              <a:rPr lang="tr-TR" dirty="0" smtClean="0"/>
              <a:t>KTÜ Aile Hekimliği Anabilim Dalı</a:t>
            </a:r>
          </a:p>
          <a:p>
            <a:pPr algn="ctr"/>
            <a:r>
              <a:rPr lang="tr-TR" dirty="0" smtClean="0"/>
              <a:t>30.11.2021</a:t>
            </a:r>
            <a:endParaRPr lang="tr-TR" dirty="0"/>
          </a:p>
        </p:txBody>
      </p:sp>
      <p:sp>
        <p:nvSpPr>
          <p:cNvPr id="7" name="Dikdörtgen 6"/>
          <p:cNvSpPr/>
          <p:nvPr/>
        </p:nvSpPr>
        <p:spPr>
          <a:xfrm>
            <a:off x="1907704" y="2483224"/>
            <a:ext cx="5805308" cy="1754326"/>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Erişkinlerde Sarılığa</a:t>
            </a:r>
          </a:p>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Yaklaşım</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297478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Sarılık</a:t>
            </a:r>
            <a:endParaRPr lang="tr-TR" dirty="0"/>
          </a:p>
        </p:txBody>
      </p:sp>
      <p:sp>
        <p:nvSpPr>
          <p:cNvPr id="3" name="İçerik Yer Tutucusu 2"/>
          <p:cNvSpPr>
            <a:spLocks noGrp="1"/>
          </p:cNvSpPr>
          <p:nvPr>
            <p:ph idx="1"/>
          </p:nvPr>
        </p:nvSpPr>
        <p:spPr/>
        <p:txBody>
          <a:bodyPr>
            <a:normAutofit/>
          </a:bodyPr>
          <a:lstStyle/>
          <a:p>
            <a:r>
              <a:rPr lang="tr-TR" dirty="0"/>
              <a:t>N</a:t>
            </a:r>
            <a:r>
              <a:rPr lang="tr-TR" dirty="0" smtClean="0"/>
              <a:t>ormal </a:t>
            </a:r>
            <a:r>
              <a:rPr lang="tr-TR" dirty="0"/>
              <a:t>serum bilirubin konsantrasyonu </a:t>
            </a:r>
            <a:r>
              <a:rPr lang="tr-TR" dirty="0" smtClean="0"/>
              <a:t>&lt; 1 mg/dL </a:t>
            </a:r>
          </a:p>
          <a:p>
            <a:endParaRPr lang="tr-TR" dirty="0" smtClean="0"/>
          </a:p>
          <a:p>
            <a:r>
              <a:rPr lang="tr-TR" dirty="0" smtClean="0"/>
              <a:t>Bunun </a:t>
            </a:r>
            <a:r>
              <a:rPr lang="tr-TR" dirty="0"/>
              <a:t>0,4 mg/dL </a:t>
            </a:r>
            <a:r>
              <a:rPr lang="tr-TR" dirty="0" smtClean="0"/>
              <a:t>’den daha azı direkt bilirubin </a:t>
            </a:r>
          </a:p>
          <a:p>
            <a:endParaRPr lang="tr-TR" dirty="0" smtClean="0"/>
          </a:p>
          <a:p>
            <a:r>
              <a:rPr lang="tr-TR" dirty="0"/>
              <a:t>M</a:t>
            </a:r>
            <a:r>
              <a:rPr lang="tr-TR" dirty="0" smtClean="0"/>
              <a:t>uayenede serum bilirubini 2 mg/dL'den yüksek olana kadar sarılık </a:t>
            </a:r>
            <a:endParaRPr lang="tr-TR" dirty="0"/>
          </a:p>
        </p:txBody>
      </p:sp>
      <p:sp>
        <p:nvSpPr>
          <p:cNvPr id="4" name="Simge &quot;Yok&quot; 3"/>
          <p:cNvSpPr/>
          <p:nvPr/>
        </p:nvSpPr>
        <p:spPr>
          <a:xfrm>
            <a:off x="3690054" y="4149080"/>
            <a:ext cx="457200" cy="457200"/>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847302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a:t>
            </a:r>
          </a:p>
        </p:txBody>
      </p:sp>
      <p:sp>
        <p:nvSpPr>
          <p:cNvPr id="3" name="İçerik Yer Tutucusu 2"/>
          <p:cNvSpPr>
            <a:spLocks noGrp="1"/>
          </p:cNvSpPr>
          <p:nvPr>
            <p:ph idx="1"/>
          </p:nvPr>
        </p:nvSpPr>
        <p:spPr/>
        <p:txBody>
          <a:bodyPr/>
          <a:lstStyle/>
          <a:p>
            <a:r>
              <a:rPr lang="tr-TR" dirty="0"/>
              <a:t>Sarı renk değişikliği en iyi oküler konjonktivaların çevresinde ve oral </a:t>
            </a:r>
            <a:r>
              <a:rPr lang="tr-TR" dirty="0" smtClean="0"/>
              <a:t>mukozada </a:t>
            </a:r>
          </a:p>
          <a:p>
            <a:r>
              <a:rPr lang="tr-TR" dirty="0" smtClean="0"/>
              <a:t>Özellikle </a:t>
            </a:r>
            <a:r>
              <a:rPr lang="tr-TR" dirty="0"/>
              <a:t>dilin altında, sert </a:t>
            </a:r>
            <a:r>
              <a:rPr lang="tr-TR" dirty="0" smtClean="0"/>
              <a:t>damakta</a:t>
            </a:r>
            <a:endParaRPr lang="tr-TR" dirty="0"/>
          </a:p>
          <a:p>
            <a:endParaRPr lang="tr-TR" dirty="0"/>
          </a:p>
          <a:p>
            <a:endParaRPr lang="tr-TR" dirty="0"/>
          </a:p>
        </p:txBody>
      </p:sp>
      <p:pic>
        <p:nvPicPr>
          <p:cNvPr id="5" name="Picture 2" descr="https://www.mjdrdypv.org/articles/2018/11/2/images/MedJDYPatilVidyapeeth_2018_11_2_171_232650_f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862164"/>
            <a:ext cx="2742836" cy="2044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mjdrdypv.org/articles/2018/11/2/images/MedJDYPatilVidyapeeth_2018_11_2_171_232650_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862164"/>
            <a:ext cx="2736304" cy="243689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Jaundice in adults | healthdir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579" y="386804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93378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Psödosarılık</a:t>
            </a:r>
            <a:endParaRPr lang="tr-TR" dirty="0"/>
          </a:p>
        </p:txBody>
      </p:sp>
      <p:sp>
        <p:nvSpPr>
          <p:cNvPr id="3" name="İçerik Yer Tutucusu 2"/>
          <p:cNvSpPr>
            <a:spLocks noGrp="1"/>
          </p:cNvSpPr>
          <p:nvPr>
            <p:ph idx="1"/>
          </p:nvPr>
        </p:nvSpPr>
        <p:spPr/>
        <p:txBody>
          <a:bodyPr/>
          <a:lstStyle/>
          <a:p>
            <a:r>
              <a:rPr lang="tr-TR" dirty="0" smtClean="0"/>
              <a:t>Sarılık; </a:t>
            </a:r>
            <a:r>
              <a:rPr lang="tr-TR" dirty="0"/>
              <a:t>cilt ve skleranın sararması </a:t>
            </a:r>
            <a:endParaRPr lang="tr-TR" dirty="0" smtClean="0"/>
          </a:p>
          <a:p>
            <a:r>
              <a:rPr lang="tr-TR" dirty="0" smtClean="0"/>
              <a:t>psödo sarılık; ciltte </a:t>
            </a:r>
            <a:r>
              <a:rPr lang="tr-TR" dirty="0"/>
              <a:t>sararma </a:t>
            </a:r>
          </a:p>
          <a:p>
            <a:pPr marL="0" indent="0">
              <a:buNone/>
            </a:pPr>
            <a:r>
              <a:rPr lang="tr-TR" dirty="0"/>
              <a:t> </a:t>
            </a:r>
            <a:r>
              <a:rPr lang="tr-TR" dirty="0" smtClean="0"/>
              <a:t>                            sklera </a:t>
            </a:r>
            <a:r>
              <a:rPr lang="tr-TR" dirty="0"/>
              <a:t>ve mukozalarda renk </a:t>
            </a:r>
            <a:r>
              <a:rPr lang="tr-TR" dirty="0" smtClean="0"/>
              <a:t>değişikliği</a:t>
            </a:r>
          </a:p>
        </p:txBody>
      </p:sp>
      <p:pic>
        <p:nvPicPr>
          <p:cNvPr id="6146" name="Picture 2" descr="Info Manfaat dan Update Harga Wortel 1 Kg di Pasaran | Daftar Harga &amp;amp; Tar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789040"/>
            <a:ext cx="6477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L-Şekli 4"/>
          <p:cNvSpPr/>
          <p:nvPr/>
        </p:nvSpPr>
        <p:spPr>
          <a:xfrm rot="18352942">
            <a:off x="5164736" y="2050654"/>
            <a:ext cx="715907" cy="406852"/>
          </a:xfrm>
          <a:prstGeom prst="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4" name="Simge &quot;Yok&quot; 3"/>
          <p:cNvSpPr/>
          <p:nvPr/>
        </p:nvSpPr>
        <p:spPr>
          <a:xfrm>
            <a:off x="8316416" y="2492896"/>
            <a:ext cx="572344" cy="693657"/>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2316390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90" y="332656"/>
            <a:ext cx="7704856" cy="626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3547627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Sarılıklı hastanın araştırılması-öykü</a:t>
            </a:r>
          </a:p>
        </p:txBody>
      </p:sp>
      <p:sp>
        <p:nvSpPr>
          <p:cNvPr id="3" name="İçerik Yer Tutucusu 2"/>
          <p:cNvSpPr>
            <a:spLocks noGrp="1"/>
          </p:cNvSpPr>
          <p:nvPr>
            <p:ph idx="1"/>
          </p:nvPr>
        </p:nvSpPr>
        <p:spPr/>
        <p:txBody>
          <a:bodyPr/>
          <a:lstStyle/>
          <a:p>
            <a:r>
              <a:rPr lang="tr-TR" dirty="0" smtClean="0"/>
              <a:t>Ateş                 viral hepatit, Sepsis, HÜS</a:t>
            </a:r>
          </a:p>
          <a:p>
            <a:endParaRPr lang="tr-TR" dirty="0"/>
          </a:p>
          <a:p>
            <a:r>
              <a:rPr lang="tr-TR" dirty="0" smtClean="0"/>
              <a:t>Ağrı                 kolanjit, kolesistit, pankreatit, VOH</a:t>
            </a:r>
          </a:p>
          <a:p>
            <a:endParaRPr lang="tr-TR" dirty="0"/>
          </a:p>
          <a:p>
            <a:r>
              <a:rPr lang="tr-TR" dirty="0" smtClean="0"/>
              <a:t>Bulantı </a:t>
            </a:r>
            <a:r>
              <a:rPr lang="tr-TR" dirty="0"/>
              <a:t>ve kusma</a:t>
            </a:r>
          </a:p>
        </p:txBody>
      </p:sp>
      <p:sp>
        <p:nvSpPr>
          <p:cNvPr id="4" name="Sağ Ok 3"/>
          <p:cNvSpPr/>
          <p:nvPr/>
        </p:nvSpPr>
        <p:spPr>
          <a:xfrm>
            <a:off x="1706532" y="1650572"/>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1706532" y="2594624"/>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pic>
        <p:nvPicPr>
          <p:cNvPr id="3074" name="Picture 2" descr="Çocuklardaki Karın Ağrısına Dikkat - www.mahalligundem.com - Haber Portal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90680"/>
            <a:ext cx="287655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373521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Sarılıklı hastanın araştırılması-öykü</a:t>
            </a:r>
          </a:p>
        </p:txBody>
      </p:sp>
      <p:sp>
        <p:nvSpPr>
          <p:cNvPr id="3" name="İçerik Yer Tutucusu 2"/>
          <p:cNvSpPr>
            <a:spLocks noGrp="1"/>
          </p:cNvSpPr>
          <p:nvPr>
            <p:ph idx="1"/>
          </p:nvPr>
        </p:nvSpPr>
        <p:spPr/>
        <p:txBody>
          <a:bodyPr/>
          <a:lstStyle/>
          <a:p>
            <a:r>
              <a:rPr lang="tr-TR" dirty="0" smtClean="0"/>
              <a:t>Kaşıntı               kolestaz  </a:t>
            </a:r>
          </a:p>
          <a:p>
            <a:endParaRPr lang="tr-TR" dirty="0"/>
          </a:p>
          <a:p>
            <a:r>
              <a:rPr lang="tr-TR" dirty="0" smtClean="0"/>
              <a:t>İdrar rengi               koyulaşma mevcut ise konjuge</a:t>
            </a:r>
            <a:endParaRPr lang="tr-TR" dirty="0"/>
          </a:p>
        </p:txBody>
      </p:sp>
      <p:sp>
        <p:nvSpPr>
          <p:cNvPr id="4" name="Sağ Ok 3"/>
          <p:cNvSpPr/>
          <p:nvPr/>
        </p:nvSpPr>
        <p:spPr>
          <a:xfrm>
            <a:off x="1922556" y="1650572"/>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306530"/>
            <a:ext cx="1835050" cy="110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a:off x="2492940" y="2667922"/>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pic>
        <p:nvPicPr>
          <p:cNvPr id="7" name="Picture 4" descr="Yellow urine due to jaundice - Stock Image - M190/0012 - Science Photo  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1" y="3717032"/>
            <a:ext cx="2093020" cy="3011540"/>
          </a:xfrm>
          <a:prstGeom prst="rect">
            <a:avLst/>
          </a:prstGeom>
          <a:noFill/>
          <a:extLst>
            <a:ext uri="{909E8E84-426E-40DD-AFC4-6F175D3DCCD1}">
              <a14:hiddenFill xmlns:a14="http://schemas.microsoft.com/office/drawing/2010/main">
                <a:solidFill>
                  <a:srgbClr val="FFFFFF"/>
                </a:solidFill>
              </a14:hiddenFill>
            </a:ext>
          </a:extLst>
        </p:spPr>
      </p:pic>
      <p:sp>
        <p:nvSpPr>
          <p:cNvPr id="5" name="Simge &quot;Yok&quot; 4"/>
          <p:cNvSpPr/>
          <p:nvPr/>
        </p:nvSpPr>
        <p:spPr>
          <a:xfrm>
            <a:off x="2524944" y="3429000"/>
            <a:ext cx="914400" cy="914400"/>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8" name="Metin kutusu 7"/>
          <p:cNvSpPr txBox="1"/>
          <p:nvPr/>
        </p:nvSpPr>
        <p:spPr>
          <a:xfrm>
            <a:off x="3779912" y="3624590"/>
            <a:ext cx="4680520" cy="523220"/>
          </a:xfrm>
          <a:prstGeom prst="rect">
            <a:avLst/>
          </a:prstGeom>
          <a:noFill/>
        </p:spPr>
        <p:txBody>
          <a:bodyPr wrap="square" rtlCol="0">
            <a:spAutoFit/>
          </a:bodyPr>
          <a:lstStyle/>
          <a:p>
            <a:r>
              <a:rPr lang="tr-TR" sz="2800" dirty="0" smtClean="0"/>
              <a:t>Unkonjuge bilirubin</a:t>
            </a:r>
            <a:endParaRPr lang="tr-TR" sz="2800" dirty="0"/>
          </a:p>
        </p:txBody>
      </p:sp>
      <p:sp>
        <p:nvSpPr>
          <p:cNvPr id="9" name="Slayt Numarası Yer Tutucusu 8"/>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2066274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Sarılıklı hastanın araştırılması-öykü</a:t>
            </a:r>
          </a:p>
        </p:txBody>
      </p:sp>
      <p:sp>
        <p:nvSpPr>
          <p:cNvPr id="3" name="İçerik Yer Tutucusu 2"/>
          <p:cNvSpPr>
            <a:spLocks noGrp="1"/>
          </p:cNvSpPr>
          <p:nvPr>
            <p:ph idx="1"/>
          </p:nvPr>
        </p:nvSpPr>
        <p:spPr/>
        <p:txBody>
          <a:bodyPr/>
          <a:lstStyle/>
          <a:p>
            <a:r>
              <a:rPr lang="tr-TR" dirty="0" smtClean="0"/>
              <a:t>Akolik gaita                 Safra kanalı obstrüksiyonu     </a:t>
            </a:r>
          </a:p>
          <a:p>
            <a:pPr marL="0" indent="0">
              <a:buNone/>
            </a:pPr>
            <a:r>
              <a:rPr lang="tr-TR" dirty="0"/>
              <a:t> </a:t>
            </a:r>
            <a:r>
              <a:rPr lang="tr-TR" dirty="0" smtClean="0"/>
              <a:t>                                         Taş? </a:t>
            </a:r>
            <a:r>
              <a:rPr lang="tr-TR" dirty="0"/>
              <a:t>M</a:t>
            </a:r>
            <a:r>
              <a:rPr lang="tr-TR" dirty="0" smtClean="0"/>
              <a:t>alignite? Cerrahi? </a:t>
            </a:r>
          </a:p>
          <a:p>
            <a:pPr marL="0" indent="0">
              <a:buNone/>
            </a:pPr>
            <a:endParaRPr lang="tr-TR" dirty="0"/>
          </a:p>
          <a:p>
            <a:r>
              <a:rPr lang="tr-TR" dirty="0" smtClean="0"/>
              <a:t>Üst abdominal cerrahi girişim</a:t>
            </a:r>
          </a:p>
          <a:p>
            <a:endParaRPr lang="tr-TR" dirty="0"/>
          </a:p>
          <a:p>
            <a:r>
              <a:rPr lang="tr-TR" dirty="0" smtClean="0"/>
              <a:t>Kilo kaybı                Malignite </a:t>
            </a:r>
            <a:endParaRPr lang="tr-TR" dirty="0"/>
          </a:p>
        </p:txBody>
      </p:sp>
      <p:pic>
        <p:nvPicPr>
          <p:cNvPr id="4" name="Picture 2" descr="Kronik Pankreatit – Prof. Dr Ahmet DOBRUC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11436"/>
            <a:ext cx="3534937"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Sağ Ok 4"/>
          <p:cNvSpPr/>
          <p:nvPr/>
        </p:nvSpPr>
        <p:spPr>
          <a:xfrm>
            <a:off x="2795844" y="1628800"/>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 Ok 5"/>
          <p:cNvSpPr/>
          <p:nvPr/>
        </p:nvSpPr>
        <p:spPr>
          <a:xfrm>
            <a:off x="2403480" y="4211436"/>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375314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Sarılıklı hastanın araştırılması-öykü</a:t>
            </a:r>
          </a:p>
        </p:txBody>
      </p:sp>
      <p:sp>
        <p:nvSpPr>
          <p:cNvPr id="3" name="İçerik Yer Tutucusu 2"/>
          <p:cNvSpPr>
            <a:spLocks noGrp="1"/>
          </p:cNvSpPr>
          <p:nvPr>
            <p:ph idx="1"/>
          </p:nvPr>
        </p:nvSpPr>
        <p:spPr/>
        <p:txBody>
          <a:bodyPr/>
          <a:lstStyle/>
          <a:p>
            <a:r>
              <a:rPr lang="tr-TR" dirty="0" smtClean="0"/>
              <a:t>İştahsızlık, halsizlik               hepatit prodromal semptom, hemoliz, malignite</a:t>
            </a:r>
          </a:p>
          <a:p>
            <a:endParaRPr lang="tr-TR" dirty="0"/>
          </a:p>
          <a:p>
            <a:r>
              <a:rPr lang="tr-TR" dirty="0" smtClean="0"/>
              <a:t>Alkol, uyuşturucu madde kullanımı</a:t>
            </a:r>
          </a:p>
          <a:p>
            <a:endParaRPr lang="tr-TR" dirty="0"/>
          </a:p>
          <a:p>
            <a:r>
              <a:rPr lang="tr-TR" dirty="0" smtClean="0"/>
              <a:t>Dövme, hacamat, akupunktur               viral hepatit?</a:t>
            </a:r>
          </a:p>
          <a:p>
            <a:endParaRPr lang="tr-TR" dirty="0"/>
          </a:p>
          <a:p>
            <a:endParaRPr lang="tr-TR" dirty="0" smtClean="0"/>
          </a:p>
        </p:txBody>
      </p:sp>
      <p:sp>
        <p:nvSpPr>
          <p:cNvPr id="4" name="Sağ Ok 3"/>
          <p:cNvSpPr/>
          <p:nvPr/>
        </p:nvSpPr>
        <p:spPr>
          <a:xfrm>
            <a:off x="3635896" y="1609444"/>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5292080" y="4077072"/>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137064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Sarılıklı hastanın araştırılması-öykü</a:t>
            </a:r>
          </a:p>
        </p:txBody>
      </p:sp>
      <p:sp>
        <p:nvSpPr>
          <p:cNvPr id="3" name="İçerik Yer Tutucusu 2"/>
          <p:cNvSpPr>
            <a:spLocks noGrp="1"/>
          </p:cNvSpPr>
          <p:nvPr>
            <p:ph idx="1"/>
          </p:nvPr>
        </p:nvSpPr>
        <p:spPr/>
        <p:txBody>
          <a:bodyPr/>
          <a:lstStyle/>
          <a:p>
            <a:r>
              <a:rPr lang="tr-TR" dirty="0" smtClean="0"/>
              <a:t>Kullandığı ilaçlar              Hepatotoksisite, ilaca bağlı hepatit (antipsikotik ve antitüberküloz)</a:t>
            </a:r>
          </a:p>
          <a:p>
            <a:endParaRPr lang="tr-TR" dirty="0"/>
          </a:p>
          <a:p>
            <a:r>
              <a:rPr lang="tr-TR" dirty="0" smtClean="0"/>
              <a:t>Aile öyküsü              Hemokromatoz, Wilson </a:t>
            </a:r>
            <a:endParaRPr lang="tr-TR" dirty="0"/>
          </a:p>
        </p:txBody>
      </p:sp>
      <p:sp>
        <p:nvSpPr>
          <p:cNvPr id="4" name="Sağ Ok 3"/>
          <p:cNvSpPr/>
          <p:nvPr/>
        </p:nvSpPr>
        <p:spPr>
          <a:xfrm>
            <a:off x="3275856" y="1628800"/>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2627784" y="3068960"/>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1978792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Sarılıklı hastanın araştırılması </a:t>
            </a:r>
            <a:r>
              <a:rPr lang="tr-TR" sz="3200" dirty="0" smtClean="0"/>
              <a:t>-Fizik </a:t>
            </a:r>
            <a:r>
              <a:rPr lang="tr-TR" sz="3200" dirty="0"/>
              <a:t>muayene</a:t>
            </a:r>
          </a:p>
        </p:txBody>
      </p:sp>
      <p:sp>
        <p:nvSpPr>
          <p:cNvPr id="3" name="İçerik Yer Tutucusu 2"/>
          <p:cNvSpPr>
            <a:spLocks noGrp="1"/>
          </p:cNvSpPr>
          <p:nvPr>
            <p:ph idx="1"/>
          </p:nvPr>
        </p:nvSpPr>
        <p:spPr/>
        <p:txBody>
          <a:bodyPr/>
          <a:lstStyle/>
          <a:p>
            <a:r>
              <a:rPr lang="tr-TR" dirty="0"/>
              <a:t>Solukluk: </a:t>
            </a:r>
            <a:r>
              <a:rPr lang="tr-TR" dirty="0" smtClean="0"/>
              <a:t>hemolitik </a:t>
            </a:r>
            <a:r>
              <a:rPr lang="tr-TR" dirty="0"/>
              <a:t>anemi, megaloblastik </a:t>
            </a:r>
            <a:r>
              <a:rPr lang="tr-TR" dirty="0" smtClean="0"/>
              <a:t>anemi, hepatosellüler </a:t>
            </a:r>
            <a:r>
              <a:rPr lang="tr-TR" dirty="0"/>
              <a:t>hasar (hepatit, siroz</a:t>
            </a:r>
            <a:r>
              <a:rPr lang="tr-TR" dirty="0" smtClean="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081" y="3212974"/>
            <a:ext cx="3914507" cy="24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12976"/>
            <a:ext cx="3836982" cy="24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254334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alibri" pitchFamily="34" charset="0"/>
              </a:rPr>
              <a:t>Amaç</a:t>
            </a:r>
            <a:endParaRPr lang="tr-TR" dirty="0"/>
          </a:p>
        </p:txBody>
      </p:sp>
      <p:sp>
        <p:nvSpPr>
          <p:cNvPr id="3" name="İçerik Yer Tutucusu 2"/>
          <p:cNvSpPr>
            <a:spLocks noGrp="1"/>
          </p:cNvSpPr>
          <p:nvPr>
            <p:ph idx="1"/>
          </p:nvPr>
        </p:nvSpPr>
        <p:spPr/>
        <p:txBody>
          <a:bodyPr/>
          <a:lstStyle/>
          <a:p>
            <a:r>
              <a:rPr lang="tr-TR" dirty="0" smtClean="0">
                <a:latin typeface="Calibri" pitchFamily="34" charset="0"/>
              </a:rPr>
              <a:t>Sarılığı olan yetişkin hastalarda ayrıcı tanı hakkında bilgi vermek</a:t>
            </a:r>
            <a:endParaRPr lang="tr-TR" sz="2800" dirty="0">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2332746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Sarılıklı hastanın araştırılması -Fizik muayene</a:t>
            </a:r>
          </a:p>
        </p:txBody>
      </p:sp>
      <p:sp>
        <p:nvSpPr>
          <p:cNvPr id="3" name="İçerik Yer Tutucusu 2"/>
          <p:cNvSpPr>
            <a:spLocks noGrp="1"/>
          </p:cNvSpPr>
          <p:nvPr>
            <p:ph idx="1"/>
          </p:nvPr>
        </p:nvSpPr>
        <p:spPr/>
        <p:txBody>
          <a:bodyPr/>
          <a:lstStyle/>
          <a:p>
            <a:r>
              <a:rPr lang="tr-TR" dirty="0" smtClean="0"/>
              <a:t>Batın muayene: inspeksiyon, oskülyasyon, perküsyon, palpasyon</a:t>
            </a:r>
          </a:p>
          <a:p>
            <a:pPr lvl="1"/>
            <a:r>
              <a:rPr lang="tr-TR" dirty="0" smtClean="0"/>
              <a:t>Asit, kitle</a:t>
            </a:r>
          </a:p>
          <a:p>
            <a:pPr lvl="1"/>
            <a:r>
              <a:rPr lang="tr-TR" dirty="0"/>
              <a:t>K</a:t>
            </a:r>
            <a:r>
              <a:rPr lang="tr-TR" dirty="0" smtClean="0"/>
              <a:t>araciğer büyüklüğü, hassasiyeti</a:t>
            </a:r>
          </a:p>
          <a:p>
            <a:pPr lvl="1"/>
            <a:r>
              <a:rPr lang="tr-TR" dirty="0" smtClean="0"/>
              <a:t>Defans, rebound, Murphy </a:t>
            </a:r>
          </a:p>
          <a:p>
            <a:pPr lvl="1"/>
            <a:r>
              <a:rPr lang="tr-TR" dirty="0"/>
              <a:t>Splenomegali</a:t>
            </a:r>
          </a:p>
          <a:p>
            <a:pPr lvl="1"/>
            <a:endParaRPr lang="tr-TR" dirty="0" smtClean="0"/>
          </a:p>
          <a:p>
            <a:pPr lvl="1"/>
            <a:endParaRPr lang="tr-TR" dirty="0" smtClean="0"/>
          </a:p>
          <a:p>
            <a:pPr lvl="1"/>
            <a:endParaRPr lang="tr-TR" dirty="0"/>
          </a:p>
        </p:txBody>
      </p:sp>
      <p:pic>
        <p:nvPicPr>
          <p:cNvPr id="3074" name="Picture 2" descr="Karın boşluğunda sıvı toplanması (Ascites, Asit) – Prof. Dr Ahmet DOBRUC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89040"/>
            <a:ext cx="3744416" cy="2889291"/>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1645414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Sarılıklı hastanın araştırılması -Fizik muayene</a:t>
            </a:r>
          </a:p>
        </p:txBody>
      </p:sp>
      <p:sp>
        <p:nvSpPr>
          <p:cNvPr id="3" name="İçerik Yer Tutucusu 2"/>
          <p:cNvSpPr>
            <a:spLocks noGrp="1"/>
          </p:cNvSpPr>
          <p:nvPr>
            <p:ph idx="1"/>
          </p:nvPr>
        </p:nvSpPr>
        <p:spPr/>
        <p:txBody>
          <a:bodyPr/>
          <a:lstStyle/>
          <a:p>
            <a:r>
              <a:rPr lang="tr-TR" dirty="0"/>
              <a:t>Flapping tremor: hepatosellüler hasar ile ilişkili karaciğer yetmezliğini düşündürmelidir.</a:t>
            </a:r>
          </a:p>
        </p:txBody>
      </p:sp>
      <p:pic>
        <p:nvPicPr>
          <p:cNvPr id="4" name="Flapping tremors(aka ASTERIXI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75656" y="2771378"/>
            <a:ext cx="6624736" cy="3726414"/>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514360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mute="1">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Sarılıklı hastanın araştırılması -Fizik muayene</a:t>
            </a:r>
          </a:p>
        </p:txBody>
      </p:sp>
      <p:sp>
        <p:nvSpPr>
          <p:cNvPr id="3" name="İçerik Yer Tutucusu 2"/>
          <p:cNvSpPr>
            <a:spLocks noGrp="1"/>
          </p:cNvSpPr>
          <p:nvPr>
            <p:ph idx="1"/>
          </p:nvPr>
        </p:nvSpPr>
        <p:spPr>
          <a:xfrm>
            <a:off x="457200" y="1600200"/>
            <a:ext cx="8363272" cy="3917031"/>
          </a:xfrm>
        </p:spPr>
        <p:txBody>
          <a:bodyPr>
            <a:normAutofit/>
          </a:bodyPr>
          <a:lstStyle/>
          <a:p>
            <a:r>
              <a:rPr lang="tr-TR" dirty="0"/>
              <a:t>Göz bulguları: </a:t>
            </a:r>
            <a:r>
              <a:rPr lang="tr-TR" dirty="0" smtClean="0"/>
              <a:t>Wilson </a:t>
            </a:r>
            <a:r>
              <a:rPr lang="tr-TR" dirty="0"/>
              <a:t>hastalığında Kayser Fleischer halkası ve ayçiçeği tarzı katarakt </a:t>
            </a:r>
            <a:r>
              <a:rPr lang="tr-TR" dirty="0" smtClean="0"/>
              <a:t>görülür.</a:t>
            </a:r>
            <a:endParaRPr lang="tr-TR" dirty="0"/>
          </a:p>
        </p:txBody>
      </p:sp>
      <p:pic>
        <p:nvPicPr>
          <p:cNvPr id="8194" name="Picture 2" descr="Kayser–Fleischer ring in the ey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924175"/>
            <a:ext cx="4471211" cy="3819922"/>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1467459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Sarılıklı hastanın araştırılması -Fizik muayene</a:t>
            </a:r>
          </a:p>
        </p:txBody>
      </p:sp>
      <p:sp>
        <p:nvSpPr>
          <p:cNvPr id="3" name="İçerik Yer Tutucusu 2"/>
          <p:cNvSpPr>
            <a:spLocks noGrp="1"/>
          </p:cNvSpPr>
          <p:nvPr>
            <p:ph idx="1"/>
          </p:nvPr>
        </p:nvSpPr>
        <p:spPr>
          <a:xfrm>
            <a:off x="467544" y="1556792"/>
            <a:ext cx="8435280" cy="5069160"/>
          </a:xfrm>
        </p:spPr>
        <p:txBody>
          <a:bodyPr/>
          <a:lstStyle/>
          <a:p>
            <a:r>
              <a:rPr lang="tr-TR" dirty="0"/>
              <a:t>Tırnak bulguları: Sirozda çomaklaşma, tırnak matlaşması, yatay tırnak çizgileri görülür. Wilson hastalığında mavi lunula görülür. </a:t>
            </a:r>
          </a:p>
        </p:txBody>
      </p:sp>
      <p:pic>
        <p:nvPicPr>
          <p:cNvPr id="11266" name="Picture 2" descr="Blue Lunula Due to Hydroxyurea - Jeevankumar - 2003 - The Journal of  Dermatology - Wiley Online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645024"/>
            <a:ext cx="4489526" cy="3068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76" y="3645023"/>
            <a:ext cx="3623692" cy="30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2971159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Sarılıklı hastanın araştırılması -Fizik muayene</a:t>
            </a:r>
          </a:p>
        </p:txBody>
      </p:sp>
      <p:sp>
        <p:nvSpPr>
          <p:cNvPr id="3" name="İçerik Yer Tutucusu 2"/>
          <p:cNvSpPr>
            <a:spLocks noGrp="1"/>
          </p:cNvSpPr>
          <p:nvPr>
            <p:ph idx="1"/>
          </p:nvPr>
        </p:nvSpPr>
        <p:spPr>
          <a:xfrm>
            <a:off x="316657" y="1562100"/>
            <a:ext cx="8229600" cy="5295900"/>
          </a:xfrm>
        </p:spPr>
        <p:txBody>
          <a:bodyPr>
            <a:normAutofit/>
          </a:bodyPr>
          <a:lstStyle/>
          <a:p>
            <a:r>
              <a:rPr lang="tr-TR" dirty="0"/>
              <a:t>Deri bulguları: Hepatit C seyrinde </a:t>
            </a:r>
            <a:r>
              <a:rPr lang="tr-TR" dirty="0" smtClean="0"/>
              <a:t>olabilir</a:t>
            </a:r>
            <a:r>
              <a:rPr lang="tr-TR" dirty="0"/>
              <a:t>. Kronik liken planus varlığında HCV’e bağlı kronik aktif hepatit </a:t>
            </a:r>
            <a:r>
              <a:rPr lang="tr-TR" dirty="0" smtClean="0"/>
              <a:t>araştırılmalıdır.</a:t>
            </a:r>
            <a:endParaRPr lang="tr-TR" dirty="0"/>
          </a:p>
        </p:txBody>
      </p:sp>
      <p:pic>
        <p:nvPicPr>
          <p:cNvPr id="12290" name="Picture 2" descr="Liken Planus nedir, neden olur? Belirtileri ve tedav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73015"/>
            <a:ext cx="4937140" cy="243150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1520610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Sarılıklı hastanın araştırılması -Fizik muayene</a:t>
            </a:r>
          </a:p>
        </p:txBody>
      </p:sp>
      <p:sp>
        <p:nvSpPr>
          <p:cNvPr id="3" name="İçerik Yer Tutucusu 2"/>
          <p:cNvSpPr>
            <a:spLocks noGrp="1"/>
          </p:cNvSpPr>
          <p:nvPr>
            <p:ph idx="1"/>
          </p:nvPr>
        </p:nvSpPr>
        <p:spPr/>
        <p:txBody>
          <a:bodyPr/>
          <a:lstStyle/>
          <a:p>
            <a:r>
              <a:rPr lang="tr-TR" dirty="0" smtClean="0"/>
              <a:t>Deri bulguları; Spider anjiyom, palmar eritem, </a:t>
            </a:r>
            <a:r>
              <a:rPr lang="tr-TR" dirty="0"/>
              <a:t>telanjiektazi görülmesi halinde siroz akla </a:t>
            </a:r>
            <a:r>
              <a:rPr lang="tr-TR" dirty="0" smtClean="0"/>
              <a:t>gelmelidir.</a:t>
            </a:r>
          </a:p>
          <a:p>
            <a:r>
              <a:rPr lang="tr-TR" dirty="0" smtClean="0"/>
              <a:t>Kolestatik </a:t>
            </a:r>
            <a:r>
              <a:rPr lang="tr-TR" dirty="0"/>
              <a:t>sarılıkta ksantoma ve kaşıntı </a:t>
            </a:r>
            <a:r>
              <a:rPr lang="tr-TR" dirty="0" smtClean="0"/>
              <a:t>izlerine de dikkat etmek gerekir.</a:t>
            </a:r>
            <a:endParaRPr lang="tr-TR" dirty="0"/>
          </a:p>
        </p:txBody>
      </p:sp>
      <p:pic>
        <p:nvPicPr>
          <p:cNvPr id="13314" name="Picture 2" descr="Spider Angioma (Örümcek Damarsal B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95" y="3717032"/>
            <a:ext cx="2044149" cy="29673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almar Er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Palmar Erite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21" name="Picture 9" descr="interaktif sözlü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97490" y="3952709"/>
            <a:ext cx="2888754" cy="241739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615" y="3861048"/>
            <a:ext cx="2499165" cy="241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3096017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Sarılıklı hastanın araştırılması -Fizik muayene</a:t>
            </a:r>
          </a:p>
        </p:txBody>
      </p:sp>
      <p:sp>
        <p:nvSpPr>
          <p:cNvPr id="3" name="İçerik Yer Tutucusu 2"/>
          <p:cNvSpPr>
            <a:spLocks noGrp="1"/>
          </p:cNvSpPr>
          <p:nvPr>
            <p:ph idx="1"/>
          </p:nvPr>
        </p:nvSpPr>
        <p:spPr/>
        <p:txBody>
          <a:bodyPr/>
          <a:lstStyle/>
          <a:p>
            <a:r>
              <a:rPr lang="tr-TR" dirty="0"/>
              <a:t>Deri kanamaları karaciğer yetmezliğini ön planda akla </a:t>
            </a:r>
            <a:r>
              <a:rPr lang="tr-TR" dirty="0" smtClean="0"/>
              <a:t>getirmeli </a:t>
            </a:r>
          </a:p>
          <a:p>
            <a:r>
              <a:rPr lang="tr-TR" dirty="0" smtClean="0"/>
              <a:t>Pigmentasyon </a:t>
            </a:r>
            <a:r>
              <a:rPr lang="tr-TR" dirty="0"/>
              <a:t>Wilson hastalığını düşündürmelidir. </a:t>
            </a:r>
          </a:p>
        </p:txBody>
      </p:sp>
      <p:sp>
        <p:nvSpPr>
          <p:cNvPr id="4" name="AutoShape 2" descr="Clinical manifestations of Wilson disease in organs other than the liver  and brain - Dzieżyc-Jaworska - Annals of Translational Medic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linical manifestations of Wilson disease in organs other than the liver  and brain - Dzieżyc-Jaworska - Annals of Translational Medic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Clinical manifestations of Wilson disease in organs other than the liver  and brain - Dzieżyc-Jaworska - Annals of Translational Medic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40224"/>
            <a:ext cx="3744416" cy="280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2688777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Sarılıklı hastanın araştırılması -Fizik muayene</a:t>
            </a:r>
          </a:p>
        </p:txBody>
      </p:sp>
      <p:sp>
        <p:nvSpPr>
          <p:cNvPr id="3" name="İçerik Yer Tutucusu 2"/>
          <p:cNvSpPr>
            <a:spLocks noGrp="1"/>
          </p:cNvSpPr>
          <p:nvPr>
            <p:ph idx="1"/>
          </p:nvPr>
        </p:nvSpPr>
        <p:spPr/>
        <p:txBody>
          <a:bodyPr>
            <a:normAutofit/>
          </a:bodyPr>
          <a:lstStyle/>
          <a:p>
            <a:r>
              <a:rPr lang="tr-TR" sz="2800" dirty="0"/>
              <a:t>Sağ kalp yetmezliğinin bir işareti olan artan juguler venöz basınç, hepatik konjesyonu düşündürür.</a:t>
            </a:r>
          </a:p>
          <a:p>
            <a:endParaRPr lang="tr-TR" sz="2800" dirty="0"/>
          </a:p>
        </p:txBody>
      </p:sp>
      <p:sp>
        <p:nvSpPr>
          <p:cNvPr id="4" name="AutoShape 2" descr="Dupuytren's Contracture Causes, Symptoms, Diagnosis, Treat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5" descr="Jugular vein distention (JVD): Causes, risk factors, and diagno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284984"/>
            <a:ext cx="2736304" cy="2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3224911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Sarılıklı hastanın araştırılması -Fizik muayene</a:t>
            </a:r>
          </a:p>
        </p:txBody>
      </p:sp>
      <p:sp>
        <p:nvSpPr>
          <p:cNvPr id="3" name="İçerik Yer Tutucusu 2"/>
          <p:cNvSpPr>
            <a:spLocks noGrp="1"/>
          </p:cNvSpPr>
          <p:nvPr>
            <p:ph idx="1"/>
          </p:nvPr>
        </p:nvSpPr>
        <p:spPr/>
        <p:txBody>
          <a:bodyPr/>
          <a:lstStyle/>
          <a:p>
            <a:r>
              <a:rPr lang="tr-TR" dirty="0"/>
              <a:t>İlerlemiş sirozda klinik olarak belirgin asit yokluğunda sağ plevral efüzyon görülebilir.</a:t>
            </a:r>
          </a:p>
          <a:p>
            <a:r>
              <a:rPr lang="tr-TR" dirty="0"/>
              <a:t>Yaygın olarak ileri alkolik sirozda ve bazen de diğer siroz tiplerinde Dupuytren kontraktürleri görülebilir. </a:t>
            </a:r>
          </a:p>
          <a:p>
            <a:endParaRPr lang="tr-T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4005064"/>
            <a:ext cx="285852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65774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Laboratuvar</a:t>
            </a:r>
            <a:endParaRPr lang="tr-TR" dirty="0"/>
          </a:p>
        </p:txBody>
      </p:sp>
      <p:sp>
        <p:nvSpPr>
          <p:cNvPr id="3" name="İçerik Yer Tutucusu 2"/>
          <p:cNvSpPr>
            <a:spLocks noGrp="1"/>
          </p:cNvSpPr>
          <p:nvPr>
            <p:ph idx="1"/>
          </p:nvPr>
        </p:nvSpPr>
        <p:spPr/>
        <p:txBody>
          <a:bodyPr>
            <a:normAutofit/>
          </a:bodyPr>
          <a:lstStyle/>
          <a:p>
            <a:r>
              <a:rPr lang="tr-TR" sz="2800" dirty="0"/>
              <a:t>S</a:t>
            </a:r>
            <a:r>
              <a:rPr lang="tr-TR" sz="2800" dirty="0" smtClean="0"/>
              <a:t>erum bilirubin</a:t>
            </a:r>
          </a:p>
          <a:p>
            <a:r>
              <a:rPr lang="tr-TR" sz="2800" dirty="0" smtClean="0"/>
              <a:t>Tam kan sayımı  ve periferik yayma</a:t>
            </a:r>
          </a:p>
          <a:p>
            <a:r>
              <a:rPr lang="tr-TR" sz="2800" dirty="0"/>
              <a:t>A</a:t>
            </a:r>
            <a:r>
              <a:rPr lang="tr-TR" sz="2800" dirty="0" smtClean="0"/>
              <a:t>lkalin fosfataz </a:t>
            </a:r>
          </a:p>
          <a:p>
            <a:r>
              <a:rPr lang="tr-TR" sz="2800" dirty="0"/>
              <a:t>T</a:t>
            </a:r>
            <a:r>
              <a:rPr lang="tr-TR" sz="2800" dirty="0" smtClean="0"/>
              <a:t>ransaminazlar </a:t>
            </a:r>
          </a:p>
          <a:p>
            <a:r>
              <a:rPr lang="tr-TR" sz="2800" dirty="0" smtClean="0"/>
              <a:t>PT-PTT </a:t>
            </a:r>
          </a:p>
          <a:p>
            <a:r>
              <a:rPr lang="tr-TR" sz="2800" dirty="0" smtClean="0"/>
              <a:t>Albümin</a:t>
            </a:r>
          </a:p>
          <a:p>
            <a:pPr marL="0" indent="0">
              <a:buNone/>
            </a:pPr>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2555493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Hedefler </a:t>
            </a:r>
            <a:endParaRPr lang="tr-TR" dirty="0"/>
          </a:p>
        </p:txBody>
      </p:sp>
      <p:sp>
        <p:nvSpPr>
          <p:cNvPr id="3" name="İçerik Yer Tutucusu 2"/>
          <p:cNvSpPr>
            <a:spLocks noGrp="1"/>
          </p:cNvSpPr>
          <p:nvPr>
            <p:ph idx="1"/>
          </p:nvPr>
        </p:nvSpPr>
        <p:spPr/>
        <p:txBody>
          <a:bodyPr/>
          <a:lstStyle/>
          <a:p>
            <a:r>
              <a:rPr lang="tr-TR" dirty="0" smtClean="0"/>
              <a:t>Bilirubin metabolizması hakkında bilgi sahibi olmak</a:t>
            </a:r>
          </a:p>
          <a:p>
            <a:r>
              <a:rPr lang="tr-TR" dirty="0" smtClean="0"/>
              <a:t>Sarılıkla gelen yetişkin hastanın genel değerlendirmesini yapabilmek</a:t>
            </a:r>
          </a:p>
          <a:p>
            <a:r>
              <a:rPr lang="tr-TR" dirty="0" smtClean="0"/>
              <a:t>Ön tanıları sayabilmek</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413367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Görüntüleme </a:t>
            </a:r>
            <a:endParaRPr lang="tr-TR" dirty="0"/>
          </a:p>
        </p:txBody>
      </p:sp>
      <p:sp>
        <p:nvSpPr>
          <p:cNvPr id="3" name="İçerik Yer Tutucusu 2"/>
          <p:cNvSpPr>
            <a:spLocks noGrp="1"/>
          </p:cNvSpPr>
          <p:nvPr>
            <p:ph idx="1"/>
          </p:nvPr>
        </p:nvSpPr>
        <p:spPr/>
        <p:txBody>
          <a:bodyPr/>
          <a:lstStyle/>
          <a:p>
            <a:r>
              <a:rPr lang="tr-TR" dirty="0" smtClean="0"/>
              <a:t>Noninvaiz; USG, BT, MRCP</a:t>
            </a:r>
          </a:p>
          <a:p>
            <a:endParaRPr lang="tr-TR" dirty="0" smtClean="0"/>
          </a:p>
          <a:p>
            <a:r>
              <a:rPr lang="tr-TR" dirty="0" smtClean="0"/>
              <a:t>En ucuz yöntem; USG</a:t>
            </a:r>
          </a:p>
          <a:p>
            <a:endParaRPr lang="tr-TR" dirty="0" smtClean="0"/>
          </a:p>
          <a:p>
            <a:r>
              <a:rPr lang="tr-TR" dirty="0" smtClean="0"/>
              <a:t>İntra ve ekstrahepatik safra yollarını en iyi değerlendiren; MRCP ve ERCP (stent)</a:t>
            </a:r>
          </a:p>
          <a:p>
            <a:endParaRPr lang="tr-TR" dirty="0" smtClean="0"/>
          </a:p>
        </p:txBody>
      </p:sp>
      <p:pic>
        <p:nvPicPr>
          <p:cNvPr id="5122" name="Picture 2" descr="Gastroenteroloji - ERCP Nedir? - DoktorTakvimi.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869160"/>
            <a:ext cx="3947199" cy="177624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1057114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Karaciğer biyopsisi</a:t>
            </a:r>
            <a:endParaRPr lang="tr-TR" dirty="0"/>
          </a:p>
        </p:txBody>
      </p:sp>
      <p:sp>
        <p:nvSpPr>
          <p:cNvPr id="3" name="İçerik Yer Tutucusu 2"/>
          <p:cNvSpPr>
            <a:spLocks noGrp="1"/>
          </p:cNvSpPr>
          <p:nvPr>
            <p:ph idx="1"/>
          </p:nvPr>
        </p:nvSpPr>
        <p:spPr/>
        <p:txBody>
          <a:bodyPr/>
          <a:lstStyle/>
          <a:p>
            <a:r>
              <a:rPr lang="tr-TR" dirty="0" smtClean="0"/>
              <a:t>Öykü, Fizik muayene, laboratuvar, görüntüleme ile tanı konmamış ise</a:t>
            </a:r>
          </a:p>
          <a:p>
            <a:endParaRPr lang="tr-TR" dirty="0" smtClean="0"/>
          </a:p>
          <a:p>
            <a:r>
              <a:rPr lang="tr-TR" dirty="0" smtClean="0"/>
              <a:t>Tedavi ve prognoz</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566640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107868" y="476672"/>
            <a:ext cx="288032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Yüksek Bilirubin Düzeyi</a:t>
            </a:r>
            <a:endParaRPr lang="tr-TR" b="1" dirty="0"/>
          </a:p>
        </p:txBody>
      </p:sp>
      <p:cxnSp>
        <p:nvCxnSpPr>
          <p:cNvPr id="11" name="Düz Bağlayıcı 10"/>
          <p:cNvCxnSpPr/>
          <p:nvPr/>
        </p:nvCxnSpPr>
        <p:spPr>
          <a:xfrm flipH="1">
            <a:off x="1669977" y="924366"/>
            <a:ext cx="5756102"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Aşağı Ok 5"/>
          <p:cNvSpPr/>
          <p:nvPr/>
        </p:nvSpPr>
        <p:spPr>
          <a:xfrm>
            <a:off x="1595654" y="892393"/>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2" name="Metin kutusu 1"/>
          <p:cNvSpPr txBox="1"/>
          <p:nvPr/>
        </p:nvSpPr>
        <p:spPr>
          <a:xfrm>
            <a:off x="251520" y="1346734"/>
            <a:ext cx="309634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Unkonjuge hiperbilirubinemi</a:t>
            </a:r>
            <a:endParaRPr lang="tr-TR" b="1" dirty="0"/>
          </a:p>
        </p:txBody>
      </p:sp>
      <p:sp>
        <p:nvSpPr>
          <p:cNvPr id="3" name="Metin kutusu 2"/>
          <p:cNvSpPr txBox="1"/>
          <p:nvPr/>
        </p:nvSpPr>
        <p:spPr>
          <a:xfrm>
            <a:off x="5958154" y="1349585"/>
            <a:ext cx="273630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Konjuge hiperbilirubinemi</a:t>
            </a:r>
            <a:endParaRPr lang="tr-TR" b="1" dirty="0"/>
          </a:p>
        </p:txBody>
      </p:sp>
      <p:sp>
        <p:nvSpPr>
          <p:cNvPr id="8" name="Aşağı Ok 7"/>
          <p:cNvSpPr/>
          <p:nvPr/>
        </p:nvSpPr>
        <p:spPr>
          <a:xfrm>
            <a:off x="1517676" y="1844824"/>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4" name="Metin kutusu 3"/>
          <p:cNvSpPr txBox="1"/>
          <p:nvPr/>
        </p:nvSpPr>
        <p:spPr>
          <a:xfrm>
            <a:off x="324662" y="2365715"/>
            <a:ext cx="285634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Yeni veya kötüleşen anemi</a:t>
            </a:r>
            <a:endParaRPr lang="tr-TR" b="1" dirty="0"/>
          </a:p>
        </p:txBody>
      </p:sp>
      <p:sp>
        <p:nvSpPr>
          <p:cNvPr id="10" name="Aşağı Ok 9"/>
          <p:cNvSpPr/>
          <p:nvPr/>
        </p:nvSpPr>
        <p:spPr>
          <a:xfrm rot="16200000">
            <a:off x="3764014" y="1866305"/>
            <a:ext cx="535852" cy="1368151"/>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7" name="Metin kutusu 6"/>
          <p:cNvSpPr txBox="1"/>
          <p:nvPr/>
        </p:nvSpPr>
        <p:spPr>
          <a:xfrm>
            <a:off x="3347864" y="2350837"/>
            <a:ext cx="1368152" cy="369332"/>
          </a:xfrm>
          <a:prstGeom prst="rect">
            <a:avLst/>
          </a:prstGeom>
          <a:noFill/>
        </p:spPr>
        <p:txBody>
          <a:bodyPr wrap="square" rtlCol="0">
            <a:spAutoFit/>
          </a:bodyPr>
          <a:lstStyle/>
          <a:p>
            <a:pPr algn="ctr"/>
            <a:r>
              <a:rPr lang="tr-TR" b="1" dirty="0" smtClean="0">
                <a:solidFill>
                  <a:schemeClr val="bg1"/>
                </a:solidFill>
              </a:rPr>
              <a:t>Hayır  </a:t>
            </a:r>
            <a:endParaRPr lang="tr-TR" b="1" dirty="0">
              <a:solidFill>
                <a:schemeClr val="bg1"/>
              </a:solidFill>
            </a:endParaRPr>
          </a:p>
        </p:txBody>
      </p:sp>
      <p:sp>
        <p:nvSpPr>
          <p:cNvPr id="12" name="Metin kutusu 11"/>
          <p:cNvSpPr txBox="1"/>
          <p:nvPr/>
        </p:nvSpPr>
        <p:spPr>
          <a:xfrm>
            <a:off x="851602" y="3356992"/>
            <a:ext cx="165618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Hemoliz </a:t>
            </a:r>
            <a:endParaRPr lang="tr-TR" b="1" dirty="0"/>
          </a:p>
        </p:txBody>
      </p:sp>
      <p:sp>
        <p:nvSpPr>
          <p:cNvPr id="13" name="Aşağı Ok 12"/>
          <p:cNvSpPr/>
          <p:nvPr/>
        </p:nvSpPr>
        <p:spPr>
          <a:xfrm>
            <a:off x="1517676" y="2837912"/>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5" name="Metin kutusu 14"/>
          <p:cNvSpPr txBox="1"/>
          <p:nvPr/>
        </p:nvSpPr>
        <p:spPr>
          <a:xfrm>
            <a:off x="1590818" y="2780928"/>
            <a:ext cx="166854" cy="369332"/>
          </a:xfrm>
          <a:prstGeom prst="rect">
            <a:avLst/>
          </a:prstGeom>
          <a:noFill/>
        </p:spPr>
        <p:txBody>
          <a:bodyPr wrap="square" rtlCol="0">
            <a:spAutoFit/>
          </a:bodyPr>
          <a:lstStyle/>
          <a:p>
            <a:pPr algn="ctr"/>
            <a:r>
              <a:rPr lang="tr-TR" b="1" dirty="0" smtClean="0">
                <a:solidFill>
                  <a:schemeClr val="bg1"/>
                </a:solidFill>
              </a:rPr>
              <a:t>E</a:t>
            </a:r>
            <a:endParaRPr lang="tr-TR" b="1" dirty="0">
              <a:solidFill>
                <a:schemeClr val="bg1"/>
              </a:solidFill>
            </a:endParaRPr>
          </a:p>
        </p:txBody>
      </p:sp>
      <p:sp>
        <p:nvSpPr>
          <p:cNvPr id="16" name="Metin kutusu 15"/>
          <p:cNvSpPr txBox="1"/>
          <p:nvPr/>
        </p:nvSpPr>
        <p:spPr>
          <a:xfrm>
            <a:off x="4914038" y="2171976"/>
            <a:ext cx="225025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Stabil ayaktan veya yatan hasta ?</a:t>
            </a:r>
            <a:endParaRPr lang="tr-TR" b="1" dirty="0"/>
          </a:p>
        </p:txBody>
      </p:sp>
      <p:sp>
        <p:nvSpPr>
          <p:cNvPr id="9" name="Aşağı Ok 8"/>
          <p:cNvSpPr/>
          <p:nvPr/>
        </p:nvSpPr>
        <p:spPr>
          <a:xfrm>
            <a:off x="7164288" y="901382"/>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22" name="Metin kutusu 21"/>
          <p:cNvSpPr txBox="1"/>
          <p:nvPr/>
        </p:nvSpPr>
        <p:spPr>
          <a:xfrm>
            <a:off x="3180136" y="3422313"/>
            <a:ext cx="211107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Gilbert sendromu</a:t>
            </a:r>
          </a:p>
          <a:p>
            <a:pPr algn="ctr"/>
            <a:r>
              <a:rPr lang="tr-TR" b="1" dirty="0" smtClean="0"/>
              <a:t>Açlık </a:t>
            </a:r>
          </a:p>
          <a:p>
            <a:pPr algn="ctr"/>
            <a:r>
              <a:rPr lang="tr-TR" b="1" dirty="0" smtClean="0"/>
              <a:t>İlaçlar </a:t>
            </a:r>
            <a:endParaRPr lang="tr-TR" b="1" dirty="0"/>
          </a:p>
        </p:txBody>
      </p:sp>
      <p:cxnSp>
        <p:nvCxnSpPr>
          <p:cNvPr id="24" name="Düz Bağlayıcı 23"/>
          <p:cNvCxnSpPr/>
          <p:nvPr/>
        </p:nvCxnSpPr>
        <p:spPr>
          <a:xfrm flipH="1">
            <a:off x="4235671" y="2965594"/>
            <a:ext cx="3606983"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20" name="Aşağı Ok 19"/>
          <p:cNvSpPr/>
          <p:nvPr/>
        </p:nvSpPr>
        <p:spPr>
          <a:xfrm>
            <a:off x="4160645" y="2935168"/>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9" name="Aşağı Ok 18"/>
          <p:cNvSpPr/>
          <p:nvPr/>
        </p:nvSpPr>
        <p:spPr>
          <a:xfrm>
            <a:off x="7596336" y="2924255"/>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26" name="Metin kutusu 25"/>
          <p:cNvSpPr txBox="1"/>
          <p:nvPr/>
        </p:nvSpPr>
        <p:spPr>
          <a:xfrm>
            <a:off x="6756747" y="3419502"/>
            <a:ext cx="208823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Kalp yetmezliği</a:t>
            </a:r>
          </a:p>
          <a:p>
            <a:pPr algn="ctr"/>
            <a:r>
              <a:rPr lang="tr-TR" b="1" dirty="0" smtClean="0"/>
              <a:t>Sepsis</a:t>
            </a:r>
          </a:p>
          <a:p>
            <a:pPr algn="ctr"/>
            <a:r>
              <a:rPr lang="tr-TR" b="1" dirty="0" smtClean="0"/>
              <a:t>Portosistemik şant</a:t>
            </a:r>
          </a:p>
          <a:p>
            <a:pPr algn="ctr"/>
            <a:r>
              <a:rPr lang="tr-TR" b="1" dirty="0" smtClean="0"/>
              <a:t>İlarçlar </a:t>
            </a:r>
            <a:endParaRPr lang="tr-TR" b="1" dirty="0"/>
          </a:p>
        </p:txBody>
      </p:sp>
      <p:sp>
        <p:nvSpPr>
          <p:cNvPr id="21" name="Aşağı Ok 20"/>
          <p:cNvSpPr/>
          <p:nvPr/>
        </p:nvSpPr>
        <p:spPr>
          <a:xfrm>
            <a:off x="1517676" y="3883978"/>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23" name="Metin kutusu 22"/>
          <p:cNvSpPr txBox="1"/>
          <p:nvPr/>
        </p:nvSpPr>
        <p:spPr>
          <a:xfrm>
            <a:off x="673874" y="4435165"/>
            <a:ext cx="199220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Periferik yayma</a:t>
            </a:r>
            <a:endParaRPr lang="tr-TR" b="1" dirty="0"/>
          </a:p>
        </p:txBody>
      </p:sp>
      <p:sp>
        <p:nvSpPr>
          <p:cNvPr id="14" name="Slayt Numarası Yer Tutucusu 13"/>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418105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Unkonjuge Hiperbilirubinemi</a:t>
            </a: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60947"/>
            <a:ext cx="6912768" cy="545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3778563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Hemoliz </a:t>
            </a:r>
            <a:endParaRPr lang="tr-TR" dirty="0"/>
          </a:p>
        </p:txBody>
      </p:sp>
      <p:sp>
        <p:nvSpPr>
          <p:cNvPr id="3" name="İçerik Yer Tutucusu 2"/>
          <p:cNvSpPr>
            <a:spLocks noGrp="1"/>
          </p:cNvSpPr>
          <p:nvPr>
            <p:ph idx="1"/>
          </p:nvPr>
        </p:nvSpPr>
        <p:spPr/>
        <p:txBody>
          <a:bodyPr/>
          <a:lstStyle/>
          <a:p>
            <a:r>
              <a:rPr lang="tr-TR" dirty="0" smtClean="0"/>
              <a:t>İdrar renginde koyulaşma, sarılık, anemi semptomları</a:t>
            </a:r>
          </a:p>
          <a:p>
            <a:endParaRPr lang="tr-TR" dirty="0"/>
          </a:p>
          <a:p>
            <a:r>
              <a:rPr lang="tr-TR" dirty="0" smtClean="0"/>
              <a:t>Transüfzyon öyküsü</a:t>
            </a:r>
          </a:p>
          <a:p>
            <a:endParaRPr lang="tr-TR" dirty="0" smtClean="0"/>
          </a:p>
          <a:p>
            <a:r>
              <a:rPr lang="tr-TR" dirty="0" smtClean="0"/>
              <a:t>İlaç öyküsü</a:t>
            </a:r>
          </a:p>
          <a:p>
            <a:endParaRPr lang="tr-TR" dirty="0"/>
          </a:p>
          <a:p>
            <a:r>
              <a:rPr lang="tr-TR" dirty="0" smtClean="0"/>
              <a:t>Aile öyküsü </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34</a:t>
            </a:fld>
            <a:endParaRPr lang="tr-TR"/>
          </a:p>
        </p:txBody>
      </p:sp>
    </p:spTree>
    <p:extLst>
      <p:ext uri="{BB962C8B-B14F-4D97-AF65-F5344CB8AC3E}">
        <p14:creationId xmlns:p14="http://schemas.microsoft.com/office/powerpoint/2010/main" val="261709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Hemoliz </a:t>
            </a:r>
          </a:p>
        </p:txBody>
      </p:sp>
      <p:sp>
        <p:nvSpPr>
          <p:cNvPr id="3" name="İçerik Yer Tutucusu 2"/>
          <p:cNvSpPr>
            <a:spLocks noGrp="1"/>
          </p:cNvSpPr>
          <p:nvPr>
            <p:ph idx="1"/>
          </p:nvPr>
        </p:nvSpPr>
        <p:spPr/>
        <p:txBody>
          <a:bodyPr/>
          <a:lstStyle/>
          <a:p>
            <a:r>
              <a:rPr lang="tr-TR" dirty="0" smtClean="0"/>
              <a:t>Tam kan sayımı ve periferik yayma </a:t>
            </a:r>
          </a:p>
          <a:p>
            <a:endParaRPr lang="tr-TR" dirty="0" smtClean="0"/>
          </a:p>
          <a:p>
            <a:r>
              <a:rPr lang="tr-TR" dirty="0" smtClean="0"/>
              <a:t>LDH ve bilirubin </a:t>
            </a:r>
          </a:p>
          <a:p>
            <a:pPr marL="0" indent="0">
              <a:buNone/>
            </a:pP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48" y="3789040"/>
            <a:ext cx="42957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rot="16200000">
            <a:off x="3205604" y="2726633"/>
            <a:ext cx="277745" cy="24231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pic>
        <p:nvPicPr>
          <p:cNvPr id="2052" name="Picture 4" descr="&lt;br/&gt;&lt;b&gt;OTOİMMÜN HEMOLİTİK ANEMİ 1&lt;/b&gt;&lt;br/&gt;Periferik kan yaymasında eritrositlerde polikromazi, sferositoz ve çekirdekli eritrositler görülmektedi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789040"/>
            <a:ext cx="3902749" cy="2777455"/>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1056843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Gilbert Sendromu</a:t>
            </a:r>
            <a:endParaRPr lang="tr-TR" dirty="0"/>
          </a:p>
        </p:txBody>
      </p:sp>
      <p:sp>
        <p:nvSpPr>
          <p:cNvPr id="3" name="İçerik Yer Tutucusu 2"/>
          <p:cNvSpPr>
            <a:spLocks noGrp="1"/>
          </p:cNvSpPr>
          <p:nvPr>
            <p:ph idx="1"/>
          </p:nvPr>
        </p:nvSpPr>
        <p:spPr/>
        <p:txBody>
          <a:bodyPr>
            <a:normAutofit/>
          </a:bodyPr>
          <a:lstStyle/>
          <a:p>
            <a:r>
              <a:rPr lang="tr-TR" dirty="0"/>
              <a:t>Bilirubin glukuronidasyonunun en yaygın kalıtsal </a:t>
            </a:r>
            <a:r>
              <a:rPr lang="tr-TR" dirty="0" smtClean="0"/>
              <a:t>bozukluğu</a:t>
            </a:r>
          </a:p>
          <a:p>
            <a:endParaRPr lang="tr-TR" dirty="0"/>
          </a:p>
          <a:p>
            <a:r>
              <a:rPr lang="tr-TR" dirty="0"/>
              <a:t>Prevalansı ortalama %7 </a:t>
            </a:r>
            <a:endParaRPr lang="tr-TR" dirty="0" smtClean="0"/>
          </a:p>
          <a:p>
            <a:endParaRPr lang="tr-TR" dirty="0" smtClean="0"/>
          </a:p>
          <a:p>
            <a:r>
              <a:rPr lang="tr-TR" dirty="0" smtClean="0"/>
              <a:t>UDP </a:t>
            </a:r>
            <a:r>
              <a:rPr lang="tr-TR" dirty="0"/>
              <a:t>glukoronil transferaz enzim aktivitesinde </a:t>
            </a:r>
            <a:r>
              <a:rPr lang="tr-TR" dirty="0" smtClean="0"/>
              <a:t>azalma</a:t>
            </a:r>
            <a:endParaRPr lang="tr-TR" dirty="0"/>
          </a:p>
          <a:p>
            <a:pPr marL="0" indent="0">
              <a:buNone/>
            </a:pPr>
            <a:r>
              <a:rPr lang="tr-TR" dirty="0" smtClean="0"/>
              <a:t> </a:t>
            </a:r>
          </a:p>
          <a:p>
            <a:endParaRPr lang="tr-TR" dirty="0"/>
          </a:p>
          <a:p>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2730321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Gilbert Sendromu</a:t>
            </a:r>
          </a:p>
        </p:txBody>
      </p:sp>
      <p:sp>
        <p:nvSpPr>
          <p:cNvPr id="3" name="İçerik Yer Tutucusu 2"/>
          <p:cNvSpPr>
            <a:spLocks noGrp="1"/>
          </p:cNvSpPr>
          <p:nvPr>
            <p:ph idx="1"/>
          </p:nvPr>
        </p:nvSpPr>
        <p:spPr/>
        <p:txBody>
          <a:bodyPr/>
          <a:lstStyle/>
          <a:p>
            <a:r>
              <a:rPr lang="tr-TR" dirty="0"/>
              <a:t>Tekrarlayan sarılık atakları </a:t>
            </a:r>
            <a:endParaRPr lang="tr-TR" dirty="0" smtClean="0"/>
          </a:p>
          <a:p>
            <a:endParaRPr lang="tr-TR" dirty="0"/>
          </a:p>
          <a:p>
            <a:r>
              <a:rPr lang="tr-TR" dirty="0" smtClean="0"/>
              <a:t>Dehidratasyon</a:t>
            </a:r>
            <a:r>
              <a:rPr lang="tr-TR" dirty="0"/>
              <a:t>, </a:t>
            </a:r>
            <a:r>
              <a:rPr lang="tr-TR" dirty="0" smtClean="0"/>
              <a:t>açlık, hastalıklar</a:t>
            </a:r>
            <a:r>
              <a:rPr lang="tr-TR" dirty="0"/>
              <a:t>, </a:t>
            </a:r>
            <a:r>
              <a:rPr lang="tr-TR" dirty="0" smtClean="0"/>
              <a:t>menstrüasyon, aşırı efor</a:t>
            </a:r>
          </a:p>
          <a:p>
            <a:endParaRPr lang="tr-TR" dirty="0"/>
          </a:p>
          <a:p>
            <a:r>
              <a:rPr lang="tr-TR" dirty="0" smtClean="0"/>
              <a:t>Asemptomatik</a:t>
            </a:r>
          </a:p>
          <a:p>
            <a:endParaRPr lang="tr-TR" dirty="0"/>
          </a:p>
          <a:p>
            <a:r>
              <a:rPr lang="tr-TR" dirty="0" smtClean="0"/>
              <a:t>Bilirubin&lt;3mg/dl, transaminazlar normal</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987116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Crigler-Najjar sendromu</a:t>
            </a:r>
            <a:endParaRPr lang="tr-TR" dirty="0"/>
          </a:p>
        </p:txBody>
      </p:sp>
      <p:sp>
        <p:nvSpPr>
          <p:cNvPr id="3" name="İçerik Yer Tutucusu 2"/>
          <p:cNvSpPr>
            <a:spLocks noGrp="1"/>
          </p:cNvSpPr>
          <p:nvPr>
            <p:ph idx="1"/>
          </p:nvPr>
        </p:nvSpPr>
        <p:spPr/>
        <p:txBody>
          <a:bodyPr/>
          <a:lstStyle/>
          <a:p>
            <a:r>
              <a:rPr lang="tr-TR" dirty="0"/>
              <a:t>UDP glukoronil </a:t>
            </a:r>
            <a:r>
              <a:rPr lang="tr-TR" dirty="0" smtClean="0"/>
              <a:t>transferaz enzim eksikliği</a:t>
            </a:r>
          </a:p>
          <a:p>
            <a:pPr marL="0" indent="0">
              <a:buNone/>
            </a:pPr>
            <a:endParaRPr lang="tr-TR" dirty="0"/>
          </a:p>
          <a:p>
            <a:r>
              <a:rPr lang="tr-TR" b="1" dirty="0"/>
              <a:t>Tip I</a:t>
            </a:r>
            <a:r>
              <a:rPr lang="tr-TR" dirty="0"/>
              <a:t> – Hepatik </a:t>
            </a:r>
            <a:r>
              <a:rPr lang="tr-TR" dirty="0" smtClean="0"/>
              <a:t>UGT1A1 </a:t>
            </a:r>
            <a:r>
              <a:rPr lang="tr-TR" dirty="0"/>
              <a:t>aktivitesinin </a:t>
            </a:r>
            <a:r>
              <a:rPr lang="tr-TR" dirty="0" smtClean="0"/>
              <a:t>olmaması, kernikterus riski</a:t>
            </a:r>
          </a:p>
          <a:p>
            <a:endParaRPr lang="tr-TR" dirty="0"/>
          </a:p>
          <a:p>
            <a:r>
              <a:rPr lang="tr-TR" b="1" dirty="0"/>
              <a:t>Tip II</a:t>
            </a:r>
            <a:r>
              <a:rPr lang="tr-TR" dirty="0"/>
              <a:t> - Hepatik UGT1A1 aktivitesinin azalması nedeniyle daha az şiddetli</a:t>
            </a:r>
            <a:endParaRPr lang="tr-TR" dirty="0" smtClean="0"/>
          </a:p>
          <a:p>
            <a:endParaRPr lang="tr-TR" dirty="0"/>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2458532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03848" y="548680"/>
            <a:ext cx="273630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Konjuge hiperbilirubinemi</a:t>
            </a:r>
            <a:endParaRPr lang="tr-TR" b="1" dirty="0"/>
          </a:p>
        </p:txBody>
      </p:sp>
      <p:sp>
        <p:nvSpPr>
          <p:cNvPr id="5" name="Aşağı Ok 4"/>
          <p:cNvSpPr/>
          <p:nvPr/>
        </p:nvSpPr>
        <p:spPr>
          <a:xfrm>
            <a:off x="4409982" y="980728"/>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Metin kutusu 5"/>
          <p:cNvSpPr txBox="1"/>
          <p:nvPr/>
        </p:nvSpPr>
        <p:spPr>
          <a:xfrm>
            <a:off x="3095836" y="1412776"/>
            <a:ext cx="295232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Karaciğer testlerini kotrol et</a:t>
            </a:r>
            <a:endParaRPr lang="tr-TR" b="1" dirty="0"/>
          </a:p>
        </p:txBody>
      </p:sp>
      <p:cxnSp>
        <p:nvCxnSpPr>
          <p:cNvPr id="7" name="Düz Bağlayıcı 6"/>
          <p:cNvCxnSpPr/>
          <p:nvPr/>
        </p:nvCxnSpPr>
        <p:spPr>
          <a:xfrm flipH="1">
            <a:off x="3095835" y="1971459"/>
            <a:ext cx="4966283"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10" name="Aşağı Ok 9"/>
          <p:cNvSpPr/>
          <p:nvPr/>
        </p:nvSpPr>
        <p:spPr>
          <a:xfrm>
            <a:off x="7812360" y="1929684"/>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1" name="Metin kutusu 10"/>
          <p:cNvSpPr txBox="1"/>
          <p:nvPr/>
        </p:nvSpPr>
        <p:spPr>
          <a:xfrm>
            <a:off x="7074278" y="2357625"/>
            <a:ext cx="1800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Sepsis</a:t>
            </a:r>
          </a:p>
          <a:p>
            <a:pPr algn="ctr"/>
            <a:r>
              <a:rPr lang="tr-TR" b="1" dirty="0" smtClean="0"/>
              <a:t>Rotor sendromu</a:t>
            </a:r>
          </a:p>
          <a:p>
            <a:pPr algn="ctr"/>
            <a:r>
              <a:rPr lang="tr-TR" b="1" dirty="0" smtClean="0"/>
              <a:t>Dubin Johnson</a:t>
            </a:r>
          </a:p>
        </p:txBody>
      </p:sp>
      <p:sp>
        <p:nvSpPr>
          <p:cNvPr id="12" name="Metin kutusu 11"/>
          <p:cNvSpPr txBox="1"/>
          <p:nvPr/>
        </p:nvSpPr>
        <p:spPr>
          <a:xfrm>
            <a:off x="7165824" y="1697018"/>
            <a:ext cx="646536" cy="276999"/>
          </a:xfrm>
          <a:prstGeom prst="rect">
            <a:avLst/>
          </a:prstGeom>
          <a:noFill/>
        </p:spPr>
        <p:txBody>
          <a:bodyPr wrap="square" rtlCol="0">
            <a:spAutoFit/>
          </a:bodyPr>
          <a:lstStyle/>
          <a:p>
            <a:r>
              <a:rPr lang="tr-TR" sz="1200" dirty="0" smtClean="0"/>
              <a:t>Normal </a:t>
            </a:r>
            <a:endParaRPr lang="tr-TR" sz="1200" dirty="0"/>
          </a:p>
        </p:txBody>
      </p:sp>
      <p:sp>
        <p:nvSpPr>
          <p:cNvPr id="14" name="Metin kutusu 13"/>
          <p:cNvSpPr txBox="1"/>
          <p:nvPr/>
        </p:nvSpPr>
        <p:spPr>
          <a:xfrm>
            <a:off x="2043371" y="1697018"/>
            <a:ext cx="765978" cy="276999"/>
          </a:xfrm>
          <a:prstGeom prst="rect">
            <a:avLst/>
          </a:prstGeom>
          <a:noFill/>
        </p:spPr>
        <p:txBody>
          <a:bodyPr wrap="square" rtlCol="0">
            <a:spAutoFit/>
          </a:bodyPr>
          <a:lstStyle/>
          <a:p>
            <a:r>
              <a:rPr lang="tr-TR" sz="1200" dirty="0" smtClean="0"/>
              <a:t>Anormal </a:t>
            </a:r>
            <a:endParaRPr lang="tr-TR" sz="1200" dirty="0"/>
          </a:p>
        </p:txBody>
      </p:sp>
      <p:cxnSp>
        <p:nvCxnSpPr>
          <p:cNvPr id="17" name="Düz Bağlayıcı 16"/>
          <p:cNvCxnSpPr/>
          <p:nvPr/>
        </p:nvCxnSpPr>
        <p:spPr>
          <a:xfrm flipH="1">
            <a:off x="1691680" y="2448562"/>
            <a:ext cx="3528392"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38" name="Düz Bağlayıcı 37"/>
          <p:cNvCxnSpPr/>
          <p:nvPr/>
        </p:nvCxnSpPr>
        <p:spPr>
          <a:xfrm flipV="1">
            <a:off x="3131840" y="1988840"/>
            <a:ext cx="0" cy="43205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53" name="Aşağı Ok 52"/>
          <p:cNvSpPr/>
          <p:nvPr/>
        </p:nvSpPr>
        <p:spPr>
          <a:xfrm>
            <a:off x="1619672" y="2420890"/>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4" name="Aşağı Ok 53"/>
          <p:cNvSpPr/>
          <p:nvPr/>
        </p:nvSpPr>
        <p:spPr>
          <a:xfrm>
            <a:off x="5058054" y="2423246"/>
            <a:ext cx="324036" cy="3960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5" name="Metin kutusu 54"/>
          <p:cNvSpPr txBox="1"/>
          <p:nvPr/>
        </p:nvSpPr>
        <p:spPr>
          <a:xfrm>
            <a:off x="593558" y="2823660"/>
            <a:ext cx="237626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Hepatoselüler patern</a:t>
            </a:r>
          </a:p>
          <a:p>
            <a:pPr algn="ctr"/>
            <a:r>
              <a:rPr lang="tr-TR" b="1" dirty="0" smtClean="0"/>
              <a:t>Transaminaz&gt;ALP</a:t>
            </a:r>
            <a:endParaRPr lang="tr-TR" b="1" dirty="0"/>
          </a:p>
        </p:txBody>
      </p:sp>
      <p:sp>
        <p:nvSpPr>
          <p:cNvPr id="2" name="Metin kutusu 1"/>
          <p:cNvSpPr txBox="1"/>
          <p:nvPr/>
        </p:nvSpPr>
        <p:spPr>
          <a:xfrm>
            <a:off x="4098374" y="2823660"/>
            <a:ext cx="223224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Kolestatik  patern</a:t>
            </a:r>
          </a:p>
          <a:p>
            <a:pPr algn="ctr"/>
            <a:r>
              <a:rPr lang="tr-TR" b="1" dirty="0" smtClean="0"/>
              <a:t>ALP&gt;Transaminaz</a:t>
            </a:r>
            <a:endParaRPr lang="tr-TR" b="1" dirty="0"/>
          </a:p>
        </p:txBody>
      </p:sp>
      <p:sp>
        <p:nvSpPr>
          <p:cNvPr id="16" name="Aşağı Ok 15"/>
          <p:cNvSpPr/>
          <p:nvPr/>
        </p:nvSpPr>
        <p:spPr>
          <a:xfrm>
            <a:off x="767936" y="3463262"/>
            <a:ext cx="306034" cy="31904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8" name="Aşağı Ok 17"/>
          <p:cNvSpPr/>
          <p:nvPr/>
        </p:nvSpPr>
        <p:spPr>
          <a:xfrm>
            <a:off x="2503315" y="3471176"/>
            <a:ext cx="306034" cy="31904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9" name="Aşağı Ok 18"/>
          <p:cNvSpPr/>
          <p:nvPr/>
        </p:nvSpPr>
        <p:spPr>
          <a:xfrm>
            <a:off x="5076056" y="3463261"/>
            <a:ext cx="306034" cy="31904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3" name="Metin kutusu 2"/>
          <p:cNvSpPr txBox="1"/>
          <p:nvPr/>
        </p:nvSpPr>
        <p:spPr>
          <a:xfrm>
            <a:off x="119863" y="3790225"/>
            <a:ext cx="160217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1400" b="1" dirty="0" smtClean="0"/>
              <a:t>Belirgin yükseklik</a:t>
            </a:r>
            <a:endParaRPr lang="tr-TR" sz="1400" b="1" dirty="0"/>
          </a:p>
        </p:txBody>
      </p:sp>
      <p:sp>
        <p:nvSpPr>
          <p:cNvPr id="20" name="Aşağı Ok 19"/>
          <p:cNvSpPr/>
          <p:nvPr/>
        </p:nvSpPr>
        <p:spPr>
          <a:xfrm>
            <a:off x="767936" y="4152274"/>
            <a:ext cx="306034" cy="31904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8" name="Metin kutusu 7"/>
          <p:cNvSpPr txBox="1"/>
          <p:nvPr/>
        </p:nvSpPr>
        <p:spPr>
          <a:xfrm>
            <a:off x="35495" y="4543954"/>
            <a:ext cx="2007875"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b="1" dirty="0" smtClean="0"/>
              <a:t>Akut viral hepatit</a:t>
            </a:r>
          </a:p>
          <a:p>
            <a:r>
              <a:rPr lang="tr-TR" sz="1600" b="1" dirty="0" smtClean="0"/>
              <a:t>İskemik hepatit</a:t>
            </a:r>
          </a:p>
          <a:p>
            <a:r>
              <a:rPr lang="tr-TR" sz="1600" b="1" dirty="0" smtClean="0"/>
              <a:t>İlaç/toksin hepatiti</a:t>
            </a:r>
          </a:p>
          <a:p>
            <a:r>
              <a:rPr lang="tr-TR" sz="1600" b="1" dirty="0" smtClean="0"/>
              <a:t>Oİ </a:t>
            </a:r>
            <a:r>
              <a:rPr lang="tr-TR" sz="1600" b="1" dirty="0" smtClean="0"/>
              <a:t>hepatit</a:t>
            </a:r>
            <a:endParaRPr lang="tr-TR" sz="1600" b="1" dirty="0" smtClean="0"/>
          </a:p>
          <a:p>
            <a:r>
              <a:rPr lang="tr-TR" sz="1600" b="1" dirty="0" smtClean="0"/>
              <a:t>Akut budd-chiari </a:t>
            </a:r>
            <a:endParaRPr lang="tr-TR" sz="1600" b="1" dirty="0"/>
          </a:p>
        </p:txBody>
      </p:sp>
      <p:sp>
        <p:nvSpPr>
          <p:cNvPr id="22" name="Metin kutusu 21"/>
          <p:cNvSpPr txBox="1"/>
          <p:nvPr/>
        </p:nvSpPr>
        <p:spPr>
          <a:xfrm>
            <a:off x="1943708" y="3790225"/>
            <a:ext cx="160217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1400" b="1" dirty="0" smtClean="0"/>
              <a:t>Hafif  yükseklik</a:t>
            </a:r>
            <a:endParaRPr lang="tr-TR" sz="1400" b="1" dirty="0"/>
          </a:p>
        </p:txBody>
      </p:sp>
      <p:sp>
        <p:nvSpPr>
          <p:cNvPr id="23" name="Aşağı Ok 22"/>
          <p:cNvSpPr/>
          <p:nvPr/>
        </p:nvSpPr>
        <p:spPr>
          <a:xfrm>
            <a:off x="2663788" y="4191617"/>
            <a:ext cx="306034" cy="31904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24" name="Metin kutusu 23"/>
          <p:cNvSpPr txBox="1"/>
          <p:nvPr/>
        </p:nvSpPr>
        <p:spPr>
          <a:xfrm>
            <a:off x="2183913" y="4543954"/>
            <a:ext cx="1823844" cy="206210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b="1" dirty="0" smtClean="0"/>
              <a:t>Vital hepatit</a:t>
            </a:r>
          </a:p>
          <a:p>
            <a:r>
              <a:rPr lang="tr-TR" sz="1600" b="1" dirty="0" smtClean="0"/>
              <a:t>Alkolik KC hastalığı</a:t>
            </a:r>
          </a:p>
          <a:p>
            <a:r>
              <a:rPr lang="tr-TR" sz="1600" b="1" dirty="0" smtClean="0"/>
              <a:t>NAYKH</a:t>
            </a:r>
          </a:p>
          <a:p>
            <a:r>
              <a:rPr lang="tr-TR" sz="1600" b="1" dirty="0" smtClean="0"/>
              <a:t>İlaç/toksin</a:t>
            </a:r>
          </a:p>
          <a:p>
            <a:r>
              <a:rPr lang="tr-TR" sz="1600" b="1" dirty="0" smtClean="0"/>
              <a:t>Siroz</a:t>
            </a:r>
          </a:p>
          <a:p>
            <a:r>
              <a:rPr lang="tr-TR" sz="1600" b="1" dirty="0" smtClean="0"/>
              <a:t>Oİ hepatit</a:t>
            </a:r>
          </a:p>
          <a:p>
            <a:r>
              <a:rPr lang="tr-TR" sz="1600" b="1" dirty="0" smtClean="0"/>
              <a:t>Hemokromatoz</a:t>
            </a:r>
          </a:p>
          <a:p>
            <a:r>
              <a:rPr lang="tr-TR" sz="1600" b="1" dirty="0" smtClean="0"/>
              <a:t>A1 antitripsin eks.</a:t>
            </a:r>
            <a:endParaRPr lang="tr-TR" sz="1600" b="1" dirty="0"/>
          </a:p>
        </p:txBody>
      </p:sp>
      <p:sp>
        <p:nvSpPr>
          <p:cNvPr id="25" name="Metin kutusu 24"/>
          <p:cNvSpPr txBox="1"/>
          <p:nvPr/>
        </p:nvSpPr>
        <p:spPr>
          <a:xfrm>
            <a:off x="4302576" y="3804220"/>
            <a:ext cx="182384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b="1" dirty="0" smtClean="0"/>
              <a:t>USG, BT, MRCP</a:t>
            </a:r>
            <a:endParaRPr lang="tr-TR" b="1" dirty="0"/>
          </a:p>
        </p:txBody>
      </p:sp>
      <p:sp>
        <p:nvSpPr>
          <p:cNvPr id="9" name="Slayt Numarası Yer Tutucusu 8"/>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344156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Bilirubin Metabolizması</a:t>
            </a:r>
            <a:endParaRPr lang="tr-TR" dirty="0"/>
          </a:p>
        </p:txBody>
      </p:sp>
      <p:sp>
        <p:nvSpPr>
          <p:cNvPr id="3" name="İçerik Yer Tutucusu 2"/>
          <p:cNvSpPr>
            <a:spLocks noGrp="1"/>
          </p:cNvSpPr>
          <p:nvPr>
            <p:ph idx="1"/>
          </p:nvPr>
        </p:nvSpPr>
        <p:spPr/>
        <p:txBody>
          <a:bodyPr>
            <a:normAutofit/>
          </a:bodyPr>
          <a:lstStyle/>
          <a:p>
            <a:r>
              <a:rPr lang="tr-TR" dirty="0"/>
              <a:t>1 g hemoglobin </a:t>
            </a:r>
            <a:r>
              <a:rPr lang="tr-TR" dirty="0" smtClean="0"/>
              <a:t>             35 mg bilirubin</a:t>
            </a:r>
          </a:p>
          <a:p>
            <a:endParaRPr lang="tr-TR" dirty="0" smtClean="0"/>
          </a:p>
          <a:p>
            <a:r>
              <a:rPr lang="tr-TR" dirty="0" smtClean="0"/>
              <a:t>Yaklaşık %80'i </a:t>
            </a:r>
            <a:r>
              <a:rPr lang="tr-TR" dirty="0"/>
              <a:t>ömrünü </a:t>
            </a:r>
            <a:r>
              <a:rPr lang="tr-TR" dirty="0" smtClean="0"/>
              <a:t>tamamlamış eritrosit </a:t>
            </a:r>
          </a:p>
          <a:p>
            <a:endParaRPr lang="tr-TR" dirty="0" smtClean="0"/>
          </a:p>
          <a:p>
            <a:r>
              <a:rPr lang="tr-TR" dirty="0" smtClean="0"/>
              <a:t>Kalanın </a:t>
            </a:r>
            <a:r>
              <a:rPr lang="tr-TR" dirty="0"/>
              <a:t>büyük bir </a:t>
            </a:r>
            <a:r>
              <a:rPr lang="tr-TR" dirty="0" smtClean="0"/>
              <a:t>kısmı; inefektif eritropoez ve </a:t>
            </a:r>
            <a:r>
              <a:rPr lang="tr-TR" dirty="0"/>
              <a:t>sitokrom P- 450 gibi hepatik hemoproteinlerin </a:t>
            </a:r>
            <a:r>
              <a:rPr lang="tr-TR" dirty="0" smtClean="0"/>
              <a:t>katabolizması</a:t>
            </a:r>
            <a:endParaRPr lang="tr-TR" dirty="0"/>
          </a:p>
        </p:txBody>
      </p:sp>
      <p:sp>
        <p:nvSpPr>
          <p:cNvPr id="4" name="Sağ Ok 3"/>
          <p:cNvSpPr/>
          <p:nvPr/>
        </p:nvSpPr>
        <p:spPr>
          <a:xfrm>
            <a:off x="3203848" y="1636259"/>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a:t>
            </a:fld>
            <a:endParaRPr lang="tr-TR" dirty="0"/>
          </a:p>
        </p:txBody>
      </p:sp>
    </p:spTree>
    <p:extLst>
      <p:ext uri="{BB962C8B-B14F-4D97-AF65-F5344CB8AC3E}">
        <p14:creationId xmlns:p14="http://schemas.microsoft.com/office/powerpoint/2010/main" val="365701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Konjuge Hiperbilirubinemi </a:t>
            </a: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6984776" cy="531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2864277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Viral hepatitler </a:t>
            </a:r>
            <a:endParaRPr lang="tr-TR" dirty="0"/>
          </a:p>
        </p:txBody>
      </p:sp>
      <p:sp>
        <p:nvSpPr>
          <p:cNvPr id="3" name="İçerik Yer Tutucusu 2"/>
          <p:cNvSpPr>
            <a:spLocks noGrp="1"/>
          </p:cNvSpPr>
          <p:nvPr>
            <p:ph idx="1"/>
          </p:nvPr>
        </p:nvSpPr>
        <p:spPr/>
        <p:txBody>
          <a:bodyPr>
            <a:normAutofit/>
          </a:bodyPr>
          <a:lstStyle/>
          <a:p>
            <a:r>
              <a:rPr lang="tr-TR" dirty="0" smtClean="0"/>
              <a:t>Viral replikasyon hepatosit sitoplazmasında meydana gelmekte</a:t>
            </a:r>
          </a:p>
          <a:p>
            <a:endParaRPr lang="tr-TR" dirty="0" smtClean="0"/>
          </a:p>
          <a:p>
            <a:r>
              <a:rPr lang="tr-TR" dirty="0" smtClean="0"/>
              <a:t>Hepatositlerde oksidatif stres artışı</a:t>
            </a:r>
          </a:p>
          <a:p>
            <a:endParaRPr lang="tr-TR" dirty="0" smtClean="0"/>
          </a:p>
          <a:p>
            <a:r>
              <a:rPr lang="tr-TR" dirty="0" smtClean="0"/>
              <a:t>Hücre </a:t>
            </a:r>
            <a:r>
              <a:rPr lang="tr-TR" dirty="0"/>
              <a:t>ölümüne, </a:t>
            </a:r>
            <a:r>
              <a:rPr lang="tr-TR" dirty="0" smtClean="0"/>
              <a:t>skarlaşma</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3448324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Viral hepatitler </a:t>
            </a:r>
          </a:p>
        </p:txBody>
      </p:sp>
      <p:sp>
        <p:nvSpPr>
          <p:cNvPr id="3" name="İçerik Yer Tutucusu 2"/>
          <p:cNvSpPr>
            <a:spLocks noGrp="1"/>
          </p:cNvSpPr>
          <p:nvPr>
            <p:ph idx="1"/>
          </p:nvPr>
        </p:nvSpPr>
        <p:spPr/>
        <p:txBody>
          <a:bodyPr/>
          <a:lstStyle/>
          <a:p>
            <a:pPr marL="0" indent="0">
              <a:buNone/>
            </a:pPr>
            <a:r>
              <a:rPr lang="tr-TR" dirty="0"/>
              <a:t>Akut hepatit; </a:t>
            </a:r>
          </a:p>
          <a:p>
            <a:r>
              <a:rPr lang="tr-TR" dirty="0"/>
              <a:t>6 aydan </a:t>
            </a:r>
            <a:r>
              <a:rPr lang="tr-TR" dirty="0" smtClean="0"/>
              <a:t>kısa</a:t>
            </a:r>
            <a:endParaRPr lang="tr-TR" dirty="0"/>
          </a:p>
          <a:p>
            <a:r>
              <a:rPr lang="tr-TR" dirty="0" smtClean="0"/>
              <a:t>Subklinik/semptomatik</a:t>
            </a:r>
          </a:p>
          <a:p>
            <a:r>
              <a:rPr lang="tr-TR" dirty="0" smtClean="0"/>
              <a:t>Fulminan hepatit</a:t>
            </a:r>
          </a:p>
          <a:p>
            <a:endParaRPr lang="tr-TR" dirty="0" smtClean="0"/>
          </a:p>
          <a:p>
            <a:r>
              <a:rPr lang="tr-TR" dirty="0" smtClean="0"/>
              <a:t>ABD’de </a:t>
            </a:r>
            <a:r>
              <a:rPr lang="tr-TR" dirty="0"/>
              <a:t>yılda 200bin-700bin arası vaka bulunmakta (%32 HAV, %43 HBV, %21 HCV)</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859108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Viral hepatitler </a:t>
            </a:r>
          </a:p>
        </p:txBody>
      </p:sp>
      <p:sp>
        <p:nvSpPr>
          <p:cNvPr id="3" name="İçerik Yer Tutucusu 2"/>
          <p:cNvSpPr>
            <a:spLocks noGrp="1"/>
          </p:cNvSpPr>
          <p:nvPr>
            <p:ph idx="1"/>
          </p:nvPr>
        </p:nvSpPr>
        <p:spPr/>
        <p:txBody>
          <a:bodyPr>
            <a:normAutofit/>
          </a:bodyPr>
          <a:lstStyle/>
          <a:p>
            <a:pPr marL="0" indent="0">
              <a:buNone/>
            </a:pPr>
            <a:r>
              <a:rPr lang="tr-TR" dirty="0" smtClean="0"/>
              <a:t>Klinik; </a:t>
            </a:r>
          </a:p>
          <a:p>
            <a:r>
              <a:rPr lang="tr-TR" dirty="0" smtClean="0"/>
              <a:t>Tipik </a:t>
            </a:r>
            <a:r>
              <a:rPr lang="tr-TR" dirty="0"/>
              <a:t>olarak birkaç gün süren </a:t>
            </a:r>
            <a:r>
              <a:rPr lang="tr-TR" dirty="0" smtClean="0"/>
              <a:t>prodromal faz </a:t>
            </a:r>
            <a:r>
              <a:rPr lang="tr-TR" dirty="0"/>
              <a:t>(</a:t>
            </a:r>
            <a:r>
              <a:rPr lang="tr-TR" dirty="0" smtClean="0"/>
              <a:t>Kırgınlık, halsizlik, iştahsızlık, ateş, bulantı, kusma</a:t>
            </a:r>
            <a:r>
              <a:rPr lang="tr-TR" dirty="0"/>
              <a:t>, kas ve baş </a:t>
            </a:r>
            <a:r>
              <a:rPr lang="tr-TR" dirty="0" smtClean="0"/>
              <a:t>ağrısı)</a:t>
            </a:r>
          </a:p>
          <a:p>
            <a:endParaRPr lang="tr-TR" dirty="0" smtClean="0"/>
          </a:p>
          <a:p>
            <a:r>
              <a:rPr lang="tr-TR" dirty="0" smtClean="0"/>
              <a:t>Birkaç </a:t>
            </a:r>
            <a:r>
              <a:rPr lang="tr-TR" dirty="0"/>
              <a:t>gün ila bir hafta içinde b</a:t>
            </a:r>
            <a:r>
              <a:rPr lang="tr-TR" dirty="0" smtClean="0"/>
              <a:t>ilirubinüri ve akolik gaita</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1075834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Viral hepatitler </a:t>
            </a:r>
          </a:p>
        </p:txBody>
      </p:sp>
      <p:sp>
        <p:nvSpPr>
          <p:cNvPr id="3" name="İçerik Yer Tutucusu 2"/>
          <p:cNvSpPr>
            <a:spLocks noGrp="1"/>
          </p:cNvSpPr>
          <p:nvPr>
            <p:ph idx="1"/>
          </p:nvPr>
        </p:nvSpPr>
        <p:spPr/>
        <p:txBody>
          <a:bodyPr numCol="1">
            <a:normAutofit/>
          </a:bodyPr>
          <a:lstStyle/>
          <a:p>
            <a:pPr marL="0" indent="0">
              <a:buNone/>
            </a:pPr>
            <a:r>
              <a:rPr lang="tr-TR" dirty="0"/>
              <a:t>Fizik muayenede; </a:t>
            </a:r>
          </a:p>
          <a:p>
            <a:pPr lvl="1">
              <a:buFont typeface="Arial" pitchFamily="34" charset="0"/>
              <a:buChar char="•"/>
            </a:pPr>
            <a:r>
              <a:rPr lang="tr-TR" dirty="0" smtClean="0"/>
              <a:t>Hassas hepatomegali</a:t>
            </a:r>
            <a:endParaRPr lang="tr-TR" dirty="0"/>
          </a:p>
          <a:p>
            <a:pPr lvl="1">
              <a:buFont typeface="Arial" pitchFamily="34" charset="0"/>
              <a:buChar char="•"/>
            </a:pPr>
            <a:r>
              <a:rPr lang="tr-TR" dirty="0" smtClean="0"/>
              <a:t>İkterik </a:t>
            </a:r>
            <a:r>
              <a:rPr lang="tr-TR" dirty="0"/>
              <a:t>müköz </a:t>
            </a:r>
            <a:r>
              <a:rPr lang="tr-TR" dirty="0" smtClean="0"/>
              <a:t>membranlar</a:t>
            </a:r>
          </a:p>
          <a:p>
            <a:pPr lvl="1">
              <a:buFont typeface="Arial" pitchFamily="34" charset="0"/>
              <a:buChar char="•"/>
            </a:pPr>
            <a:r>
              <a:rPr lang="tr-TR" dirty="0" smtClean="0"/>
              <a:t>Splenomegali (%20)</a:t>
            </a:r>
          </a:p>
          <a:p>
            <a:pPr lvl="1">
              <a:buFont typeface="Arial" pitchFamily="34" charset="0"/>
              <a:buChar char="•"/>
            </a:pPr>
            <a:r>
              <a:rPr lang="tr-TR" dirty="0" smtClean="0"/>
              <a:t>Lenfadenopati </a:t>
            </a:r>
          </a:p>
          <a:p>
            <a:pPr lvl="1">
              <a:buFont typeface="Arial" pitchFamily="34" charset="0"/>
              <a:buChar char="•"/>
            </a:pPr>
            <a:r>
              <a:rPr lang="tr-TR" dirty="0" smtClean="0"/>
              <a:t>Bradikardi </a:t>
            </a:r>
          </a:p>
          <a:p>
            <a:pPr marL="57150" indent="0">
              <a:buNone/>
            </a:pPr>
            <a:endParaRPr lang="tr-TR" dirty="0" smtClean="0"/>
          </a:p>
          <a:p>
            <a:pPr marL="57150" indent="0">
              <a:buNone/>
            </a:pPr>
            <a:endParaRPr lang="tr-TR" dirty="0" smtClean="0"/>
          </a:p>
          <a:p>
            <a:pPr marL="457200" lvl="1" indent="0">
              <a:buNone/>
            </a:pP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44</a:t>
            </a:fld>
            <a:endParaRPr lang="tr-TR"/>
          </a:p>
        </p:txBody>
      </p:sp>
    </p:spTree>
    <p:extLst>
      <p:ext uri="{BB962C8B-B14F-4D97-AF65-F5344CB8AC3E}">
        <p14:creationId xmlns:p14="http://schemas.microsoft.com/office/powerpoint/2010/main" val="3114778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Viral hepatitler </a:t>
            </a:r>
          </a:p>
        </p:txBody>
      </p:sp>
      <p:sp>
        <p:nvSpPr>
          <p:cNvPr id="3" name="İçerik Yer Tutucusu 2"/>
          <p:cNvSpPr>
            <a:spLocks noGrp="1"/>
          </p:cNvSpPr>
          <p:nvPr>
            <p:ph idx="1"/>
          </p:nvPr>
        </p:nvSpPr>
        <p:spPr/>
        <p:txBody>
          <a:bodyPr/>
          <a:lstStyle/>
          <a:p>
            <a:pPr marL="57150" indent="0">
              <a:buNone/>
            </a:pPr>
            <a:r>
              <a:rPr lang="tr-TR" dirty="0"/>
              <a:t>Laboratuvar;</a:t>
            </a:r>
          </a:p>
          <a:p>
            <a:pPr lvl="1">
              <a:buFont typeface="Arial" pitchFamily="34" charset="0"/>
              <a:buChar char="•"/>
            </a:pPr>
            <a:r>
              <a:rPr lang="tr-TR" dirty="0"/>
              <a:t>20 kattan fazla transaminaz artışı</a:t>
            </a:r>
          </a:p>
          <a:p>
            <a:pPr lvl="1">
              <a:buFont typeface="Arial" pitchFamily="34" charset="0"/>
              <a:buChar char="•"/>
            </a:pPr>
            <a:r>
              <a:rPr lang="tr-TR" dirty="0"/>
              <a:t>Artmış serum bilirubini</a:t>
            </a:r>
          </a:p>
          <a:p>
            <a:pPr lvl="1">
              <a:buFont typeface="Arial" pitchFamily="34" charset="0"/>
              <a:buChar char="•"/>
            </a:pPr>
            <a:r>
              <a:rPr lang="tr-TR" dirty="0"/>
              <a:t>Artmış ALP</a:t>
            </a:r>
          </a:p>
          <a:p>
            <a:pPr lvl="1">
              <a:buFont typeface="Arial" pitchFamily="34" charset="0"/>
              <a:buChar char="•"/>
            </a:pPr>
            <a:r>
              <a:rPr lang="tr-TR" dirty="0"/>
              <a:t>Lökopeni</a:t>
            </a:r>
          </a:p>
          <a:p>
            <a:pPr lvl="1">
              <a:buFont typeface="Arial" pitchFamily="34" charset="0"/>
              <a:buChar char="•"/>
            </a:pPr>
            <a:r>
              <a:rPr lang="tr-TR" dirty="0"/>
              <a:t>Anemi </a:t>
            </a:r>
          </a:p>
          <a:p>
            <a:pPr lvl="1">
              <a:buFont typeface="Arial" pitchFamily="34" charset="0"/>
              <a:buChar char="•"/>
            </a:pPr>
            <a:r>
              <a:rPr lang="tr-TR" dirty="0"/>
              <a:t>Trombositopeni </a:t>
            </a:r>
          </a:p>
          <a:p>
            <a:pPr marL="0" indent="0">
              <a:buNone/>
            </a:pP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333346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Viral hepatitler </a:t>
            </a: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2" y="1628799"/>
            <a:ext cx="8975224" cy="468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2267089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Hepatit A</a:t>
            </a:r>
          </a:p>
        </p:txBody>
      </p:sp>
      <p:sp>
        <p:nvSpPr>
          <p:cNvPr id="3" name="İçerik Yer Tutucusu 2"/>
          <p:cNvSpPr>
            <a:spLocks noGrp="1"/>
          </p:cNvSpPr>
          <p:nvPr>
            <p:ph idx="1"/>
          </p:nvPr>
        </p:nvSpPr>
        <p:spPr/>
        <p:txBody>
          <a:bodyPr/>
          <a:lstStyle/>
          <a:p>
            <a:pPr marL="0" indent="0">
              <a:buNone/>
            </a:pP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01" y="1700807"/>
            <a:ext cx="7200800" cy="514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47</a:t>
            </a:fld>
            <a:endParaRPr lang="tr-TR"/>
          </a:p>
        </p:txBody>
      </p:sp>
    </p:spTree>
    <p:extLst>
      <p:ext uri="{BB962C8B-B14F-4D97-AF65-F5344CB8AC3E}">
        <p14:creationId xmlns:p14="http://schemas.microsoft.com/office/powerpoint/2010/main" val="1413070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Hepatit B</a:t>
            </a:r>
          </a:p>
        </p:txBody>
      </p:sp>
      <p:sp>
        <p:nvSpPr>
          <p:cNvPr id="3" name="İçerik Yer Tutucusu 2"/>
          <p:cNvSpPr>
            <a:spLocks noGrp="1"/>
          </p:cNvSpPr>
          <p:nvPr>
            <p:ph idx="1"/>
          </p:nvPr>
        </p:nvSpPr>
        <p:spPr/>
        <p:txBody>
          <a:bodyPr>
            <a:normAutofit/>
          </a:bodyPr>
          <a:lstStyle/>
          <a:p>
            <a:r>
              <a:rPr lang="tr-TR" dirty="0"/>
              <a:t>Dünyada 350 milyon HBV taşıyıcısı olduğu ve her yıl 500 bin insanın </a:t>
            </a:r>
            <a:r>
              <a:rPr lang="tr-TR" dirty="0" smtClean="0"/>
              <a:t>ölümüne </a:t>
            </a:r>
            <a:r>
              <a:rPr lang="tr-TR" dirty="0"/>
              <a:t>yol </a:t>
            </a:r>
            <a:r>
              <a:rPr lang="tr-TR" dirty="0" smtClean="0"/>
              <a:t>açtığı </a:t>
            </a:r>
            <a:r>
              <a:rPr lang="tr-TR" dirty="0"/>
              <a:t>tahmin </a:t>
            </a:r>
            <a:r>
              <a:rPr lang="tr-TR" dirty="0" smtClean="0"/>
              <a:t>edilmekte</a:t>
            </a:r>
          </a:p>
          <a:p>
            <a:endParaRPr lang="tr-TR" dirty="0"/>
          </a:p>
          <a:p>
            <a:r>
              <a:rPr lang="tr-TR" dirty="0" smtClean="0"/>
              <a:t>4 temel bulaş yolu vardır; </a:t>
            </a:r>
            <a:r>
              <a:rPr lang="tr-TR" dirty="0">
                <a:cs typeface="Arial" panose="020B0604020202020204" pitchFamily="34" charset="0"/>
              </a:rPr>
              <a:t>Perkutan </a:t>
            </a:r>
            <a:r>
              <a:rPr lang="tr-TR" dirty="0" smtClean="0">
                <a:cs typeface="Arial" panose="020B0604020202020204" pitchFamily="34" charset="0"/>
              </a:rPr>
              <a:t>bulaş, </a:t>
            </a:r>
            <a:r>
              <a:rPr lang="tr-TR" dirty="0">
                <a:cs typeface="Arial" panose="020B0604020202020204" pitchFamily="34" charset="0"/>
              </a:rPr>
              <a:t>Cinsel yol ile </a:t>
            </a:r>
            <a:r>
              <a:rPr lang="tr-TR" dirty="0" smtClean="0">
                <a:cs typeface="Arial" panose="020B0604020202020204" pitchFamily="34" charset="0"/>
              </a:rPr>
              <a:t>bulaş, </a:t>
            </a:r>
            <a:r>
              <a:rPr lang="tr-TR" dirty="0">
                <a:cs typeface="Arial" panose="020B0604020202020204" pitchFamily="34" charset="0"/>
              </a:rPr>
              <a:t>Perinatal </a:t>
            </a:r>
            <a:r>
              <a:rPr lang="tr-TR" dirty="0" smtClean="0">
                <a:cs typeface="Arial" panose="020B0604020202020204" pitchFamily="34" charset="0"/>
              </a:rPr>
              <a:t>bulaş, </a:t>
            </a:r>
            <a:r>
              <a:rPr lang="tr-TR" dirty="0">
                <a:cs typeface="Arial" panose="020B0604020202020204" pitchFamily="34" charset="0"/>
              </a:rPr>
              <a:t>Horizontal </a:t>
            </a:r>
            <a:r>
              <a:rPr lang="tr-TR" dirty="0" smtClean="0">
                <a:cs typeface="Arial" panose="020B0604020202020204" pitchFamily="34" charset="0"/>
              </a:rPr>
              <a:t>bulaş</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48</a:t>
            </a:fld>
            <a:endParaRPr lang="tr-TR"/>
          </a:p>
        </p:txBody>
      </p:sp>
    </p:spTree>
    <p:extLst>
      <p:ext uri="{BB962C8B-B14F-4D97-AF65-F5344CB8AC3E}">
        <p14:creationId xmlns:p14="http://schemas.microsoft.com/office/powerpoint/2010/main" val="871535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Hepatit B</a:t>
            </a: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20452"/>
            <a:ext cx="7092135"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49</a:t>
            </a:fld>
            <a:endParaRPr lang="tr-TR"/>
          </a:p>
        </p:txBody>
      </p:sp>
    </p:spTree>
    <p:extLst>
      <p:ext uri="{BB962C8B-B14F-4D97-AF65-F5344CB8AC3E}">
        <p14:creationId xmlns:p14="http://schemas.microsoft.com/office/powerpoint/2010/main" val="947516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Bilirubin Metabolizması</a:t>
            </a:r>
          </a:p>
        </p:txBody>
      </p:sp>
      <p:sp>
        <p:nvSpPr>
          <p:cNvPr id="3" name="İçerik Yer Tutucusu 2"/>
          <p:cNvSpPr>
            <a:spLocks noGrp="1"/>
          </p:cNvSpPr>
          <p:nvPr>
            <p:ph idx="1"/>
          </p:nvPr>
        </p:nvSpPr>
        <p:spPr/>
        <p:txBody>
          <a:bodyPr>
            <a:normAutofit/>
          </a:bodyPr>
          <a:lstStyle/>
          <a:p>
            <a:r>
              <a:rPr lang="tr-TR" dirty="0"/>
              <a:t>Konjuge olmamış </a:t>
            </a:r>
            <a:r>
              <a:rPr lang="tr-TR" dirty="0" smtClean="0"/>
              <a:t>bilurubin               hidrofob, lipofilik</a:t>
            </a:r>
            <a:endParaRPr lang="tr-TR" dirty="0"/>
          </a:p>
          <a:p>
            <a:endParaRPr lang="tr-TR" dirty="0" smtClean="0"/>
          </a:p>
          <a:p>
            <a:r>
              <a:rPr lang="tr-TR" dirty="0" smtClean="0"/>
              <a:t>Unkonjuge bilirubin            albümin (ilaçlar ?)</a:t>
            </a:r>
          </a:p>
          <a:p>
            <a:endParaRPr lang="tr-TR" dirty="0"/>
          </a:p>
          <a:p>
            <a:r>
              <a:rPr lang="tr-TR" dirty="0" smtClean="0"/>
              <a:t>Vasküler boşlukta </a:t>
            </a:r>
            <a:endParaRPr lang="tr-TR" dirty="0"/>
          </a:p>
          <a:p>
            <a:endParaRPr lang="tr-TR" dirty="0" smtClean="0"/>
          </a:p>
          <a:p>
            <a:r>
              <a:rPr lang="tr-TR" dirty="0" smtClean="0"/>
              <a:t>Beyin,ekstrahepatik dokularda</a:t>
            </a:r>
          </a:p>
          <a:p>
            <a:endParaRPr lang="tr-TR" dirty="0" smtClean="0"/>
          </a:p>
        </p:txBody>
      </p:sp>
      <p:sp>
        <p:nvSpPr>
          <p:cNvPr id="4" name="Sağ Ok 3"/>
          <p:cNvSpPr/>
          <p:nvPr/>
        </p:nvSpPr>
        <p:spPr>
          <a:xfrm>
            <a:off x="4860032" y="1628800"/>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Artı 4"/>
          <p:cNvSpPr/>
          <p:nvPr/>
        </p:nvSpPr>
        <p:spPr>
          <a:xfrm>
            <a:off x="3707904" y="2483587"/>
            <a:ext cx="914400" cy="914400"/>
          </a:xfrm>
          <a:prstGeom prst="math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imge &quot;Yok&quot; 5"/>
          <p:cNvSpPr/>
          <p:nvPr/>
        </p:nvSpPr>
        <p:spPr>
          <a:xfrm>
            <a:off x="5367120" y="4509120"/>
            <a:ext cx="914400" cy="914400"/>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7" name="L-Şekli 6"/>
          <p:cNvSpPr/>
          <p:nvPr/>
        </p:nvSpPr>
        <p:spPr>
          <a:xfrm rot="18352942">
            <a:off x="3527662" y="3603815"/>
            <a:ext cx="715907" cy="406852"/>
          </a:xfrm>
          <a:prstGeom prst="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3881684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Hepatit B</a:t>
            </a:r>
          </a:p>
        </p:txBody>
      </p:sp>
      <p:sp>
        <p:nvSpPr>
          <p:cNvPr id="3" name="İçerik Yer Tutucusu 2"/>
          <p:cNvSpPr>
            <a:spLocks noGrp="1"/>
          </p:cNvSpPr>
          <p:nvPr>
            <p:ph idx="1"/>
          </p:nvPr>
        </p:nvSpPr>
        <p:spPr/>
        <p:txBody>
          <a:bodyPr>
            <a:normAutofit/>
          </a:bodyPr>
          <a:lstStyle/>
          <a:p>
            <a:pPr marL="0" indent="0">
              <a:buNone/>
            </a:pPr>
            <a:r>
              <a:rPr lang="tr-TR" dirty="0" smtClean="0"/>
              <a:t>Tedavi;</a:t>
            </a:r>
          </a:p>
          <a:p>
            <a:r>
              <a:rPr lang="tr-TR" dirty="0" smtClean="0"/>
              <a:t>Akut </a:t>
            </a:r>
            <a:r>
              <a:rPr lang="tr-TR" dirty="0"/>
              <a:t>HBV tedavisi esas olarak destekleyicidir</a:t>
            </a:r>
            <a:r>
              <a:rPr lang="tr-TR" dirty="0" smtClean="0"/>
              <a:t>. </a:t>
            </a:r>
          </a:p>
          <a:p>
            <a:r>
              <a:rPr lang="tr-TR" dirty="0" smtClean="0"/>
              <a:t>Klinik </a:t>
            </a:r>
            <a:r>
              <a:rPr lang="tr-TR" dirty="0"/>
              <a:t>ve biyokimyasal iyileşme sağlanıncaya kadar alkol ve hepatotoksik ilaç kullanımı yasaklanmalıdır</a:t>
            </a:r>
            <a:r>
              <a:rPr lang="tr-TR" dirty="0" smtClean="0"/>
              <a:t>.</a:t>
            </a:r>
          </a:p>
          <a:p>
            <a:endParaRPr lang="tr-TR" dirty="0"/>
          </a:p>
          <a:p>
            <a:pPr marL="0" indent="0">
              <a:buNone/>
            </a:pPr>
            <a:r>
              <a:rPr lang="tr-TR" dirty="0" smtClean="0"/>
              <a:t>Kronik HBV tedavisi: IFN ve antiviraller</a:t>
            </a:r>
          </a:p>
          <a:p>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50</a:t>
            </a:fld>
            <a:endParaRPr lang="tr-TR"/>
          </a:p>
        </p:txBody>
      </p:sp>
    </p:spTree>
    <p:extLst>
      <p:ext uri="{BB962C8B-B14F-4D97-AF65-F5344CB8AC3E}">
        <p14:creationId xmlns:p14="http://schemas.microsoft.com/office/powerpoint/2010/main" val="1253546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Hepatit D</a:t>
            </a:r>
          </a:p>
        </p:txBody>
      </p:sp>
      <p:sp>
        <p:nvSpPr>
          <p:cNvPr id="3" name="İçerik Yer Tutucusu 2"/>
          <p:cNvSpPr>
            <a:spLocks noGrp="1"/>
          </p:cNvSpPr>
          <p:nvPr>
            <p:ph idx="1"/>
          </p:nvPr>
        </p:nvSpPr>
        <p:spPr/>
        <p:txBody>
          <a:bodyPr/>
          <a:lstStyle/>
          <a:p>
            <a:r>
              <a:rPr lang="tr-TR" dirty="0" smtClean="0"/>
              <a:t>HBV ihtiyacı</a:t>
            </a:r>
          </a:p>
          <a:p>
            <a:endParaRPr lang="tr-TR" dirty="0"/>
          </a:p>
          <a:p>
            <a:r>
              <a:rPr lang="tr-TR" dirty="0" smtClean="0"/>
              <a:t>Dünya </a:t>
            </a:r>
            <a:r>
              <a:rPr lang="tr-TR" dirty="0"/>
              <a:t>genelinde HBV taşıyıcılarının %</a:t>
            </a:r>
            <a:r>
              <a:rPr lang="tr-TR" dirty="0" smtClean="0"/>
              <a:t>5’inin HDV </a:t>
            </a:r>
            <a:r>
              <a:rPr lang="tr-TR" dirty="0"/>
              <a:t>ile enfekte olduğu tahmin </a:t>
            </a:r>
            <a:r>
              <a:rPr lang="tr-TR" dirty="0" smtClean="0"/>
              <a:t>edilmekte</a:t>
            </a:r>
          </a:p>
          <a:p>
            <a:endParaRPr lang="tr-TR" dirty="0" smtClean="0"/>
          </a:p>
          <a:p>
            <a:r>
              <a:rPr lang="tr-TR" dirty="0" smtClean="0"/>
              <a:t>Akut enfeksiyon iki </a:t>
            </a:r>
            <a:r>
              <a:rPr lang="tr-TR" dirty="0"/>
              <a:t>şekilde </a:t>
            </a:r>
            <a:r>
              <a:rPr lang="tr-TR" dirty="0" smtClean="0"/>
              <a:t>olabilir;</a:t>
            </a:r>
          </a:p>
          <a:p>
            <a:pPr lvl="1"/>
            <a:r>
              <a:rPr lang="tr-TR" dirty="0"/>
              <a:t>K</a:t>
            </a:r>
            <a:r>
              <a:rPr lang="tr-TR" dirty="0" smtClean="0"/>
              <a:t>o-enfeksiyon </a:t>
            </a:r>
          </a:p>
          <a:p>
            <a:pPr lvl="1"/>
            <a:r>
              <a:rPr lang="tr-TR" dirty="0" smtClean="0"/>
              <a:t>Süperenfeksiyon</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51</a:t>
            </a:fld>
            <a:endParaRPr lang="tr-TR"/>
          </a:p>
        </p:txBody>
      </p:sp>
    </p:spTree>
    <p:extLst>
      <p:ext uri="{BB962C8B-B14F-4D97-AF65-F5344CB8AC3E}">
        <p14:creationId xmlns:p14="http://schemas.microsoft.com/office/powerpoint/2010/main" val="3233505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337" y="305083"/>
            <a:ext cx="5976664" cy="643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52</a:t>
            </a:fld>
            <a:endParaRPr lang="tr-TR"/>
          </a:p>
        </p:txBody>
      </p:sp>
    </p:spTree>
    <p:extLst>
      <p:ext uri="{BB962C8B-B14F-4D97-AF65-F5344CB8AC3E}">
        <p14:creationId xmlns:p14="http://schemas.microsoft.com/office/powerpoint/2010/main" val="15760401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578" y="234196"/>
            <a:ext cx="6648797" cy="659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53</a:t>
            </a:fld>
            <a:endParaRPr lang="tr-TR"/>
          </a:p>
        </p:txBody>
      </p:sp>
    </p:spTree>
    <p:extLst>
      <p:ext uri="{BB962C8B-B14F-4D97-AF65-F5344CB8AC3E}">
        <p14:creationId xmlns:p14="http://schemas.microsoft.com/office/powerpoint/2010/main" val="18264694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Hepatit C</a:t>
            </a:r>
            <a:endParaRPr lang="tr-TR" dirty="0"/>
          </a:p>
        </p:txBody>
      </p:sp>
      <p:sp>
        <p:nvSpPr>
          <p:cNvPr id="3" name="İçerik Yer Tutucusu 2"/>
          <p:cNvSpPr>
            <a:spLocks noGrp="1"/>
          </p:cNvSpPr>
          <p:nvPr>
            <p:ph idx="1"/>
          </p:nvPr>
        </p:nvSpPr>
        <p:spPr/>
        <p:txBody>
          <a:bodyPr/>
          <a:lstStyle/>
          <a:p>
            <a:r>
              <a:rPr lang="tr-TR" dirty="0" smtClean="0"/>
              <a:t>Enfeksiyon </a:t>
            </a:r>
            <a:r>
              <a:rPr lang="tr-TR" dirty="0"/>
              <a:t>sonrası %70 ihtimalle </a:t>
            </a:r>
            <a:r>
              <a:rPr lang="tr-TR" dirty="0" smtClean="0"/>
              <a:t>kronikleşmekte</a:t>
            </a:r>
          </a:p>
          <a:p>
            <a:endParaRPr lang="tr-TR" dirty="0" smtClean="0"/>
          </a:p>
          <a:p>
            <a:r>
              <a:rPr lang="tr-TR" dirty="0" smtClean="0"/>
              <a:t>Dünya </a:t>
            </a:r>
            <a:r>
              <a:rPr lang="tr-TR" dirty="0"/>
              <a:t>ç</a:t>
            </a:r>
            <a:r>
              <a:rPr lang="tr-TR" dirty="0" smtClean="0"/>
              <a:t>apında </a:t>
            </a:r>
            <a:r>
              <a:rPr lang="tr-TR" dirty="0"/>
              <a:t>170 milyon kişinin HCV ile </a:t>
            </a:r>
            <a:r>
              <a:rPr lang="tr-TR" dirty="0" smtClean="0"/>
              <a:t>enfekte olduğu düşünülmekte</a:t>
            </a:r>
          </a:p>
          <a:p>
            <a:endParaRPr lang="tr-TR" dirty="0" smtClean="0"/>
          </a:p>
          <a:p>
            <a:r>
              <a:rPr lang="tr-TR" dirty="0" smtClean="0"/>
              <a:t>Gelişmiş </a:t>
            </a:r>
            <a:r>
              <a:rPr lang="tr-TR" dirty="0" smtClean="0"/>
              <a:t>ülkelerde </a:t>
            </a:r>
            <a:r>
              <a:rPr lang="tr-TR" dirty="0"/>
              <a:t>kronik hepatitlerin , siroz </a:t>
            </a:r>
            <a:r>
              <a:rPr lang="tr-TR" dirty="0" smtClean="0"/>
              <a:t>ve HCC’nin</a:t>
            </a:r>
            <a:r>
              <a:rPr lang="tr-TR" dirty="0"/>
              <a:t> </a:t>
            </a:r>
            <a:r>
              <a:rPr lang="tr-TR" dirty="0" smtClean="0"/>
              <a:t>birinci</a:t>
            </a:r>
            <a:r>
              <a:rPr lang="tr-TR" dirty="0"/>
              <a:t>;</a:t>
            </a:r>
            <a:r>
              <a:rPr lang="tr-TR" dirty="0" smtClean="0"/>
              <a:t> </a:t>
            </a:r>
            <a:r>
              <a:rPr lang="tr-TR" dirty="0" smtClean="0"/>
              <a:t>ülkemizde </a:t>
            </a:r>
            <a:r>
              <a:rPr lang="tr-TR" dirty="0"/>
              <a:t>ise hepatit B’den </a:t>
            </a:r>
            <a:r>
              <a:rPr lang="tr-TR" dirty="0" smtClean="0"/>
              <a:t>sonraki ikinci nedeni</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54</a:t>
            </a:fld>
            <a:endParaRPr lang="tr-TR"/>
          </a:p>
        </p:txBody>
      </p:sp>
    </p:spTree>
    <p:extLst>
      <p:ext uri="{BB962C8B-B14F-4D97-AF65-F5344CB8AC3E}">
        <p14:creationId xmlns:p14="http://schemas.microsoft.com/office/powerpoint/2010/main" val="97384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6" descr="metin, harita, ekran görüntüsü içeren bir resim&#10;&#10;Açıklama otomatik olarak oluşturuldu">
            <a:extLst>
              <a:ext uri="{FF2B5EF4-FFF2-40B4-BE49-F238E27FC236}">
                <a16:creationId xmlns:lc="http://schemas.openxmlformats.org/drawingml/2006/lockedCanvas" xmlns:a16="http://schemas.microsoft.com/office/drawing/2014/main" xmlns="" id="{CAAC2524-B89E-4D51-A7F4-DBC861765145}"/>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838200" y="495300"/>
            <a:ext cx="7467600" cy="5867400"/>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t>55</a:t>
            </a:fld>
            <a:endParaRPr lang="tr-TR"/>
          </a:p>
        </p:txBody>
      </p:sp>
    </p:spTree>
    <p:extLst>
      <p:ext uri="{BB962C8B-B14F-4D97-AF65-F5344CB8AC3E}">
        <p14:creationId xmlns:p14="http://schemas.microsoft.com/office/powerpoint/2010/main" val="13562731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Hepatit C</a:t>
            </a:r>
          </a:p>
        </p:txBody>
      </p:sp>
      <p:sp>
        <p:nvSpPr>
          <p:cNvPr id="3" name="İçerik Yer Tutucusu 2"/>
          <p:cNvSpPr>
            <a:spLocks noGrp="1"/>
          </p:cNvSpPr>
          <p:nvPr>
            <p:ph idx="1"/>
          </p:nvPr>
        </p:nvSpPr>
        <p:spPr/>
        <p:txBody>
          <a:bodyPr/>
          <a:lstStyle/>
          <a:p>
            <a:r>
              <a:rPr lang="tr-TR" dirty="0" smtClean="0"/>
              <a:t>Tedavi; HCV </a:t>
            </a:r>
            <a:r>
              <a:rPr lang="tr-TR" dirty="0"/>
              <a:t>genotipi/subtipi, HCVRNA titresi, karaciğer hasarının seviyesi, önceki tedaviye cevap düzeyine göre seçilir</a:t>
            </a:r>
            <a:r>
              <a:rPr lang="tr-TR" dirty="0" smtClean="0"/>
              <a:t>.</a:t>
            </a:r>
            <a:endParaRPr lang="tr-TR" dirty="0"/>
          </a:p>
          <a:p>
            <a:r>
              <a:rPr lang="tr-TR" dirty="0"/>
              <a:t>Y</a:t>
            </a:r>
            <a:r>
              <a:rPr lang="tr-TR" dirty="0" smtClean="0"/>
              <a:t>eni antiviral tedaviler kullanılmakta</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56</a:t>
            </a:fld>
            <a:endParaRPr lang="tr-TR"/>
          </a:p>
        </p:txBody>
      </p:sp>
    </p:spTree>
    <p:extLst>
      <p:ext uri="{BB962C8B-B14F-4D97-AF65-F5344CB8AC3E}">
        <p14:creationId xmlns:p14="http://schemas.microsoft.com/office/powerpoint/2010/main" val="795808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Hepatit E</a:t>
            </a:r>
            <a:endParaRPr lang="tr-TR" dirty="0"/>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69410"/>
            <a:ext cx="6213587" cy="53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57</a:t>
            </a:fld>
            <a:endParaRPr lang="tr-TR"/>
          </a:p>
        </p:txBody>
      </p:sp>
    </p:spTree>
    <p:extLst>
      <p:ext uri="{BB962C8B-B14F-4D97-AF65-F5344CB8AC3E}">
        <p14:creationId xmlns:p14="http://schemas.microsoft.com/office/powerpoint/2010/main" val="563323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Akut viral hepatitlerde serolojik testlerin </a:t>
            </a:r>
            <a:r>
              <a:rPr lang="tr-TR" dirty="0" smtClean="0"/>
              <a:t>yorumlanması</a:t>
            </a:r>
            <a:endParaRPr lang="tr-TR" dirty="0"/>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 y="1988858"/>
            <a:ext cx="914269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58</a:t>
            </a:fld>
            <a:endParaRPr lang="tr-TR"/>
          </a:p>
        </p:txBody>
      </p:sp>
    </p:spTree>
    <p:extLst>
      <p:ext uri="{BB962C8B-B14F-4D97-AF65-F5344CB8AC3E}">
        <p14:creationId xmlns:p14="http://schemas.microsoft.com/office/powerpoint/2010/main" val="1714364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Nonalkolik yağlı karaciğer hastalığı</a:t>
            </a:r>
            <a:endParaRPr lang="tr-TR" dirty="0"/>
          </a:p>
        </p:txBody>
      </p:sp>
      <p:sp>
        <p:nvSpPr>
          <p:cNvPr id="3" name="İçerik Yer Tutucusu 2"/>
          <p:cNvSpPr>
            <a:spLocks noGrp="1"/>
          </p:cNvSpPr>
          <p:nvPr>
            <p:ph idx="1"/>
          </p:nvPr>
        </p:nvSpPr>
        <p:spPr/>
        <p:txBody>
          <a:bodyPr>
            <a:normAutofit/>
          </a:bodyPr>
          <a:lstStyle/>
          <a:p>
            <a:r>
              <a:rPr lang="tr-TR" dirty="0" smtClean="0"/>
              <a:t>Prevelansı %20</a:t>
            </a:r>
          </a:p>
          <a:p>
            <a:endParaRPr lang="tr-TR" dirty="0"/>
          </a:p>
          <a:p>
            <a:r>
              <a:rPr lang="tr-TR" dirty="0" smtClean="0"/>
              <a:t>İnsülin direncine sekonder               oksidatif stres </a:t>
            </a:r>
          </a:p>
          <a:p>
            <a:endParaRPr lang="tr-TR" dirty="0" smtClean="0"/>
          </a:p>
          <a:p>
            <a:r>
              <a:rPr lang="tr-TR" dirty="0"/>
              <a:t>O</a:t>
            </a:r>
            <a:r>
              <a:rPr lang="tr-TR" dirty="0" smtClean="0"/>
              <a:t>bez, DM, hiperlipidemisi olanlar</a:t>
            </a:r>
          </a:p>
          <a:p>
            <a:endParaRPr lang="tr-TR" dirty="0" smtClean="0"/>
          </a:p>
        </p:txBody>
      </p:sp>
      <p:sp>
        <p:nvSpPr>
          <p:cNvPr id="4" name="Sağ Ok 3"/>
          <p:cNvSpPr/>
          <p:nvPr/>
        </p:nvSpPr>
        <p:spPr>
          <a:xfrm>
            <a:off x="4788024" y="2659186"/>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AutoShape 2" descr="st.depositphotos.com/1695366/1400/v/600/depos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86871"/>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t>59</a:t>
            </a:fld>
            <a:endParaRPr lang="tr-TR"/>
          </a:p>
        </p:txBody>
      </p:sp>
    </p:spTree>
    <p:extLst>
      <p:ext uri="{BB962C8B-B14F-4D97-AF65-F5344CB8AC3E}">
        <p14:creationId xmlns:p14="http://schemas.microsoft.com/office/powerpoint/2010/main" val="246749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077072"/>
            <a:ext cx="8229600" cy="2049091"/>
          </a:xfrm>
        </p:spPr>
        <p:txBody>
          <a:bodyPr>
            <a:normAutofit/>
          </a:bodyPr>
          <a:lstStyle/>
          <a:p>
            <a:endParaRPr lang="tr-TR" dirty="0"/>
          </a:p>
        </p:txBody>
      </p:sp>
      <p:pic>
        <p:nvPicPr>
          <p:cNvPr id="4" name="Picture 2" descr="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3914"/>
            <a:ext cx="7920880" cy="6703576"/>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947056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Nonalkolik yağlı karaciğer hastalığı</a:t>
            </a:r>
          </a:p>
        </p:txBody>
      </p:sp>
      <p:sp>
        <p:nvSpPr>
          <p:cNvPr id="3" name="İçerik Yer Tutucusu 2"/>
          <p:cNvSpPr>
            <a:spLocks noGrp="1"/>
          </p:cNvSpPr>
          <p:nvPr>
            <p:ph idx="1"/>
          </p:nvPr>
        </p:nvSpPr>
        <p:spPr/>
        <p:txBody>
          <a:bodyPr/>
          <a:lstStyle/>
          <a:p>
            <a:r>
              <a:rPr lang="tr-TR" dirty="0" smtClean="0"/>
              <a:t>Genellikle </a:t>
            </a:r>
            <a:r>
              <a:rPr lang="tr-TR" dirty="0" smtClean="0"/>
              <a:t>asemptomatik/halsizlik</a:t>
            </a:r>
            <a:r>
              <a:rPr lang="tr-TR" dirty="0" smtClean="0"/>
              <a:t>, sağ üst kadran ağrısı</a:t>
            </a:r>
          </a:p>
          <a:p>
            <a:endParaRPr lang="tr-TR" dirty="0"/>
          </a:p>
          <a:p>
            <a:r>
              <a:rPr lang="tr-TR" dirty="0" smtClean="0"/>
              <a:t>Hepatomegali</a:t>
            </a:r>
          </a:p>
          <a:p>
            <a:endParaRPr lang="tr-TR" dirty="0"/>
          </a:p>
          <a:p>
            <a:r>
              <a:rPr lang="tr-TR" dirty="0" smtClean="0"/>
              <a:t>Normal/anormal transaminazlar</a:t>
            </a:r>
          </a:p>
          <a:p>
            <a:endParaRPr lang="tr-TR" dirty="0"/>
          </a:p>
          <a:p>
            <a:r>
              <a:rPr lang="tr-TR" dirty="0" smtClean="0"/>
              <a:t>Tedavi: Kilo verme, egzersiz, lipid düşürücü ajanlar</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60</a:t>
            </a:fld>
            <a:endParaRPr lang="tr-TR"/>
          </a:p>
        </p:txBody>
      </p:sp>
    </p:spTree>
    <p:extLst>
      <p:ext uri="{BB962C8B-B14F-4D97-AF65-F5344CB8AC3E}">
        <p14:creationId xmlns:p14="http://schemas.microsoft.com/office/powerpoint/2010/main" val="951528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Alkolik yağlı karaciğer</a:t>
            </a:r>
            <a:endParaRPr lang="tr-TR" dirty="0"/>
          </a:p>
        </p:txBody>
      </p:sp>
      <p:sp>
        <p:nvSpPr>
          <p:cNvPr id="3" name="İçerik Yer Tutucusu 2"/>
          <p:cNvSpPr>
            <a:spLocks noGrp="1"/>
          </p:cNvSpPr>
          <p:nvPr>
            <p:ph idx="1"/>
          </p:nvPr>
        </p:nvSpPr>
        <p:spPr/>
        <p:txBody>
          <a:bodyPr>
            <a:normAutofit/>
          </a:bodyPr>
          <a:lstStyle/>
          <a:p>
            <a:r>
              <a:rPr lang="tr-TR" dirty="0" smtClean="0"/>
              <a:t>ABD’de prevelansı %4</a:t>
            </a:r>
          </a:p>
          <a:p>
            <a:r>
              <a:rPr lang="tr-TR" dirty="0" smtClean="0"/>
              <a:t>Alkol ve metabolitleri               hepatotoksik</a:t>
            </a:r>
          </a:p>
          <a:p>
            <a:endParaRPr lang="tr-TR" dirty="0" smtClean="0"/>
          </a:p>
          <a:p>
            <a:pPr marL="0" indent="0">
              <a:buNone/>
            </a:pPr>
            <a:r>
              <a:rPr lang="tr-TR" dirty="0" smtClean="0"/>
              <a:t>Kronik alkol tüketimi </a:t>
            </a:r>
            <a:endParaRPr lang="tr-TR" dirty="0"/>
          </a:p>
          <a:p>
            <a:r>
              <a:rPr lang="tr-TR" dirty="0" smtClean="0"/>
              <a:t>Asemptomatik/hassas hepatomegali, hafif artmış transaminazlar               alkolik yağlı karaciğer</a:t>
            </a:r>
          </a:p>
          <a:p>
            <a:endParaRPr lang="tr-TR" dirty="0"/>
          </a:p>
        </p:txBody>
      </p:sp>
      <p:sp>
        <p:nvSpPr>
          <p:cNvPr id="4" name="Sağ Ok 3"/>
          <p:cNvSpPr/>
          <p:nvPr/>
        </p:nvSpPr>
        <p:spPr>
          <a:xfrm>
            <a:off x="4053912" y="2113432"/>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3145572" y="4087388"/>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Artı 5"/>
          <p:cNvSpPr/>
          <p:nvPr/>
        </p:nvSpPr>
        <p:spPr>
          <a:xfrm>
            <a:off x="3519167" y="3145556"/>
            <a:ext cx="487656" cy="457200"/>
          </a:xfrm>
          <a:prstGeom prst="math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pic>
        <p:nvPicPr>
          <p:cNvPr id="6146" name="Picture 2" descr="Sarhoşların Yaşadığı Komik Olaylar, Sarhoş Fıkralar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013176"/>
            <a:ext cx="1619250" cy="1609726"/>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p:cNvSpPr>
            <a:spLocks noGrp="1"/>
          </p:cNvSpPr>
          <p:nvPr>
            <p:ph type="sldNum" sz="quarter" idx="12"/>
          </p:nvPr>
        </p:nvSpPr>
        <p:spPr/>
        <p:txBody>
          <a:bodyPr/>
          <a:lstStyle/>
          <a:p>
            <a:fld id="{F302176B-0E47-46AC-8F43-DAB4B8A37D06}" type="slidenum">
              <a:rPr lang="tr-TR" smtClean="0"/>
              <a:t>61</a:t>
            </a:fld>
            <a:endParaRPr lang="tr-TR"/>
          </a:p>
        </p:txBody>
      </p:sp>
    </p:spTree>
    <p:extLst>
      <p:ext uri="{BB962C8B-B14F-4D97-AF65-F5344CB8AC3E}">
        <p14:creationId xmlns:p14="http://schemas.microsoft.com/office/powerpoint/2010/main" val="42036451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Alkolik hepatit </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Kronik alkol tüketimi </a:t>
            </a:r>
          </a:p>
          <a:p>
            <a:pPr marL="0" indent="0">
              <a:buNone/>
            </a:pPr>
            <a:r>
              <a:rPr lang="tr-TR" dirty="0" smtClean="0"/>
              <a:t>Akut </a:t>
            </a:r>
            <a:r>
              <a:rPr lang="tr-TR" dirty="0"/>
              <a:t>başlangıçlı sarılık, şiddetli ağrı               Alkolik hepatit </a:t>
            </a:r>
          </a:p>
          <a:p>
            <a:pPr marL="0" indent="0">
              <a:buNone/>
            </a:pPr>
            <a:endParaRPr lang="tr-TR" dirty="0" smtClean="0"/>
          </a:p>
          <a:p>
            <a:r>
              <a:rPr lang="tr-TR" dirty="0"/>
              <a:t>A</a:t>
            </a:r>
            <a:r>
              <a:rPr lang="tr-TR" dirty="0" smtClean="0"/>
              <a:t>rtmış lökosit</a:t>
            </a:r>
          </a:p>
          <a:p>
            <a:endParaRPr lang="tr-TR" dirty="0" smtClean="0"/>
          </a:p>
          <a:p>
            <a:r>
              <a:rPr lang="tr-TR" dirty="0" smtClean="0"/>
              <a:t>Transaminaz artışı fazla değil (200-400 U/L)</a:t>
            </a:r>
          </a:p>
          <a:p>
            <a:endParaRPr lang="tr-TR" dirty="0" smtClean="0"/>
          </a:p>
          <a:p>
            <a:r>
              <a:rPr lang="tr-TR" dirty="0" smtClean="0"/>
              <a:t>Genellikle AST/ALT&gt;2</a:t>
            </a:r>
            <a:endParaRPr lang="tr-TR" dirty="0"/>
          </a:p>
        </p:txBody>
      </p:sp>
      <p:sp>
        <p:nvSpPr>
          <p:cNvPr id="5" name="Sağ Ok 4"/>
          <p:cNvSpPr/>
          <p:nvPr/>
        </p:nvSpPr>
        <p:spPr>
          <a:xfrm>
            <a:off x="5724128" y="2081884"/>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Artı 5"/>
          <p:cNvSpPr/>
          <p:nvPr/>
        </p:nvSpPr>
        <p:spPr>
          <a:xfrm>
            <a:off x="3631010" y="1556792"/>
            <a:ext cx="487656" cy="457200"/>
          </a:xfrm>
          <a:prstGeom prst="math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62</a:t>
            </a:fld>
            <a:endParaRPr lang="tr-TR"/>
          </a:p>
        </p:txBody>
      </p:sp>
    </p:spTree>
    <p:extLst>
      <p:ext uri="{BB962C8B-B14F-4D97-AF65-F5344CB8AC3E}">
        <p14:creationId xmlns:p14="http://schemas.microsoft.com/office/powerpoint/2010/main" val="1535926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2656"/>
            <a:ext cx="7854429" cy="605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63</a:t>
            </a:fld>
            <a:endParaRPr lang="tr-TR"/>
          </a:p>
        </p:txBody>
      </p:sp>
    </p:spTree>
    <p:extLst>
      <p:ext uri="{BB962C8B-B14F-4D97-AF65-F5344CB8AC3E}">
        <p14:creationId xmlns:p14="http://schemas.microsoft.com/office/powerpoint/2010/main" val="27380365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t>
            </a:r>
            <a:r>
              <a:rPr lang="tr-TR" b="1" dirty="0" smtClean="0"/>
              <a:t>oledokolitiazis</a:t>
            </a:r>
            <a:endParaRPr lang="tr-TR" dirty="0"/>
          </a:p>
        </p:txBody>
      </p:sp>
      <p:sp>
        <p:nvSpPr>
          <p:cNvPr id="3" name="İçerik Yer Tutucusu 2"/>
          <p:cNvSpPr>
            <a:spLocks noGrp="1"/>
          </p:cNvSpPr>
          <p:nvPr>
            <p:ph idx="1"/>
          </p:nvPr>
        </p:nvSpPr>
        <p:spPr/>
        <p:txBody>
          <a:bodyPr/>
          <a:lstStyle/>
          <a:p>
            <a:r>
              <a:rPr lang="tr-TR" dirty="0" smtClean="0"/>
              <a:t>Koledokolitiazis, </a:t>
            </a:r>
            <a:r>
              <a:rPr lang="tr-TR" dirty="0"/>
              <a:t>sarılık vakalarının %14'ünü oluşturan, biliyer obstrüksiyonun en yaygın </a:t>
            </a:r>
            <a:r>
              <a:rPr lang="tr-TR" dirty="0" smtClean="0"/>
              <a:t>nonneoplastik </a:t>
            </a:r>
          </a:p>
          <a:p>
            <a:endParaRPr lang="tr-TR" dirty="0" smtClean="0"/>
          </a:p>
          <a:p>
            <a:r>
              <a:rPr lang="tr-TR" dirty="0" smtClean="0"/>
              <a:t>Çoğu safra kesesi kaynaklı</a:t>
            </a:r>
          </a:p>
          <a:p>
            <a:endParaRPr lang="tr-TR" dirty="0"/>
          </a:p>
          <a:p>
            <a:r>
              <a:rPr lang="tr-TR" dirty="0" smtClean="0"/>
              <a:t>Kolelitiazis hastalarının %15</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64</a:t>
            </a:fld>
            <a:endParaRPr lang="tr-TR"/>
          </a:p>
        </p:txBody>
      </p:sp>
    </p:spTree>
    <p:extLst>
      <p:ext uri="{BB962C8B-B14F-4D97-AF65-F5344CB8AC3E}">
        <p14:creationId xmlns:p14="http://schemas.microsoft.com/office/powerpoint/2010/main" val="23895797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Kolelitiazis risk faktörleri</a:t>
            </a:r>
            <a:endParaRPr lang="tr-TR" dirty="0"/>
          </a:p>
        </p:txBody>
      </p:sp>
      <p:sp>
        <p:nvSpPr>
          <p:cNvPr id="3" name="İçerik Yer Tutucusu 2"/>
          <p:cNvSpPr>
            <a:spLocks noGrp="1"/>
          </p:cNvSpPr>
          <p:nvPr>
            <p:ph idx="1"/>
          </p:nvPr>
        </p:nvSpPr>
        <p:spPr>
          <a:xfrm>
            <a:off x="457200" y="1600200"/>
            <a:ext cx="8229600" cy="4997152"/>
          </a:xfrm>
        </p:spPr>
        <p:txBody>
          <a:bodyPr numCol="2">
            <a:normAutofit/>
          </a:bodyPr>
          <a:lstStyle/>
          <a:p>
            <a:pPr marL="0" indent="0">
              <a:buNone/>
            </a:pPr>
            <a:r>
              <a:rPr lang="tr-TR" sz="2800" dirty="0" smtClean="0"/>
              <a:t>Birincil faktörler;    </a:t>
            </a:r>
          </a:p>
          <a:p>
            <a:r>
              <a:rPr lang="tr-TR" sz="2800" dirty="0" smtClean="0"/>
              <a:t>İleri yaş</a:t>
            </a:r>
          </a:p>
          <a:p>
            <a:r>
              <a:rPr lang="tr-TR" sz="2800" dirty="0" smtClean="0"/>
              <a:t>Obezite</a:t>
            </a:r>
          </a:p>
          <a:p>
            <a:r>
              <a:rPr lang="tr-TR" sz="2800" dirty="0" smtClean="0"/>
              <a:t>Kadın cinsiyet</a:t>
            </a:r>
          </a:p>
          <a:p>
            <a:r>
              <a:rPr lang="tr-TR" sz="2800" dirty="0" smtClean="0"/>
              <a:t>Hızlı kilo kaybı</a:t>
            </a:r>
          </a:p>
          <a:p>
            <a:r>
              <a:rPr lang="tr-TR" sz="2800" dirty="0" smtClean="0"/>
              <a:t>Irk (amerikanlar)</a:t>
            </a:r>
          </a:p>
          <a:p>
            <a:endParaRPr lang="tr-TR" sz="2800" dirty="0" smtClean="0"/>
          </a:p>
          <a:p>
            <a:pPr marL="0" indent="0">
              <a:buNone/>
            </a:pPr>
            <a:endParaRPr lang="tr-TR" sz="2800" dirty="0" smtClean="0"/>
          </a:p>
          <a:p>
            <a:pPr marL="0" indent="0">
              <a:buNone/>
            </a:pPr>
            <a:endParaRPr lang="tr-TR" sz="2800" dirty="0"/>
          </a:p>
          <a:p>
            <a:pPr marL="0" indent="0">
              <a:buNone/>
            </a:pPr>
            <a:r>
              <a:rPr lang="tr-TR" sz="2800" dirty="0" smtClean="0"/>
              <a:t>İkincil faktörler;</a:t>
            </a:r>
          </a:p>
          <a:p>
            <a:r>
              <a:rPr lang="tr-TR" sz="2800" dirty="0" smtClean="0"/>
              <a:t>Oks kullanımı</a:t>
            </a:r>
          </a:p>
          <a:p>
            <a:r>
              <a:rPr lang="tr-TR" sz="2800" dirty="0" smtClean="0"/>
              <a:t>Gebelik</a:t>
            </a:r>
          </a:p>
          <a:p>
            <a:r>
              <a:rPr lang="tr-TR" sz="2800" dirty="0" smtClean="0"/>
              <a:t>DM</a:t>
            </a:r>
          </a:p>
          <a:p>
            <a:r>
              <a:rPr lang="tr-TR" sz="2800" dirty="0" smtClean="0"/>
              <a:t>İnsülin kullanımı</a:t>
            </a:r>
          </a:p>
          <a:p>
            <a:r>
              <a:rPr lang="tr-TR" sz="2800" dirty="0" smtClean="0"/>
              <a:t>Hareketsiz yaşam</a:t>
            </a:r>
          </a:p>
          <a:p>
            <a:r>
              <a:rPr lang="tr-TR" sz="2800" dirty="0" smtClean="0"/>
              <a:t>TPN kullanımı</a:t>
            </a:r>
          </a:p>
          <a:p>
            <a:r>
              <a:rPr lang="tr-TR" sz="2800" dirty="0" smtClean="0"/>
              <a:t>Hemoliz </a:t>
            </a:r>
          </a:p>
          <a:p>
            <a:r>
              <a:rPr lang="tr-TR" sz="2800" dirty="0"/>
              <a:t>Safra </a:t>
            </a:r>
            <a:r>
              <a:rPr lang="tr-TR" sz="2800" dirty="0" smtClean="0"/>
              <a:t>parazitleri</a:t>
            </a:r>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65</a:t>
            </a:fld>
            <a:endParaRPr lang="tr-TR"/>
          </a:p>
        </p:txBody>
      </p:sp>
    </p:spTree>
    <p:extLst>
      <p:ext uri="{BB962C8B-B14F-4D97-AF65-F5344CB8AC3E}">
        <p14:creationId xmlns:p14="http://schemas.microsoft.com/office/powerpoint/2010/main" val="9376199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Koledokolitiazis</a:t>
            </a:r>
          </a:p>
        </p:txBody>
      </p:sp>
      <p:sp>
        <p:nvSpPr>
          <p:cNvPr id="3" name="İçerik Yer Tutucusu 2"/>
          <p:cNvSpPr>
            <a:spLocks noGrp="1"/>
          </p:cNvSpPr>
          <p:nvPr>
            <p:ph idx="1"/>
          </p:nvPr>
        </p:nvSpPr>
        <p:spPr/>
        <p:txBody>
          <a:bodyPr>
            <a:normAutofit lnSpcReduction="10000"/>
          </a:bodyPr>
          <a:lstStyle/>
          <a:p>
            <a:r>
              <a:rPr lang="tr-TR" dirty="0" smtClean="0"/>
              <a:t>Asemptomatik                %30-40</a:t>
            </a:r>
          </a:p>
          <a:p>
            <a:endParaRPr lang="tr-TR" dirty="0"/>
          </a:p>
          <a:p>
            <a:r>
              <a:rPr lang="tr-TR" dirty="0" smtClean="0"/>
              <a:t>Safra koliği, kolanjit, pankreatit</a:t>
            </a:r>
            <a:endParaRPr lang="tr-TR" dirty="0"/>
          </a:p>
          <a:p>
            <a:endParaRPr lang="tr-TR" dirty="0"/>
          </a:p>
          <a:p>
            <a:r>
              <a:rPr lang="tr-TR" dirty="0" smtClean="0"/>
              <a:t>Yağlı besinlere tahammülsüzlük, dispepsi</a:t>
            </a:r>
          </a:p>
          <a:p>
            <a:endParaRPr lang="tr-TR" dirty="0"/>
          </a:p>
          <a:p>
            <a:r>
              <a:rPr lang="tr-TR" dirty="0" smtClean="0"/>
              <a:t>USG</a:t>
            </a:r>
          </a:p>
          <a:p>
            <a:pPr marL="0" indent="0">
              <a:buNone/>
            </a:pPr>
            <a:endParaRPr lang="tr-TR" dirty="0"/>
          </a:p>
          <a:p>
            <a:r>
              <a:rPr lang="tr-TR" dirty="0" smtClean="0"/>
              <a:t>Kolesistektomi ve ERCP</a:t>
            </a:r>
          </a:p>
          <a:p>
            <a:endParaRPr lang="tr-TR" dirty="0"/>
          </a:p>
          <a:p>
            <a:endParaRPr lang="tr-TR" dirty="0"/>
          </a:p>
        </p:txBody>
      </p:sp>
      <p:sp>
        <p:nvSpPr>
          <p:cNvPr id="4" name="Sağ Ok 3"/>
          <p:cNvSpPr/>
          <p:nvPr/>
        </p:nvSpPr>
        <p:spPr>
          <a:xfrm>
            <a:off x="3134381" y="1569879"/>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66</a:t>
            </a:fld>
            <a:endParaRPr lang="tr-TR"/>
          </a:p>
        </p:txBody>
      </p:sp>
    </p:spTree>
    <p:extLst>
      <p:ext uri="{BB962C8B-B14F-4D97-AF65-F5344CB8AC3E}">
        <p14:creationId xmlns:p14="http://schemas.microsoft.com/office/powerpoint/2010/main" val="23318754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Akut </a:t>
            </a:r>
            <a:r>
              <a:rPr lang="tr-TR" b="1" dirty="0"/>
              <a:t>Kolanjit</a:t>
            </a:r>
            <a:endParaRPr lang="tr-TR" dirty="0"/>
          </a:p>
        </p:txBody>
      </p:sp>
      <p:sp>
        <p:nvSpPr>
          <p:cNvPr id="3" name="İçerik Yer Tutucusu 2"/>
          <p:cNvSpPr>
            <a:spLocks noGrp="1"/>
          </p:cNvSpPr>
          <p:nvPr>
            <p:ph idx="1"/>
          </p:nvPr>
        </p:nvSpPr>
        <p:spPr>
          <a:xfrm>
            <a:off x="408434" y="1412776"/>
            <a:ext cx="8229600" cy="4896544"/>
          </a:xfrm>
        </p:spPr>
        <p:txBody>
          <a:bodyPr>
            <a:normAutofit/>
          </a:bodyPr>
          <a:lstStyle/>
          <a:p>
            <a:r>
              <a:rPr lang="tr-TR" dirty="0"/>
              <a:t>K</a:t>
            </a:r>
            <a:r>
              <a:rPr lang="tr-TR" sz="2800" dirty="0" smtClean="0"/>
              <a:t>oledokolitiazis sonucu safra </a:t>
            </a:r>
            <a:r>
              <a:rPr lang="tr-TR" sz="2800" dirty="0"/>
              <a:t>yollarının </a:t>
            </a:r>
            <a:r>
              <a:rPr lang="tr-TR" sz="2800" dirty="0" smtClean="0"/>
              <a:t>enfeksiyon </a:t>
            </a:r>
            <a:r>
              <a:rPr lang="tr-TR" sz="2800" dirty="0"/>
              <a:t>ve </a:t>
            </a:r>
            <a:r>
              <a:rPr lang="tr-TR" sz="2800" dirty="0" smtClean="0"/>
              <a:t>inflamasyonu </a:t>
            </a:r>
          </a:p>
          <a:p>
            <a:endParaRPr lang="tr-TR" sz="2800" dirty="0" smtClean="0"/>
          </a:p>
          <a:p>
            <a:r>
              <a:rPr lang="tr-TR" dirty="0"/>
              <a:t>O</a:t>
            </a:r>
            <a:r>
              <a:rPr lang="tr-TR" sz="2800" dirty="0" smtClean="0"/>
              <a:t>bstrüksiyonun </a:t>
            </a:r>
            <a:r>
              <a:rPr lang="tr-TR" sz="2800" dirty="0"/>
              <a:t>en sık nedenleri biliyer </a:t>
            </a:r>
            <a:r>
              <a:rPr lang="tr-TR" sz="2800" dirty="0" smtClean="0"/>
              <a:t>taş, benign </a:t>
            </a:r>
            <a:r>
              <a:rPr lang="tr-TR" sz="2800" dirty="0"/>
              <a:t>biliyer darlık </a:t>
            </a:r>
            <a:r>
              <a:rPr lang="tr-TR" sz="2800" dirty="0" smtClean="0"/>
              <a:t>ve malignite</a:t>
            </a:r>
          </a:p>
          <a:p>
            <a:pPr marL="0" indent="0">
              <a:buNone/>
            </a:pPr>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67</a:t>
            </a:fld>
            <a:endParaRPr lang="tr-TR"/>
          </a:p>
        </p:txBody>
      </p:sp>
    </p:spTree>
    <p:extLst>
      <p:ext uri="{BB962C8B-B14F-4D97-AF65-F5344CB8AC3E}">
        <p14:creationId xmlns:p14="http://schemas.microsoft.com/office/powerpoint/2010/main" val="32998745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Akut Kolanjit</a:t>
            </a:r>
            <a:endParaRPr lang="tr-TR" dirty="0"/>
          </a:p>
        </p:txBody>
      </p:sp>
      <p:sp>
        <p:nvSpPr>
          <p:cNvPr id="3" name="İçerik Yer Tutucusu 2"/>
          <p:cNvSpPr>
            <a:spLocks noGrp="1"/>
          </p:cNvSpPr>
          <p:nvPr>
            <p:ph idx="1"/>
          </p:nvPr>
        </p:nvSpPr>
        <p:spPr>
          <a:xfrm>
            <a:off x="467544" y="1412776"/>
            <a:ext cx="8229600" cy="4569371"/>
          </a:xfrm>
        </p:spPr>
        <p:txBody>
          <a:bodyPr>
            <a:normAutofit/>
          </a:bodyPr>
          <a:lstStyle/>
          <a:p>
            <a:r>
              <a:rPr lang="tr-TR" dirty="0" smtClean="0"/>
              <a:t>Koruyucu: oddi sfinkteri, safra tuzları, boşaltım</a:t>
            </a:r>
          </a:p>
          <a:p>
            <a:endParaRPr lang="tr-TR" dirty="0" smtClean="0"/>
          </a:p>
          <a:p>
            <a:r>
              <a:rPr lang="tr-TR" dirty="0" smtClean="0"/>
              <a:t>Biliyer obstrüksiyon       intrabilier </a:t>
            </a:r>
            <a:r>
              <a:rPr lang="tr-TR" dirty="0"/>
              <a:t>basıncı </a:t>
            </a:r>
            <a:r>
              <a:rPr lang="tr-TR" dirty="0" smtClean="0"/>
              <a:t>artışı    </a:t>
            </a:r>
          </a:p>
          <a:p>
            <a:pPr marL="0" indent="0">
              <a:buNone/>
            </a:pPr>
            <a:r>
              <a:rPr lang="tr-TR" dirty="0" smtClean="0"/>
              <a:t>safra </a:t>
            </a:r>
            <a:r>
              <a:rPr lang="tr-TR" dirty="0"/>
              <a:t>kanallarının </a:t>
            </a:r>
            <a:r>
              <a:rPr lang="tr-TR" dirty="0" smtClean="0"/>
              <a:t>geçirgenliğinde artış</a:t>
            </a:r>
          </a:p>
          <a:p>
            <a:pPr marL="0" indent="0">
              <a:buNone/>
            </a:pPr>
            <a:r>
              <a:rPr lang="tr-TR" dirty="0" smtClean="0"/>
              <a:t>bakteri </a:t>
            </a:r>
            <a:r>
              <a:rPr lang="tr-TR" dirty="0"/>
              <a:t>ve toksinlerin portal dolaşımdan safra yoluna </a:t>
            </a:r>
            <a:r>
              <a:rPr lang="tr-TR" dirty="0" smtClean="0"/>
              <a:t>geçiş</a:t>
            </a:r>
          </a:p>
          <a:p>
            <a:endParaRPr lang="tr-TR" dirty="0" smtClean="0"/>
          </a:p>
          <a:p>
            <a:r>
              <a:rPr lang="tr-TR" dirty="0" smtClean="0"/>
              <a:t>Yüksek basınç       sepsis riski</a:t>
            </a:r>
            <a:endParaRPr lang="tr-TR" dirty="0"/>
          </a:p>
        </p:txBody>
      </p:sp>
      <p:pic>
        <p:nvPicPr>
          <p:cNvPr id="1026" name="Picture 2" descr="Profesör Doktor Tarık Akçal, Genel Cerrah, Cerrahi, Kanser, Fıtık, Teda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536" y="23284"/>
            <a:ext cx="1418511" cy="1988840"/>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3851920" y="2621944"/>
            <a:ext cx="360040" cy="24231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 Ok 5"/>
          <p:cNvSpPr/>
          <p:nvPr/>
        </p:nvSpPr>
        <p:spPr>
          <a:xfrm>
            <a:off x="7646080" y="2572504"/>
            <a:ext cx="360040" cy="24231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7" name="Sağ Ok 6"/>
          <p:cNvSpPr/>
          <p:nvPr/>
        </p:nvSpPr>
        <p:spPr>
          <a:xfrm>
            <a:off x="3005876" y="5096825"/>
            <a:ext cx="360040" cy="24231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8" name="Sağ Ok 7"/>
          <p:cNvSpPr/>
          <p:nvPr/>
        </p:nvSpPr>
        <p:spPr>
          <a:xfrm>
            <a:off x="6090991" y="3114676"/>
            <a:ext cx="360040" cy="24231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68</a:t>
            </a:fld>
            <a:endParaRPr lang="tr-TR"/>
          </a:p>
        </p:txBody>
      </p:sp>
    </p:spTree>
    <p:extLst>
      <p:ext uri="{BB962C8B-B14F-4D97-AF65-F5344CB8AC3E}">
        <p14:creationId xmlns:p14="http://schemas.microsoft.com/office/powerpoint/2010/main" val="30765340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Akut Kolanjit</a:t>
            </a:r>
            <a:endParaRPr lang="tr-TR" dirty="0"/>
          </a:p>
        </p:txBody>
      </p:sp>
      <p:sp>
        <p:nvSpPr>
          <p:cNvPr id="3" name="İçerik Yer Tutucusu 2"/>
          <p:cNvSpPr>
            <a:spLocks noGrp="1"/>
          </p:cNvSpPr>
          <p:nvPr>
            <p:ph idx="1"/>
          </p:nvPr>
        </p:nvSpPr>
        <p:spPr/>
        <p:txBody>
          <a:bodyPr/>
          <a:lstStyle/>
          <a:p>
            <a:pPr marL="0" indent="0">
              <a:buNone/>
            </a:pPr>
            <a:r>
              <a:rPr lang="tr-TR" dirty="0"/>
              <a:t>Akut kolanjitin klasik klinik belirtileri;</a:t>
            </a:r>
          </a:p>
          <a:p>
            <a:r>
              <a:rPr lang="tr-TR" dirty="0"/>
              <a:t>karın ağrısı </a:t>
            </a:r>
          </a:p>
          <a:p>
            <a:r>
              <a:rPr lang="tr-TR" dirty="0"/>
              <a:t>sarılık </a:t>
            </a:r>
          </a:p>
          <a:p>
            <a:r>
              <a:rPr lang="tr-TR" dirty="0" smtClean="0"/>
              <a:t>ateş</a:t>
            </a:r>
            <a:endParaRPr lang="tr-TR" dirty="0"/>
          </a:p>
          <a:p>
            <a:endParaRPr lang="tr-TR" dirty="0"/>
          </a:p>
        </p:txBody>
      </p:sp>
      <p:sp>
        <p:nvSpPr>
          <p:cNvPr id="4" name="Sağ Ayraç 3"/>
          <p:cNvSpPr/>
          <p:nvPr/>
        </p:nvSpPr>
        <p:spPr>
          <a:xfrm>
            <a:off x="2843808" y="2348880"/>
            <a:ext cx="504056" cy="151216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5" name="Metin kutusu 4"/>
          <p:cNvSpPr txBox="1"/>
          <p:nvPr/>
        </p:nvSpPr>
        <p:spPr>
          <a:xfrm>
            <a:off x="3718570" y="2689465"/>
            <a:ext cx="1342628" cy="830997"/>
          </a:xfrm>
          <a:prstGeom prst="rect">
            <a:avLst/>
          </a:prstGeom>
          <a:noFill/>
        </p:spPr>
        <p:txBody>
          <a:bodyPr wrap="square" rtlCol="0">
            <a:spAutoFit/>
          </a:bodyPr>
          <a:lstStyle/>
          <a:p>
            <a:r>
              <a:rPr lang="tr-TR" sz="2400" b="1" dirty="0" smtClean="0"/>
              <a:t>Charcot Triadı</a:t>
            </a:r>
            <a:endParaRPr lang="tr-TR" sz="2400" b="1" dirty="0"/>
          </a:p>
        </p:txBody>
      </p:sp>
      <p:sp>
        <p:nvSpPr>
          <p:cNvPr id="8" name="Metin kutusu 7"/>
          <p:cNvSpPr txBox="1"/>
          <p:nvPr/>
        </p:nvSpPr>
        <p:spPr>
          <a:xfrm>
            <a:off x="5878810" y="2666561"/>
            <a:ext cx="2393027" cy="954107"/>
          </a:xfrm>
          <a:prstGeom prst="rect">
            <a:avLst/>
          </a:prstGeom>
          <a:noFill/>
        </p:spPr>
        <p:txBody>
          <a:bodyPr wrap="none" rtlCol="0">
            <a:spAutoFit/>
          </a:bodyPr>
          <a:lstStyle/>
          <a:p>
            <a:pPr marL="285750" indent="-285750">
              <a:buFont typeface="Arial" pitchFamily="34" charset="0"/>
              <a:buChar char="•"/>
            </a:pPr>
            <a:r>
              <a:rPr lang="tr-TR" sz="2800" dirty="0" smtClean="0"/>
              <a:t>Hipotansiyon</a:t>
            </a:r>
          </a:p>
          <a:p>
            <a:pPr marL="285750" indent="-285750">
              <a:buFont typeface="Arial" pitchFamily="34" charset="0"/>
              <a:buChar char="•"/>
            </a:pPr>
            <a:r>
              <a:rPr lang="tr-TR" sz="2800" dirty="0" smtClean="0"/>
              <a:t>Konfüzyon </a:t>
            </a:r>
            <a:endParaRPr lang="tr-TR" sz="2800" dirty="0"/>
          </a:p>
        </p:txBody>
      </p:sp>
      <p:sp>
        <p:nvSpPr>
          <p:cNvPr id="9" name="Sol Ayraç 8"/>
          <p:cNvSpPr/>
          <p:nvPr/>
        </p:nvSpPr>
        <p:spPr>
          <a:xfrm rot="16200000">
            <a:off x="5454072" y="2401356"/>
            <a:ext cx="546536" cy="283728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0" name="Metin kutusu 9"/>
          <p:cNvSpPr txBox="1"/>
          <p:nvPr/>
        </p:nvSpPr>
        <p:spPr>
          <a:xfrm>
            <a:off x="4274553" y="4098524"/>
            <a:ext cx="2776466" cy="523220"/>
          </a:xfrm>
          <a:prstGeom prst="rect">
            <a:avLst/>
          </a:prstGeom>
          <a:noFill/>
        </p:spPr>
        <p:txBody>
          <a:bodyPr wrap="none" rtlCol="0">
            <a:spAutoFit/>
          </a:bodyPr>
          <a:lstStyle/>
          <a:p>
            <a:r>
              <a:rPr lang="tr-TR" sz="2800" dirty="0"/>
              <a:t>Reynolds </a:t>
            </a:r>
            <a:r>
              <a:rPr lang="tr-TR" sz="2800" dirty="0" smtClean="0"/>
              <a:t> pentadı</a:t>
            </a:r>
            <a:endParaRPr lang="tr-TR" sz="2800" dirty="0"/>
          </a:p>
        </p:txBody>
      </p:sp>
      <p:sp>
        <p:nvSpPr>
          <p:cNvPr id="12" name="Artı 11"/>
          <p:cNvSpPr/>
          <p:nvPr/>
        </p:nvSpPr>
        <p:spPr>
          <a:xfrm>
            <a:off x="4907127" y="2653709"/>
            <a:ext cx="853430" cy="857264"/>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69</a:t>
            </a:fld>
            <a:endParaRPr lang="tr-TR"/>
          </a:p>
        </p:txBody>
      </p:sp>
    </p:spTree>
    <p:extLst>
      <p:ext uri="{BB962C8B-B14F-4D97-AF65-F5344CB8AC3E}">
        <p14:creationId xmlns:p14="http://schemas.microsoft.com/office/powerpoint/2010/main" val="3342962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88640"/>
            <a:ext cx="5328592" cy="64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14828228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Akut Kolanjit</a:t>
            </a:r>
            <a:endParaRPr lang="tr-TR" dirty="0"/>
          </a:p>
        </p:txBody>
      </p:sp>
      <p:sp>
        <p:nvSpPr>
          <p:cNvPr id="3" name="İçerik Yer Tutucusu 2"/>
          <p:cNvSpPr>
            <a:spLocks noGrp="1"/>
          </p:cNvSpPr>
          <p:nvPr>
            <p:ph idx="1"/>
          </p:nvPr>
        </p:nvSpPr>
        <p:spPr/>
        <p:txBody>
          <a:bodyPr/>
          <a:lstStyle/>
          <a:p>
            <a:pPr marL="0" indent="0">
              <a:buNone/>
            </a:pPr>
            <a:r>
              <a:rPr lang="tr-TR" dirty="0" smtClean="0"/>
              <a:t>Laboratuvar bulgusu;</a:t>
            </a:r>
          </a:p>
          <a:p>
            <a:r>
              <a:rPr lang="tr-TR" dirty="0" smtClean="0"/>
              <a:t>Hiperbilirubinemi</a:t>
            </a:r>
          </a:p>
          <a:p>
            <a:r>
              <a:rPr lang="tr-TR" dirty="0" smtClean="0"/>
              <a:t>Nötrofil baskın olan wbc yüksekliği</a:t>
            </a:r>
          </a:p>
          <a:p>
            <a:r>
              <a:rPr lang="tr-TR" dirty="0" smtClean="0"/>
              <a:t>ALP ve Transaminaz artışı </a:t>
            </a:r>
          </a:p>
          <a:p>
            <a:pPr marL="0" indent="0">
              <a:buNone/>
            </a:pPr>
            <a:endParaRPr lang="tr-TR" dirty="0" smtClean="0"/>
          </a:p>
          <a:p>
            <a:pPr marL="0" indent="0">
              <a:buNone/>
            </a:pPr>
            <a:r>
              <a:rPr lang="tr-TR" dirty="0" smtClean="0"/>
              <a:t>Tedavi;</a:t>
            </a:r>
          </a:p>
          <a:p>
            <a:r>
              <a:rPr lang="tr-TR" dirty="0" smtClean="0"/>
              <a:t>Sıvı tedavisi, geniş spekturumlu antibiyotik, ERCP</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70</a:t>
            </a:fld>
            <a:endParaRPr lang="tr-TR"/>
          </a:p>
        </p:txBody>
      </p:sp>
    </p:spTree>
    <p:extLst>
      <p:ext uri="{BB962C8B-B14F-4D97-AF65-F5344CB8AC3E}">
        <p14:creationId xmlns:p14="http://schemas.microsoft.com/office/powerpoint/2010/main" val="39451576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Safra taşı pankreatiti</a:t>
            </a:r>
            <a:endParaRPr lang="tr-TR" dirty="0"/>
          </a:p>
        </p:txBody>
      </p:sp>
      <p:sp>
        <p:nvSpPr>
          <p:cNvPr id="3" name="İçerik Yer Tutucusu 2"/>
          <p:cNvSpPr>
            <a:spLocks noGrp="1"/>
          </p:cNvSpPr>
          <p:nvPr>
            <p:ph idx="1"/>
          </p:nvPr>
        </p:nvSpPr>
        <p:spPr/>
        <p:txBody>
          <a:bodyPr>
            <a:normAutofit/>
          </a:bodyPr>
          <a:lstStyle/>
          <a:p>
            <a:r>
              <a:rPr lang="tr-TR" dirty="0"/>
              <a:t>A</a:t>
            </a:r>
            <a:r>
              <a:rPr lang="tr-TR" sz="2800" dirty="0" smtClean="0"/>
              <a:t>mpulla vateri düzeyinde tıkanıklık</a:t>
            </a:r>
          </a:p>
          <a:p>
            <a:endParaRPr lang="tr-TR" sz="2800" dirty="0" smtClean="0"/>
          </a:p>
          <a:p>
            <a:r>
              <a:rPr lang="tr-TR" sz="2800" dirty="0" smtClean="0"/>
              <a:t>Semptom: epigastriyum veya sağ üst kadranda ağrı (sırta veya omuza), bulantı-kusma</a:t>
            </a:r>
            <a:endParaRPr lang="tr-TR" sz="2800" dirty="0"/>
          </a:p>
        </p:txBody>
      </p:sp>
      <p:pic>
        <p:nvPicPr>
          <p:cNvPr id="5" name="Resim 4">
            <a:extLst>
              <a:ext uri="{FF2B5EF4-FFF2-40B4-BE49-F238E27FC236}">
                <a16:creationId xmlns:lc="http://schemas.openxmlformats.org/drawingml/2006/lockedCanvas" xmlns:a16="http://schemas.microsoft.com/office/drawing/2014/main" xmlns="" id="{A684E11E-13CD-458C-9992-E944E117AC73}"/>
              </a:ext>
            </a:extLst>
          </p:cNvPr>
          <p:cNvPicPr>
            <a:picLocks noChangeAspect="1"/>
          </p:cNvPicPr>
          <p:nvPr/>
        </p:nvPicPr>
        <p:blipFill rotWithShape="1">
          <a:blip r:embed="rId3"/>
          <a:srcRect t="1270" r="1" b="1844"/>
          <a:stretch/>
        </p:blipFill>
        <p:spPr>
          <a:xfrm>
            <a:off x="3987620" y="3861048"/>
            <a:ext cx="4169029" cy="2857769"/>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t>71</a:t>
            </a:fld>
            <a:endParaRPr lang="tr-TR"/>
          </a:p>
        </p:txBody>
      </p:sp>
    </p:spTree>
    <p:extLst>
      <p:ext uri="{BB962C8B-B14F-4D97-AF65-F5344CB8AC3E}">
        <p14:creationId xmlns:p14="http://schemas.microsoft.com/office/powerpoint/2010/main" val="1777870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Safra taşı pankreatiti</a:t>
            </a:r>
          </a:p>
        </p:txBody>
      </p:sp>
      <p:sp>
        <p:nvSpPr>
          <p:cNvPr id="3" name="İçerik Yer Tutucusu 2"/>
          <p:cNvSpPr>
            <a:spLocks noGrp="1"/>
          </p:cNvSpPr>
          <p:nvPr>
            <p:ph idx="1"/>
          </p:nvPr>
        </p:nvSpPr>
        <p:spPr/>
        <p:txBody>
          <a:bodyPr/>
          <a:lstStyle/>
          <a:p>
            <a:r>
              <a:rPr lang="tr-TR" dirty="0" smtClean="0"/>
              <a:t>Fizik muayene: defans, ateş</a:t>
            </a:r>
            <a:r>
              <a:rPr lang="tr-TR" dirty="0"/>
              <a:t>, takipne, </a:t>
            </a:r>
            <a:r>
              <a:rPr lang="tr-TR" dirty="0" smtClean="0"/>
              <a:t>hipoksemi, hipotansiyon, </a:t>
            </a:r>
            <a:r>
              <a:rPr lang="tr-TR" dirty="0" smtClean="0"/>
              <a:t>sarılık</a:t>
            </a:r>
            <a:endParaRPr lang="tr-TR" dirty="0" smtClean="0"/>
          </a:p>
        </p:txBody>
      </p:sp>
      <p:pic>
        <p:nvPicPr>
          <p:cNvPr id="1026" name="Picture 2" descr="Cullen Sign and Grey Turner Sign Revis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598" y="3284984"/>
            <a:ext cx="4824536" cy="312858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72</a:t>
            </a:fld>
            <a:endParaRPr lang="tr-TR"/>
          </a:p>
        </p:txBody>
      </p:sp>
    </p:spTree>
    <p:extLst>
      <p:ext uri="{BB962C8B-B14F-4D97-AF65-F5344CB8AC3E}">
        <p14:creationId xmlns:p14="http://schemas.microsoft.com/office/powerpoint/2010/main" val="3148538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Safra taşı pankreatiti</a:t>
            </a:r>
          </a:p>
        </p:txBody>
      </p:sp>
      <p:sp>
        <p:nvSpPr>
          <p:cNvPr id="3" name="İçerik Yer Tutucusu 2"/>
          <p:cNvSpPr>
            <a:spLocks noGrp="1"/>
          </p:cNvSpPr>
          <p:nvPr>
            <p:ph idx="1"/>
          </p:nvPr>
        </p:nvSpPr>
        <p:spPr/>
        <p:txBody>
          <a:bodyPr/>
          <a:lstStyle/>
          <a:p>
            <a:r>
              <a:rPr lang="tr-TR" dirty="0" smtClean="0"/>
              <a:t>Laboratuar; serum lipaz ve amilaz yüksekliği transaminaz, ALP ve bilirubin artışı</a:t>
            </a:r>
          </a:p>
          <a:p>
            <a:endParaRPr lang="tr-TR" dirty="0" smtClean="0"/>
          </a:p>
          <a:p>
            <a:r>
              <a:rPr lang="tr-TR" dirty="0" smtClean="0"/>
              <a:t>Tedavi: hidrasyon ve semptomatik tedavi, kolesistektomi</a:t>
            </a:r>
          </a:p>
        </p:txBody>
      </p:sp>
      <p:sp>
        <p:nvSpPr>
          <p:cNvPr id="4" name="Slayt Numarası Yer Tutucusu 3"/>
          <p:cNvSpPr>
            <a:spLocks noGrp="1"/>
          </p:cNvSpPr>
          <p:nvPr>
            <p:ph type="sldNum" sz="quarter" idx="12"/>
          </p:nvPr>
        </p:nvSpPr>
        <p:spPr/>
        <p:txBody>
          <a:bodyPr/>
          <a:lstStyle/>
          <a:p>
            <a:fld id="{F302176B-0E47-46AC-8F43-DAB4B8A37D06}" type="slidenum">
              <a:rPr lang="tr-TR" smtClean="0"/>
              <a:t>73</a:t>
            </a:fld>
            <a:endParaRPr lang="tr-TR"/>
          </a:p>
        </p:txBody>
      </p:sp>
    </p:spTree>
    <p:extLst>
      <p:ext uri="{BB962C8B-B14F-4D97-AF65-F5344CB8AC3E}">
        <p14:creationId xmlns:p14="http://schemas.microsoft.com/office/powerpoint/2010/main" val="16244371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Olgu 1 </a:t>
            </a:r>
            <a:endParaRPr lang="tr-TR" dirty="0"/>
          </a:p>
        </p:txBody>
      </p:sp>
      <p:sp>
        <p:nvSpPr>
          <p:cNvPr id="3" name="İçerik Yer Tutucusu 2"/>
          <p:cNvSpPr>
            <a:spLocks noGrp="1"/>
          </p:cNvSpPr>
          <p:nvPr>
            <p:ph idx="1"/>
          </p:nvPr>
        </p:nvSpPr>
        <p:spPr/>
        <p:txBody>
          <a:bodyPr/>
          <a:lstStyle/>
          <a:p>
            <a:r>
              <a:rPr lang="tr-TR" dirty="0" smtClean="0"/>
              <a:t>23 yaşında kadın, son 2 aydır artan halsizlik, efor dispnesi, çarpıntı şikayetleri ile başvurdu. </a:t>
            </a:r>
            <a:r>
              <a:rPr lang="tr-TR" smtClean="0"/>
              <a:t>İdrar renginde değişiklik yok. Ek </a:t>
            </a:r>
            <a:r>
              <a:rPr lang="tr-TR" dirty="0" smtClean="0"/>
              <a:t>hastalık, ilaç kullanım, ameliyat, transfüzyon,alkol kullanım öyküsü yok.</a:t>
            </a:r>
          </a:p>
          <a:p>
            <a:endParaRPr lang="tr-TR" dirty="0"/>
          </a:p>
          <a:p>
            <a:r>
              <a:rPr lang="tr-TR" dirty="0" smtClean="0"/>
              <a:t>Fizik muayene ??</a:t>
            </a:r>
          </a:p>
        </p:txBody>
      </p:sp>
      <p:sp>
        <p:nvSpPr>
          <p:cNvPr id="4" name="Slayt Numarası Yer Tutucusu 3"/>
          <p:cNvSpPr>
            <a:spLocks noGrp="1"/>
          </p:cNvSpPr>
          <p:nvPr>
            <p:ph type="sldNum" sz="quarter" idx="12"/>
          </p:nvPr>
        </p:nvSpPr>
        <p:spPr/>
        <p:txBody>
          <a:bodyPr/>
          <a:lstStyle/>
          <a:p>
            <a:fld id="{F302176B-0E47-46AC-8F43-DAB4B8A37D06}" type="slidenum">
              <a:rPr lang="tr-TR" smtClean="0"/>
              <a:t>74</a:t>
            </a:fld>
            <a:endParaRPr lang="tr-TR"/>
          </a:p>
        </p:txBody>
      </p:sp>
    </p:spTree>
    <p:extLst>
      <p:ext uri="{BB962C8B-B14F-4D97-AF65-F5344CB8AC3E}">
        <p14:creationId xmlns:p14="http://schemas.microsoft.com/office/powerpoint/2010/main" val="4107082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Olgu 1 </a:t>
            </a:r>
          </a:p>
        </p:txBody>
      </p:sp>
      <p:sp>
        <p:nvSpPr>
          <p:cNvPr id="3" name="İçerik Yer Tutucusu 2"/>
          <p:cNvSpPr>
            <a:spLocks noGrp="1"/>
          </p:cNvSpPr>
          <p:nvPr>
            <p:ph idx="1"/>
          </p:nvPr>
        </p:nvSpPr>
        <p:spPr/>
        <p:txBody>
          <a:bodyPr/>
          <a:lstStyle/>
          <a:p>
            <a:r>
              <a:rPr lang="tr-TR" dirty="0" smtClean="0"/>
              <a:t>Fizik muayenede; soluk görünümde, konjonktivalar hafif ikterik, karaciğer kosta altında 2 cm ele gelmekte. Asit, spider anjiyom, ödem, deri döküntüleri yok.</a:t>
            </a:r>
          </a:p>
          <a:p>
            <a:endParaRPr lang="tr-TR" dirty="0"/>
          </a:p>
          <a:p>
            <a:r>
              <a:rPr lang="tr-TR" dirty="0" smtClean="0"/>
              <a:t>Laboratuvar??</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75</a:t>
            </a:fld>
            <a:endParaRPr lang="tr-TR"/>
          </a:p>
        </p:txBody>
      </p:sp>
    </p:spTree>
    <p:extLst>
      <p:ext uri="{BB962C8B-B14F-4D97-AF65-F5344CB8AC3E}">
        <p14:creationId xmlns:p14="http://schemas.microsoft.com/office/powerpoint/2010/main" val="3468328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Olgu 1 </a:t>
            </a:r>
          </a:p>
        </p:txBody>
      </p:sp>
      <p:sp>
        <p:nvSpPr>
          <p:cNvPr id="3" name="İçerik Yer Tutucusu 2"/>
          <p:cNvSpPr>
            <a:spLocks noGrp="1"/>
          </p:cNvSpPr>
          <p:nvPr>
            <p:ph idx="1"/>
          </p:nvPr>
        </p:nvSpPr>
        <p:spPr/>
        <p:txBody>
          <a:bodyPr/>
          <a:lstStyle/>
          <a:p>
            <a:r>
              <a:rPr lang="tr-TR" dirty="0" smtClean="0"/>
              <a:t>Laboratuvar: hb:8.8g/dl,  Htc %25,  WBC 5800,  PLT 277 bin, MCV 82, MCHC 36</a:t>
            </a:r>
          </a:p>
          <a:p>
            <a:r>
              <a:rPr lang="tr-TR" dirty="0" smtClean="0"/>
              <a:t>Total bilirubin 3.5, direkt bilirubin 0.8, LDH:659</a:t>
            </a:r>
          </a:p>
        </p:txBody>
      </p:sp>
      <p:sp>
        <p:nvSpPr>
          <p:cNvPr id="4" name="Slayt Numarası Yer Tutucusu 3"/>
          <p:cNvSpPr>
            <a:spLocks noGrp="1"/>
          </p:cNvSpPr>
          <p:nvPr>
            <p:ph type="sldNum" sz="quarter" idx="12"/>
          </p:nvPr>
        </p:nvSpPr>
        <p:spPr/>
        <p:txBody>
          <a:bodyPr/>
          <a:lstStyle/>
          <a:p>
            <a:fld id="{F302176B-0E47-46AC-8F43-DAB4B8A37D06}" type="slidenum">
              <a:rPr lang="tr-TR" smtClean="0"/>
              <a:t>76</a:t>
            </a:fld>
            <a:endParaRPr lang="tr-TR"/>
          </a:p>
        </p:txBody>
      </p:sp>
    </p:spTree>
    <p:extLst>
      <p:ext uri="{BB962C8B-B14F-4D97-AF65-F5344CB8AC3E}">
        <p14:creationId xmlns:p14="http://schemas.microsoft.com/office/powerpoint/2010/main" val="325377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Olgu 1 </a:t>
            </a:r>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r>
              <a:rPr lang="tr-TR" dirty="0" smtClean="0"/>
              <a:t>Hemoliz </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89" y="1628800"/>
            <a:ext cx="42957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t;br/&gt;&lt;b&gt;OTOİMMÜN HEMOLİTİK ANEMİ 1&lt;/b&gt;&lt;br/&gt;Periferik kan yaymasında eritrositlerde polikromazi, sferositoz ve çekirdekli eritrositler görülmektedi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073" y="1628800"/>
            <a:ext cx="3902749" cy="2777455"/>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t>77</a:t>
            </a:fld>
            <a:endParaRPr lang="tr-TR"/>
          </a:p>
        </p:txBody>
      </p:sp>
    </p:spTree>
    <p:extLst>
      <p:ext uri="{BB962C8B-B14F-4D97-AF65-F5344CB8AC3E}">
        <p14:creationId xmlns:p14="http://schemas.microsoft.com/office/powerpoint/2010/main" val="9198659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Olgu 2</a:t>
            </a:r>
            <a:endParaRPr lang="tr-TR" dirty="0"/>
          </a:p>
        </p:txBody>
      </p:sp>
      <p:sp>
        <p:nvSpPr>
          <p:cNvPr id="3" name="İçerik Yer Tutucusu 2"/>
          <p:cNvSpPr>
            <a:spLocks noGrp="1"/>
          </p:cNvSpPr>
          <p:nvPr>
            <p:ph idx="1"/>
          </p:nvPr>
        </p:nvSpPr>
        <p:spPr/>
        <p:txBody>
          <a:bodyPr/>
          <a:lstStyle/>
          <a:p>
            <a:r>
              <a:rPr lang="tr-TR" dirty="0" smtClean="0"/>
              <a:t>56 yaşında kadın hasta, cilt ve gözlerde sararma nedeniyle başvurdu. İdrar renginde koyulaşma, açık renkli dışkı, halsizlik ve iştahsızlığı mevcut.</a:t>
            </a:r>
          </a:p>
          <a:p>
            <a:r>
              <a:rPr lang="tr-TR" dirty="0" smtClean="0"/>
              <a:t>Karın ağrısı, bulantı-kusma, ateş, kaşıntı yok.</a:t>
            </a:r>
          </a:p>
          <a:p>
            <a:endParaRPr lang="tr-TR" dirty="0" smtClean="0"/>
          </a:p>
          <a:p>
            <a:endParaRPr lang="tr-TR" dirty="0"/>
          </a:p>
          <a:p>
            <a:endParaRPr lang="tr-TR" dirty="0" smtClean="0"/>
          </a:p>
          <a:p>
            <a:r>
              <a:rPr lang="tr-TR" dirty="0" smtClean="0"/>
              <a:t>Fizik muayene??</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78</a:t>
            </a:fld>
            <a:endParaRPr lang="tr-TR"/>
          </a:p>
        </p:txBody>
      </p:sp>
    </p:spTree>
    <p:extLst>
      <p:ext uri="{BB962C8B-B14F-4D97-AF65-F5344CB8AC3E}">
        <p14:creationId xmlns:p14="http://schemas.microsoft.com/office/powerpoint/2010/main" val="5264843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Olgu 2 </a:t>
            </a:r>
            <a:endParaRPr lang="tr-TR" dirty="0"/>
          </a:p>
        </p:txBody>
      </p:sp>
      <p:sp>
        <p:nvSpPr>
          <p:cNvPr id="3" name="İçerik Yer Tutucusu 2"/>
          <p:cNvSpPr>
            <a:spLocks noGrp="1"/>
          </p:cNvSpPr>
          <p:nvPr>
            <p:ph idx="1"/>
          </p:nvPr>
        </p:nvSpPr>
        <p:spPr/>
        <p:txBody>
          <a:bodyPr/>
          <a:lstStyle/>
          <a:p>
            <a:r>
              <a:rPr lang="tr-TR" dirty="0" smtClean="0"/>
              <a:t>Fizik muayene:  kostayı 7 cm geçen hepatomegali, sklera ve cilt ikterik, traube kapalı, batında distansiyon yok, ödem yok, defans rebound yok.</a:t>
            </a:r>
          </a:p>
          <a:p>
            <a:endParaRPr lang="tr-TR" dirty="0"/>
          </a:p>
          <a:p>
            <a:endParaRPr lang="tr-TR" dirty="0" smtClean="0"/>
          </a:p>
          <a:p>
            <a:r>
              <a:rPr lang="tr-TR" dirty="0" smtClean="0"/>
              <a:t>Laboratuvar??</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79</a:t>
            </a:fld>
            <a:endParaRPr lang="tr-TR"/>
          </a:p>
        </p:txBody>
      </p:sp>
    </p:spTree>
    <p:extLst>
      <p:ext uri="{BB962C8B-B14F-4D97-AF65-F5344CB8AC3E}">
        <p14:creationId xmlns:p14="http://schemas.microsoft.com/office/powerpoint/2010/main" val="382126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Bilirubin Metabolizması</a:t>
            </a:r>
          </a:p>
        </p:txBody>
      </p:sp>
      <p:sp>
        <p:nvSpPr>
          <p:cNvPr id="3" name="İçerik Yer Tutucusu 2"/>
          <p:cNvSpPr>
            <a:spLocks noGrp="1"/>
          </p:cNvSpPr>
          <p:nvPr>
            <p:ph idx="1"/>
          </p:nvPr>
        </p:nvSpPr>
        <p:spPr/>
        <p:txBody>
          <a:bodyPr>
            <a:normAutofit/>
          </a:bodyPr>
          <a:lstStyle/>
          <a:p>
            <a:endParaRPr lang="tr-TR" dirty="0" smtClean="0"/>
          </a:p>
          <a:p>
            <a:endParaRPr lang="tr-TR" dirty="0"/>
          </a:p>
          <a:p>
            <a:r>
              <a:rPr lang="tr-TR" dirty="0" smtClean="0"/>
              <a:t>Konjuge </a:t>
            </a:r>
            <a:r>
              <a:rPr lang="tr-TR" dirty="0"/>
              <a:t>olmuş </a:t>
            </a:r>
            <a:r>
              <a:rPr lang="tr-TR" dirty="0" smtClean="0"/>
              <a:t>bilirubin</a:t>
            </a:r>
          </a:p>
          <a:p>
            <a:endParaRPr lang="tr-TR" dirty="0"/>
          </a:p>
          <a:p>
            <a:endParaRPr lang="tr-TR" dirty="0" smtClean="0"/>
          </a:p>
          <a:p>
            <a:r>
              <a:rPr lang="tr-TR" dirty="0" smtClean="0"/>
              <a:t>Konjuge bilirubin            ürobilinojen              feçes     </a:t>
            </a:r>
            <a:endParaRPr lang="tr-TR" dirty="0"/>
          </a:p>
        </p:txBody>
      </p:sp>
      <p:sp>
        <p:nvSpPr>
          <p:cNvPr id="4" name="Sağ Ok 3"/>
          <p:cNvSpPr/>
          <p:nvPr/>
        </p:nvSpPr>
        <p:spPr>
          <a:xfrm>
            <a:off x="4508006" y="2636912"/>
            <a:ext cx="69644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Metin kutusu 4"/>
          <p:cNvSpPr txBox="1"/>
          <p:nvPr/>
        </p:nvSpPr>
        <p:spPr>
          <a:xfrm>
            <a:off x="5327576" y="2186730"/>
            <a:ext cx="3420888" cy="1384995"/>
          </a:xfrm>
          <a:prstGeom prst="rect">
            <a:avLst/>
          </a:prstGeom>
          <a:noFill/>
        </p:spPr>
        <p:txBody>
          <a:bodyPr wrap="square" rtlCol="0">
            <a:spAutoFit/>
          </a:bodyPr>
          <a:lstStyle/>
          <a:p>
            <a:r>
              <a:rPr lang="tr-TR" sz="2800" dirty="0" smtClean="0"/>
              <a:t>Safra kesesi</a:t>
            </a:r>
          </a:p>
          <a:p>
            <a:r>
              <a:rPr lang="tr-TR" sz="2800" dirty="0" smtClean="0"/>
              <a:t>Hidrofilik</a:t>
            </a:r>
          </a:p>
          <a:p>
            <a:r>
              <a:rPr lang="tr-TR" sz="2800" dirty="0" smtClean="0"/>
              <a:t>Koyu renkli idrar</a:t>
            </a:r>
            <a:endParaRPr lang="tr-TR" sz="2800" dirty="0"/>
          </a:p>
        </p:txBody>
      </p:sp>
      <p:sp>
        <p:nvSpPr>
          <p:cNvPr id="6" name="Sağ Ok 5"/>
          <p:cNvSpPr/>
          <p:nvPr/>
        </p:nvSpPr>
        <p:spPr>
          <a:xfrm>
            <a:off x="3491880" y="4149080"/>
            <a:ext cx="69644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7" name="Sağ Ok 6"/>
          <p:cNvSpPr/>
          <p:nvPr/>
        </p:nvSpPr>
        <p:spPr>
          <a:xfrm>
            <a:off x="6276426" y="4158976"/>
            <a:ext cx="69644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0" name="AutoShape 2" descr="Bağırsak enfeksiyonu nedir? Belirtileri nelerdir? - Sağlık Haberl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987" y="4740944"/>
            <a:ext cx="1471613"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162" y="4941168"/>
            <a:ext cx="133826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ükülü Ok 10"/>
          <p:cNvSpPr/>
          <p:nvPr/>
        </p:nvSpPr>
        <p:spPr>
          <a:xfrm rot="10800000">
            <a:off x="4042414" y="4740944"/>
            <a:ext cx="813816" cy="868680"/>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chemeClr val="tx1"/>
              </a:solidFill>
            </a:endParaRPr>
          </a:p>
        </p:txBody>
      </p:sp>
      <p:sp>
        <p:nvSpPr>
          <p:cNvPr id="8" name="Slayt Numarası Yer Tutucusu 7"/>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7583470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Olgu 2 </a:t>
            </a:r>
            <a:endParaRPr lang="tr-TR" dirty="0"/>
          </a:p>
        </p:txBody>
      </p:sp>
      <p:sp>
        <p:nvSpPr>
          <p:cNvPr id="3" name="İçerik Yer Tutucusu 2"/>
          <p:cNvSpPr>
            <a:spLocks noGrp="1"/>
          </p:cNvSpPr>
          <p:nvPr>
            <p:ph idx="1"/>
          </p:nvPr>
        </p:nvSpPr>
        <p:spPr/>
        <p:txBody>
          <a:bodyPr/>
          <a:lstStyle/>
          <a:p>
            <a:r>
              <a:rPr lang="tr-TR" dirty="0" smtClean="0"/>
              <a:t>Laboratuvar: total bilirubin 13mg/dl, d.bilirubin 9,6 mg/dl, AST 250 U/L, ALT 113 U/L, albümin 2,8, pt 15,4 sn, WBC 22 bin, hb: 12,8,  PLT 170 bin.</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80</a:t>
            </a:fld>
            <a:endParaRPr lang="tr-TR"/>
          </a:p>
        </p:txBody>
      </p:sp>
    </p:spTree>
    <p:extLst>
      <p:ext uri="{BB962C8B-B14F-4D97-AF65-F5344CB8AC3E}">
        <p14:creationId xmlns:p14="http://schemas.microsoft.com/office/powerpoint/2010/main" val="21830781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Olgu 2 </a:t>
            </a:r>
          </a:p>
        </p:txBody>
      </p:sp>
      <p:sp>
        <p:nvSpPr>
          <p:cNvPr id="3" name="İçerik Yer Tutucusu 2"/>
          <p:cNvSpPr>
            <a:spLocks noGrp="1"/>
          </p:cNvSpPr>
          <p:nvPr>
            <p:ph idx="1"/>
          </p:nvPr>
        </p:nvSpPr>
        <p:spPr/>
        <p:txBody>
          <a:bodyPr/>
          <a:lstStyle/>
          <a:p>
            <a:r>
              <a:rPr lang="tr-TR" dirty="0" smtClean="0"/>
              <a:t>Öyküde alkol kullanımını soruglamalıyız.</a:t>
            </a:r>
          </a:p>
          <a:p>
            <a:r>
              <a:rPr lang="tr-TR" dirty="0" smtClean="0"/>
              <a:t>Hastamız yıllardır günde 2 bardaktan fazla şarap tüketmekteymiş. </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81</a:t>
            </a:fld>
            <a:endParaRPr lang="tr-TR"/>
          </a:p>
        </p:txBody>
      </p:sp>
    </p:spTree>
    <p:extLst>
      <p:ext uri="{BB962C8B-B14F-4D97-AF65-F5344CB8AC3E}">
        <p14:creationId xmlns:p14="http://schemas.microsoft.com/office/powerpoint/2010/main" val="56435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Olgu 2 </a:t>
            </a:r>
          </a:p>
        </p:txBody>
      </p:sp>
      <p:sp>
        <p:nvSpPr>
          <p:cNvPr id="3" name="İçerik Yer Tutucusu 2"/>
          <p:cNvSpPr>
            <a:spLocks noGrp="1"/>
          </p:cNvSpPr>
          <p:nvPr>
            <p:ph idx="1"/>
          </p:nvPr>
        </p:nvSpPr>
        <p:spPr/>
        <p:txBody>
          <a:bodyPr/>
          <a:lstStyle/>
          <a:p>
            <a:r>
              <a:rPr lang="tr-TR" dirty="0"/>
              <a:t>Ön tanımız: alkolik </a:t>
            </a:r>
            <a:r>
              <a:rPr lang="tr-TR" dirty="0" smtClean="0"/>
              <a:t>hepatit</a:t>
            </a:r>
          </a:p>
          <a:p>
            <a:endParaRPr lang="tr-TR" dirty="0"/>
          </a:p>
          <a:p>
            <a:r>
              <a:rPr lang="tr-TR" dirty="0" smtClean="0"/>
              <a:t>Alternatif tanıları dışlamalıyız.</a:t>
            </a:r>
            <a:endParaRPr lang="tr-TR" dirty="0"/>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82</a:t>
            </a:fld>
            <a:endParaRPr lang="tr-TR"/>
          </a:p>
        </p:txBody>
      </p:sp>
    </p:spTree>
    <p:extLst>
      <p:ext uri="{BB962C8B-B14F-4D97-AF65-F5344CB8AC3E}">
        <p14:creationId xmlns:p14="http://schemas.microsoft.com/office/powerpoint/2010/main" val="2206411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Primer bakıda 5 anahtar nokta</a:t>
            </a:r>
            <a:endParaRPr lang="tr-TR" dirty="0"/>
          </a:p>
        </p:txBody>
      </p:sp>
      <p:sp>
        <p:nvSpPr>
          <p:cNvPr id="3" name="İçerik Yer Tutucusu 2"/>
          <p:cNvSpPr>
            <a:spLocks noGrp="1"/>
          </p:cNvSpPr>
          <p:nvPr>
            <p:ph idx="1"/>
          </p:nvPr>
        </p:nvSpPr>
        <p:spPr/>
        <p:txBody>
          <a:bodyPr>
            <a:normAutofit/>
          </a:bodyPr>
          <a:lstStyle/>
          <a:p>
            <a:r>
              <a:rPr lang="tr-TR" dirty="0" smtClean="0"/>
              <a:t>Sarılık, benign durumdan, yaşamı </a:t>
            </a:r>
            <a:r>
              <a:rPr lang="tr-TR" dirty="0"/>
              <a:t>tehdit edene kadar birçok hastalık sürecinden </a:t>
            </a:r>
            <a:r>
              <a:rPr lang="tr-TR" dirty="0" smtClean="0"/>
              <a:t>kaynaklanabilir.</a:t>
            </a:r>
          </a:p>
          <a:p>
            <a:r>
              <a:rPr lang="tr-TR" dirty="0"/>
              <a:t>Öykü ve fizik muayene sarılık etiyolojisini değerlendirmede </a:t>
            </a:r>
            <a:r>
              <a:rPr lang="tr-TR" dirty="0" smtClean="0"/>
              <a:t>çok önemlidir.</a:t>
            </a:r>
          </a:p>
          <a:p>
            <a:r>
              <a:rPr lang="tr-TR" dirty="0"/>
              <a:t>Bilirubinin konjugasyon </a:t>
            </a:r>
            <a:r>
              <a:rPr lang="tr-TR" dirty="0" smtClean="0"/>
              <a:t>durumu, diğer </a:t>
            </a:r>
            <a:r>
              <a:rPr lang="tr-TR" dirty="0"/>
              <a:t>laboratuvar testleri ile birlikte, </a:t>
            </a:r>
            <a:r>
              <a:rPr lang="tr-TR" dirty="0" smtClean="0"/>
              <a:t>tanıya doğru yönlendirir.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83</a:t>
            </a:fld>
            <a:endParaRPr lang="tr-TR"/>
          </a:p>
        </p:txBody>
      </p:sp>
    </p:spTree>
    <p:extLst>
      <p:ext uri="{BB962C8B-B14F-4D97-AF65-F5344CB8AC3E}">
        <p14:creationId xmlns:p14="http://schemas.microsoft.com/office/powerpoint/2010/main" val="970891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Primer bakıda 5 anahtar nokta</a:t>
            </a:r>
          </a:p>
        </p:txBody>
      </p:sp>
      <p:sp>
        <p:nvSpPr>
          <p:cNvPr id="3" name="İçerik Yer Tutucusu 2"/>
          <p:cNvSpPr>
            <a:spLocks noGrp="1"/>
          </p:cNvSpPr>
          <p:nvPr>
            <p:ph idx="1"/>
          </p:nvPr>
        </p:nvSpPr>
        <p:spPr/>
        <p:txBody>
          <a:bodyPr/>
          <a:lstStyle/>
          <a:p>
            <a:r>
              <a:rPr lang="tr-TR" dirty="0"/>
              <a:t>Hiperbilirubinemi etyolojisine göre unkonjuge/konjuge ya da prehepatik, hepatik, posthepatik olarak kategorize edilebilir.</a:t>
            </a:r>
          </a:p>
          <a:p>
            <a:r>
              <a:rPr lang="tr-TR" dirty="0"/>
              <a:t>Sevk; malignite olasılığı, kronik otoimmün durum veya müdahale ihtiyacı olduğunda düşünülmelidir.</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84</a:t>
            </a:fld>
            <a:endParaRPr lang="tr-TR"/>
          </a:p>
        </p:txBody>
      </p:sp>
    </p:spTree>
    <p:extLst>
      <p:ext uri="{BB962C8B-B14F-4D97-AF65-F5344CB8AC3E}">
        <p14:creationId xmlns:p14="http://schemas.microsoft.com/office/powerpoint/2010/main" val="13126654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3600" dirty="0" smtClean="0"/>
              <a:t>DİNLEDİĞİNİZ İÇİN TEŞEKKÜRLER.</a:t>
            </a:r>
            <a:endParaRPr lang="tr-TR" sz="3600" dirty="0"/>
          </a:p>
        </p:txBody>
      </p:sp>
      <p:sp>
        <p:nvSpPr>
          <p:cNvPr id="4" name="AutoShape 2" descr="BalonEvi Gülen Yüz Baskılı Sarı Balon 12 Inch 100 Adet Fiyatı, Yorumları -  TRENDY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2900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85</a:t>
            </a:fld>
            <a:endParaRPr lang="tr-TR"/>
          </a:p>
        </p:txBody>
      </p:sp>
    </p:spTree>
    <p:extLst>
      <p:ext uri="{BB962C8B-B14F-4D97-AF65-F5344CB8AC3E}">
        <p14:creationId xmlns:p14="http://schemas.microsoft.com/office/powerpoint/2010/main" val="2410942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marL="0" indent="0">
              <a:buNone/>
            </a:pPr>
            <a:r>
              <a:rPr lang="tr-TR" sz="1400" dirty="0" smtClean="0"/>
              <a:t>Kaynaklar:</a:t>
            </a:r>
          </a:p>
          <a:p>
            <a:endParaRPr lang="tr-TR" sz="1400" dirty="0"/>
          </a:p>
          <a:p>
            <a:r>
              <a:rPr lang="tr-TR" sz="1400" b="1" dirty="0"/>
              <a:t> Evaluation of Jaundice in </a:t>
            </a:r>
            <a:r>
              <a:rPr lang="tr-TR" sz="1400" b="1" dirty="0" smtClean="0"/>
              <a:t>Adults; </a:t>
            </a:r>
            <a:r>
              <a:rPr lang="tr-TR" sz="1400" b="1" i="1" dirty="0"/>
              <a:t>American Family Physician February 1, 2017 </a:t>
            </a:r>
            <a:r>
              <a:rPr lang="tr-TR" sz="1400" b="1" dirty="0"/>
              <a:t>◆ </a:t>
            </a:r>
            <a:r>
              <a:rPr lang="tr-TR" sz="1400" b="1" i="1" dirty="0"/>
              <a:t>Volume 95, Number 3 </a:t>
            </a:r>
            <a:endParaRPr lang="tr-TR" sz="1400" b="1" i="1" dirty="0" smtClean="0"/>
          </a:p>
          <a:p>
            <a:r>
              <a:rPr lang="tr-TR" sz="1400" b="1" dirty="0"/>
              <a:t>Diagnostic </a:t>
            </a:r>
            <a:r>
              <a:rPr lang="tr-TR" sz="1400" b="1" dirty="0" smtClean="0"/>
              <a:t>Approach to </a:t>
            </a:r>
            <a:r>
              <a:rPr lang="tr-TR" sz="1400" b="1" dirty="0"/>
              <a:t>the Patient </a:t>
            </a:r>
            <a:r>
              <a:rPr lang="tr-TR" sz="1400" b="1" dirty="0" smtClean="0"/>
              <a:t>with Jaundice, </a:t>
            </a:r>
            <a:r>
              <a:rPr lang="tr-TR" sz="1400" b="1" dirty="0"/>
              <a:t>Department of Family </a:t>
            </a:r>
            <a:r>
              <a:rPr lang="tr-TR" sz="1400" b="1" dirty="0" smtClean="0"/>
              <a:t>Medicine (2011)</a:t>
            </a:r>
          </a:p>
          <a:p>
            <a:r>
              <a:rPr lang="tr-TR" sz="1400" b="1" dirty="0"/>
              <a:t>Bilirubin </a:t>
            </a:r>
            <a:r>
              <a:rPr lang="tr-TR" sz="1400" b="1" dirty="0" smtClean="0"/>
              <a:t>metabolism ; </a:t>
            </a:r>
            <a:r>
              <a:rPr lang="tr-TR" sz="1400" dirty="0" smtClean="0">
                <a:hlinkClick r:id="rId3"/>
              </a:rPr>
              <a:t>https</a:t>
            </a:r>
            <a:r>
              <a:rPr lang="tr-TR" sz="1400" dirty="0">
                <a:hlinkClick r:id="rId3"/>
              </a:rPr>
              <a:t>://</a:t>
            </a:r>
            <a:r>
              <a:rPr lang="tr-TR" sz="1400" dirty="0" smtClean="0">
                <a:hlinkClick r:id="rId3"/>
              </a:rPr>
              <a:t>www.uptodate.com/contents/bilirubin-metabolism?search=sterkobilinojen&amp;source=search_result&amp;selectedTitle=1~1&amp;usage_type=default&amp;display_rank=1</a:t>
            </a:r>
            <a:endParaRPr lang="tr-TR" sz="1400" dirty="0" smtClean="0"/>
          </a:p>
          <a:p>
            <a:r>
              <a:rPr lang="tr-TR" sz="1400" b="1" dirty="0"/>
              <a:t>Hepatitis A virus infection in adults: Epidemiology, clinical manifestations, and </a:t>
            </a:r>
            <a:r>
              <a:rPr lang="tr-TR" sz="1400" b="1" dirty="0" smtClean="0"/>
              <a:t>diagnosis; </a:t>
            </a:r>
            <a:r>
              <a:rPr lang="tr-TR" sz="1400" dirty="0" smtClean="0">
                <a:hlinkClick r:id="rId4"/>
              </a:rPr>
              <a:t>https</a:t>
            </a:r>
            <a:r>
              <a:rPr lang="tr-TR" sz="1400" dirty="0">
                <a:hlinkClick r:id="rId4"/>
              </a:rPr>
              <a:t>://</a:t>
            </a:r>
            <a:r>
              <a:rPr lang="tr-TR" sz="1400" dirty="0" smtClean="0">
                <a:hlinkClick r:id="rId4"/>
              </a:rPr>
              <a:t>www.uptodate.com/contents/hepatitis-a-virus-infection-in-adults-epidemiology-clinical-manifestations-and-diagnosis?search=viral%20hepatit&amp;topicRef=3574&amp;source=see_link</a:t>
            </a:r>
            <a:endParaRPr lang="tr-TR" sz="1400" dirty="0" smtClean="0"/>
          </a:p>
          <a:p>
            <a:r>
              <a:rPr lang="tr-TR" sz="1400" b="1" dirty="0"/>
              <a:t>Diagnosis of hepatitis D virus </a:t>
            </a:r>
            <a:r>
              <a:rPr lang="tr-TR" sz="1400" b="1" dirty="0" smtClean="0"/>
              <a:t>infection;</a:t>
            </a:r>
            <a:r>
              <a:rPr lang="tr-TR" sz="1400" b="1" dirty="0" smtClean="0">
                <a:hlinkClick r:id="rId5"/>
              </a:rPr>
              <a:t>https</a:t>
            </a:r>
            <a:r>
              <a:rPr lang="tr-TR" sz="1400" b="1" dirty="0">
                <a:hlinkClick r:id="rId5"/>
              </a:rPr>
              <a:t>://</a:t>
            </a:r>
            <a:r>
              <a:rPr lang="tr-TR" sz="1400" b="1" dirty="0" smtClean="0">
                <a:hlinkClick r:id="rId5"/>
              </a:rPr>
              <a:t>www.uptodate.com/contents/diagnosis-of-hepatitis-d-virus-infection?search=hepatit%20d&amp;source=search_result&amp;selectedTitle=3~57&amp;usage_type=default&amp;display_rank=3</a:t>
            </a:r>
            <a:endParaRPr lang="tr-TR" sz="1400" b="1" dirty="0" smtClean="0"/>
          </a:p>
          <a:p>
            <a:r>
              <a:rPr lang="tr-TR" sz="1400" b="1" dirty="0" smtClean="0"/>
              <a:t>EKMUD; enfeksiyon hastalıkları kitabı</a:t>
            </a:r>
          </a:p>
          <a:p>
            <a:r>
              <a:rPr lang="tr-TR" sz="1400" b="1" dirty="0"/>
              <a:t>CECIL Essentials of Medicine 7th ed. </a:t>
            </a:r>
            <a:endParaRPr lang="tr-TR" sz="1400" b="1" dirty="0" smtClean="0"/>
          </a:p>
          <a:p>
            <a:r>
              <a:rPr lang="tr-TR" sz="1400" b="1" dirty="0" smtClean="0"/>
              <a:t>Current aile hekimliği tanı ve tedavi</a:t>
            </a:r>
          </a:p>
          <a:p>
            <a:r>
              <a:rPr lang="tr-TR" sz="1400" b="1" dirty="0"/>
              <a:t>11. Ulusal İç Hastalıkları </a:t>
            </a:r>
            <a:r>
              <a:rPr lang="tr-TR" sz="1400" b="1" dirty="0" smtClean="0"/>
              <a:t>Kongresi, </a:t>
            </a:r>
            <a:r>
              <a:rPr lang="tr-TR" sz="1400" b="1" dirty="0"/>
              <a:t>İstanbul Üniversitesi, İstanbul Tıp </a:t>
            </a:r>
            <a:r>
              <a:rPr lang="tr-TR" sz="1400" b="1" dirty="0" smtClean="0"/>
              <a:t>Fakültesi, sarılıklı hastaya yaklaşım</a:t>
            </a:r>
          </a:p>
          <a:p>
            <a:r>
              <a:rPr lang="tr-TR" sz="1400" b="1" dirty="0" smtClean="0"/>
              <a:t>Lange iç hastalıklarında semptomdan tanıya</a:t>
            </a:r>
          </a:p>
          <a:p>
            <a:pPr marL="0" indent="0">
              <a:buNone/>
            </a:pPr>
            <a:endParaRPr lang="tr-TR" sz="1400" b="1" dirty="0" smtClean="0"/>
          </a:p>
          <a:p>
            <a:endParaRPr lang="tr-TR" sz="14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86</a:t>
            </a:fld>
            <a:endParaRPr lang="tr-TR"/>
          </a:p>
        </p:txBody>
      </p:sp>
    </p:spTree>
    <p:extLst>
      <p:ext uri="{BB962C8B-B14F-4D97-AF65-F5344CB8AC3E}">
        <p14:creationId xmlns:p14="http://schemas.microsoft.com/office/powerpoint/2010/main" val="780340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53566"/>
            <a:ext cx="5101200" cy="670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1800899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5987</TotalTime>
  <Words>6111</Words>
  <Application>Microsoft Office PowerPoint</Application>
  <PresentationFormat>Ekran Gösterisi (4:3)</PresentationFormat>
  <Paragraphs>939</Paragraphs>
  <Slides>86</Slides>
  <Notes>66</Notes>
  <HiddenSlides>0</HiddenSlides>
  <MMClips>1</MMClips>
  <ScaleCrop>false</ScaleCrop>
  <HeadingPairs>
    <vt:vector size="4" baseType="variant">
      <vt:variant>
        <vt:lpstr>Tema</vt:lpstr>
      </vt:variant>
      <vt:variant>
        <vt:i4>1</vt:i4>
      </vt:variant>
      <vt:variant>
        <vt:lpstr>Slayt Başlıkları</vt:lpstr>
      </vt:variant>
      <vt:variant>
        <vt:i4>86</vt:i4>
      </vt:variant>
    </vt:vector>
  </HeadingPairs>
  <TitlesOfParts>
    <vt:vector size="87" baseType="lpstr">
      <vt:lpstr>Ofis Teması</vt:lpstr>
      <vt:lpstr>PowerPoint Sunusu</vt:lpstr>
      <vt:lpstr>Amaç</vt:lpstr>
      <vt:lpstr>Hedefler </vt:lpstr>
      <vt:lpstr>Bilirubin Metabolizması</vt:lpstr>
      <vt:lpstr>Bilirubin Metabolizması</vt:lpstr>
      <vt:lpstr>PowerPoint Sunusu</vt:lpstr>
      <vt:lpstr>PowerPoint Sunusu</vt:lpstr>
      <vt:lpstr>Bilirubin Metabolizması</vt:lpstr>
      <vt:lpstr>PowerPoint Sunusu</vt:lpstr>
      <vt:lpstr>Sarılık</vt:lpstr>
      <vt:lpstr>Sarılık</vt:lpstr>
      <vt:lpstr>Psödosarılık</vt:lpstr>
      <vt:lpstr>PowerPoint Sunusu</vt:lpstr>
      <vt:lpstr>Sarılıklı hastanın araştırılması-öykü</vt:lpstr>
      <vt:lpstr>Sarılıklı hastanın araştırılması-öykü</vt:lpstr>
      <vt:lpstr>Sarılıklı hastanın araştırılması-öykü</vt:lpstr>
      <vt:lpstr>Sarılıklı hastanın araştırılması-öykü</vt:lpstr>
      <vt:lpstr>Sarılıklı hastanın araştırılması-öykü</vt:lpstr>
      <vt:lpstr>Sarılıklı hastanın araştırılması -Fizik muayene</vt:lpstr>
      <vt:lpstr>Sarılıklı hastanın araştırılması -Fizik muayene</vt:lpstr>
      <vt:lpstr>Sarılıklı hastanın araştırılması -Fizik muayene</vt:lpstr>
      <vt:lpstr>Sarılıklı hastanın araştırılması -Fizik muayene</vt:lpstr>
      <vt:lpstr>Sarılıklı hastanın araştırılması -Fizik muayene</vt:lpstr>
      <vt:lpstr>Sarılıklı hastanın araştırılması -Fizik muayene</vt:lpstr>
      <vt:lpstr>Sarılıklı hastanın araştırılması -Fizik muayene</vt:lpstr>
      <vt:lpstr>Sarılıklı hastanın araştırılması -Fizik muayene</vt:lpstr>
      <vt:lpstr>Sarılıklı hastanın araştırılması -Fizik muayene</vt:lpstr>
      <vt:lpstr>Sarılıklı hastanın araştırılması -Fizik muayene</vt:lpstr>
      <vt:lpstr>Laboratuvar</vt:lpstr>
      <vt:lpstr>Görüntüleme </vt:lpstr>
      <vt:lpstr>Karaciğer biyopsisi</vt:lpstr>
      <vt:lpstr>PowerPoint Sunusu</vt:lpstr>
      <vt:lpstr>Unkonjuge Hiperbilirubinemi</vt:lpstr>
      <vt:lpstr>Hemoliz </vt:lpstr>
      <vt:lpstr>Hemoliz </vt:lpstr>
      <vt:lpstr>Gilbert Sendromu</vt:lpstr>
      <vt:lpstr>Gilbert Sendromu</vt:lpstr>
      <vt:lpstr>Crigler-Najjar sendromu</vt:lpstr>
      <vt:lpstr>PowerPoint Sunusu</vt:lpstr>
      <vt:lpstr>Konjuge Hiperbilirubinemi </vt:lpstr>
      <vt:lpstr>Viral hepatitler </vt:lpstr>
      <vt:lpstr>Viral hepatitler </vt:lpstr>
      <vt:lpstr>Viral hepatitler </vt:lpstr>
      <vt:lpstr>Viral hepatitler </vt:lpstr>
      <vt:lpstr>Viral hepatitler </vt:lpstr>
      <vt:lpstr>Viral hepatitler </vt:lpstr>
      <vt:lpstr>Hepatit A</vt:lpstr>
      <vt:lpstr>Hepatit B</vt:lpstr>
      <vt:lpstr>Hepatit B</vt:lpstr>
      <vt:lpstr>Hepatit B</vt:lpstr>
      <vt:lpstr>Hepatit D</vt:lpstr>
      <vt:lpstr>PowerPoint Sunusu</vt:lpstr>
      <vt:lpstr>PowerPoint Sunusu</vt:lpstr>
      <vt:lpstr>Hepatit C</vt:lpstr>
      <vt:lpstr>PowerPoint Sunusu</vt:lpstr>
      <vt:lpstr>Hepatit C</vt:lpstr>
      <vt:lpstr>Hepatit E</vt:lpstr>
      <vt:lpstr>Akut viral hepatitlerde serolojik testlerin yorumlanması</vt:lpstr>
      <vt:lpstr>Nonalkolik yağlı karaciğer hastalığı</vt:lpstr>
      <vt:lpstr>Nonalkolik yağlı karaciğer hastalığı</vt:lpstr>
      <vt:lpstr>Alkolik yağlı karaciğer</vt:lpstr>
      <vt:lpstr>Alkolik hepatit </vt:lpstr>
      <vt:lpstr>PowerPoint Sunusu</vt:lpstr>
      <vt:lpstr>Koledokolitiazis</vt:lpstr>
      <vt:lpstr>Kolelitiazis risk faktörleri</vt:lpstr>
      <vt:lpstr>Koledokolitiazis</vt:lpstr>
      <vt:lpstr>Akut Kolanjit</vt:lpstr>
      <vt:lpstr>Akut Kolanjit</vt:lpstr>
      <vt:lpstr>Akut Kolanjit</vt:lpstr>
      <vt:lpstr>Akut Kolanjit</vt:lpstr>
      <vt:lpstr>Safra taşı pankreatiti</vt:lpstr>
      <vt:lpstr>Safra taşı pankreatiti</vt:lpstr>
      <vt:lpstr>Safra taşı pankreatiti</vt:lpstr>
      <vt:lpstr>Olgu 1 </vt:lpstr>
      <vt:lpstr>Olgu 1 </vt:lpstr>
      <vt:lpstr>Olgu 1 </vt:lpstr>
      <vt:lpstr>Olgu 1 </vt:lpstr>
      <vt:lpstr>Olgu 2</vt:lpstr>
      <vt:lpstr>Olgu 2 </vt:lpstr>
      <vt:lpstr>Olgu 2 </vt:lpstr>
      <vt:lpstr>Olgu 2 </vt:lpstr>
      <vt:lpstr>Olgu 2 </vt:lpstr>
      <vt:lpstr>Primer bakıda 5 anahtar nokta</vt:lpstr>
      <vt:lpstr>Primer bakıda 5 anahtar nokta</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Faruk</dc:creator>
  <cp:lastModifiedBy>ronaldinho424</cp:lastModifiedBy>
  <cp:revision>286</cp:revision>
  <dcterms:created xsi:type="dcterms:W3CDTF">2021-11-06T08:58:33Z</dcterms:created>
  <dcterms:modified xsi:type="dcterms:W3CDTF">2021-11-30T07:22:17Z</dcterms:modified>
</cp:coreProperties>
</file>