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259" r:id="rId4"/>
    <p:sldId id="332" r:id="rId5"/>
    <p:sldId id="334" r:id="rId6"/>
    <p:sldId id="333" r:id="rId7"/>
    <p:sldId id="326" r:id="rId8"/>
    <p:sldId id="327" r:id="rId9"/>
    <p:sldId id="335" r:id="rId10"/>
    <p:sldId id="296" r:id="rId11"/>
    <p:sldId id="305" r:id="rId12"/>
    <p:sldId id="310" r:id="rId13"/>
    <p:sldId id="309" r:id="rId14"/>
    <p:sldId id="311" r:id="rId15"/>
    <p:sldId id="312" r:id="rId16"/>
    <p:sldId id="313" r:id="rId17"/>
    <p:sldId id="314" r:id="rId18"/>
    <p:sldId id="315" r:id="rId19"/>
    <p:sldId id="316" r:id="rId20"/>
    <p:sldId id="317" r:id="rId21"/>
    <p:sldId id="337" r:id="rId22"/>
    <p:sldId id="318" r:id="rId23"/>
    <p:sldId id="307" r:id="rId24"/>
    <p:sldId id="329" r:id="rId25"/>
    <p:sldId id="308" r:id="rId26"/>
    <p:sldId id="321" r:id="rId27"/>
    <p:sldId id="306" r:id="rId28"/>
    <p:sldId id="322" r:id="rId29"/>
    <p:sldId id="323" r:id="rId30"/>
    <p:sldId id="324" r:id="rId31"/>
    <p:sldId id="325" r:id="rId32"/>
    <p:sldId id="328" r:id="rId33"/>
    <p:sldId id="320" r:id="rId34"/>
    <p:sldId id="336" r:id="rId35"/>
    <p:sldId id="331" r:id="rId36"/>
    <p:sldId id="319" r:id="rId37"/>
    <p:sldId id="297" r:id="rId38"/>
    <p:sldId id="330" r:id="rId39"/>
    <p:sldId id="304" r:id="rId40"/>
    <p:sldId id="298" r:id="rId41"/>
    <p:sldId id="303" r:id="rId42"/>
    <p:sldId id="299" r:id="rId43"/>
    <p:sldId id="302" r:id="rId44"/>
    <p:sldId id="301" r:id="rId45"/>
    <p:sldId id="300" r:id="rId46"/>
    <p:sldId id="273" r:id="rId47"/>
    <p:sldId id="274"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70" autoAdjust="0"/>
  </p:normalViewPr>
  <p:slideViewPr>
    <p:cSldViewPr snapToGrid="0">
      <p:cViewPr varScale="1">
        <p:scale>
          <a:sx n="56" d="100"/>
          <a:sy n="56" d="100"/>
        </p:scale>
        <p:origin x="14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582C4-1530-4C8D-B4A2-E0CF2F6D05AC}" type="datetimeFigureOut">
              <a:rPr lang="tr-TR" smtClean="0"/>
              <a:t>13.04.2023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BC716-BE34-4A65-8E0B-8744010C159E}" type="slidenum">
              <a:rPr lang="tr-TR" smtClean="0"/>
              <a:t>‹#›</a:t>
            </a:fld>
            <a:endParaRPr lang="tr-TR"/>
          </a:p>
        </p:txBody>
      </p:sp>
    </p:spTree>
    <p:extLst>
      <p:ext uri="{BB962C8B-B14F-4D97-AF65-F5344CB8AC3E}">
        <p14:creationId xmlns:p14="http://schemas.microsoft.com/office/powerpoint/2010/main" val="428318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C109FF0-671B-449D-B968-DA627A467E07}" type="slidenum">
              <a:rPr lang="tr-TR" smtClean="0"/>
              <a:t>2</a:t>
            </a:fld>
            <a:endParaRPr lang="tr-TR"/>
          </a:p>
        </p:txBody>
      </p:sp>
    </p:spTree>
    <p:extLst>
      <p:ext uri="{BB962C8B-B14F-4D97-AF65-F5344CB8AC3E}">
        <p14:creationId xmlns:p14="http://schemas.microsoft.com/office/powerpoint/2010/main" val="4261915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444444"/>
                </a:solidFill>
                <a:effectLst/>
                <a:latin typeface="Open Sans" panose="020B0606030504020204" pitchFamily="34" charset="0"/>
              </a:rPr>
              <a:t>Genellikle beyaz ekmek referans besin (Gİ=100) olarak kabul edilir ve glisemik indeksi ölçülecek besin, bu değerlerle karşılaştırılır. Referans besin olarak glikozun kabul edildiği çalışmalarda vardır.</a:t>
            </a:r>
            <a:endParaRPr lang="tr-TR" dirty="0"/>
          </a:p>
          <a:p>
            <a:endParaRPr lang="tr-TR" dirty="0"/>
          </a:p>
          <a:p>
            <a:r>
              <a:rPr lang="tr-TR" dirty="0"/>
              <a:t>Herhangi bir gıdanın Glisemik İndeksi, bunun, referans alınan bir gıdayla (genelde glikoz veya beyaz ekmekle) karşılaştırmalı olarak test edilmesiyle ölçülür. Kullanılan referans ve test gıdalarda sindirilebilir karbonhidrat miktarları aynı (genelde 50 </a:t>
            </a:r>
            <a:r>
              <a:rPr lang="tr-TR" dirty="0" err="1"/>
              <a:t>gr</a:t>
            </a:r>
            <a:r>
              <a:rPr lang="tr-TR" dirty="0"/>
              <a:t>) olmalıdır. </a:t>
            </a:r>
          </a:p>
          <a:p>
            <a:endParaRPr lang="tr-TR" dirty="0"/>
          </a:p>
          <a:p>
            <a:r>
              <a:rPr lang="tr-TR" dirty="0"/>
              <a:t>Kısaca yenildikten 2 saat sonra besinlerin gösterdikleri glukoz yanıtlarının standart olarak alınan ekmeğin gösterdiği yanıta göre yüzde değeridir</a:t>
            </a:r>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11</a:t>
            </a:fld>
            <a:endParaRPr lang="tr-TR"/>
          </a:p>
        </p:txBody>
      </p:sp>
    </p:spTree>
    <p:extLst>
      <p:ext uri="{BB962C8B-B14F-4D97-AF65-F5344CB8AC3E}">
        <p14:creationId xmlns:p14="http://schemas.microsoft.com/office/powerpoint/2010/main" val="3153254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Referans ve test edilecek gıdaların belirlenmiş miktarları, bir gece boyunca yemek yememiş (aç bırakılmış) 8-10 sağlıklı insana (deneğe) ayrı ayrı verilirler.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Üç saat boyunca periyodik olarak;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birinci saat içinde her 15 dakikada,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1. ve 2. saatler arasında her 30 dakikada ve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2. ve 3. saatler arasında her 30 dakikada alınan kan örneklerinde kan şekeri değerleri ölçülür. Diyabet olanlar için 3 saat boyunca, sağlıklı insanlar için 2 saat boyunca.</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Zaman dilimlerine göre, ölçüm değerlerinin -referans ve test edilen gıdalar için- ayrı ayrı ortalamaları hesaplanır, grafikleri çizilir. Bunlardan elde edilen eğrilerin (AUC) altında kalan alanlar ölçülürler. Referans gıda (glikoz) eğrisi alanı 100 olarak kabul edildiğinde, buna göre orantıyla test edilen gıdanın Gİ değeri hesaplanır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12</a:t>
            </a:fld>
            <a:endParaRPr lang="tr-TR"/>
          </a:p>
        </p:txBody>
      </p:sp>
    </p:spTree>
    <p:extLst>
      <p:ext uri="{BB962C8B-B14F-4D97-AF65-F5344CB8AC3E}">
        <p14:creationId xmlns:p14="http://schemas.microsoft.com/office/powerpoint/2010/main" val="203051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13</a:t>
            </a:fld>
            <a:endParaRPr lang="tr-TR"/>
          </a:p>
        </p:txBody>
      </p:sp>
    </p:spTree>
    <p:extLst>
      <p:ext uri="{BB962C8B-B14F-4D97-AF65-F5344CB8AC3E}">
        <p14:creationId xmlns:p14="http://schemas.microsoft.com/office/powerpoint/2010/main" val="4121984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Gıdalar Gİ değerlerine göre düşük </a:t>
            </a:r>
            <a:r>
              <a:rPr lang="tr-TR" dirty="0" err="1"/>
              <a:t>Gİ’li</a:t>
            </a:r>
            <a:r>
              <a:rPr lang="tr-TR" dirty="0"/>
              <a:t> (55 ve daha az), vasat </a:t>
            </a:r>
            <a:r>
              <a:rPr lang="tr-TR" dirty="0" err="1"/>
              <a:t>Gİ’li</a:t>
            </a:r>
            <a:r>
              <a:rPr lang="tr-TR" dirty="0"/>
              <a:t> (56-69 arası) ve yüksek </a:t>
            </a:r>
            <a:r>
              <a:rPr lang="tr-TR" dirty="0" err="1"/>
              <a:t>Gİ’li</a:t>
            </a:r>
            <a:r>
              <a:rPr lang="tr-TR" dirty="0"/>
              <a:t> (70 ve daha fazlası) olarak üç grupta sınıflanırlar.</a:t>
            </a:r>
          </a:p>
        </p:txBody>
      </p:sp>
      <p:sp>
        <p:nvSpPr>
          <p:cNvPr id="4" name="Slayt Numarası Yer Tutucusu 3"/>
          <p:cNvSpPr>
            <a:spLocks noGrp="1"/>
          </p:cNvSpPr>
          <p:nvPr>
            <p:ph type="sldNum" sz="quarter" idx="5"/>
          </p:nvPr>
        </p:nvSpPr>
        <p:spPr/>
        <p:txBody>
          <a:bodyPr/>
          <a:lstStyle/>
          <a:p>
            <a:fld id="{FB7F8CF7-0E70-4CB9-BA37-E04AED543E81}" type="slidenum">
              <a:rPr lang="tr-TR" smtClean="0"/>
              <a:t>14</a:t>
            </a:fld>
            <a:endParaRPr lang="tr-TR"/>
          </a:p>
        </p:txBody>
      </p:sp>
    </p:spTree>
    <p:extLst>
      <p:ext uri="{BB962C8B-B14F-4D97-AF65-F5344CB8AC3E}">
        <p14:creationId xmlns:p14="http://schemas.microsoft.com/office/powerpoint/2010/main" val="1395371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15</a:t>
            </a:fld>
            <a:endParaRPr lang="tr-TR"/>
          </a:p>
        </p:txBody>
      </p:sp>
    </p:spTree>
    <p:extLst>
      <p:ext uri="{BB962C8B-B14F-4D97-AF65-F5344CB8AC3E}">
        <p14:creationId xmlns:p14="http://schemas.microsoft.com/office/powerpoint/2010/main" val="2796533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Tablo Gİ değerleri genelde gıdaların 50 </a:t>
            </a:r>
            <a:r>
              <a:rPr lang="tr-TR" dirty="0" err="1"/>
              <a:t>gr</a:t>
            </a:r>
            <a:r>
              <a:rPr lang="tr-TR" dirty="0"/>
              <a:t> sindirilebilir karbonhidrat ihtiva eden miktarları için belirlenmiştir. Değişik besinlerin bu miktarda sindirilebilir karbonhidrat ihtiva eden miktarları ağırlık ve hacim bakımından farklı farklı olmaktadır. 50 </a:t>
            </a:r>
            <a:r>
              <a:rPr lang="tr-TR" dirty="0" err="1"/>
              <a:t>gr</a:t>
            </a:r>
            <a:r>
              <a:rPr lang="tr-TR" dirty="0"/>
              <a:t> sindirilebilir karbonhidrat almak için karpuz gibi su oranı yüksek gıdalarda çok daha fazla miktarda karpuz yemek gerekir. Bununla kıyaslandığında konsantre gıdalarda yenecek miktar oldukça düşüktür. Ayrıca öğünlerde alınan besinlerin porsiyon büyüklükleri 50 </a:t>
            </a:r>
            <a:r>
              <a:rPr lang="tr-TR" dirty="0" err="1"/>
              <a:t>gr</a:t>
            </a:r>
            <a:r>
              <a:rPr lang="tr-TR" dirty="0"/>
              <a:t> sindirilebilir karbonhidrat karşılığı miktarlar değil, değişken olmaktadır</a:t>
            </a:r>
            <a:endParaRPr lang="tr-TR" dirty="0">
              <a:effectLst/>
            </a:endParaRPr>
          </a:p>
          <a:p>
            <a:endParaRPr lang="tr-TR" dirty="0">
              <a:effectLst/>
            </a:endParaRPr>
          </a:p>
          <a:p>
            <a:r>
              <a:rPr lang="tr-TR" dirty="0">
                <a:effectLst/>
              </a:rPr>
              <a:t>Beyaz buğday ekmeği              1 dilimde 17 </a:t>
            </a:r>
            <a:r>
              <a:rPr lang="tr-TR" dirty="0" err="1">
                <a:effectLst/>
              </a:rPr>
              <a:t>gr</a:t>
            </a:r>
            <a:r>
              <a:rPr lang="tr-TR" dirty="0">
                <a:effectLst/>
              </a:rPr>
              <a:t> </a:t>
            </a:r>
            <a:r>
              <a:rPr lang="tr-TR" dirty="0" err="1">
                <a:effectLst/>
              </a:rPr>
              <a:t>kh</a:t>
            </a:r>
            <a:r>
              <a:rPr lang="tr-TR" dirty="0">
                <a:effectLst/>
              </a:rPr>
              <a:t> </a:t>
            </a:r>
          </a:p>
          <a:p>
            <a:r>
              <a:rPr lang="tr-TR" dirty="0">
                <a:effectLst/>
              </a:rPr>
              <a:t>Tam buğday/kepekli ekmek     1 dilim 30 </a:t>
            </a:r>
            <a:r>
              <a:rPr lang="tr-TR" dirty="0" err="1">
                <a:effectLst/>
              </a:rPr>
              <a:t>gr</a:t>
            </a:r>
            <a:r>
              <a:rPr lang="tr-TR" dirty="0">
                <a:effectLst/>
              </a:rPr>
              <a:t> 1 dilimde 16 </a:t>
            </a:r>
            <a:r>
              <a:rPr lang="tr-TR" dirty="0" err="1">
                <a:effectLst/>
              </a:rPr>
              <a:t>gr</a:t>
            </a:r>
            <a:r>
              <a:rPr lang="tr-TR" dirty="0">
                <a:effectLst/>
              </a:rPr>
              <a:t> </a:t>
            </a:r>
            <a:r>
              <a:rPr lang="tr-TR" dirty="0" err="1">
                <a:effectLst/>
              </a:rPr>
              <a:t>kh</a:t>
            </a:r>
            <a:r>
              <a:rPr lang="tr-TR" dirty="0">
                <a:effectLst/>
              </a:rPr>
              <a:t>              </a:t>
            </a:r>
          </a:p>
          <a:p>
            <a:r>
              <a:rPr lang="tr-TR" dirty="0">
                <a:effectLst/>
              </a:rPr>
              <a:t>1 tabak pişmiş bulgur 26 </a:t>
            </a:r>
            <a:r>
              <a:rPr lang="tr-TR" dirty="0" err="1">
                <a:effectLst/>
              </a:rPr>
              <a:t>gr</a:t>
            </a:r>
            <a:r>
              <a:rPr lang="tr-TR" dirty="0">
                <a:effectLst/>
              </a:rPr>
              <a:t> </a:t>
            </a:r>
            <a:r>
              <a:rPr lang="tr-TR" dirty="0" err="1">
                <a:effectLst/>
              </a:rPr>
              <a:t>kh</a:t>
            </a:r>
            <a:endParaRPr lang="tr-TR" dirty="0">
              <a:effectLst/>
            </a:endParaRPr>
          </a:p>
        </p:txBody>
      </p:sp>
      <p:sp>
        <p:nvSpPr>
          <p:cNvPr id="4" name="Slayt Numarası Yer Tutucusu 3"/>
          <p:cNvSpPr>
            <a:spLocks noGrp="1"/>
          </p:cNvSpPr>
          <p:nvPr>
            <p:ph type="sldNum" sz="quarter" idx="5"/>
          </p:nvPr>
        </p:nvSpPr>
        <p:spPr/>
        <p:txBody>
          <a:bodyPr/>
          <a:lstStyle/>
          <a:p>
            <a:fld id="{C80BC716-BE34-4A65-8E0B-8744010C159E}" type="slidenum">
              <a:rPr lang="tr-TR" smtClean="0"/>
              <a:t>16</a:t>
            </a:fld>
            <a:endParaRPr lang="tr-TR"/>
          </a:p>
        </p:txBody>
      </p:sp>
    </p:spTree>
    <p:extLst>
      <p:ext uri="{BB962C8B-B14F-4D97-AF65-F5344CB8AC3E}">
        <p14:creationId xmlns:p14="http://schemas.microsoft.com/office/powerpoint/2010/main" val="1525914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80BC716-BE34-4A65-8E0B-8744010C159E}" type="slidenum">
              <a:rPr lang="tr-TR" smtClean="0"/>
              <a:t>17</a:t>
            </a:fld>
            <a:endParaRPr lang="tr-TR"/>
          </a:p>
        </p:txBody>
      </p:sp>
    </p:spTree>
    <p:extLst>
      <p:ext uri="{BB962C8B-B14F-4D97-AF65-F5344CB8AC3E}">
        <p14:creationId xmlns:p14="http://schemas.microsoft.com/office/powerpoint/2010/main" val="1133301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80BC716-BE34-4A65-8E0B-8744010C159E}" type="slidenum">
              <a:rPr lang="tr-TR" smtClean="0"/>
              <a:t>18</a:t>
            </a:fld>
            <a:endParaRPr lang="tr-TR"/>
          </a:p>
        </p:txBody>
      </p:sp>
    </p:spTree>
    <p:extLst>
      <p:ext uri="{BB962C8B-B14F-4D97-AF65-F5344CB8AC3E}">
        <p14:creationId xmlns:p14="http://schemas.microsoft.com/office/powerpoint/2010/main" val="1319285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80BC716-BE34-4A65-8E0B-8744010C159E}" type="slidenum">
              <a:rPr lang="tr-TR" smtClean="0"/>
              <a:t>19</a:t>
            </a:fld>
            <a:endParaRPr lang="tr-TR"/>
          </a:p>
        </p:txBody>
      </p:sp>
    </p:spTree>
    <p:extLst>
      <p:ext uri="{BB962C8B-B14F-4D97-AF65-F5344CB8AC3E}">
        <p14:creationId xmlns:p14="http://schemas.microsoft.com/office/powerpoint/2010/main" val="3838356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80BC716-BE34-4A65-8E0B-8744010C159E}" type="slidenum">
              <a:rPr lang="tr-TR" smtClean="0"/>
              <a:t>20</a:t>
            </a:fld>
            <a:endParaRPr lang="tr-TR"/>
          </a:p>
        </p:txBody>
      </p:sp>
    </p:spTree>
    <p:extLst>
      <p:ext uri="{BB962C8B-B14F-4D97-AF65-F5344CB8AC3E}">
        <p14:creationId xmlns:p14="http://schemas.microsoft.com/office/powerpoint/2010/main" val="17212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3</a:t>
            </a:fld>
            <a:endParaRPr lang="tr-TR"/>
          </a:p>
        </p:txBody>
      </p:sp>
    </p:spTree>
    <p:extLst>
      <p:ext uri="{BB962C8B-B14F-4D97-AF65-F5344CB8AC3E}">
        <p14:creationId xmlns:p14="http://schemas.microsoft.com/office/powerpoint/2010/main" val="1320041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80BC716-BE34-4A65-8E0B-8744010C159E}" type="slidenum">
              <a:rPr lang="tr-TR" smtClean="0"/>
              <a:t>21</a:t>
            </a:fld>
            <a:endParaRPr lang="tr-TR"/>
          </a:p>
        </p:txBody>
      </p:sp>
    </p:spTree>
    <p:extLst>
      <p:ext uri="{BB962C8B-B14F-4D97-AF65-F5344CB8AC3E}">
        <p14:creationId xmlns:p14="http://schemas.microsoft.com/office/powerpoint/2010/main" val="1138454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effectLst/>
            </a:endParaRPr>
          </a:p>
          <a:p>
            <a:r>
              <a:rPr lang="tr-TR" sz="1800" dirty="0">
                <a:solidFill>
                  <a:srgbClr val="FF0000"/>
                </a:solidFill>
                <a:effectLst/>
                <a:latin typeface="Georgia" panose="02040502050405020303" pitchFamily="18" charset="0"/>
                <a:ea typeface="Times New Roman" panose="02020603050405020304" pitchFamily="18" charset="0"/>
              </a:rPr>
              <a:t>Yer fıstığı düşük ve çikolata orta düşük glisemik indekse sahiptir. Bunlar, günlük olarak yüksek oranda alınmasını tavsiye edeceğiniz yiyecekler değildir, </a:t>
            </a:r>
            <a:r>
              <a:rPr lang="tr-TR" sz="1800" dirty="0" err="1">
                <a:solidFill>
                  <a:srgbClr val="FF0000"/>
                </a:solidFill>
                <a:effectLst/>
                <a:latin typeface="Georgia" panose="02040502050405020303" pitchFamily="18" charset="0"/>
                <a:ea typeface="Times New Roman" panose="02020603050405020304" pitchFamily="18" charset="0"/>
              </a:rPr>
              <a:t>örn</a:t>
            </a:r>
            <a:r>
              <a:rPr lang="tr-TR" sz="1800" dirty="0">
                <a:solidFill>
                  <a:srgbClr val="FF0000"/>
                </a:solidFill>
                <a:effectLst/>
                <a:latin typeface="Georgia" panose="02040502050405020303" pitchFamily="18" charset="0"/>
                <a:ea typeface="Times New Roman" panose="02020603050405020304" pitchFamily="18" charset="0"/>
              </a:rPr>
              <a:t>. yüksek yağ içeriği nedeniyle.</a:t>
            </a:r>
            <a:endParaRPr lang="tr-TR" sz="1800" dirty="0">
              <a:effectLst/>
              <a:latin typeface="Times New Roman" panose="02020603050405020304" pitchFamily="18" charset="0"/>
              <a:ea typeface="Times New Roman" panose="02020603050405020304" pitchFamily="18" charset="0"/>
            </a:endParaRPr>
          </a:p>
          <a:p>
            <a:endParaRPr lang="tr-TR" dirty="0"/>
          </a:p>
        </p:txBody>
      </p:sp>
      <p:sp>
        <p:nvSpPr>
          <p:cNvPr id="4" name="Slayt Numarası Yer Tutucusu 3"/>
          <p:cNvSpPr>
            <a:spLocks noGrp="1"/>
          </p:cNvSpPr>
          <p:nvPr>
            <p:ph type="sldNum" sz="quarter" idx="5"/>
          </p:nvPr>
        </p:nvSpPr>
        <p:spPr/>
        <p:txBody>
          <a:bodyPr/>
          <a:lstStyle/>
          <a:p>
            <a:fld id="{C80BC716-BE34-4A65-8E0B-8744010C159E}" type="slidenum">
              <a:rPr lang="tr-TR" smtClean="0"/>
              <a:t>22</a:t>
            </a:fld>
            <a:endParaRPr lang="tr-TR"/>
          </a:p>
        </p:txBody>
      </p:sp>
    </p:spTree>
    <p:extLst>
      <p:ext uri="{BB962C8B-B14F-4D97-AF65-F5344CB8AC3E}">
        <p14:creationId xmlns:p14="http://schemas.microsoft.com/office/powerpoint/2010/main" val="2751889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effectLst/>
                <a:ea typeface="Times New Roman" panose="02020603050405020304" pitchFamily="18" charset="0"/>
              </a:rPr>
              <a:t>---N</a:t>
            </a:r>
            <a:r>
              <a:rPr lang="tr-TR" dirty="0"/>
              <a:t>işasta, amiloz ve amilopektin polimerlerinden oluşur. Bunların nişastadaki oranları bitkiden bitkiye, aynı bitkide türünde de çeşitten çeşide farklılık gösterirler. Amiloz; moleküllerinin sıkışık yapıda olması, az su emmesi ve hazmının yavaş olması nedenleriyle Gİ değerini düşürme özelliğindedir. Nişastasında amiloz oranı yüksek olan fasulye düşük </a:t>
            </a:r>
            <a:r>
              <a:rPr lang="tr-TR" dirty="0" err="1"/>
              <a:t>Gİ’e</a:t>
            </a:r>
            <a:r>
              <a:rPr lang="tr-TR" dirty="0"/>
              <a:t> (28) sahiptir. Amilopektin, molekülleri gevşek yapıda olup daha fazla su emer. Çabuk hazmedilir ve Gİ değerini artırma etkisi yapar. Fazla pişmiş pirinçte amilopektin seviyesi ve dolayısıyla Gİ değeri (98) yüksektir.</a:t>
            </a:r>
            <a:endParaRPr lang="tr-TR" sz="12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effectLst/>
              <a:ea typeface="Times New Roman" panose="02020603050405020304" pitchFamily="18" charset="0"/>
            </a:endParaRPr>
          </a:p>
          <a:p>
            <a:r>
              <a:rPr lang="tr-TR" dirty="0"/>
              <a:t>---Yağlar ve proteinler, nişastanın sindirimini yavaşlatırlar. Bu nedenle yüksek oranlarda yağ ve protein ihtiva eden fıstık ezmesi gibi gıdaların </a:t>
            </a:r>
            <a:r>
              <a:rPr lang="tr-TR" dirty="0" err="1"/>
              <a:t>Gİ’leri</a:t>
            </a:r>
            <a:r>
              <a:rPr lang="tr-TR" dirty="0"/>
              <a:t> düşüktür. </a:t>
            </a:r>
            <a:r>
              <a:rPr lang="tr-TR" dirty="0" err="1"/>
              <a:t>Gİ’i</a:t>
            </a:r>
            <a:r>
              <a:rPr lang="tr-TR" dirty="0"/>
              <a:t> yüksek gıdalarla yağ ve proteince zengin olanların birlikte alınması öğünün </a:t>
            </a:r>
            <a:r>
              <a:rPr lang="tr-TR" dirty="0" err="1"/>
              <a:t>Gİ’inin</a:t>
            </a:r>
            <a:r>
              <a:rPr lang="tr-TR" dirty="0"/>
              <a:t> makul seviyelere inmesine yardımcı olur. Ancak, yağın enerji değeri yüksektir, dolayısıyla fazla alınması durumunda kilo artışı ve yağlanmaya neden olacağından, miktarının ayarlanması gerekir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Yemeklerde karbonhidratlı ve proteince zengin besinlerin birlikte tüketilmesi öğünün </a:t>
            </a:r>
            <a:r>
              <a:rPr lang="tr-TR" dirty="0" err="1"/>
              <a:t>Gİ’inin</a:t>
            </a:r>
            <a:r>
              <a:rPr lang="tr-TR" dirty="0"/>
              <a:t> düşürülmesini sağlar. Muzu tek başına tüketmek yerine süt ile, meyveleri yoğurt ile ya da patatesi etle tüketmek gibi…</a:t>
            </a:r>
          </a:p>
          <a:p>
            <a:endParaRPr lang="tr-TR" dirty="0"/>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23</a:t>
            </a:fld>
            <a:endParaRPr lang="tr-TR"/>
          </a:p>
        </p:txBody>
      </p:sp>
    </p:spTree>
    <p:extLst>
      <p:ext uri="{BB962C8B-B14F-4D97-AF65-F5344CB8AC3E}">
        <p14:creationId xmlns:p14="http://schemas.microsoft.com/office/powerpoint/2010/main" val="606124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---Suda eriyen lifli maddeler sindirim esnasında kıvamlı ve jel formuna benzer bir yapıya dönüşerek nişasta üzerine etkili olan enzim aktivitesini yavaşlatırlar, dolayısıyla </a:t>
            </a:r>
            <a:r>
              <a:rPr lang="tr-TR" dirty="0" err="1"/>
              <a:t>Gİ’i</a:t>
            </a:r>
            <a:r>
              <a:rPr lang="tr-TR" dirty="0"/>
              <a:t> düşürme tesiri yaparlar. Bu maddeler bakımından zengin elma, yulaf ve baklagiller düşük Gİ değerine sahipken; </a:t>
            </a:r>
            <a:r>
              <a:rPr lang="tr-TR" dirty="0" err="1"/>
              <a:t>hazm</a:t>
            </a:r>
            <a:r>
              <a:rPr lang="tr-TR" dirty="0"/>
              <a:t> olan lifli maddesi çok az olan, rafine undan yapılan beyaz buğday ekmeğinin Gİ değeri yüksektir. Ekmek yapımında </a:t>
            </a:r>
            <a:r>
              <a:rPr lang="tr-TR" dirty="0" err="1"/>
              <a:t>hazm</a:t>
            </a:r>
            <a:r>
              <a:rPr lang="tr-TR" dirty="0"/>
              <a:t> olan liflerce zenginleştirilmiş (yulaf ve mısır kepekleri, kurutulmuş meyve, </a:t>
            </a:r>
            <a:r>
              <a:rPr lang="tr-TR" dirty="0" err="1"/>
              <a:t>kuryemiş</a:t>
            </a:r>
            <a:r>
              <a:rPr lang="tr-TR" dirty="0"/>
              <a:t> ilave edilmiş) un kullanmak </a:t>
            </a:r>
            <a:r>
              <a:rPr lang="tr-TR" dirty="0" err="1"/>
              <a:t>Gİ’i</a:t>
            </a:r>
            <a:r>
              <a:rPr lang="tr-TR" dirty="0"/>
              <a:t> düşürme etkisi yapmaktadır.</a:t>
            </a:r>
          </a:p>
          <a:p>
            <a:endParaRPr lang="tr-TR" dirty="0"/>
          </a:p>
          <a:p>
            <a:r>
              <a:rPr lang="tr-TR" dirty="0"/>
              <a:t>---Yiyeceğin üzeri tahıllar ve baklagiller gibi fibröz tabaka ile kaplıysa, bu tabaka sindirim için engel oluşturarak besinin sindirimini yavaşlatır, </a:t>
            </a:r>
            <a:r>
              <a:rPr lang="tr-TR" dirty="0" err="1"/>
              <a:t>GI’i</a:t>
            </a:r>
            <a:r>
              <a:rPr lang="tr-TR" dirty="0"/>
              <a:t> düşürür. Öğütme ve saflaştırma gibi işlemler ise </a:t>
            </a:r>
            <a:r>
              <a:rPr lang="tr-TR" dirty="0" err="1"/>
              <a:t>GI’i</a:t>
            </a:r>
            <a:r>
              <a:rPr lang="tr-TR" dirty="0"/>
              <a:t> yükseltir (</a:t>
            </a:r>
            <a:r>
              <a:rPr lang="tr-TR" dirty="0" err="1"/>
              <a:t>Yazgünoğlu</a:t>
            </a:r>
            <a:r>
              <a:rPr lang="tr-TR" dirty="0"/>
              <a:t>, 2005 ; Sayalsan, 2005). Besinlerin partikül büyüklüğünün azaltılması, besinin glisemik indeks değerini artırmaktadır (Köksal, 2008). Örneğin meyve sularının glisemik indeks değeri meyvenin kendisinden daha fazladır</a:t>
            </a:r>
          </a:p>
          <a:p>
            <a:r>
              <a:rPr lang="tr-TR" dirty="0"/>
              <a:t>Genelde besinlerin katı formlarının püre hallerine göre Gİ değerleri daha düşüktür</a:t>
            </a:r>
          </a:p>
        </p:txBody>
      </p:sp>
      <p:sp>
        <p:nvSpPr>
          <p:cNvPr id="4" name="Slayt Numarası Yer Tutucusu 3"/>
          <p:cNvSpPr>
            <a:spLocks noGrp="1"/>
          </p:cNvSpPr>
          <p:nvPr>
            <p:ph type="sldNum" sz="quarter" idx="5"/>
          </p:nvPr>
        </p:nvSpPr>
        <p:spPr/>
        <p:txBody>
          <a:bodyPr/>
          <a:lstStyle/>
          <a:p>
            <a:fld id="{FB7F8CF7-0E70-4CB9-BA37-E04AED543E81}" type="slidenum">
              <a:rPr lang="tr-TR" smtClean="0"/>
              <a:t>24</a:t>
            </a:fld>
            <a:endParaRPr lang="tr-TR"/>
          </a:p>
        </p:txBody>
      </p:sp>
    </p:spTree>
    <p:extLst>
      <p:ext uri="{BB962C8B-B14F-4D97-AF65-F5344CB8AC3E}">
        <p14:creationId xmlns:p14="http://schemas.microsoft.com/office/powerpoint/2010/main" val="3085636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--Rafine olmayan gıdalar genelde daha fazla lif veya posa içerirler. İşlenip rafine haline getirilen beyaz ekmek, beyaz pirinç, kurabiye, meyve suları, şekerler vb. gıdaların Glisemik İndeksi, işlenmemişlerinkine (rafine olmayanlarınkine) göre daha yüksektir. </a:t>
            </a:r>
          </a:p>
          <a:p>
            <a:endParaRPr lang="tr-TR" dirty="0"/>
          </a:p>
          <a:p>
            <a:r>
              <a:rPr lang="tr-TR" dirty="0"/>
              <a:t>--Meyvelerin ham olanlarının olgunlarına göre Gİ değerleri daha düşüktür. </a:t>
            </a:r>
          </a:p>
          <a:p>
            <a:endParaRPr lang="tr-TR" dirty="0"/>
          </a:p>
          <a:p>
            <a:r>
              <a:rPr lang="tr-TR" dirty="0"/>
              <a:t>--Besinlerin yavaş tüketilmesi ile sindirim ve emilim azalır. Buna bağlı olarak glisemik indeks de düşmektedir</a:t>
            </a:r>
          </a:p>
        </p:txBody>
      </p:sp>
      <p:sp>
        <p:nvSpPr>
          <p:cNvPr id="4" name="Slayt Numarası Yer Tutucusu 3"/>
          <p:cNvSpPr>
            <a:spLocks noGrp="1"/>
          </p:cNvSpPr>
          <p:nvPr>
            <p:ph type="sldNum" sz="quarter" idx="5"/>
          </p:nvPr>
        </p:nvSpPr>
        <p:spPr/>
        <p:txBody>
          <a:bodyPr/>
          <a:lstStyle/>
          <a:p>
            <a:fld id="{FB7F8CF7-0E70-4CB9-BA37-E04AED543E81}" type="slidenum">
              <a:rPr lang="tr-TR" smtClean="0"/>
              <a:t>25</a:t>
            </a:fld>
            <a:endParaRPr lang="tr-TR"/>
          </a:p>
        </p:txBody>
      </p:sp>
    </p:spTree>
    <p:extLst>
      <p:ext uri="{BB962C8B-B14F-4D97-AF65-F5344CB8AC3E}">
        <p14:creationId xmlns:p14="http://schemas.microsoft.com/office/powerpoint/2010/main" val="2416132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--Uzun süreli pişirilme nişasta moleküllerinin şişmesine ve gıdanın yumuşamasına, dolayısıyla hazmının daha çabuk olmasına neden olur. 10 - 15 dakika süreyle kaynatılmış spagettinin </a:t>
            </a:r>
            <a:r>
              <a:rPr lang="tr-TR" dirty="0" err="1"/>
              <a:t>Gİ’i</a:t>
            </a:r>
            <a:r>
              <a:rPr lang="tr-TR" dirty="0"/>
              <a:t>, 20 dakika kaynatılmış olanın </a:t>
            </a:r>
            <a:r>
              <a:rPr lang="tr-TR" dirty="0" err="1"/>
              <a:t>Gİ’inden</a:t>
            </a:r>
            <a:r>
              <a:rPr lang="tr-TR" dirty="0"/>
              <a:t> daha düşük olur. Kıvamında pişmiş (al </a:t>
            </a:r>
            <a:r>
              <a:rPr lang="tr-TR" dirty="0" err="1"/>
              <a:t>dente</a:t>
            </a:r>
            <a:r>
              <a:rPr lang="tr-TR" dirty="0"/>
              <a:t>) makarna ve salatadan oluşan bir öğünün </a:t>
            </a:r>
            <a:r>
              <a:rPr lang="tr-TR" dirty="0" err="1"/>
              <a:t>Gİ’i</a:t>
            </a:r>
            <a:r>
              <a:rPr lang="tr-TR" dirty="0"/>
              <a:t> makul seviyelerde olacaktır. </a:t>
            </a:r>
          </a:p>
          <a:p>
            <a:endParaRPr lang="tr-TR" dirty="0"/>
          </a:p>
          <a:p>
            <a:r>
              <a:rPr lang="tr-TR" dirty="0"/>
              <a:t>--Asit, nişastanın sindirimini yavaşlatır. Gıdaların üretimi sırasında kullanılan ve ortamda asit oluşturan uygulamalarda, elde edilen ürünün Gİ değeri daha düşük olur. Ekşi maya kullanılarak üretilen tam buğday ekmeğinin, rafine undan sanayi tipi mayayla elde edilen beyaz buğday ekmeğine göre Gİ değeri daha düşük olmaktadır. </a:t>
            </a:r>
          </a:p>
        </p:txBody>
      </p:sp>
      <p:sp>
        <p:nvSpPr>
          <p:cNvPr id="4" name="Slayt Numarası Yer Tutucusu 3"/>
          <p:cNvSpPr>
            <a:spLocks noGrp="1"/>
          </p:cNvSpPr>
          <p:nvPr>
            <p:ph type="sldNum" sz="quarter" idx="5"/>
          </p:nvPr>
        </p:nvSpPr>
        <p:spPr/>
        <p:txBody>
          <a:bodyPr/>
          <a:lstStyle/>
          <a:p>
            <a:fld id="{FB7F8CF7-0E70-4CB9-BA37-E04AED543E81}" type="slidenum">
              <a:rPr lang="tr-TR" smtClean="0"/>
              <a:t>26</a:t>
            </a:fld>
            <a:endParaRPr lang="tr-TR"/>
          </a:p>
        </p:txBody>
      </p:sp>
    </p:spTree>
    <p:extLst>
      <p:ext uri="{BB962C8B-B14F-4D97-AF65-F5344CB8AC3E}">
        <p14:creationId xmlns:p14="http://schemas.microsoft.com/office/powerpoint/2010/main" val="2087587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Her hangi bir gıdanın glisemik indeksi, 50 </a:t>
            </a:r>
            <a:r>
              <a:rPr lang="tr-TR" dirty="0" err="1"/>
              <a:t>gr</a:t>
            </a:r>
            <a:r>
              <a:rPr lang="tr-TR" dirty="0"/>
              <a:t> sindirilebilir karbonhidrat ihtiva eden miktarında belirlenmektedir. Bu miktar, -sindirilebilir karbonhidrat oranına bağlı olarak- besinden besine değişkenlik göstermekte; mesela karpuz gibi sıvı oranı yüksek besinlerde yüksek olurken, karbonhidrat konsantrasyonu yüksek gıdalarda daha düşük olmaktadır. Ayrıca diyet programları </a:t>
            </a:r>
            <a:r>
              <a:rPr lang="tr-TR" dirty="0" err="1"/>
              <a:t>Gİ’in</a:t>
            </a:r>
            <a:r>
              <a:rPr lang="tr-TR" dirty="0"/>
              <a:t> hesaplandığı miktarlara göre değil; tüketilecek gıdanın porsiyonu (ağırlığı ve/veya hacmi) ölçü alınarak yapılmaktadır. Bu gerekçelerle diyet programlarının hazırlanmasında </a:t>
            </a:r>
            <a:r>
              <a:rPr lang="tr-TR" dirty="0" err="1"/>
              <a:t>Gİ’den</a:t>
            </a:r>
            <a:r>
              <a:rPr lang="tr-TR" dirty="0"/>
              <a:t> yalnız başına yaralanma yetersiz kalmış, ilave ölçü birimi olarak “Glisemik Yük” kavramı geliştirilmiştir. </a:t>
            </a:r>
            <a:endParaRPr lang="tr-T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000000"/>
                </a:solidFill>
                <a:effectLst/>
                <a:latin typeface="Times New Roman" panose="02020603050405020304" pitchFamily="18" charset="0"/>
              </a:rPr>
              <a:t>Glisemik yük (GL), GI ve belirli bir gıda miktarındaki toplam mevcut karbonhidrat içeriğinin ürünüdür. Karbonhidratların hem kalitesini (yani GI) hem de miktarını yansıtır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27</a:t>
            </a:fld>
            <a:endParaRPr lang="tr-TR"/>
          </a:p>
        </p:txBody>
      </p:sp>
    </p:spTree>
    <p:extLst>
      <p:ext uri="{BB962C8B-B14F-4D97-AF65-F5344CB8AC3E}">
        <p14:creationId xmlns:p14="http://schemas.microsoft.com/office/powerpoint/2010/main" val="532958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000000"/>
                </a:solidFill>
                <a:effectLst/>
                <a:latin typeface="Times New Roman" panose="02020603050405020304" pitchFamily="18" charset="0"/>
              </a:rPr>
              <a:t>Belirli besinlerin tüketilmesinden sonra oluşan glisemik cevabın bir indeksidir.</a:t>
            </a:r>
            <a:endParaRPr lang="tr-TR" b="0" i="0" dirty="0">
              <a:solidFill>
                <a:srgbClr val="444444"/>
              </a:solidFill>
              <a:effectLst/>
              <a:latin typeface="Open Sans" panose="020B0606030504020204" pitchFamily="34" charset="0"/>
            </a:endParaRP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GY, alınan gıdanın glisemik indeks değeri ile karbonhidrat miktarı (</a:t>
            </a:r>
            <a:r>
              <a:rPr lang="tr-TR" sz="1200" dirty="0" err="1"/>
              <a:t>gr</a:t>
            </a:r>
            <a:r>
              <a:rPr lang="tr-TR" sz="1200" dirty="0"/>
              <a:t> olarak) çarpılıp 100’e bölünmesiyle elde edilir.</a:t>
            </a:r>
          </a:p>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28</a:t>
            </a:fld>
            <a:endParaRPr lang="tr-TR"/>
          </a:p>
        </p:txBody>
      </p:sp>
    </p:spTree>
    <p:extLst>
      <p:ext uri="{BB962C8B-B14F-4D97-AF65-F5344CB8AC3E}">
        <p14:creationId xmlns:p14="http://schemas.microsoft.com/office/powerpoint/2010/main" val="1366400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29</a:t>
            </a:fld>
            <a:endParaRPr lang="tr-TR"/>
          </a:p>
        </p:txBody>
      </p:sp>
    </p:spTree>
    <p:extLst>
      <p:ext uri="{BB962C8B-B14F-4D97-AF65-F5344CB8AC3E}">
        <p14:creationId xmlns:p14="http://schemas.microsoft.com/office/powerpoint/2010/main" val="3972915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80BC716-BE34-4A65-8E0B-8744010C159E}" type="slidenum">
              <a:rPr lang="tr-TR" smtClean="0"/>
              <a:t>30</a:t>
            </a:fld>
            <a:endParaRPr lang="tr-TR"/>
          </a:p>
        </p:txBody>
      </p:sp>
    </p:spTree>
    <p:extLst>
      <p:ext uri="{BB962C8B-B14F-4D97-AF65-F5344CB8AC3E}">
        <p14:creationId xmlns:p14="http://schemas.microsoft.com/office/powerpoint/2010/main" val="395680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Karbonhidratlar diyetimizin temelidir. Üç besin ögesinden biridir . Pek çok besinde bulunur ve gram başına 4 kcal enerji sağlar.</a:t>
            </a:r>
          </a:p>
          <a:p>
            <a:r>
              <a:rPr lang="tr-TR" dirty="0"/>
              <a:t>Kimyasal bileşenlerine göre  monosakkarit, disakkarit, polisakkarit olarak sınıflandırılabilir.</a:t>
            </a:r>
          </a:p>
          <a:p>
            <a:endParaRPr lang="tr-TR" dirty="0"/>
          </a:p>
          <a:p>
            <a:r>
              <a:rPr lang="tr-TR" dirty="0"/>
              <a:t>Basit karbonhidrat: monosakkarit ve disakkaritleri içerir.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C00000"/>
                </a:solidFill>
                <a:effectLst/>
                <a:latin typeface="robotoCondensed"/>
              </a:rPr>
              <a:t>Çok kolay sindirilir ve hızla kana karışır ve kan şekerini hızla yükseltirler ve aynı zamanda da hızla düşmesine neden olabilirler. Bu durum da kişilerde çabuk acıkma ve doygunluk hissinin azalmasına neden olabilir. Bütün tatlılar, meşrubatlar, çikolata, kurabiyeler, kekler, bisküviler ve hamur işleri fazla miktarda basit karbonhidrat içerir.</a:t>
            </a:r>
          </a:p>
          <a:p>
            <a:endParaRPr lang="tr-TR" dirty="0"/>
          </a:p>
          <a:p>
            <a:r>
              <a:rPr lang="tr-TR" dirty="0"/>
              <a:t>Kompleks karbonhidrat: monosakkarit bileşenlerin düz veya dallı olarak birleşmesiyle oluşur. Glikojen, nişasta ve posayı içerir.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000000"/>
                </a:solidFill>
                <a:effectLst/>
                <a:latin typeface="robotoCondensed"/>
              </a:rPr>
              <a:t>Kompleks karbonhidratlar ise tahıl, ekmek, bazı meyveler, sebze, baklagillerde bulunan karbonhidrat türüdür. Kompleks karbonhidratlar rafine edilmemiştir yani lifleri ayrılmamıştır. Bu sebeple daha sağlıklıdırlar. Lifli besinler sindirim sırasında daha fazla metabolik enerji tüketirler. Sindirimleri daha uzun sürdüğü için, kan şekerini çok hızlı yükseltmezler. Kandaki şeker seviyesinin sabit kalmasına yardımcı olurlar.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a:p>
            <a:endParaRPr lang="tr-TR" dirty="0"/>
          </a:p>
        </p:txBody>
      </p:sp>
      <p:sp>
        <p:nvSpPr>
          <p:cNvPr id="4" name="Slayt Numarası Yer Tutucusu 3"/>
          <p:cNvSpPr>
            <a:spLocks noGrp="1"/>
          </p:cNvSpPr>
          <p:nvPr>
            <p:ph type="sldNum" sz="quarter" idx="5"/>
          </p:nvPr>
        </p:nvSpPr>
        <p:spPr/>
        <p:txBody>
          <a:bodyPr/>
          <a:lstStyle/>
          <a:p>
            <a:fld id="{C80BC716-BE34-4A65-8E0B-8744010C159E}" type="slidenum">
              <a:rPr lang="tr-TR" smtClean="0"/>
              <a:t>4</a:t>
            </a:fld>
            <a:endParaRPr lang="tr-TR"/>
          </a:p>
        </p:txBody>
      </p:sp>
    </p:spTree>
    <p:extLst>
      <p:ext uri="{BB962C8B-B14F-4D97-AF65-F5344CB8AC3E}">
        <p14:creationId xmlns:p14="http://schemas.microsoft.com/office/powerpoint/2010/main" val="3518667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32</a:t>
            </a:fld>
            <a:endParaRPr lang="tr-TR"/>
          </a:p>
        </p:txBody>
      </p:sp>
    </p:spTree>
    <p:extLst>
      <p:ext uri="{BB962C8B-B14F-4D97-AF65-F5344CB8AC3E}">
        <p14:creationId xmlns:p14="http://schemas.microsoft.com/office/powerpoint/2010/main" val="1858457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0" i="0" dirty="0">
              <a:solidFill>
                <a:srgbClr val="202124"/>
              </a:solidFill>
              <a:effectLst/>
              <a:latin typeface="arial" panose="020B0604020202020204" pitchFamily="34" charset="0"/>
            </a:endParaRPr>
          </a:p>
          <a:p>
            <a:r>
              <a:rPr lang="tr-TR" dirty="0"/>
              <a:t>1 standart porsiyon meyve = 150 g = 1 küçük kase (küçük taneli meyveler ve doğranmış olanlar için) = 1 kupa =1 yumruk (büyük meyveler için)  Bu miktar ülkemiz mutfağındaki servis miktarı ile uyumludur. </a:t>
            </a:r>
          </a:p>
          <a:p>
            <a:r>
              <a:rPr lang="tr-TR" dirty="0"/>
              <a:t>1 standart porsiyon pişmiş sebze = 150 g= 1 kupa = 4-5 yemek kaşığı = 2 orta kepçe  Bu miktar menülerde 1 veya ikinci kap olarak servis edilen miktar ile uyumludur (53,54). </a:t>
            </a:r>
          </a:p>
          <a:p>
            <a:r>
              <a:rPr lang="tr-TR" dirty="0"/>
              <a:t>1 standart porsiyon, çiğ söğüş/salata sebze (yaprak olanlar hariç) = 150 g = 1 küçük kase dolusu</a:t>
            </a:r>
          </a:p>
        </p:txBody>
      </p:sp>
      <p:sp>
        <p:nvSpPr>
          <p:cNvPr id="4" name="Slayt Numarası Yer Tutucusu 3"/>
          <p:cNvSpPr>
            <a:spLocks noGrp="1"/>
          </p:cNvSpPr>
          <p:nvPr>
            <p:ph type="sldNum" sz="quarter" idx="5"/>
          </p:nvPr>
        </p:nvSpPr>
        <p:spPr/>
        <p:txBody>
          <a:bodyPr/>
          <a:lstStyle/>
          <a:p>
            <a:fld id="{FB7F8CF7-0E70-4CB9-BA37-E04AED543E81}" type="slidenum">
              <a:rPr lang="tr-TR" smtClean="0"/>
              <a:t>33</a:t>
            </a:fld>
            <a:endParaRPr lang="tr-TR"/>
          </a:p>
        </p:txBody>
      </p:sp>
    </p:spTree>
    <p:extLst>
      <p:ext uri="{BB962C8B-B14F-4D97-AF65-F5344CB8AC3E}">
        <p14:creationId xmlns:p14="http://schemas.microsoft.com/office/powerpoint/2010/main" val="962954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80BC716-BE34-4A65-8E0B-8744010C159E}" type="slidenum">
              <a:rPr lang="tr-TR" smtClean="0"/>
              <a:t>34</a:t>
            </a:fld>
            <a:endParaRPr lang="tr-TR"/>
          </a:p>
        </p:txBody>
      </p:sp>
    </p:spTree>
    <p:extLst>
      <p:ext uri="{BB962C8B-B14F-4D97-AF65-F5344CB8AC3E}">
        <p14:creationId xmlns:p14="http://schemas.microsoft.com/office/powerpoint/2010/main" val="2267175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Sağlıklı bir beslenme düzenine ulaşmak, tipik yiyecek seçimlerini değiştirmek anlamına gelir</a:t>
            </a:r>
          </a:p>
        </p:txBody>
      </p:sp>
      <p:sp>
        <p:nvSpPr>
          <p:cNvPr id="4" name="Slayt Numarası Yer Tutucusu 3"/>
          <p:cNvSpPr>
            <a:spLocks noGrp="1"/>
          </p:cNvSpPr>
          <p:nvPr>
            <p:ph type="sldNum" sz="quarter" idx="5"/>
          </p:nvPr>
        </p:nvSpPr>
        <p:spPr/>
        <p:txBody>
          <a:bodyPr/>
          <a:lstStyle/>
          <a:p>
            <a:fld id="{C80BC716-BE34-4A65-8E0B-8744010C159E}" type="slidenum">
              <a:rPr lang="tr-TR" smtClean="0"/>
              <a:t>35</a:t>
            </a:fld>
            <a:endParaRPr lang="tr-TR"/>
          </a:p>
        </p:txBody>
      </p:sp>
    </p:spTree>
    <p:extLst>
      <p:ext uri="{BB962C8B-B14F-4D97-AF65-F5344CB8AC3E}">
        <p14:creationId xmlns:p14="http://schemas.microsoft.com/office/powerpoint/2010/main" val="1081572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Kilo verme için hazırlanan bir diyet programında Glisemik İndeksi ve Glisemik Yükü düşük yiyecekler her zaman iyi sonuç vermeyebilirler. </a:t>
            </a:r>
          </a:p>
          <a:p>
            <a:r>
              <a:rPr lang="tr-TR" dirty="0"/>
              <a:t>Bu özelliklere sahip ancak yağ oranları yüksek yiyecekler, fazla kalorili olduklarından kilo almaya neden olurlar. Mesele tam yağlı 250 ml sütün </a:t>
            </a:r>
            <a:r>
              <a:rPr lang="tr-TR" dirty="0" err="1"/>
              <a:t>Gİ’i</a:t>
            </a:r>
            <a:r>
              <a:rPr lang="tr-TR" dirty="0"/>
              <a:t> 31 ve </a:t>
            </a:r>
            <a:r>
              <a:rPr lang="tr-TR" dirty="0" err="1"/>
              <a:t>GY’ü</a:t>
            </a:r>
            <a:r>
              <a:rPr lang="tr-TR" dirty="0"/>
              <a:t> 2 olmasına karşılık, bu tür sütler yüksek yağ muhtevaları bakımından kilo verme için hazırlanan diyet programlarında uygun bir seçim değildirler. Kilo verme için, enerji açısından dengeli bir diyet programının tercih edilmesi gerekir</a:t>
            </a:r>
          </a:p>
        </p:txBody>
      </p:sp>
      <p:sp>
        <p:nvSpPr>
          <p:cNvPr id="4" name="Slayt Numarası Yer Tutucusu 3"/>
          <p:cNvSpPr>
            <a:spLocks noGrp="1"/>
          </p:cNvSpPr>
          <p:nvPr>
            <p:ph type="sldNum" sz="quarter" idx="5"/>
          </p:nvPr>
        </p:nvSpPr>
        <p:spPr/>
        <p:txBody>
          <a:bodyPr/>
          <a:lstStyle/>
          <a:p>
            <a:fld id="{FB7F8CF7-0E70-4CB9-BA37-E04AED543E81}" type="slidenum">
              <a:rPr lang="tr-TR" smtClean="0"/>
              <a:t>36</a:t>
            </a:fld>
            <a:endParaRPr lang="tr-TR"/>
          </a:p>
        </p:txBody>
      </p:sp>
    </p:spTree>
    <p:extLst>
      <p:ext uri="{BB962C8B-B14F-4D97-AF65-F5344CB8AC3E}">
        <p14:creationId xmlns:p14="http://schemas.microsoft.com/office/powerpoint/2010/main" val="33059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Yüksek glisemik indeksli yiyeceklerin sürekli tüketimi ile 24 saatlik kan glikozu ve insülin seviyelerinin yükseldiği bilinmektedir. Ayrıca diyetin glisemik yükünün yükselmesi hiperglisemi ve hiperinsülinemiye neden olur (Alphan, 2008). </a:t>
            </a:r>
            <a:r>
              <a:rPr lang="tr-TR" dirty="0" err="1"/>
              <a:t>GI’i</a:t>
            </a:r>
            <a:r>
              <a:rPr lang="tr-TR" dirty="0"/>
              <a:t> yüksek besinler kan glikoz seviyesinin aşırı yükselmesine neden olarak insülin salınımını artırmaktadır. Bu durum uzun vadede vücudun insüline duyarsızlaşmasına ve tip 2 diyabet gelişmesine yol açabilmektedir.</a:t>
            </a:r>
          </a:p>
          <a:p>
            <a:endParaRPr lang="tr-TR" dirty="0"/>
          </a:p>
          <a:p>
            <a:r>
              <a:rPr lang="tr-TR" dirty="0"/>
              <a:t>Yenmelerinden sonra kan şekerini hızla yükselten gıdalar, pankreasın aşırı insülin salınımına yol açar. Artan insülin, kan şekerinin vücutta yağ olarak depolanmasına, kanda şeker oranının hızla düşmesine neden olur. Bir yandan kişi yağlanıp kilo alırken, diğer taraftan (besin almış olmasına rağmen) çabuk acıkır. Kan şekerindeki aşırı yükselişler, pankreasın fazla insülin üretmesi, yağlanma, kan şekerindeki ani düşüşler, açlık hissi ve bunun tetikleyeceği oburluk peş peşe birbirini takip eder. Bu durum; yıllar içinde genetik yatkınlığı olan kişilerde şişmanlığa, insülin direncine , beta-hücrelerinde işlev bozukluklarına, oksidatif strese , yangıya, damar çeperlerinde bozukluklara ve kan yağ tablosunda bozulmalara, sonunda Tip 2 diyabetin ortaya çıkmasına, hipertansiyona ve damar sertliğine yol açabilir.</a:t>
            </a:r>
          </a:p>
        </p:txBody>
      </p:sp>
      <p:sp>
        <p:nvSpPr>
          <p:cNvPr id="4" name="Slayt Numarası Yer Tutucusu 3"/>
          <p:cNvSpPr>
            <a:spLocks noGrp="1"/>
          </p:cNvSpPr>
          <p:nvPr>
            <p:ph type="sldNum" sz="quarter" idx="5"/>
          </p:nvPr>
        </p:nvSpPr>
        <p:spPr/>
        <p:txBody>
          <a:bodyPr/>
          <a:lstStyle/>
          <a:p>
            <a:fld id="{FB7F8CF7-0E70-4CB9-BA37-E04AED543E81}" type="slidenum">
              <a:rPr lang="tr-TR" smtClean="0"/>
              <a:t>37</a:t>
            </a:fld>
            <a:endParaRPr lang="tr-TR"/>
          </a:p>
        </p:txBody>
      </p:sp>
    </p:spTree>
    <p:extLst>
      <p:ext uri="{BB962C8B-B14F-4D97-AF65-F5344CB8AC3E}">
        <p14:creationId xmlns:p14="http://schemas.microsoft.com/office/powerpoint/2010/main" val="46115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000000"/>
                </a:solidFill>
                <a:effectLst/>
                <a:latin typeface="Times New Roman" panose="02020603050405020304" pitchFamily="18" charset="0"/>
              </a:rPr>
              <a:t>--</a:t>
            </a:r>
            <a:r>
              <a:rPr lang="tr-TR" sz="1200" b="0" i="0" dirty="0">
                <a:solidFill>
                  <a:srgbClr val="000000"/>
                </a:solidFill>
                <a:effectLst/>
              </a:rPr>
              <a:t>Tip 2 diyabet riski taşıyan çok uluslu (İtalya, İsveç ve Amerika Birleşik Devletleri) yetişkinler örneğinde yüksek ve düşük GI diyetlerini karşılaştıran randomize, kontrollü bir diyet müdahalesi   </a:t>
            </a:r>
            <a:r>
              <a:rPr lang="tr-TR" b="0" i="0" dirty="0">
                <a:solidFill>
                  <a:srgbClr val="000000"/>
                </a:solidFill>
                <a:effectLst/>
                <a:latin typeface="Times New Roman" panose="02020603050405020304" pitchFamily="18" charset="0"/>
              </a:rPr>
              <a:t>Ocak 2018-Aralık 2019</a:t>
            </a:r>
            <a:endParaRPr lang="tr-TR" sz="1200" dirty="0"/>
          </a:p>
          <a:p>
            <a:endParaRPr lang="tr-TR" b="0" i="0" dirty="0">
              <a:solidFill>
                <a:srgbClr val="000000"/>
              </a:solidFill>
              <a:effectLst/>
              <a:latin typeface="Times New Roman" panose="02020603050405020304" pitchFamily="18" charset="0"/>
            </a:endParaRPr>
          </a:p>
          <a:p>
            <a:r>
              <a:rPr lang="tr-TR" b="0" i="0" dirty="0">
                <a:solidFill>
                  <a:srgbClr val="000000"/>
                </a:solidFill>
                <a:effectLst/>
                <a:latin typeface="Times New Roman" panose="02020603050405020304" pitchFamily="18" charset="0"/>
              </a:rPr>
              <a:t>--12 hafta boyunca, katılımcılar ya düşük GI ya da yüksek GI MED-HEP tükettiler. Yüksek veya düşük </a:t>
            </a:r>
            <a:r>
              <a:rPr lang="tr-TR" b="0" i="0" dirty="0" err="1">
                <a:solidFill>
                  <a:srgbClr val="000000"/>
                </a:solidFill>
                <a:effectLst/>
                <a:latin typeface="Times New Roman" panose="02020603050405020304" pitchFamily="18" charset="0"/>
              </a:rPr>
              <a:t>GI'li</a:t>
            </a:r>
            <a:r>
              <a:rPr lang="tr-TR" b="0" i="0" dirty="0">
                <a:solidFill>
                  <a:srgbClr val="000000"/>
                </a:solidFill>
                <a:effectLst/>
                <a:latin typeface="Times New Roman" panose="02020603050405020304" pitchFamily="18" charset="0"/>
              </a:rPr>
              <a:t> öğünlere tokluk plazma glikozu ve insülin yanıtlarını ve başlangıçta ve müdahale sonrasında sürekli glikoz izleme yoluyla günlük glisemik değişkenliği değerlendirdik. 160 yetişkin (86 kadın, 74 erkek; 55 ± 11 yaşında, BMI 31 ± 3 kg/m</a:t>
            </a:r>
            <a:r>
              <a:rPr lang="tr-TR" b="0" i="0" baseline="30000" dirty="0">
                <a:solidFill>
                  <a:srgbClr val="000000"/>
                </a:solidFill>
                <a:effectLst/>
                <a:latin typeface="Times New Roman" panose="02020603050405020304" pitchFamily="18" charset="0"/>
              </a:rPr>
              <a:t>2</a:t>
            </a:r>
            <a:r>
              <a:rPr lang="tr-TR" b="0" i="0" dirty="0">
                <a:solidFill>
                  <a:srgbClr val="000000"/>
                </a:solidFill>
                <a:effectLst/>
                <a:latin typeface="Times New Roman" panose="02020603050405020304" pitchFamily="18" charset="0"/>
              </a:rPr>
              <a:t> , ortalama ± SD) ≥iki metabolik sendrom özelliği ile müdahaleyi tamamladı. </a:t>
            </a:r>
          </a:p>
          <a:p>
            <a:endParaRPr lang="tr-TR" b="0" i="0" dirty="0">
              <a:solidFill>
                <a:srgbClr val="000000"/>
              </a:solidFill>
              <a:effectLst/>
              <a:latin typeface="Times New Roman" panose="02020603050405020304" pitchFamily="18" charset="0"/>
            </a:endParaRPr>
          </a:p>
          <a:p>
            <a:r>
              <a:rPr lang="tr-TR" b="0" i="0">
                <a:solidFill>
                  <a:srgbClr val="000000"/>
                </a:solidFill>
                <a:effectLst/>
                <a:latin typeface="Times New Roman" panose="02020603050405020304" pitchFamily="18" charset="0"/>
              </a:rPr>
              <a:t>--Bu </a:t>
            </a:r>
            <a:r>
              <a:rPr lang="tr-TR" b="0" i="0" dirty="0">
                <a:solidFill>
                  <a:srgbClr val="000000"/>
                </a:solidFill>
                <a:effectLst/>
                <a:latin typeface="Times New Roman" panose="02020603050405020304" pitchFamily="18" charset="0"/>
              </a:rPr>
              <a:t>bulgular, diyabetik olmayan bireyler arasında geleneksel Akdeniz tarzı bir diyete benzeyen sağlıklı özelliklere sahip karma bir diyet içinde </a:t>
            </a:r>
            <a:r>
              <a:rPr lang="tr-TR" b="0" i="0" dirty="0" err="1">
                <a:solidFill>
                  <a:srgbClr val="000000"/>
                </a:solidFill>
                <a:effectLst/>
                <a:latin typeface="Times New Roman" panose="02020603050405020304" pitchFamily="18" charset="0"/>
              </a:rPr>
              <a:t>GI'nin</a:t>
            </a:r>
            <a:r>
              <a:rPr lang="tr-TR" b="0" i="0" dirty="0">
                <a:solidFill>
                  <a:srgbClr val="000000"/>
                </a:solidFill>
                <a:effectLst/>
                <a:latin typeface="Times New Roman" panose="02020603050405020304" pitchFamily="18" charset="0"/>
              </a:rPr>
              <a:t> önemini göstermektedir. </a:t>
            </a:r>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38</a:t>
            </a:fld>
            <a:endParaRPr lang="tr-TR"/>
          </a:p>
        </p:txBody>
      </p:sp>
    </p:spTree>
    <p:extLst>
      <p:ext uri="{BB962C8B-B14F-4D97-AF65-F5344CB8AC3E}">
        <p14:creationId xmlns:p14="http://schemas.microsoft.com/office/powerpoint/2010/main" val="1274069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383636"/>
                </a:solidFill>
                <a:effectLst/>
                <a:latin typeface="Helvetica Neue"/>
              </a:rPr>
              <a:t>-2004 yılında,   4 yıllık takip</a:t>
            </a:r>
          </a:p>
          <a:p>
            <a:r>
              <a:rPr lang="tr-TR" b="0" i="0" dirty="0">
                <a:solidFill>
                  <a:srgbClr val="383636"/>
                </a:solidFill>
                <a:effectLst/>
                <a:latin typeface="Helvetica Neue"/>
              </a:rPr>
              <a:t>-Veriler, yüksek karbonhidrat içeriğine ve düşük </a:t>
            </a:r>
            <a:r>
              <a:rPr lang="tr-TR" b="0" i="0" dirty="0" err="1">
                <a:solidFill>
                  <a:srgbClr val="383636"/>
                </a:solidFill>
                <a:effectLst/>
                <a:latin typeface="Helvetica Neue"/>
              </a:rPr>
              <a:t>GI'ye</a:t>
            </a:r>
            <a:r>
              <a:rPr lang="tr-TR" b="0" i="0" dirty="0">
                <a:solidFill>
                  <a:srgbClr val="383636"/>
                </a:solidFill>
                <a:effectLst/>
                <a:latin typeface="Helvetica Neue"/>
              </a:rPr>
              <a:t> sahip bir diyetin tip 2 diyabet riskini azaltabileceğini göstermektedir. Beyaz ekmek, diyabet insidansı ile en güçlü şekilde ilişkili gıdaydı ve aynı zamanda GI ile en güçlü şekilde ilişkiliydi. Bu nedenle, yüksek karbonhidratlı bir diyette beyaz ekmekten düşük GI ekmeğe basit bir geçiş, diyabet riskini azaltabilir. Ekmek türünü değiştirmek, tamamen yeni bir yeme modeli gerektiren bir diyet değişikliğinden daha kabul edilebilir bir diyet değişikliği olabilir. Diyet </a:t>
            </a:r>
            <a:r>
              <a:rPr lang="tr-TR" b="0" i="0" dirty="0" err="1">
                <a:solidFill>
                  <a:srgbClr val="383636"/>
                </a:solidFill>
                <a:effectLst/>
                <a:latin typeface="Helvetica Neue"/>
              </a:rPr>
              <a:t>GI'sini</a:t>
            </a:r>
            <a:r>
              <a:rPr lang="tr-TR" b="0" i="0" dirty="0">
                <a:solidFill>
                  <a:srgbClr val="383636"/>
                </a:solidFill>
                <a:effectLst/>
                <a:latin typeface="Helvetica Neue"/>
              </a:rPr>
              <a:t> azaltmak, kilo vermeye de yardımcı olabilir.</a:t>
            </a:r>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39</a:t>
            </a:fld>
            <a:endParaRPr lang="tr-TR"/>
          </a:p>
        </p:txBody>
      </p:sp>
    </p:spTree>
    <p:extLst>
      <p:ext uri="{BB962C8B-B14F-4D97-AF65-F5344CB8AC3E}">
        <p14:creationId xmlns:p14="http://schemas.microsoft.com/office/powerpoint/2010/main" val="2668341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12121"/>
                </a:solidFill>
                <a:effectLst/>
                <a:latin typeface="BlinkMacSystemFont"/>
              </a:rPr>
              <a:t>ABD'deki iki tesiste çok merkezli işbirliği, Ağustos 2014 - Mayıs 2017.</a:t>
            </a:r>
          </a:p>
          <a:p>
            <a:r>
              <a:rPr lang="tr-TR" b="0" i="0" dirty="0">
                <a:solidFill>
                  <a:srgbClr val="212121"/>
                </a:solidFill>
                <a:effectLst/>
                <a:latin typeface="BlinkMacSystemFont"/>
              </a:rPr>
              <a:t>Vücut kitle indeksi 25 ve üzeri olan 18-65 yaş arası 164 yetişkin.</a:t>
            </a:r>
          </a:p>
          <a:p>
            <a:endParaRPr lang="tr-TR" b="0" i="0" dirty="0">
              <a:solidFill>
                <a:srgbClr val="212121"/>
              </a:solidFill>
              <a:effectLst/>
              <a:latin typeface="BlinkMacSystemFont"/>
            </a:endParaRPr>
          </a:p>
          <a:p>
            <a:r>
              <a:rPr lang="tr-TR" b="0" i="0" dirty="0">
                <a:solidFill>
                  <a:srgbClr val="000000"/>
                </a:solidFill>
                <a:effectLst/>
                <a:latin typeface="Times New Roman" panose="02020603050405020304" pitchFamily="18" charset="0"/>
              </a:rPr>
              <a:t>Alıştırma aşaması sırasında, 9-10 hafta boyunca %12 (%2 içinde) kilo kaybını teşvik etmek için enerji alımı kısıtlandı. Hedef kilo kaybına ulaşan katılımcıları 20 haftalık bir test aşaması için yüksek, orta veya düşük karbonhidrat test diyetlerine rastgele atadık. Test aşaması sırasında, katılımcıların enerji alımı, randomizasyondan önce elde edilen seviyenin 2 kg'ı dahilinde kilo kaybını sürdürmek için periyodik olarak ayarlandı</a:t>
            </a:r>
            <a:endParaRPr lang="tr-TR" b="0" i="0" dirty="0">
              <a:solidFill>
                <a:srgbClr val="212121"/>
              </a:solidFill>
              <a:effectLst/>
              <a:latin typeface="BlinkMacSystemFont"/>
            </a:endParaRPr>
          </a:p>
          <a:p>
            <a:endParaRPr lang="tr-TR" b="0" i="0" dirty="0">
              <a:solidFill>
                <a:srgbClr val="212121"/>
              </a:solidFill>
              <a:effectLst/>
              <a:latin typeface="BlinkMacSystemFont"/>
            </a:endParaRPr>
          </a:p>
          <a:p>
            <a:r>
              <a:rPr lang="tr-TR" b="0" i="0" dirty="0">
                <a:solidFill>
                  <a:srgbClr val="212121"/>
                </a:solidFill>
                <a:effectLst/>
                <a:latin typeface="BlinkMacSystemFont"/>
              </a:rPr>
              <a:t>Karbonhidrat-insülin modeliyle uyumlu olarak, diyet karbonhidratının düşürülmesi, kilo kaybının sürdürülmesi sırasında enerji harcamasını arttırdı. Bu metabolik etki, özellikle insülin sekresyonu yüksek olanlarda obezite tedavisinin başarısını artırabilir</a:t>
            </a:r>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40</a:t>
            </a:fld>
            <a:endParaRPr lang="tr-TR"/>
          </a:p>
        </p:txBody>
      </p:sp>
    </p:spTree>
    <p:extLst>
      <p:ext uri="{BB962C8B-B14F-4D97-AF65-F5344CB8AC3E}">
        <p14:creationId xmlns:p14="http://schemas.microsoft.com/office/powerpoint/2010/main" val="2068209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2017</a:t>
            </a:r>
          </a:p>
          <a:p>
            <a:r>
              <a:rPr lang="tr-TR" dirty="0"/>
              <a:t>Düşük glisemik indeksli (LGI) diyetlerin genellikle metabolik sağlığa fayda sağladığı bildirilir, ancak sorumlu mekanizma(</a:t>
            </a:r>
            <a:r>
              <a:rPr lang="tr-TR" dirty="0" err="1"/>
              <a:t>lar</a:t>
            </a:r>
            <a:r>
              <a:rPr lang="tr-TR" dirty="0"/>
              <a:t>) net değildir. Bu derleme çalışmaları sistematik olarak tanımlamayı amaçlamıştır. farelerde LGI diyetlerine karşı yüksek glisemik indeksin (HGI) metabolik etkilerinin araştırılması ve fareler </a:t>
            </a:r>
            <a:r>
              <a:rPr lang="tr-TR" dirty="0" err="1"/>
              <a:t>Hedge'in</a:t>
            </a:r>
            <a:r>
              <a:rPr lang="tr-TR" dirty="0"/>
              <a:t> standartlaştırılmış genel etki büyüklüğünü hesaplamak için bir meta-analiz yapıldı. 30 makale arasında, bir HGI diyeti incelenen yedi özellikten beşini artırdı.</a:t>
            </a:r>
          </a:p>
          <a:p>
            <a:endParaRPr lang="tr-TR" dirty="0"/>
          </a:p>
          <a:p>
            <a:r>
              <a:rPr lang="tr-TR" b="0" i="0" dirty="0">
                <a:solidFill>
                  <a:srgbClr val="000000"/>
                </a:solidFill>
                <a:effectLst/>
                <a:latin typeface="Times New Roman" panose="02020603050405020304" pitchFamily="18" charset="0"/>
              </a:rPr>
              <a:t>Erkek farelere ve sıçanlara HGI diyeti, bir GTT sırasında vücut ağırlığını, </a:t>
            </a:r>
            <a:r>
              <a:rPr lang="tr-TR" b="0" i="0" dirty="0" err="1">
                <a:solidFill>
                  <a:srgbClr val="000000"/>
                </a:solidFill>
                <a:effectLst/>
                <a:latin typeface="Times New Roman" panose="02020603050405020304" pitchFamily="18" charset="0"/>
              </a:rPr>
              <a:t>adipoziteyi</a:t>
            </a:r>
            <a:r>
              <a:rPr lang="tr-TR" b="0" i="0" dirty="0">
                <a:solidFill>
                  <a:srgbClr val="000000"/>
                </a:solidFill>
                <a:effectLst/>
                <a:latin typeface="Times New Roman" panose="02020603050405020304" pitchFamily="18" charset="0"/>
              </a:rPr>
              <a:t>, açlık insülin seviyelerini ve glikoz ve insülin seviyeleri için </a:t>
            </a:r>
            <a:r>
              <a:rPr lang="tr-TR" b="0" i="0" dirty="0" err="1">
                <a:solidFill>
                  <a:srgbClr val="000000"/>
                </a:solidFill>
                <a:effectLst/>
                <a:latin typeface="Times New Roman" panose="02020603050405020304" pitchFamily="18" charset="0"/>
              </a:rPr>
              <a:t>AUC'leri</a:t>
            </a:r>
            <a:r>
              <a:rPr lang="tr-TR" b="0" i="0" dirty="0">
                <a:solidFill>
                  <a:srgbClr val="000000"/>
                </a:solidFill>
                <a:effectLst/>
                <a:latin typeface="Times New Roman" panose="02020603050405020304" pitchFamily="18" charset="0"/>
              </a:rPr>
              <a:t> bir LGI diyetinden daha fazla artırır. </a:t>
            </a:r>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41</a:t>
            </a:fld>
            <a:endParaRPr lang="tr-TR"/>
          </a:p>
        </p:txBody>
      </p:sp>
    </p:spTree>
    <p:extLst>
      <p:ext uri="{BB962C8B-B14F-4D97-AF65-F5344CB8AC3E}">
        <p14:creationId xmlns:p14="http://schemas.microsoft.com/office/powerpoint/2010/main" val="331190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80BC716-BE34-4A65-8E0B-8744010C159E}" type="slidenum">
              <a:rPr lang="tr-TR" smtClean="0"/>
              <a:t>5</a:t>
            </a:fld>
            <a:endParaRPr lang="tr-TR"/>
          </a:p>
        </p:txBody>
      </p:sp>
    </p:spTree>
    <p:extLst>
      <p:ext uri="{BB962C8B-B14F-4D97-AF65-F5344CB8AC3E}">
        <p14:creationId xmlns:p14="http://schemas.microsoft.com/office/powerpoint/2010/main" val="5898424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Yüksek posa ve düşük glisemik indeks içeren diyetler, kan lipidlerini azaltır. Bununla birlikte yüksek glisemik indeksli diyetler, HDL-kolesterol metabolizmasını değiştirir ve kan HDL-kolesterol düzeyini düşürür</a:t>
            </a:r>
          </a:p>
        </p:txBody>
      </p:sp>
      <p:sp>
        <p:nvSpPr>
          <p:cNvPr id="4" name="Slayt Numarası Yer Tutucusu 3"/>
          <p:cNvSpPr>
            <a:spLocks noGrp="1"/>
          </p:cNvSpPr>
          <p:nvPr>
            <p:ph type="sldNum" sz="quarter" idx="5"/>
          </p:nvPr>
        </p:nvSpPr>
        <p:spPr/>
        <p:txBody>
          <a:bodyPr/>
          <a:lstStyle/>
          <a:p>
            <a:fld id="{FB7F8CF7-0E70-4CB9-BA37-E04AED543E81}" type="slidenum">
              <a:rPr lang="tr-TR" smtClean="0"/>
              <a:t>42</a:t>
            </a:fld>
            <a:endParaRPr lang="tr-TR"/>
          </a:p>
        </p:txBody>
      </p:sp>
    </p:spTree>
    <p:extLst>
      <p:ext uri="{BB962C8B-B14F-4D97-AF65-F5344CB8AC3E}">
        <p14:creationId xmlns:p14="http://schemas.microsoft.com/office/powerpoint/2010/main" val="897726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dirty="0">
                <a:solidFill>
                  <a:srgbClr val="000000"/>
                </a:solidFill>
                <a:effectLst/>
              </a:rPr>
              <a:t>Diyet glisemik indeksini (GI) ve diyet glisemik yükünü (GL), bir gıda sıklığı anketi kullanarak diyabet teşhisi konmamış ≥ 45 yaşındaki 18.137 sağlıklı kadın arasında ölçüldü.</a:t>
            </a:r>
            <a:endParaRPr lang="tr-TR" sz="1200" dirty="0"/>
          </a:p>
          <a:p>
            <a:endParaRPr lang="tr-TR" b="0" i="0" dirty="0">
              <a:solidFill>
                <a:srgbClr val="000000"/>
              </a:solidFill>
              <a:effectLst/>
              <a:latin typeface="Times New Roman" panose="02020603050405020304" pitchFamily="18" charset="0"/>
            </a:endParaRPr>
          </a:p>
          <a:p>
            <a:endParaRPr lang="tr-TR" b="0" i="0" dirty="0">
              <a:solidFill>
                <a:srgbClr val="000000"/>
              </a:solidFill>
              <a:effectLst/>
              <a:latin typeface="Times New Roman" panose="02020603050405020304" pitchFamily="18" charset="0"/>
            </a:endParaRPr>
          </a:p>
          <a:p>
            <a:r>
              <a:rPr lang="tr-TR" b="0" i="0" dirty="0">
                <a:solidFill>
                  <a:srgbClr val="000000"/>
                </a:solidFill>
                <a:effectLst/>
                <a:latin typeface="Times New Roman" panose="02020603050405020304" pitchFamily="18" charset="0"/>
              </a:rPr>
              <a:t>Düşük GI ve GL ile karakterize edilen diyetler, bir şekilde daha uygun lipid profilleri ve daha düşük CRP ile ilişkilendirildi. Mutlak farklar küçük olmasına rağmen, kardiyovasküler riskte anlamlı farklılıklara dönüşebilirler.</a:t>
            </a:r>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43</a:t>
            </a:fld>
            <a:endParaRPr lang="tr-TR"/>
          </a:p>
        </p:txBody>
      </p:sp>
    </p:spTree>
    <p:extLst>
      <p:ext uri="{BB962C8B-B14F-4D97-AF65-F5344CB8AC3E}">
        <p14:creationId xmlns:p14="http://schemas.microsoft.com/office/powerpoint/2010/main" val="2138933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000000"/>
                </a:solidFill>
                <a:effectLst/>
                <a:latin typeface="Times New Roman" panose="02020603050405020304" pitchFamily="18" charset="0"/>
              </a:rPr>
              <a:t>Yüksek GI/GL diyetinin uzun süreli tüketimi, kronik olarak yüksek kan glukozuna ve dolayısıyla kronik olarak yüksek insülin konsantrasyonuna neden olur. İnsülin, apoptozu inhibe ederek ve hücre proliferasyonunu uyararak kanser gelişimini destekleyen biyoaktif IGF-1'i arttırır</a:t>
            </a:r>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44</a:t>
            </a:fld>
            <a:endParaRPr lang="tr-TR"/>
          </a:p>
        </p:txBody>
      </p:sp>
    </p:spTree>
    <p:extLst>
      <p:ext uri="{BB962C8B-B14F-4D97-AF65-F5344CB8AC3E}">
        <p14:creationId xmlns:p14="http://schemas.microsoft.com/office/powerpoint/2010/main" val="1338996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000000"/>
                </a:solidFill>
                <a:effectLst/>
                <a:latin typeface="Times New Roman" panose="02020603050405020304" pitchFamily="18" charset="0"/>
              </a:rPr>
              <a:t>Ocak 2015 mayıs 2019, </a:t>
            </a:r>
            <a:r>
              <a:rPr lang="tr-TR" b="0" i="0" dirty="0" err="1">
                <a:solidFill>
                  <a:srgbClr val="000000"/>
                </a:solidFill>
                <a:effectLst/>
                <a:latin typeface="Times New Roman" panose="02020603050405020304" pitchFamily="18" charset="0"/>
              </a:rPr>
              <a:t>metaanaliz</a:t>
            </a:r>
            <a:endParaRPr lang="tr-TR" b="0" i="0" dirty="0">
              <a:solidFill>
                <a:srgbClr val="000000"/>
              </a:solidFill>
              <a:effectLst/>
              <a:latin typeface="Times New Roman" panose="02020603050405020304" pitchFamily="18" charset="0"/>
            </a:endParaRPr>
          </a:p>
          <a:p>
            <a:endParaRPr lang="tr-TR" b="0" i="0" dirty="0">
              <a:solidFill>
                <a:srgbClr val="000000"/>
              </a:solidFill>
              <a:effectLst/>
              <a:latin typeface="Times New Roman" panose="02020603050405020304" pitchFamily="18" charset="0"/>
            </a:endParaRPr>
          </a:p>
          <a:p>
            <a:r>
              <a:rPr lang="tr-TR" dirty="0"/>
              <a:t>Mevcut analiz, ilişkinin en kapsamlı ve güncel ölçümünü sağlar. GI, GL ve kanser riski arasında. Düşük </a:t>
            </a:r>
            <a:r>
              <a:rPr lang="tr-TR" dirty="0" err="1"/>
              <a:t>GI'ye</a:t>
            </a:r>
            <a:r>
              <a:rPr lang="tr-TR" dirty="0"/>
              <a:t> karşı yüksek </a:t>
            </a:r>
            <a:r>
              <a:rPr lang="tr-TR" dirty="0" err="1"/>
              <a:t>GI'nin</a:t>
            </a:r>
            <a:r>
              <a:rPr lang="tr-TR" dirty="0"/>
              <a:t> orta derecede olumsuz etkilerini gösterir</a:t>
            </a:r>
            <a:endParaRPr lang="tr-TR" b="0" i="0" dirty="0">
              <a:solidFill>
                <a:srgbClr val="000000"/>
              </a:solidFill>
              <a:effectLst/>
              <a:latin typeface="Times New Roman" panose="02020603050405020304" pitchFamily="18" charset="0"/>
            </a:endParaRPr>
          </a:p>
          <a:p>
            <a:endParaRPr lang="tr-TR" b="0" i="0" dirty="0">
              <a:solidFill>
                <a:srgbClr val="000000"/>
              </a:solidFill>
              <a:effectLst/>
              <a:latin typeface="Times New Roman" panose="02020603050405020304" pitchFamily="18" charset="0"/>
            </a:endParaRPr>
          </a:p>
          <a:p>
            <a:r>
              <a:rPr lang="tr-TR" b="0" i="0" dirty="0">
                <a:solidFill>
                  <a:srgbClr val="000000"/>
                </a:solidFill>
                <a:effectLst/>
                <a:latin typeface="Times New Roman" panose="02020603050405020304" pitchFamily="18" charset="0"/>
              </a:rPr>
              <a:t>Yüksek GI </a:t>
            </a:r>
            <a:r>
              <a:rPr lang="tr-TR" b="0" i="0" dirty="0" err="1">
                <a:solidFill>
                  <a:srgbClr val="000000"/>
                </a:solidFill>
                <a:effectLst/>
                <a:latin typeface="Times New Roman" panose="02020603050405020304" pitchFamily="18" charset="0"/>
              </a:rPr>
              <a:t>nin</a:t>
            </a:r>
            <a:r>
              <a:rPr lang="tr-TR" b="0" i="0" dirty="0">
                <a:solidFill>
                  <a:srgbClr val="000000"/>
                </a:solidFill>
                <a:effectLst/>
                <a:latin typeface="Times New Roman" panose="02020603050405020304" pitchFamily="18" charset="0"/>
              </a:rPr>
              <a:t> kolorektal ve muhtemelen mesane ve böbrek kanserleri üzerindeki orta derecede olumsuz etkilerini ve GL ile endometrial kanser arasında olası orta derecede pozitif bir ilişkiyi gösterir. Bununla birlikte, bu tür küçük aşırı riskler, seçilmiş kanserlerin, yani kolorektal ve meme kanserinin yüksek insidansına bağlı olarak, nüfus düzeyinde ilgili olabilir.</a:t>
            </a:r>
            <a:endParaRPr lang="tr-TR" dirty="0"/>
          </a:p>
        </p:txBody>
      </p:sp>
      <p:sp>
        <p:nvSpPr>
          <p:cNvPr id="4" name="Slayt Numarası Yer Tutucusu 3"/>
          <p:cNvSpPr>
            <a:spLocks noGrp="1"/>
          </p:cNvSpPr>
          <p:nvPr>
            <p:ph type="sldNum" sz="quarter" idx="5"/>
          </p:nvPr>
        </p:nvSpPr>
        <p:spPr/>
        <p:txBody>
          <a:bodyPr/>
          <a:lstStyle/>
          <a:p>
            <a:fld id="{FB7F8CF7-0E70-4CB9-BA37-E04AED543E81}" type="slidenum">
              <a:rPr lang="tr-TR" smtClean="0"/>
              <a:t>45</a:t>
            </a:fld>
            <a:endParaRPr lang="tr-TR"/>
          </a:p>
        </p:txBody>
      </p:sp>
    </p:spTree>
    <p:extLst>
      <p:ext uri="{BB962C8B-B14F-4D97-AF65-F5344CB8AC3E}">
        <p14:creationId xmlns:p14="http://schemas.microsoft.com/office/powerpoint/2010/main" val="4291176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C109FF0-671B-449D-B968-DA627A467E07}" type="slidenum">
              <a:rPr lang="tr-TR" smtClean="0"/>
              <a:t>46</a:t>
            </a:fld>
            <a:endParaRPr lang="tr-TR"/>
          </a:p>
        </p:txBody>
      </p:sp>
    </p:spTree>
    <p:extLst>
      <p:ext uri="{BB962C8B-B14F-4D97-AF65-F5344CB8AC3E}">
        <p14:creationId xmlns:p14="http://schemas.microsoft.com/office/powerpoint/2010/main" val="320065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Rafine: Orijinal bileşimini değiştiren/ bazı bileşenlerini ayrıştıran işlemlere uğramış besinler. Besin öğesi yoğunluğunu değiştirebilir. Rafinasyon vitamin, mineral ve posa miktarını düşürebilir. İşlenmemiş kahverengi pirinç beyaz pirince göre daha yüksek besin ögesine sahip.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Kandaki glikoz seviyelerine olan fizyolojik  etkileri yönünden sınıflanabilir.</a:t>
            </a:r>
            <a:r>
              <a:rPr lang="tr-TR" b="0" i="0" dirty="0">
                <a:solidFill>
                  <a:srgbClr val="000000"/>
                </a:solidFill>
                <a:effectLst/>
                <a:latin typeface="Times New Roman" panose="02020603050405020304" pitchFamily="18" charset="0"/>
              </a:rPr>
              <a:t> Glisemik indeks (GI), gıdanın kan glukoz düzeylerinde ne kadar hızlı bir artışa neden olduğunu gösteren karbonhidratlı gıdaların bir indeksidir. </a:t>
            </a:r>
            <a:endParaRPr lang="tr-TR" dirty="0"/>
          </a:p>
        </p:txBody>
      </p:sp>
      <p:sp>
        <p:nvSpPr>
          <p:cNvPr id="4" name="Slayt Numarası Yer Tutucusu 3"/>
          <p:cNvSpPr>
            <a:spLocks noGrp="1"/>
          </p:cNvSpPr>
          <p:nvPr>
            <p:ph type="sldNum" sz="quarter" idx="5"/>
          </p:nvPr>
        </p:nvSpPr>
        <p:spPr/>
        <p:txBody>
          <a:bodyPr/>
          <a:lstStyle/>
          <a:p>
            <a:fld id="{C80BC716-BE34-4A65-8E0B-8744010C159E}" type="slidenum">
              <a:rPr lang="tr-TR" smtClean="0"/>
              <a:t>6</a:t>
            </a:fld>
            <a:endParaRPr lang="tr-TR"/>
          </a:p>
        </p:txBody>
      </p:sp>
    </p:spTree>
    <p:extLst>
      <p:ext uri="{BB962C8B-B14F-4D97-AF65-F5344CB8AC3E}">
        <p14:creationId xmlns:p14="http://schemas.microsoft.com/office/powerpoint/2010/main" val="333789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Karbonhidratlı (nişastalı, şekerli, lifli) gıdaların yenmesiyle, sindirim süreçleri başlar. Buna bağlı olarak kanda glikoz seviyesi (kan şekeri) yükseliş trendine geçer; belli süre içinde bir tepe değerine ulaşır. Daha sonra tekrar düşüşe geçer. Bu yükselmenin hızı ve dozu alınan karbonhidratın türüne, kişinin diyabet olup olmamasına bağlı olarak değişir.</a:t>
            </a:r>
          </a:p>
          <a:p>
            <a:endParaRPr lang="tr-TR" b="0" i="0" dirty="0">
              <a:solidFill>
                <a:srgbClr val="1E1E1E"/>
              </a:solidFill>
              <a:effectLst/>
              <a:latin typeface="Roboto Slab" panose="020B060402020202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1E1E1E"/>
                </a:solidFill>
                <a:effectLst/>
                <a:latin typeface="Roboto Slab" panose="020B0604020202020204" pitchFamily="2" charset="0"/>
              </a:rPr>
              <a:t>Bir yiyeceğin ne kadar hızlı mideyi terk ettiği, sindirildiği, ince barsak tarafından emildiği glukozun kana geçiş süresini etkiler.</a:t>
            </a:r>
          </a:p>
          <a:p>
            <a:endParaRPr lang="tr-TR" b="0" i="0" dirty="0">
              <a:solidFill>
                <a:srgbClr val="1E1E1E"/>
              </a:solidFill>
              <a:effectLst/>
              <a:latin typeface="Roboto Slab" panose="020B0604020202020204" pitchFamily="2" charset="0"/>
            </a:endParaRPr>
          </a:p>
          <a:p>
            <a:r>
              <a:rPr lang="tr-TR" b="0" i="0" dirty="0">
                <a:solidFill>
                  <a:srgbClr val="1E1E1E"/>
                </a:solidFill>
                <a:effectLst/>
                <a:latin typeface="Roboto Slab" panose="020B0604020202020204" pitchFamily="2" charset="0"/>
              </a:rPr>
              <a:t>Glisemik yanıt tüketilen bir besin ya da öğünün yağ ve protein miktarı ve tüketilen karbonhidratların miktar ve çeşidinden etkilenir.</a:t>
            </a:r>
          </a:p>
          <a:p>
            <a:endParaRPr lang="tr-TR" b="0" i="0" dirty="0">
              <a:solidFill>
                <a:srgbClr val="1E1E1E"/>
              </a:solidFill>
              <a:effectLst/>
              <a:latin typeface="Roboto Slab" panose="020B0604020202020204" pitchFamily="2" charset="0"/>
            </a:endParaRPr>
          </a:p>
          <a:p>
            <a:endParaRPr lang="tr-TR" b="0" i="0" dirty="0">
              <a:solidFill>
                <a:srgbClr val="1E1E1E"/>
              </a:solidFill>
              <a:effectLst/>
              <a:latin typeface="Roboto Slab" panose="020B0604020202020204" pitchFamily="2" charset="0"/>
            </a:endParaRPr>
          </a:p>
          <a:p>
            <a:endParaRPr lang="tr-TR" b="0" i="0" dirty="0">
              <a:solidFill>
                <a:srgbClr val="000000"/>
              </a:solidFill>
              <a:effectLst/>
              <a:latin typeface="robotoCondensed"/>
            </a:endParaRPr>
          </a:p>
        </p:txBody>
      </p:sp>
      <p:sp>
        <p:nvSpPr>
          <p:cNvPr id="4" name="Slayt Numarası Yer Tutucusu 3"/>
          <p:cNvSpPr>
            <a:spLocks noGrp="1"/>
          </p:cNvSpPr>
          <p:nvPr>
            <p:ph type="sldNum" sz="quarter" idx="5"/>
          </p:nvPr>
        </p:nvSpPr>
        <p:spPr/>
        <p:txBody>
          <a:bodyPr/>
          <a:lstStyle/>
          <a:p>
            <a:fld id="{C80BC716-BE34-4A65-8E0B-8744010C159E}" type="slidenum">
              <a:rPr lang="tr-TR" smtClean="0"/>
              <a:t>7</a:t>
            </a:fld>
            <a:endParaRPr lang="tr-TR"/>
          </a:p>
        </p:txBody>
      </p:sp>
    </p:spTree>
    <p:extLst>
      <p:ext uri="{BB962C8B-B14F-4D97-AF65-F5344CB8AC3E}">
        <p14:creationId xmlns:p14="http://schemas.microsoft.com/office/powerpoint/2010/main" val="1454278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r>
              <a:rPr lang="tr-TR" dirty="0"/>
              <a:t>Farklı yiyeceklerin farklı glisemik yanıtları vardır. Bu farklılıkların miktarını ölçebilmek için glisemik indeks geliştirilmiştir.</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1E1E1E"/>
                </a:solidFill>
                <a:effectLst/>
                <a:latin typeface="Roboto Slab" panose="020B0604020202020204" pitchFamily="2" charset="0"/>
              </a:rPr>
              <a:t>Yüksek glisemik gıdalar, insülin ve kan şekerinde  hızlı bir artışa neden olur. Düşük glisemik gıdalar daha yavaş, daha küçük bir etkiye sahiptir.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0" i="0" dirty="0">
              <a:solidFill>
                <a:srgbClr val="1E1E1E"/>
              </a:solidFill>
              <a:effectLst/>
              <a:latin typeface="Roboto Slab" panose="020B060402020202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b="0" i="0" dirty="0">
              <a:solidFill>
                <a:srgbClr val="1E1E1E"/>
              </a:solidFill>
              <a:effectLst/>
              <a:latin typeface="Roboto Slab" panose="020B0604020202020204" pitchFamily="2" charset="0"/>
            </a:endParaRPr>
          </a:p>
          <a:p>
            <a:endParaRPr lang="tr-TR" dirty="0"/>
          </a:p>
        </p:txBody>
      </p:sp>
      <p:sp>
        <p:nvSpPr>
          <p:cNvPr id="4" name="Slayt Numarası Yer Tutucusu 3"/>
          <p:cNvSpPr>
            <a:spLocks noGrp="1"/>
          </p:cNvSpPr>
          <p:nvPr>
            <p:ph type="sldNum" sz="quarter" idx="5"/>
          </p:nvPr>
        </p:nvSpPr>
        <p:spPr/>
        <p:txBody>
          <a:bodyPr/>
          <a:lstStyle/>
          <a:p>
            <a:fld id="{C80BC716-BE34-4A65-8E0B-8744010C159E}" type="slidenum">
              <a:rPr lang="tr-TR" smtClean="0"/>
              <a:t>8</a:t>
            </a:fld>
            <a:endParaRPr lang="tr-TR"/>
          </a:p>
        </p:txBody>
      </p:sp>
    </p:spTree>
    <p:extLst>
      <p:ext uri="{BB962C8B-B14F-4D97-AF65-F5344CB8AC3E}">
        <p14:creationId xmlns:p14="http://schemas.microsoft.com/office/powerpoint/2010/main" val="346514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000000"/>
                </a:solidFill>
                <a:effectLst/>
                <a:latin typeface="Times New Roman" panose="02020603050405020304" pitchFamily="18" charset="0"/>
              </a:rPr>
              <a:t> Düşük GI gıdalar daha yavaş sindirilir, emilir ve metabolize edilir, bu da kan şekerinde daha kademeli bir artışa neden olur. </a:t>
            </a:r>
            <a:endParaRPr lang="tr-TR" dirty="0"/>
          </a:p>
          <a:p>
            <a:endParaRPr lang="tr-TR" dirty="0"/>
          </a:p>
        </p:txBody>
      </p:sp>
      <p:sp>
        <p:nvSpPr>
          <p:cNvPr id="4" name="Slayt Numarası Yer Tutucusu 3"/>
          <p:cNvSpPr>
            <a:spLocks noGrp="1"/>
          </p:cNvSpPr>
          <p:nvPr>
            <p:ph type="sldNum" sz="quarter" idx="5"/>
          </p:nvPr>
        </p:nvSpPr>
        <p:spPr/>
        <p:txBody>
          <a:bodyPr/>
          <a:lstStyle/>
          <a:p>
            <a:fld id="{C80BC716-BE34-4A65-8E0B-8744010C159E}" type="slidenum">
              <a:rPr lang="tr-TR" smtClean="0"/>
              <a:t>9</a:t>
            </a:fld>
            <a:endParaRPr lang="tr-TR"/>
          </a:p>
        </p:txBody>
      </p:sp>
    </p:spTree>
    <p:extLst>
      <p:ext uri="{BB962C8B-B14F-4D97-AF65-F5344CB8AC3E}">
        <p14:creationId xmlns:p14="http://schemas.microsoft.com/office/powerpoint/2010/main" val="2592514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444444"/>
                </a:solidFill>
                <a:effectLst/>
                <a:latin typeface="Open Sans" panose="020B0606030504020204" pitchFamily="34" charset="0"/>
              </a:rPr>
              <a:t>Glisemik indeks kavramı ilk defa  Kanadalı Profesör </a:t>
            </a:r>
            <a:r>
              <a:rPr lang="tr-TR" sz="1200"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 Jenkins ve arkadaşları tarafından 1981'de </a:t>
            </a:r>
            <a:r>
              <a:rPr lang="tr-TR" b="0" i="0" dirty="0">
                <a:solidFill>
                  <a:srgbClr val="444444"/>
                </a:solidFill>
                <a:effectLst/>
                <a:latin typeface="Open Sans" panose="020B0606030504020204" pitchFamily="34" charset="0"/>
              </a:rPr>
              <a:t>ortaya konmuştur. </a:t>
            </a:r>
          </a:p>
          <a:p>
            <a:endParaRPr lang="tr-TR" b="0" i="0" dirty="0">
              <a:solidFill>
                <a:srgbClr val="444444"/>
              </a:solidFill>
              <a:effectLst/>
              <a:latin typeface="Open Sans" panose="020B0606030504020204" pitchFamily="34" charset="0"/>
            </a:endParaRPr>
          </a:p>
          <a:p>
            <a:r>
              <a:rPr lang="tr-TR" sz="1800"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Çalışmalarının başlangıç </a:t>
            </a:r>
            <a:r>
              <a:rPr lang="tr-TR" sz="1800" dirty="0">
                <a:solidFill>
                  <a:srgbClr val="FF0000"/>
                </a:solidFill>
                <a:effectLst/>
                <a:latin typeface="Times New Roman" panose="02020603050405020304" pitchFamily="18" charset="0"/>
                <a:ea typeface="Times New Roman" panose="02020603050405020304" pitchFamily="18" charset="0"/>
              </a:rPr>
              <a:t>​​</a:t>
            </a:r>
            <a:r>
              <a:rPr lang="tr-TR" sz="1800"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noktas</a:t>
            </a:r>
            <a:r>
              <a:rPr lang="tr-TR" sz="1800" dirty="0">
                <a:solidFill>
                  <a:srgbClr val="FF0000"/>
                </a:solidFill>
                <a:effectLst/>
                <a:latin typeface="Georgia" panose="02040502050405020303" pitchFamily="18" charset="0"/>
                <a:ea typeface="Times New Roman" panose="02020603050405020304" pitchFamily="18" charset="0"/>
                <a:cs typeface="Georgia" panose="02040502050405020303" pitchFamily="18" charset="0"/>
              </a:rPr>
              <a:t>ı</a:t>
            </a:r>
            <a:r>
              <a:rPr lang="tr-TR" sz="1800"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 </a:t>
            </a:r>
            <a:r>
              <a:rPr lang="tr-TR" sz="1800" dirty="0">
                <a:solidFill>
                  <a:srgbClr val="FF0000"/>
                </a:solidFill>
                <a:effectLst/>
                <a:latin typeface="Georgia" panose="02040502050405020303" pitchFamily="18" charset="0"/>
                <a:ea typeface="Times New Roman" panose="02020603050405020304" pitchFamily="18" charset="0"/>
                <a:cs typeface="Georgia" panose="02040502050405020303" pitchFamily="18" charset="0"/>
              </a:rPr>
              <a:t>ş</a:t>
            </a:r>
            <a:r>
              <a:rPr lang="tr-TR" sz="1800"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eker hastalar</a:t>
            </a:r>
            <a:r>
              <a:rPr lang="tr-TR" sz="1800" dirty="0">
                <a:solidFill>
                  <a:srgbClr val="FF0000"/>
                </a:solidFill>
                <a:effectLst/>
                <a:latin typeface="Georgia" panose="02040502050405020303" pitchFamily="18" charset="0"/>
                <a:ea typeface="Times New Roman" panose="02020603050405020304" pitchFamily="18" charset="0"/>
                <a:cs typeface="Georgia" panose="02040502050405020303" pitchFamily="18" charset="0"/>
              </a:rPr>
              <a:t>ı</a:t>
            </a:r>
            <a:r>
              <a:rPr lang="tr-TR" sz="1800"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na kan </a:t>
            </a:r>
            <a:r>
              <a:rPr lang="tr-TR" sz="1800" dirty="0">
                <a:solidFill>
                  <a:srgbClr val="FF0000"/>
                </a:solidFill>
                <a:effectLst/>
                <a:latin typeface="Georgia" panose="02040502050405020303" pitchFamily="18" charset="0"/>
                <a:ea typeface="Times New Roman" panose="02020603050405020304" pitchFamily="18" charset="0"/>
                <a:cs typeface="Georgia" panose="02040502050405020303" pitchFamily="18" charset="0"/>
              </a:rPr>
              <a:t>ş</a:t>
            </a:r>
            <a:r>
              <a:rPr lang="tr-TR" sz="1800"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ekeri seviyelerini d</a:t>
            </a:r>
            <a:r>
              <a:rPr lang="tr-TR" sz="1800" dirty="0">
                <a:solidFill>
                  <a:srgbClr val="FF0000"/>
                </a:solidFill>
                <a:effectLst/>
                <a:latin typeface="Georgia" panose="02040502050405020303" pitchFamily="18" charset="0"/>
                <a:ea typeface="Times New Roman" panose="02020603050405020304" pitchFamily="18" charset="0"/>
                <a:cs typeface="Georgia" panose="02040502050405020303" pitchFamily="18" charset="0"/>
              </a:rPr>
              <a:t>ü</a:t>
            </a:r>
            <a:r>
              <a:rPr lang="tr-TR" sz="1800"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zenlemek i</a:t>
            </a:r>
            <a:r>
              <a:rPr lang="tr-TR" sz="1800" dirty="0">
                <a:solidFill>
                  <a:srgbClr val="FF0000"/>
                </a:solidFill>
                <a:effectLst/>
                <a:latin typeface="Georgia" panose="02040502050405020303" pitchFamily="18" charset="0"/>
                <a:ea typeface="Times New Roman" panose="02020603050405020304" pitchFamily="18" charset="0"/>
                <a:cs typeface="Georgia" panose="02040502050405020303" pitchFamily="18" charset="0"/>
              </a:rPr>
              <a:t>ç</a:t>
            </a:r>
            <a:r>
              <a:rPr lang="tr-TR" sz="1800"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in diyet tavsiyelerinde yard</a:t>
            </a:r>
            <a:r>
              <a:rPr lang="tr-TR" sz="1800" dirty="0">
                <a:solidFill>
                  <a:srgbClr val="FF0000"/>
                </a:solidFill>
                <a:effectLst/>
                <a:latin typeface="Georgia" panose="02040502050405020303" pitchFamily="18" charset="0"/>
                <a:ea typeface="Times New Roman" panose="02020603050405020304" pitchFamily="18" charset="0"/>
                <a:cs typeface="Georgia" panose="02040502050405020303" pitchFamily="18" charset="0"/>
              </a:rPr>
              <a:t>ı</a:t>
            </a:r>
            <a:r>
              <a:rPr lang="tr-TR" sz="1800"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mc</a:t>
            </a:r>
            <a:r>
              <a:rPr lang="tr-TR" sz="1800" dirty="0">
                <a:solidFill>
                  <a:srgbClr val="FF0000"/>
                </a:solidFill>
                <a:effectLst/>
                <a:latin typeface="Georgia" panose="02040502050405020303" pitchFamily="18" charset="0"/>
                <a:ea typeface="Times New Roman" panose="02020603050405020304" pitchFamily="18" charset="0"/>
                <a:cs typeface="Georgia" panose="02040502050405020303" pitchFamily="18" charset="0"/>
              </a:rPr>
              <a:t>ı</a:t>
            </a:r>
            <a:r>
              <a:rPr lang="tr-TR" sz="1800"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 olacak bir sistem olu</a:t>
            </a:r>
            <a:r>
              <a:rPr lang="tr-TR" sz="1800" dirty="0">
                <a:solidFill>
                  <a:srgbClr val="FF0000"/>
                </a:solidFill>
                <a:effectLst/>
                <a:latin typeface="Georgia" panose="02040502050405020303" pitchFamily="18" charset="0"/>
                <a:ea typeface="Times New Roman" panose="02020603050405020304" pitchFamily="18" charset="0"/>
                <a:cs typeface="Georgia" panose="02040502050405020303" pitchFamily="18" charset="0"/>
              </a:rPr>
              <a:t>ş</a:t>
            </a:r>
            <a:r>
              <a:rPr lang="tr-TR" sz="1800"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rPr>
              <a:t>turmakt</a:t>
            </a:r>
            <a:r>
              <a:rPr lang="tr-TR" sz="1800" dirty="0">
                <a:solidFill>
                  <a:srgbClr val="FF0000"/>
                </a:solidFill>
                <a:effectLst/>
                <a:latin typeface="Georgia" panose="02040502050405020303" pitchFamily="18" charset="0"/>
                <a:ea typeface="Times New Roman" panose="02020603050405020304" pitchFamily="18" charset="0"/>
                <a:cs typeface="Georgia" panose="02040502050405020303" pitchFamily="18" charset="0"/>
              </a:rPr>
              <a:t>ı</a:t>
            </a:r>
          </a:p>
          <a:p>
            <a:endParaRPr lang="tr-TR" sz="1800" dirty="0">
              <a:solidFill>
                <a:srgbClr val="FF0000"/>
              </a:solidFill>
              <a:effectLst/>
              <a:latin typeface="Georgia" panose="02040502050405020303" pitchFamily="18" charset="0"/>
              <a:ea typeface="Times New Roman" panose="02020603050405020304" pitchFamily="18" charset="0"/>
              <a:cs typeface="Georgia" panose="02040502050405020303" pitchFamily="18" charset="0"/>
            </a:endParaRPr>
          </a:p>
          <a:p>
            <a:r>
              <a:rPr lang="tr-TR" sz="1800" b="0" i="0" dirty="0">
                <a:solidFill>
                  <a:srgbClr val="FF0000"/>
                </a:solidFill>
                <a:effectLst/>
                <a:latin typeface="Georgia" panose="02040502050405020303" pitchFamily="18" charset="0"/>
              </a:rPr>
              <a:t>K</a:t>
            </a:r>
            <a:r>
              <a:rPr lang="tr-TR" b="0" i="0" dirty="0">
                <a:solidFill>
                  <a:srgbClr val="444444"/>
                </a:solidFill>
                <a:effectLst/>
                <a:latin typeface="Open Sans" panose="020B0606030504020204" pitchFamily="34" charset="0"/>
              </a:rPr>
              <a:t>arbonhidratlı bir besinin yendikten belirli bir süre sonunda kan şekerini </a:t>
            </a:r>
            <a:r>
              <a:rPr lang="tr-TR" b="0" i="0" dirty="0" err="1">
                <a:solidFill>
                  <a:srgbClr val="444444"/>
                </a:solidFill>
                <a:effectLst/>
                <a:latin typeface="Open Sans" panose="020B0606030504020204" pitchFamily="34" charset="0"/>
              </a:rPr>
              <a:t>yükseltebilirliğini</a:t>
            </a:r>
            <a:r>
              <a:rPr lang="tr-TR" b="0" i="0" dirty="0">
                <a:solidFill>
                  <a:srgbClr val="444444"/>
                </a:solidFill>
                <a:effectLst/>
                <a:latin typeface="Open Sans" panose="020B0606030504020204" pitchFamily="34" charset="0"/>
              </a:rPr>
              <a:t> ifade eder. </a:t>
            </a:r>
          </a:p>
          <a:p>
            <a:endParaRPr lang="tr-TR" b="0" i="0" dirty="0">
              <a:solidFill>
                <a:srgbClr val="444444"/>
              </a:solidFill>
              <a:effectLst/>
              <a:latin typeface="Open Sans" panose="020B0606030504020204" pitchFamily="34" charset="0"/>
            </a:endParaRPr>
          </a:p>
          <a:p>
            <a:endParaRPr lang="tr-TR" b="0" i="0" dirty="0">
              <a:solidFill>
                <a:srgbClr val="444444"/>
              </a:solidFill>
              <a:effectLst/>
              <a:latin typeface="Open Sans" panose="020B0606030504020204" pitchFamily="34" charset="0"/>
            </a:endParaRPr>
          </a:p>
          <a:p>
            <a:endParaRPr lang="tr-TR" b="0" i="0" dirty="0">
              <a:solidFill>
                <a:srgbClr val="444444"/>
              </a:solidFill>
              <a:effectLst/>
              <a:latin typeface="Open Sans" panose="020B0606030504020204" pitchFamily="34" charset="0"/>
            </a:endParaRPr>
          </a:p>
          <a:p>
            <a:endParaRPr lang="tr-TR" b="0" i="0" dirty="0">
              <a:solidFill>
                <a:srgbClr val="444444"/>
              </a:solidFill>
              <a:effectLst/>
              <a:latin typeface="Open Sans" panose="020B0606030504020204" pitchFamily="34" charset="0"/>
            </a:endParaRPr>
          </a:p>
        </p:txBody>
      </p:sp>
      <p:sp>
        <p:nvSpPr>
          <p:cNvPr id="4" name="Slayt Numarası Yer Tutucusu 3"/>
          <p:cNvSpPr>
            <a:spLocks noGrp="1"/>
          </p:cNvSpPr>
          <p:nvPr>
            <p:ph type="sldNum" sz="quarter" idx="5"/>
          </p:nvPr>
        </p:nvSpPr>
        <p:spPr/>
        <p:txBody>
          <a:bodyPr/>
          <a:lstStyle/>
          <a:p>
            <a:fld id="{FB7F8CF7-0E70-4CB9-BA37-E04AED543E81}" type="slidenum">
              <a:rPr lang="tr-TR" smtClean="0"/>
              <a:t>10</a:t>
            </a:fld>
            <a:endParaRPr lang="tr-TR"/>
          </a:p>
        </p:txBody>
      </p:sp>
    </p:spTree>
    <p:extLst>
      <p:ext uri="{BB962C8B-B14F-4D97-AF65-F5344CB8AC3E}">
        <p14:creationId xmlns:p14="http://schemas.microsoft.com/office/powerpoint/2010/main" val="385424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76317C-4895-9D42-4DC0-E04C92C8726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881132D-7E98-072D-B14C-BAAD2065A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9BA8137-F7B1-5D23-E422-04334A3F5780}"/>
              </a:ext>
            </a:extLst>
          </p:cNvPr>
          <p:cNvSpPr>
            <a:spLocks noGrp="1"/>
          </p:cNvSpPr>
          <p:nvPr>
            <p:ph type="dt" sz="half" idx="10"/>
          </p:nvPr>
        </p:nvSpPr>
        <p:spPr/>
        <p:txBody>
          <a:bodyPr/>
          <a:lstStyle/>
          <a:p>
            <a:fld id="{4F841720-E760-4BD6-8817-59A82F9DC3C5}" type="datetimeFigureOut">
              <a:rPr lang="tr-TR" smtClean="0"/>
              <a:t>13.04.2023</a:t>
            </a:fld>
            <a:endParaRPr lang="tr-TR"/>
          </a:p>
        </p:txBody>
      </p:sp>
      <p:sp>
        <p:nvSpPr>
          <p:cNvPr id="5" name="Alt Bilgi Yer Tutucusu 4">
            <a:extLst>
              <a:ext uri="{FF2B5EF4-FFF2-40B4-BE49-F238E27FC236}">
                <a16:creationId xmlns:a16="http://schemas.microsoft.com/office/drawing/2014/main" id="{8AC89A88-F9A2-2391-342A-FF3531F4E8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0965355-CDA5-93EF-80C0-678BE8934708}"/>
              </a:ext>
            </a:extLst>
          </p:cNvPr>
          <p:cNvSpPr>
            <a:spLocks noGrp="1"/>
          </p:cNvSpPr>
          <p:nvPr>
            <p:ph type="sldNum" sz="quarter" idx="12"/>
          </p:nvPr>
        </p:nvSpPr>
        <p:spPr/>
        <p:txBody>
          <a:bodyPr/>
          <a:lstStyle/>
          <a:p>
            <a:fld id="{C1986EA8-98EE-4C70-8617-EFDB08EA2034}" type="slidenum">
              <a:rPr lang="tr-TR" smtClean="0"/>
              <a:t>‹#›</a:t>
            </a:fld>
            <a:endParaRPr lang="tr-TR"/>
          </a:p>
        </p:txBody>
      </p:sp>
    </p:spTree>
    <p:extLst>
      <p:ext uri="{BB962C8B-B14F-4D97-AF65-F5344CB8AC3E}">
        <p14:creationId xmlns:p14="http://schemas.microsoft.com/office/powerpoint/2010/main" val="374905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A405C0-0E94-D2A3-8EBE-550883A860D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410B528-DF07-CC4D-1569-AE7DB430F69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35D0A70-D16D-19DA-5D01-444604B34B5A}"/>
              </a:ext>
            </a:extLst>
          </p:cNvPr>
          <p:cNvSpPr>
            <a:spLocks noGrp="1"/>
          </p:cNvSpPr>
          <p:nvPr>
            <p:ph type="dt" sz="half" idx="10"/>
          </p:nvPr>
        </p:nvSpPr>
        <p:spPr/>
        <p:txBody>
          <a:bodyPr/>
          <a:lstStyle/>
          <a:p>
            <a:fld id="{4F841720-E760-4BD6-8817-59A82F9DC3C5}" type="datetimeFigureOut">
              <a:rPr lang="tr-TR" smtClean="0"/>
              <a:t>13.04.2023</a:t>
            </a:fld>
            <a:endParaRPr lang="tr-TR"/>
          </a:p>
        </p:txBody>
      </p:sp>
      <p:sp>
        <p:nvSpPr>
          <p:cNvPr id="5" name="Alt Bilgi Yer Tutucusu 4">
            <a:extLst>
              <a:ext uri="{FF2B5EF4-FFF2-40B4-BE49-F238E27FC236}">
                <a16:creationId xmlns:a16="http://schemas.microsoft.com/office/drawing/2014/main" id="{0FF0B976-54EB-DB75-786B-14CA573BD9B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A2F4F62-F070-2869-963B-E22C9630E819}"/>
              </a:ext>
            </a:extLst>
          </p:cNvPr>
          <p:cNvSpPr>
            <a:spLocks noGrp="1"/>
          </p:cNvSpPr>
          <p:nvPr>
            <p:ph type="sldNum" sz="quarter" idx="12"/>
          </p:nvPr>
        </p:nvSpPr>
        <p:spPr/>
        <p:txBody>
          <a:bodyPr/>
          <a:lstStyle/>
          <a:p>
            <a:fld id="{C1986EA8-98EE-4C70-8617-EFDB08EA2034}" type="slidenum">
              <a:rPr lang="tr-TR" smtClean="0"/>
              <a:t>‹#›</a:t>
            </a:fld>
            <a:endParaRPr lang="tr-TR"/>
          </a:p>
        </p:txBody>
      </p:sp>
    </p:spTree>
    <p:extLst>
      <p:ext uri="{BB962C8B-B14F-4D97-AF65-F5344CB8AC3E}">
        <p14:creationId xmlns:p14="http://schemas.microsoft.com/office/powerpoint/2010/main" val="279159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F8D0185-DBB2-6C78-6F8A-AF617D134BA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1EE204A-F91D-9156-E710-F1F00165337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AB1E898-6A24-A20C-F4F8-16A0879688CA}"/>
              </a:ext>
            </a:extLst>
          </p:cNvPr>
          <p:cNvSpPr>
            <a:spLocks noGrp="1"/>
          </p:cNvSpPr>
          <p:nvPr>
            <p:ph type="dt" sz="half" idx="10"/>
          </p:nvPr>
        </p:nvSpPr>
        <p:spPr/>
        <p:txBody>
          <a:bodyPr/>
          <a:lstStyle/>
          <a:p>
            <a:fld id="{4F841720-E760-4BD6-8817-59A82F9DC3C5}" type="datetimeFigureOut">
              <a:rPr lang="tr-TR" smtClean="0"/>
              <a:t>13.04.2023</a:t>
            </a:fld>
            <a:endParaRPr lang="tr-TR"/>
          </a:p>
        </p:txBody>
      </p:sp>
      <p:sp>
        <p:nvSpPr>
          <p:cNvPr id="5" name="Alt Bilgi Yer Tutucusu 4">
            <a:extLst>
              <a:ext uri="{FF2B5EF4-FFF2-40B4-BE49-F238E27FC236}">
                <a16:creationId xmlns:a16="http://schemas.microsoft.com/office/drawing/2014/main" id="{61C523E4-2D5E-71B0-ED27-572DF30AD6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93219C-7D29-55AB-510C-3CA7E2D401E0}"/>
              </a:ext>
            </a:extLst>
          </p:cNvPr>
          <p:cNvSpPr>
            <a:spLocks noGrp="1"/>
          </p:cNvSpPr>
          <p:nvPr>
            <p:ph type="sldNum" sz="quarter" idx="12"/>
          </p:nvPr>
        </p:nvSpPr>
        <p:spPr/>
        <p:txBody>
          <a:bodyPr/>
          <a:lstStyle/>
          <a:p>
            <a:fld id="{C1986EA8-98EE-4C70-8617-EFDB08EA2034}" type="slidenum">
              <a:rPr lang="tr-TR" smtClean="0"/>
              <a:t>‹#›</a:t>
            </a:fld>
            <a:endParaRPr lang="tr-TR"/>
          </a:p>
        </p:txBody>
      </p:sp>
    </p:spTree>
    <p:extLst>
      <p:ext uri="{BB962C8B-B14F-4D97-AF65-F5344CB8AC3E}">
        <p14:creationId xmlns:p14="http://schemas.microsoft.com/office/powerpoint/2010/main" val="2296591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8ADA9F-90FE-F927-F3CA-DB275C4F914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3970F35-42E3-C621-AA5A-563A9D5B6F2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84CABAF-7605-8F28-5B30-35F5858E85D2}"/>
              </a:ext>
            </a:extLst>
          </p:cNvPr>
          <p:cNvSpPr>
            <a:spLocks noGrp="1"/>
          </p:cNvSpPr>
          <p:nvPr>
            <p:ph type="dt" sz="half" idx="10"/>
          </p:nvPr>
        </p:nvSpPr>
        <p:spPr/>
        <p:txBody>
          <a:bodyPr/>
          <a:lstStyle/>
          <a:p>
            <a:fld id="{4F841720-E760-4BD6-8817-59A82F9DC3C5}" type="datetimeFigureOut">
              <a:rPr lang="tr-TR" smtClean="0"/>
              <a:t>13.04.2023</a:t>
            </a:fld>
            <a:endParaRPr lang="tr-TR"/>
          </a:p>
        </p:txBody>
      </p:sp>
      <p:sp>
        <p:nvSpPr>
          <p:cNvPr id="5" name="Alt Bilgi Yer Tutucusu 4">
            <a:extLst>
              <a:ext uri="{FF2B5EF4-FFF2-40B4-BE49-F238E27FC236}">
                <a16:creationId xmlns:a16="http://schemas.microsoft.com/office/drawing/2014/main" id="{F5C35965-883E-D733-04C8-2CB613E2AB5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4CEE3FC-F33C-0DE7-5AC7-E6995B1640F9}"/>
              </a:ext>
            </a:extLst>
          </p:cNvPr>
          <p:cNvSpPr>
            <a:spLocks noGrp="1"/>
          </p:cNvSpPr>
          <p:nvPr>
            <p:ph type="sldNum" sz="quarter" idx="12"/>
          </p:nvPr>
        </p:nvSpPr>
        <p:spPr/>
        <p:txBody>
          <a:bodyPr/>
          <a:lstStyle/>
          <a:p>
            <a:fld id="{C1986EA8-98EE-4C70-8617-EFDB08EA2034}" type="slidenum">
              <a:rPr lang="tr-TR" smtClean="0"/>
              <a:t>‹#›</a:t>
            </a:fld>
            <a:endParaRPr lang="tr-TR"/>
          </a:p>
        </p:txBody>
      </p:sp>
    </p:spTree>
    <p:extLst>
      <p:ext uri="{BB962C8B-B14F-4D97-AF65-F5344CB8AC3E}">
        <p14:creationId xmlns:p14="http://schemas.microsoft.com/office/powerpoint/2010/main" val="350783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E821AD-A681-C1EA-828D-C4BF1850E8C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7EE80D5-D526-412F-D0CF-FE21690969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620B754-9A30-4A09-824E-100CA41CE16D}"/>
              </a:ext>
            </a:extLst>
          </p:cNvPr>
          <p:cNvSpPr>
            <a:spLocks noGrp="1"/>
          </p:cNvSpPr>
          <p:nvPr>
            <p:ph type="dt" sz="half" idx="10"/>
          </p:nvPr>
        </p:nvSpPr>
        <p:spPr/>
        <p:txBody>
          <a:bodyPr/>
          <a:lstStyle/>
          <a:p>
            <a:fld id="{4F841720-E760-4BD6-8817-59A82F9DC3C5}" type="datetimeFigureOut">
              <a:rPr lang="tr-TR" smtClean="0"/>
              <a:t>13.04.2023</a:t>
            </a:fld>
            <a:endParaRPr lang="tr-TR"/>
          </a:p>
        </p:txBody>
      </p:sp>
      <p:sp>
        <p:nvSpPr>
          <p:cNvPr id="5" name="Alt Bilgi Yer Tutucusu 4">
            <a:extLst>
              <a:ext uri="{FF2B5EF4-FFF2-40B4-BE49-F238E27FC236}">
                <a16:creationId xmlns:a16="http://schemas.microsoft.com/office/drawing/2014/main" id="{3ED1691E-7B08-1AE5-AC35-C144BB0C2E8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629CDB6-D56C-93AD-3885-6775E58BA64C}"/>
              </a:ext>
            </a:extLst>
          </p:cNvPr>
          <p:cNvSpPr>
            <a:spLocks noGrp="1"/>
          </p:cNvSpPr>
          <p:nvPr>
            <p:ph type="sldNum" sz="quarter" idx="12"/>
          </p:nvPr>
        </p:nvSpPr>
        <p:spPr/>
        <p:txBody>
          <a:bodyPr/>
          <a:lstStyle/>
          <a:p>
            <a:fld id="{C1986EA8-98EE-4C70-8617-EFDB08EA2034}" type="slidenum">
              <a:rPr lang="tr-TR" smtClean="0"/>
              <a:t>‹#›</a:t>
            </a:fld>
            <a:endParaRPr lang="tr-TR"/>
          </a:p>
        </p:txBody>
      </p:sp>
    </p:spTree>
    <p:extLst>
      <p:ext uri="{BB962C8B-B14F-4D97-AF65-F5344CB8AC3E}">
        <p14:creationId xmlns:p14="http://schemas.microsoft.com/office/powerpoint/2010/main" val="1641660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00BC18-C8DF-CCFF-9AA7-5EF23EEEC4D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F992A27-321A-1894-2A3E-0E17BC5F247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E60B75F-BE77-8549-A775-8DE8D4CEDF5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3084DF0-8380-A710-2A1B-9EB38D374F77}"/>
              </a:ext>
            </a:extLst>
          </p:cNvPr>
          <p:cNvSpPr>
            <a:spLocks noGrp="1"/>
          </p:cNvSpPr>
          <p:nvPr>
            <p:ph type="dt" sz="half" idx="10"/>
          </p:nvPr>
        </p:nvSpPr>
        <p:spPr/>
        <p:txBody>
          <a:bodyPr/>
          <a:lstStyle/>
          <a:p>
            <a:fld id="{4F841720-E760-4BD6-8817-59A82F9DC3C5}" type="datetimeFigureOut">
              <a:rPr lang="tr-TR" smtClean="0"/>
              <a:t>13.04.2023</a:t>
            </a:fld>
            <a:endParaRPr lang="tr-TR"/>
          </a:p>
        </p:txBody>
      </p:sp>
      <p:sp>
        <p:nvSpPr>
          <p:cNvPr id="6" name="Alt Bilgi Yer Tutucusu 5">
            <a:extLst>
              <a:ext uri="{FF2B5EF4-FFF2-40B4-BE49-F238E27FC236}">
                <a16:creationId xmlns:a16="http://schemas.microsoft.com/office/drawing/2014/main" id="{B8E4C046-A02A-78FA-BEE9-A391D583AB1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4B1CBAC-393C-61CD-9882-062F6C01767B}"/>
              </a:ext>
            </a:extLst>
          </p:cNvPr>
          <p:cNvSpPr>
            <a:spLocks noGrp="1"/>
          </p:cNvSpPr>
          <p:nvPr>
            <p:ph type="sldNum" sz="quarter" idx="12"/>
          </p:nvPr>
        </p:nvSpPr>
        <p:spPr/>
        <p:txBody>
          <a:bodyPr/>
          <a:lstStyle/>
          <a:p>
            <a:fld id="{C1986EA8-98EE-4C70-8617-EFDB08EA2034}" type="slidenum">
              <a:rPr lang="tr-TR" smtClean="0"/>
              <a:t>‹#›</a:t>
            </a:fld>
            <a:endParaRPr lang="tr-TR"/>
          </a:p>
        </p:txBody>
      </p:sp>
    </p:spTree>
    <p:extLst>
      <p:ext uri="{BB962C8B-B14F-4D97-AF65-F5344CB8AC3E}">
        <p14:creationId xmlns:p14="http://schemas.microsoft.com/office/powerpoint/2010/main" val="1207127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81EEAF-EF0C-5F8D-180C-A538E745A54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BC053B1-F7EB-D43D-92FE-84DD9B7B4C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E895946-BAD6-78E2-C434-4215DD05993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5374026-959D-40B4-A9CB-060EC647F0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19C0A91-8BDA-C764-228B-123B14D38EB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71C0689-AEFA-E283-E81C-08F1DED4AF76}"/>
              </a:ext>
            </a:extLst>
          </p:cNvPr>
          <p:cNvSpPr>
            <a:spLocks noGrp="1"/>
          </p:cNvSpPr>
          <p:nvPr>
            <p:ph type="dt" sz="half" idx="10"/>
          </p:nvPr>
        </p:nvSpPr>
        <p:spPr/>
        <p:txBody>
          <a:bodyPr/>
          <a:lstStyle/>
          <a:p>
            <a:fld id="{4F841720-E760-4BD6-8817-59A82F9DC3C5}" type="datetimeFigureOut">
              <a:rPr lang="tr-TR" smtClean="0"/>
              <a:t>13.04.2023</a:t>
            </a:fld>
            <a:endParaRPr lang="tr-TR"/>
          </a:p>
        </p:txBody>
      </p:sp>
      <p:sp>
        <p:nvSpPr>
          <p:cNvPr id="8" name="Alt Bilgi Yer Tutucusu 7">
            <a:extLst>
              <a:ext uri="{FF2B5EF4-FFF2-40B4-BE49-F238E27FC236}">
                <a16:creationId xmlns:a16="http://schemas.microsoft.com/office/drawing/2014/main" id="{0508DFA9-1082-9685-41E0-1EA574FBFD0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5BA6C5C-90F4-4F4A-2124-EA5FC359235C}"/>
              </a:ext>
            </a:extLst>
          </p:cNvPr>
          <p:cNvSpPr>
            <a:spLocks noGrp="1"/>
          </p:cNvSpPr>
          <p:nvPr>
            <p:ph type="sldNum" sz="quarter" idx="12"/>
          </p:nvPr>
        </p:nvSpPr>
        <p:spPr/>
        <p:txBody>
          <a:bodyPr/>
          <a:lstStyle/>
          <a:p>
            <a:fld id="{C1986EA8-98EE-4C70-8617-EFDB08EA2034}" type="slidenum">
              <a:rPr lang="tr-TR" smtClean="0"/>
              <a:t>‹#›</a:t>
            </a:fld>
            <a:endParaRPr lang="tr-TR"/>
          </a:p>
        </p:txBody>
      </p:sp>
    </p:spTree>
    <p:extLst>
      <p:ext uri="{BB962C8B-B14F-4D97-AF65-F5344CB8AC3E}">
        <p14:creationId xmlns:p14="http://schemas.microsoft.com/office/powerpoint/2010/main" val="409926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3B34C8-8509-33EC-BD8E-C8A3C27A870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A979687-1E90-9F9A-D57B-9EF25259F0B4}"/>
              </a:ext>
            </a:extLst>
          </p:cNvPr>
          <p:cNvSpPr>
            <a:spLocks noGrp="1"/>
          </p:cNvSpPr>
          <p:nvPr>
            <p:ph type="dt" sz="half" idx="10"/>
          </p:nvPr>
        </p:nvSpPr>
        <p:spPr/>
        <p:txBody>
          <a:bodyPr/>
          <a:lstStyle/>
          <a:p>
            <a:fld id="{4F841720-E760-4BD6-8817-59A82F9DC3C5}" type="datetimeFigureOut">
              <a:rPr lang="tr-TR" smtClean="0"/>
              <a:t>13.04.2023</a:t>
            </a:fld>
            <a:endParaRPr lang="tr-TR"/>
          </a:p>
        </p:txBody>
      </p:sp>
      <p:sp>
        <p:nvSpPr>
          <p:cNvPr id="4" name="Alt Bilgi Yer Tutucusu 3">
            <a:extLst>
              <a:ext uri="{FF2B5EF4-FFF2-40B4-BE49-F238E27FC236}">
                <a16:creationId xmlns:a16="http://schemas.microsoft.com/office/drawing/2014/main" id="{A2D34B7F-5EB8-2D7C-22D3-90BA87CA52A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BA103C1-69DE-8FE9-B1F8-43010B2D0BAA}"/>
              </a:ext>
            </a:extLst>
          </p:cNvPr>
          <p:cNvSpPr>
            <a:spLocks noGrp="1"/>
          </p:cNvSpPr>
          <p:nvPr>
            <p:ph type="sldNum" sz="quarter" idx="12"/>
          </p:nvPr>
        </p:nvSpPr>
        <p:spPr/>
        <p:txBody>
          <a:bodyPr/>
          <a:lstStyle/>
          <a:p>
            <a:fld id="{C1986EA8-98EE-4C70-8617-EFDB08EA2034}" type="slidenum">
              <a:rPr lang="tr-TR" smtClean="0"/>
              <a:t>‹#›</a:t>
            </a:fld>
            <a:endParaRPr lang="tr-TR"/>
          </a:p>
        </p:txBody>
      </p:sp>
    </p:spTree>
    <p:extLst>
      <p:ext uri="{BB962C8B-B14F-4D97-AF65-F5344CB8AC3E}">
        <p14:creationId xmlns:p14="http://schemas.microsoft.com/office/powerpoint/2010/main" val="24770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5CE10CD-5AB4-A2E8-F14F-E04C6852BDAF}"/>
              </a:ext>
            </a:extLst>
          </p:cNvPr>
          <p:cNvSpPr>
            <a:spLocks noGrp="1"/>
          </p:cNvSpPr>
          <p:nvPr>
            <p:ph type="dt" sz="half" idx="10"/>
          </p:nvPr>
        </p:nvSpPr>
        <p:spPr/>
        <p:txBody>
          <a:bodyPr/>
          <a:lstStyle/>
          <a:p>
            <a:fld id="{4F841720-E760-4BD6-8817-59A82F9DC3C5}" type="datetimeFigureOut">
              <a:rPr lang="tr-TR" smtClean="0"/>
              <a:t>13.04.2023</a:t>
            </a:fld>
            <a:endParaRPr lang="tr-TR"/>
          </a:p>
        </p:txBody>
      </p:sp>
      <p:sp>
        <p:nvSpPr>
          <p:cNvPr id="3" name="Alt Bilgi Yer Tutucusu 2">
            <a:extLst>
              <a:ext uri="{FF2B5EF4-FFF2-40B4-BE49-F238E27FC236}">
                <a16:creationId xmlns:a16="http://schemas.microsoft.com/office/drawing/2014/main" id="{2ED06273-17AD-768F-3FC9-9495B570424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E8F018E-E1DF-1696-4B34-D65281401AC3}"/>
              </a:ext>
            </a:extLst>
          </p:cNvPr>
          <p:cNvSpPr>
            <a:spLocks noGrp="1"/>
          </p:cNvSpPr>
          <p:nvPr>
            <p:ph type="sldNum" sz="quarter" idx="12"/>
          </p:nvPr>
        </p:nvSpPr>
        <p:spPr/>
        <p:txBody>
          <a:bodyPr/>
          <a:lstStyle/>
          <a:p>
            <a:fld id="{C1986EA8-98EE-4C70-8617-EFDB08EA2034}" type="slidenum">
              <a:rPr lang="tr-TR" smtClean="0"/>
              <a:t>‹#›</a:t>
            </a:fld>
            <a:endParaRPr lang="tr-TR"/>
          </a:p>
        </p:txBody>
      </p:sp>
    </p:spTree>
    <p:extLst>
      <p:ext uri="{BB962C8B-B14F-4D97-AF65-F5344CB8AC3E}">
        <p14:creationId xmlns:p14="http://schemas.microsoft.com/office/powerpoint/2010/main" val="347312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59C86C-2A63-C07A-8B80-D5C3A93648A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C7A5430-1A63-9838-F32C-E58911AF9E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73729E8-1F64-B032-295A-A5369E2D9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0024182-441E-7EE3-5A40-FF611AB5D406}"/>
              </a:ext>
            </a:extLst>
          </p:cNvPr>
          <p:cNvSpPr>
            <a:spLocks noGrp="1"/>
          </p:cNvSpPr>
          <p:nvPr>
            <p:ph type="dt" sz="half" idx="10"/>
          </p:nvPr>
        </p:nvSpPr>
        <p:spPr/>
        <p:txBody>
          <a:bodyPr/>
          <a:lstStyle/>
          <a:p>
            <a:fld id="{4F841720-E760-4BD6-8817-59A82F9DC3C5}" type="datetimeFigureOut">
              <a:rPr lang="tr-TR" smtClean="0"/>
              <a:t>13.04.2023</a:t>
            </a:fld>
            <a:endParaRPr lang="tr-TR"/>
          </a:p>
        </p:txBody>
      </p:sp>
      <p:sp>
        <p:nvSpPr>
          <p:cNvPr id="6" name="Alt Bilgi Yer Tutucusu 5">
            <a:extLst>
              <a:ext uri="{FF2B5EF4-FFF2-40B4-BE49-F238E27FC236}">
                <a16:creationId xmlns:a16="http://schemas.microsoft.com/office/drawing/2014/main" id="{D38FB444-5F58-D3A9-3409-98DA59A4177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95A0210-6154-9DBF-1D1F-4752E76E471E}"/>
              </a:ext>
            </a:extLst>
          </p:cNvPr>
          <p:cNvSpPr>
            <a:spLocks noGrp="1"/>
          </p:cNvSpPr>
          <p:nvPr>
            <p:ph type="sldNum" sz="quarter" idx="12"/>
          </p:nvPr>
        </p:nvSpPr>
        <p:spPr/>
        <p:txBody>
          <a:bodyPr/>
          <a:lstStyle/>
          <a:p>
            <a:fld id="{C1986EA8-98EE-4C70-8617-EFDB08EA2034}" type="slidenum">
              <a:rPr lang="tr-TR" smtClean="0"/>
              <a:t>‹#›</a:t>
            </a:fld>
            <a:endParaRPr lang="tr-TR"/>
          </a:p>
        </p:txBody>
      </p:sp>
    </p:spTree>
    <p:extLst>
      <p:ext uri="{BB962C8B-B14F-4D97-AF65-F5344CB8AC3E}">
        <p14:creationId xmlns:p14="http://schemas.microsoft.com/office/powerpoint/2010/main" val="12709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C2FE81-1FB3-3EBF-5499-43A5511263D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FA378BB-6569-4422-957D-A5F3BA0F1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891ACDE-CF7D-BCBD-0018-EAE9FA638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4954A4-BC54-1DA9-6F03-211614DBB50C}"/>
              </a:ext>
            </a:extLst>
          </p:cNvPr>
          <p:cNvSpPr>
            <a:spLocks noGrp="1"/>
          </p:cNvSpPr>
          <p:nvPr>
            <p:ph type="dt" sz="half" idx="10"/>
          </p:nvPr>
        </p:nvSpPr>
        <p:spPr/>
        <p:txBody>
          <a:bodyPr/>
          <a:lstStyle/>
          <a:p>
            <a:fld id="{4F841720-E760-4BD6-8817-59A82F9DC3C5}" type="datetimeFigureOut">
              <a:rPr lang="tr-TR" smtClean="0"/>
              <a:t>13.04.2023</a:t>
            </a:fld>
            <a:endParaRPr lang="tr-TR"/>
          </a:p>
        </p:txBody>
      </p:sp>
      <p:sp>
        <p:nvSpPr>
          <p:cNvPr id="6" name="Alt Bilgi Yer Tutucusu 5">
            <a:extLst>
              <a:ext uri="{FF2B5EF4-FFF2-40B4-BE49-F238E27FC236}">
                <a16:creationId xmlns:a16="http://schemas.microsoft.com/office/drawing/2014/main" id="{118A7593-605E-4113-074B-8BC6C5EA60E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E0E99C-A939-D65C-911B-4E9231A01545}"/>
              </a:ext>
            </a:extLst>
          </p:cNvPr>
          <p:cNvSpPr>
            <a:spLocks noGrp="1"/>
          </p:cNvSpPr>
          <p:nvPr>
            <p:ph type="sldNum" sz="quarter" idx="12"/>
          </p:nvPr>
        </p:nvSpPr>
        <p:spPr/>
        <p:txBody>
          <a:bodyPr/>
          <a:lstStyle/>
          <a:p>
            <a:fld id="{C1986EA8-98EE-4C70-8617-EFDB08EA2034}" type="slidenum">
              <a:rPr lang="tr-TR" smtClean="0"/>
              <a:t>‹#›</a:t>
            </a:fld>
            <a:endParaRPr lang="tr-TR"/>
          </a:p>
        </p:txBody>
      </p:sp>
    </p:spTree>
    <p:extLst>
      <p:ext uri="{BB962C8B-B14F-4D97-AF65-F5344CB8AC3E}">
        <p14:creationId xmlns:p14="http://schemas.microsoft.com/office/powerpoint/2010/main" val="169746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684F8FF-E0B8-2A47-43FC-2552CDBBD5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E5621C9-DD72-DCF9-7E32-C0E07BA85D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ED57B38-D16A-B8BE-6C39-37D2C0C286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41720-E760-4BD6-8817-59A82F9DC3C5}" type="datetimeFigureOut">
              <a:rPr lang="tr-TR" smtClean="0"/>
              <a:t>13.04.2023</a:t>
            </a:fld>
            <a:endParaRPr lang="tr-TR"/>
          </a:p>
        </p:txBody>
      </p:sp>
      <p:sp>
        <p:nvSpPr>
          <p:cNvPr id="5" name="Alt Bilgi Yer Tutucusu 4">
            <a:extLst>
              <a:ext uri="{FF2B5EF4-FFF2-40B4-BE49-F238E27FC236}">
                <a16:creationId xmlns:a16="http://schemas.microsoft.com/office/drawing/2014/main" id="{89463A8E-74BE-0734-7F57-075EAF213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C132B75-521C-9F38-E0EB-8ED980EA16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86EA8-98EE-4C70-8617-EFDB08EA2034}" type="slidenum">
              <a:rPr lang="tr-TR" smtClean="0"/>
              <a:t>‹#›</a:t>
            </a:fld>
            <a:endParaRPr lang="tr-TR"/>
          </a:p>
        </p:txBody>
      </p:sp>
    </p:spTree>
    <p:extLst>
      <p:ext uri="{BB962C8B-B14F-4D97-AF65-F5344CB8AC3E}">
        <p14:creationId xmlns:p14="http://schemas.microsoft.com/office/powerpoint/2010/main" val="1026272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health.harvard.edu/diseases-and-conditions/glycemic-index-and-glycemic-load-for-100-food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health.harvard.edu/diseases-and-conditions/glycemic-index-and-glycemic-load-for-100-food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harvard.edu/diseases-and-conditions/glycemic-index-and-glycemic-load-for-100-food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www.health.harvard.edu/diseases-and-conditions/glycemic-index-and-glycemic-load-for-100-food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ealth.harvard.edu/diseases-and-conditions/glycemic-index-and-glycemic-load-for-100-food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health.harvard.edu/diseases-and-conditions/glycemic-index-and-glycemic-load-for-100-food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harvard.edu/diseases-and-conditions/glycemic-index-and-glycemic-load-for-100-food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health.gov/sites/default/files/2019-09/2015-2020_Dietary_Guidelines.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health.harvard.edu/diseases-and-conditions/glycemic-index-and-glycemic-load-for-100-food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health.gov/sites/default/files/2019-09/2015-2020_Dietary_Guidelines.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AB5765-328D-4C06-A19C-F64D2EF74FDD}"/>
              </a:ext>
            </a:extLst>
          </p:cNvPr>
          <p:cNvSpPr>
            <a:spLocks noGrp="1"/>
          </p:cNvSpPr>
          <p:nvPr>
            <p:ph type="ctrTitle"/>
          </p:nvPr>
        </p:nvSpPr>
        <p:spPr/>
        <p:txBody>
          <a:bodyPr/>
          <a:lstStyle/>
          <a:p>
            <a:r>
              <a:rPr lang="tr-TR" b="1" dirty="0">
                <a:solidFill>
                  <a:srgbClr val="C00000"/>
                </a:solidFill>
              </a:rPr>
              <a:t>GLİSEMİK İNDEKS</a:t>
            </a:r>
          </a:p>
        </p:txBody>
      </p:sp>
      <p:sp>
        <p:nvSpPr>
          <p:cNvPr id="3" name="Alt Başlık 2">
            <a:extLst>
              <a:ext uri="{FF2B5EF4-FFF2-40B4-BE49-F238E27FC236}">
                <a16:creationId xmlns:a16="http://schemas.microsoft.com/office/drawing/2014/main" id="{7E2C00A9-ED04-4ABB-892A-91DF2F7CA651}"/>
              </a:ext>
            </a:extLst>
          </p:cNvPr>
          <p:cNvSpPr>
            <a:spLocks noGrp="1"/>
          </p:cNvSpPr>
          <p:nvPr>
            <p:ph type="subTitle" idx="1"/>
          </p:nvPr>
        </p:nvSpPr>
        <p:spPr/>
        <p:txBody>
          <a:bodyPr/>
          <a:lstStyle/>
          <a:p>
            <a:pPr>
              <a:defRPr/>
            </a:pPr>
            <a:r>
              <a:rPr lang="tr-TR" dirty="0">
                <a:solidFill>
                  <a:schemeClr val="tx1">
                    <a:lumMod val="85000"/>
                    <a:lumOff val="15000"/>
                  </a:schemeClr>
                </a:solidFill>
                <a:latin typeface="Calibri" panose="020F0502020204030204" pitchFamily="34" charset="0"/>
                <a:cs typeface="Times New Roman" panose="02020603050405020304" pitchFamily="18" charset="0"/>
              </a:rPr>
              <a:t>Arş. Gör. Dr. </a:t>
            </a:r>
            <a:r>
              <a:rPr lang="tr-TR" dirty="0" err="1">
                <a:solidFill>
                  <a:schemeClr val="tx1">
                    <a:lumMod val="85000"/>
                    <a:lumOff val="15000"/>
                  </a:schemeClr>
                </a:solidFill>
                <a:latin typeface="Calibri" panose="020F0502020204030204" pitchFamily="34" charset="0"/>
                <a:cs typeface="Times New Roman" panose="02020603050405020304" pitchFamily="18" charset="0"/>
              </a:rPr>
              <a:t>Rumeysa</a:t>
            </a:r>
            <a:r>
              <a:rPr lang="tr-TR" dirty="0">
                <a:solidFill>
                  <a:schemeClr val="tx1">
                    <a:lumMod val="85000"/>
                    <a:lumOff val="15000"/>
                  </a:schemeClr>
                </a:solidFill>
                <a:latin typeface="Calibri" panose="020F0502020204030204" pitchFamily="34" charset="0"/>
                <a:cs typeface="Times New Roman" panose="02020603050405020304" pitchFamily="18" charset="0"/>
              </a:rPr>
              <a:t> Betül KAYA</a:t>
            </a:r>
          </a:p>
          <a:p>
            <a:pPr>
              <a:defRPr/>
            </a:pPr>
            <a:r>
              <a:rPr lang="tr-TR" dirty="0">
                <a:solidFill>
                  <a:schemeClr val="tx1">
                    <a:lumMod val="85000"/>
                    <a:lumOff val="15000"/>
                  </a:schemeClr>
                </a:solidFill>
                <a:latin typeface="Calibri" panose="020F0502020204030204" pitchFamily="34" charset="0"/>
                <a:cs typeface="Times New Roman" panose="02020603050405020304" pitchFamily="18" charset="0"/>
              </a:rPr>
              <a:t>KTÜ  Tıp Fakültesi Aile Hekimliği ABD</a:t>
            </a:r>
          </a:p>
          <a:p>
            <a:r>
              <a:rPr lang="tr-TR" dirty="0">
                <a:solidFill>
                  <a:schemeClr val="tx1">
                    <a:lumMod val="85000"/>
                    <a:lumOff val="15000"/>
                  </a:schemeClr>
                </a:solidFill>
              </a:rPr>
              <a:t>28.03.2023</a:t>
            </a:r>
          </a:p>
          <a:p>
            <a:endParaRPr lang="tr-TR" dirty="0"/>
          </a:p>
        </p:txBody>
      </p:sp>
    </p:spTree>
    <p:extLst>
      <p:ext uri="{BB962C8B-B14F-4D97-AF65-F5344CB8AC3E}">
        <p14:creationId xmlns:p14="http://schemas.microsoft.com/office/powerpoint/2010/main" val="2412636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 NEDİR?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r>
              <a:rPr lang="tr-TR" sz="2400" dirty="0">
                <a:effectLst/>
                <a:ea typeface="Times New Roman" panose="02020603050405020304" pitchFamily="18" charset="0"/>
                <a:cs typeface="Times New Roman" panose="02020603050405020304" pitchFamily="18" charset="0"/>
              </a:rPr>
              <a:t>Jenkins ve arkadaşları, 1981</a:t>
            </a:r>
          </a:p>
          <a:p>
            <a:endParaRPr lang="tr-TR" sz="1800" dirty="0">
              <a:solidFill>
                <a:srgbClr val="FF0000"/>
              </a:solidFill>
              <a:effectLst/>
              <a:latin typeface="Georgia" panose="02040502050405020303" pitchFamily="18" charset="0"/>
              <a:ea typeface="Times New Roman" panose="02020603050405020304" pitchFamily="18" charset="0"/>
              <a:cs typeface="Times New Roman" panose="02020603050405020304" pitchFamily="18" charset="0"/>
            </a:endParaRPr>
          </a:p>
          <a:p>
            <a:r>
              <a:rPr lang="tr-TR" sz="2400" dirty="0">
                <a:effectLst/>
                <a:ea typeface="Calibri" panose="020F0502020204030204" pitchFamily="34" charset="0"/>
                <a:cs typeface="Times New Roman" panose="02020603050405020304" pitchFamily="18" charset="0"/>
              </a:rPr>
              <a:t>Glisemik indeks(Gİ), 50 </a:t>
            </a:r>
            <a:r>
              <a:rPr lang="tr-TR" sz="2400" dirty="0" err="1">
                <a:effectLst/>
                <a:ea typeface="Calibri" panose="020F0502020204030204" pitchFamily="34" charset="0"/>
                <a:cs typeface="Times New Roman" panose="02020603050405020304" pitchFamily="18" charset="0"/>
              </a:rPr>
              <a:t>gr</a:t>
            </a:r>
            <a:r>
              <a:rPr lang="tr-TR" sz="2400" dirty="0">
                <a:effectLst/>
                <a:ea typeface="Calibri" panose="020F0502020204030204" pitchFamily="34" charset="0"/>
                <a:cs typeface="Times New Roman" panose="02020603050405020304" pitchFamily="18" charset="0"/>
              </a:rPr>
              <a:t> karbonhidrat içeren bir gıdayı tükettikten sonraki iki saat içinde kan şekerinin ne kadar yükseldiğinin bir ölçüsüdür. </a:t>
            </a:r>
          </a:p>
          <a:p>
            <a:endParaRPr lang="tr-TR" sz="2400" dirty="0">
              <a:ea typeface="Calibri" panose="020F0502020204030204" pitchFamily="34" charset="0"/>
              <a:cs typeface="Times New Roman" panose="02020603050405020304" pitchFamily="18" charset="0"/>
            </a:endParaRPr>
          </a:p>
          <a:p>
            <a:r>
              <a:rPr lang="tr-TR" sz="2400" b="0" i="0" dirty="0">
                <a:effectLst/>
              </a:rPr>
              <a:t>Besinlerin glisemik indeksi kan şekerinin yavaş veya hızlı yükselmesini etkilemektedir.</a:t>
            </a:r>
          </a:p>
          <a:p>
            <a:endParaRPr lang="tr-TR" sz="2400" dirty="0"/>
          </a:p>
          <a:p>
            <a:endParaRPr lang="tr-TR" sz="2400" dirty="0"/>
          </a:p>
          <a:p>
            <a:pPr marL="0" indent="0">
              <a:buNone/>
            </a:pPr>
            <a:endParaRPr lang="tr-TR" sz="2200" i="1" dirty="0"/>
          </a:p>
          <a:p>
            <a:endParaRPr lang="tr-TR" sz="2200" i="1" dirty="0"/>
          </a:p>
          <a:p>
            <a:endParaRPr lang="tr-TR" sz="2200" i="1" dirty="0"/>
          </a:p>
        </p:txBody>
      </p:sp>
      <p:sp>
        <p:nvSpPr>
          <p:cNvPr id="4" name="Metin kutusu 3">
            <a:extLst>
              <a:ext uri="{FF2B5EF4-FFF2-40B4-BE49-F238E27FC236}">
                <a16:creationId xmlns:a16="http://schemas.microsoft.com/office/drawing/2014/main" id="{6D15E074-7C84-EC4C-474D-A3F3656EED6A}"/>
              </a:ext>
            </a:extLst>
          </p:cNvPr>
          <p:cNvSpPr txBox="1"/>
          <p:nvPr/>
        </p:nvSpPr>
        <p:spPr>
          <a:xfrm>
            <a:off x="838200" y="5807631"/>
            <a:ext cx="9406759" cy="369332"/>
          </a:xfrm>
          <a:prstGeom prst="rect">
            <a:avLst/>
          </a:prstGeom>
          <a:noFill/>
        </p:spPr>
        <p:txBody>
          <a:bodyPr wrap="square">
            <a:spAutoFit/>
          </a:bodyPr>
          <a:lstStyle/>
          <a:p>
            <a:pPr marL="0" indent="0">
              <a:buNone/>
            </a:pPr>
            <a:r>
              <a:rPr lang="tr-TR" sz="1800" i="1" dirty="0" err="1">
                <a:effectLst/>
                <a:latin typeface="Calibri" panose="020F0502020204030204" pitchFamily="34" charset="0"/>
                <a:ea typeface="Calibri" panose="020F0502020204030204" pitchFamily="34" charset="0"/>
                <a:cs typeface="Times New Roman" panose="02020603050405020304" pitchFamily="18" charset="0"/>
              </a:rPr>
              <a:t>Kolset</a:t>
            </a:r>
            <a:r>
              <a:rPr lang="tr-TR" sz="1800" i="1" dirty="0">
                <a:effectLst/>
                <a:latin typeface="Calibri" panose="020F0502020204030204" pitchFamily="34" charset="0"/>
                <a:ea typeface="Calibri" panose="020F0502020204030204" pitchFamily="34" charset="0"/>
                <a:cs typeface="Times New Roman" panose="02020603050405020304" pitchFamily="18" charset="0"/>
              </a:rPr>
              <a:t> SO. </a:t>
            </a:r>
            <a:r>
              <a:rPr lang="tr-TR" sz="1800" i="1" dirty="0" err="1">
                <a:effectLst/>
                <a:latin typeface="Calibri" panose="020F0502020204030204" pitchFamily="34" charset="0"/>
                <a:ea typeface="Calibri" panose="020F0502020204030204" pitchFamily="34" charset="0"/>
                <a:cs typeface="Times New Roman" panose="02020603050405020304" pitchFamily="18" charset="0"/>
              </a:rPr>
              <a:t>Glykemisk</a:t>
            </a:r>
            <a:r>
              <a:rPr lang="tr-TR" sz="1800" i="1" dirty="0">
                <a:effectLst/>
                <a:latin typeface="Calibri" panose="020F0502020204030204" pitchFamily="34" charset="0"/>
                <a:ea typeface="Calibri" panose="020F0502020204030204" pitchFamily="34" charset="0"/>
                <a:cs typeface="Times New Roman" panose="02020603050405020304" pitchFamily="18" charset="0"/>
              </a:rPr>
              <a:t> indeks, </a:t>
            </a:r>
            <a:r>
              <a:rPr lang="tr-TR" sz="1800" i="1" dirty="0" err="1">
                <a:effectLst/>
                <a:latin typeface="Calibri" panose="020F0502020204030204" pitchFamily="34" charset="0"/>
                <a:ea typeface="Calibri" panose="020F0502020204030204" pitchFamily="34" charset="0"/>
                <a:cs typeface="Times New Roman" panose="02020603050405020304" pitchFamily="18" charset="0"/>
              </a:rPr>
              <a:t>Tidsskr</a:t>
            </a:r>
            <a:r>
              <a:rPr lang="tr-TR" sz="1800" i="1" dirty="0">
                <a:effectLst/>
                <a:latin typeface="Calibri" panose="020F0502020204030204" pitchFamily="34" charset="0"/>
                <a:ea typeface="Calibri" panose="020F0502020204030204" pitchFamily="34" charset="0"/>
                <a:cs typeface="Times New Roman" panose="02020603050405020304" pitchFamily="18" charset="0"/>
              </a:rPr>
              <a:t> </a:t>
            </a:r>
            <a:r>
              <a:rPr lang="tr-TR" sz="1800" i="1" dirty="0" err="1">
                <a:effectLst/>
                <a:latin typeface="Calibri" panose="020F0502020204030204" pitchFamily="34" charset="0"/>
                <a:ea typeface="Calibri" panose="020F0502020204030204" pitchFamily="34" charset="0"/>
                <a:cs typeface="Times New Roman" panose="02020603050405020304" pitchFamily="18" charset="0"/>
              </a:rPr>
              <a:t>Nor</a:t>
            </a:r>
            <a:r>
              <a:rPr lang="tr-TR" sz="1800" i="1" dirty="0">
                <a:effectLst/>
                <a:latin typeface="Calibri" panose="020F0502020204030204" pitchFamily="34" charset="0"/>
                <a:ea typeface="Calibri" panose="020F0502020204030204" pitchFamily="34" charset="0"/>
                <a:cs typeface="Times New Roman" panose="02020603050405020304" pitchFamily="18" charset="0"/>
              </a:rPr>
              <a:t> </a:t>
            </a:r>
            <a:r>
              <a:rPr lang="tr-TR" sz="1800" i="1" dirty="0" err="1">
                <a:effectLst/>
                <a:latin typeface="Calibri" panose="020F0502020204030204" pitchFamily="34" charset="0"/>
                <a:ea typeface="Calibri" panose="020F0502020204030204" pitchFamily="34" charset="0"/>
                <a:cs typeface="Times New Roman" panose="02020603050405020304" pitchFamily="18" charset="0"/>
              </a:rPr>
              <a:t>Lægeforen</a:t>
            </a:r>
            <a:r>
              <a:rPr lang="tr-TR" sz="1800" i="1" dirty="0">
                <a:effectLst/>
                <a:latin typeface="Calibri" panose="020F0502020204030204" pitchFamily="34" charset="0"/>
                <a:ea typeface="Calibri" panose="020F0502020204030204" pitchFamily="34" charset="0"/>
                <a:cs typeface="Times New Roman" panose="02020603050405020304" pitchFamily="18" charset="0"/>
              </a:rPr>
              <a:t> 2003; 123: 3218–21</a:t>
            </a:r>
          </a:p>
        </p:txBody>
      </p:sp>
    </p:spTree>
    <p:extLst>
      <p:ext uri="{BB962C8B-B14F-4D97-AF65-F5344CB8AC3E}">
        <p14:creationId xmlns:p14="http://schemas.microsoft.com/office/powerpoint/2010/main" val="112483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 NASIL ÖLÇÜLÜR?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endParaRPr lang="tr-TR" dirty="0"/>
          </a:p>
          <a:p>
            <a:r>
              <a:rPr lang="tr-TR" sz="2400" b="0" i="0" dirty="0">
                <a:effectLst/>
              </a:rPr>
              <a:t>Sağlıklı kişilere belirli miktarda karbonhidrat (50 gram) içeren besinler verilir ve 2 saat süresince bakılan kan şekerlerinden elde edilen eğrinin altındaki alan ölçülür.</a:t>
            </a:r>
          </a:p>
          <a:p>
            <a:endParaRPr lang="tr-TR" sz="2400" dirty="0"/>
          </a:p>
          <a:p>
            <a:r>
              <a:rPr lang="tr-TR" sz="2400" b="0" i="0" dirty="0">
                <a:effectLst/>
              </a:rPr>
              <a:t>Genellikle beyaz ekmek referans besin (Gİ=100) olarak kabul edilir .</a:t>
            </a:r>
            <a:endParaRPr lang="tr-TR" sz="2400" dirty="0"/>
          </a:p>
          <a:p>
            <a:pPr marL="0" indent="0">
              <a:buNone/>
            </a:pPr>
            <a:endParaRPr lang="tr-TR" sz="2200" i="1" dirty="0"/>
          </a:p>
          <a:p>
            <a:endParaRPr lang="tr-TR" sz="2200" i="1" dirty="0"/>
          </a:p>
          <a:p>
            <a:endParaRPr lang="tr-TR" sz="2200" i="1" dirty="0"/>
          </a:p>
        </p:txBody>
      </p:sp>
      <p:sp>
        <p:nvSpPr>
          <p:cNvPr id="6" name="Metin kutusu 5">
            <a:extLst>
              <a:ext uri="{FF2B5EF4-FFF2-40B4-BE49-F238E27FC236}">
                <a16:creationId xmlns:a16="http://schemas.microsoft.com/office/drawing/2014/main" id="{80A121DE-C5D8-5223-5CDA-C9BA8282C2E0}"/>
              </a:ext>
            </a:extLst>
          </p:cNvPr>
          <p:cNvSpPr txBox="1"/>
          <p:nvPr/>
        </p:nvSpPr>
        <p:spPr>
          <a:xfrm>
            <a:off x="838200" y="5807631"/>
            <a:ext cx="9406759" cy="369332"/>
          </a:xfrm>
          <a:prstGeom prst="rect">
            <a:avLst/>
          </a:prstGeom>
          <a:noFill/>
        </p:spPr>
        <p:txBody>
          <a:bodyPr wrap="square">
            <a:spAutoFit/>
          </a:bodyPr>
          <a:lstStyle/>
          <a:p>
            <a:pPr marL="0" indent="0">
              <a:buNone/>
            </a:pPr>
            <a:r>
              <a:rPr lang="tr-TR" sz="1800" i="1" dirty="0" err="1">
                <a:effectLst/>
                <a:latin typeface="Calibri" panose="020F0502020204030204" pitchFamily="34" charset="0"/>
                <a:ea typeface="Calibri" panose="020F0502020204030204" pitchFamily="34" charset="0"/>
                <a:cs typeface="Times New Roman" panose="02020603050405020304" pitchFamily="18" charset="0"/>
              </a:rPr>
              <a:t>Kolset</a:t>
            </a:r>
            <a:r>
              <a:rPr lang="tr-TR" sz="1800" i="1" dirty="0">
                <a:effectLst/>
                <a:latin typeface="Calibri" panose="020F0502020204030204" pitchFamily="34" charset="0"/>
                <a:ea typeface="Calibri" panose="020F0502020204030204" pitchFamily="34" charset="0"/>
                <a:cs typeface="Times New Roman" panose="02020603050405020304" pitchFamily="18" charset="0"/>
              </a:rPr>
              <a:t> SO. </a:t>
            </a:r>
            <a:r>
              <a:rPr lang="tr-TR" sz="1800" i="1" dirty="0" err="1">
                <a:effectLst/>
                <a:latin typeface="Calibri" panose="020F0502020204030204" pitchFamily="34" charset="0"/>
                <a:ea typeface="Calibri" panose="020F0502020204030204" pitchFamily="34" charset="0"/>
                <a:cs typeface="Times New Roman" panose="02020603050405020304" pitchFamily="18" charset="0"/>
              </a:rPr>
              <a:t>Glykemisk</a:t>
            </a:r>
            <a:r>
              <a:rPr lang="tr-TR" sz="1800" i="1" dirty="0">
                <a:effectLst/>
                <a:latin typeface="Calibri" panose="020F0502020204030204" pitchFamily="34" charset="0"/>
                <a:ea typeface="Calibri" panose="020F0502020204030204" pitchFamily="34" charset="0"/>
                <a:cs typeface="Times New Roman" panose="02020603050405020304" pitchFamily="18" charset="0"/>
              </a:rPr>
              <a:t> indeks, </a:t>
            </a:r>
            <a:r>
              <a:rPr lang="tr-TR" sz="1800" i="1" dirty="0" err="1">
                <a:effectLst/>
                <a:latin typeface="Calibri" panose="020F0502020204030204" pitchFamily="34" charset="0"/>
                <a:ea typeface="Calibri" panose="020F0502020204030204" pitchFamily="34" charset="0"/>
                <a:cs typeface="Times New Roman" panose="02020603050405020304" pitchFamily="18" charset="0"/>
              </a:rPr>
              <a:t>Tidsskr</a:t>
            </a:r>
            <a:r>
              <a:rPr lang="tr-TR" sz="1800" i="1" dirty="0">
                <a:effectLst/>
                <a:latin typeface="Calibri" panose="020F0502020204030204" pitchFamily="34" charset="0"/>
                <a:ea typeface="Calibri" panose="020F0502020204030204" pitchFamily="34" charset="0"/>
                <a:cs typeface="Times New Roman" panose="02020603050405020304" pitchFamily="18" charset="0"/>
              </a:rPr>
              <a:t> </a:t>
            </a:r>
            <a:r>
              <a:rPr lang="tr-TR" sz="1800" i="1" dirty="0" err="1">
                <a:effectLst/>
                <a:latin typeface="Calibri" panose="020F0502020204030204" pitchFamily="34" charset="0"/>
                <a:ea typeface="Calibri" panose="020F0502020204030204" pitchFamily="34" charset="0"/>
                <a:cs typeface="Times New Roman" panose="02020603050405020304" pitchFamily="18" charset="0"/>
              </a:rPr>
              <a:t>Nor</a:t>
            </a:r>
            <a:r>
              <a:rPr lang="tr-TR" sz="1800" i="1" dirty="0">
                <a:effectLst/>
                <a:latin typeface="Calibri" panose="020F0502020204030204" pitchFamily="34" charset="0"/>
                <a:ea typeface="Calibri" panose="020F0502020204030204" pitchFamily="34" charset="0"/>
                <a:cs typeface="Times New Roman" panose="02020603050405020304" pitchFamily="18" charset="0"/>
              </a:rPr>
              <a:t> </a:t>
            </a:r>
            <a:r>
              <a:rPr lang="tr-TR" sz="1800" i="1" dirty="0" err="1">
                <a:effectLst/>
                <a:latin typeface="Calibri" panose="020F0502020204030204" pitchFamily="34" charset="0"/>
                <a:ea typeface="Calibri" panose="020F0502020204030204" pitchFamily="34" charset="0"/>
                <a:cs typeface="Times New Roman" panose="02020603050405020304" pitchFamily="18" charset="0"/>
              </a:rPr>
              <a:t>Lægeforen</a:t>
            </a:r>
            <a:r>
              <a:rPr lang="tr-TR" sz="1800" i="1" dirty="0">
                <a:effectLst/>
                <a:latin typeface="Calibri" panose="020F0502020204030204" pitchFamily="34" charset="0"/>
                <a:ea typeface="Calibri" panose="020F0502020204030204" pitchFamily="34" charset="0"/>
                <a:cs typeface="Times New Roman" panose="02020603050405020304" pitchFamily="18" charset="0"/>
              </a:rPr>
              <a:t> 2003; 123: 3218–21</a:t>
            </a:r>
          </a:p>
        </p:txBody>
      </p:sp>
    </p:spTree>
    <p:extLst>
      <p:ext uri="{BB962C8B-B14F-4D97-AF65-F5344CB8AC3E}">
        <p14:creationId xmlns:p14="http://schemas.microsoft.com/office/powerpoint/2010/main" val="3759431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 NASIL ÖLÇÜLÜR?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r>
              <a:rPr lang="tr-TR" sz="2400" dirty="0"/>
              <a:t>Referans ve test edilecek gıdaların belirlenmiş miktarları verilir.</a:t>
            </a:r>
          </a:p>
          <a:p>
            <a:endParaRPr lang="tr-TR" dirty="0"/>
          </a:p>
          <a:p>
            <a:r>
              <a:rPr lang="tr-TR" sz="2400" dirty="0"/>
              <a:t>Üç saat boyunca periyodik olarak; </a:t>
            </a:r>
          </a:p>
          <a:p>
            <a:pPr>
              <a:buFont typeface="Wingdings" panose="05000000000000000000" pitchFamily="2" charset="2"/>
              <a:buChar char="ü"/>
            </a:pPr>
            <a:r>
              <a:rPr lang="tr-TR" sz="2400" dirty="0"/>
              <a:t> birinci saat içinde her 15 dakikada, </a:t>
            </a:r>
          </a:p>
          <a:p>
            <a:pPr>
              <a:buFont typeface="Wingdings" panose="05000000000000000000" pitchFamily="2" charset="2"/>
              <a:buChar char="ü"/>
            </a:pPr>
            <a:r>
              <a:rPr lang="tr-TR" sz="2400" dirty="0"/>
              <a:t>1. ve 2. saatler arasında her 30 dakikada ve </a:t>
            </a:r>
          </a:p>
          <a:p>
            <a:pPr>
              <a:buFont typeface="Wingdings" panose="05000000000000000000" pitchFamily="2" charset="2"/>
              <a:buChar char="ü"/>
            </a:pPr>
            <a:r>
              <a:rPr lang="tr-TR" sz="2400" dirty="0"/>
              <a:t>2. ve 3. saatler arasında her 30 dakikada kan şekeri ölçülür.</a:t>
            </a:r>
            <a:endParaRPr lang="tr-TR" sz="2400" i="1" dirty="0"/>
          </a:p>
          <a:p>
            <a:endParaRPr lang="tr-TR" sz="2200" i="1" dirty="0"/>
          </a:p>
          <a:p>
            <a:endParaRPr lang="tr-TR" sz="2200" i="1" dirty="0"/>
          </a:p>
        </p:txBody>
      </p:sp>
      <p:sp>
        <p:nvSpPr>
          <p:cNvPr id="4" name="Metin kutusu 3">
            <a:extLst>
              <a:ext uri="{FF2B5EF4-FFF2-40B4-BE49-F238E27FC236}">
                <a16:creationId xmlns:a16="http://schemas.microsoft.com/office/drawing/2014/main" id="{55CC8F54-C605-EC01-EEC5-AF5B135E180E}"/>
              </a:ext>
            </a:extLst>
          </p:cNvPr>
          <p:cNvSpPr txBox="1"/>
          <p:nvPr/>
        </p:nvSpPr>
        <p:spPr>
          <a:xfrm>
            <a:off x="630621" y="6176963"/>
            <a:ext cx="9144000" cy="375552"/>
          </a:xfrm>
          <a:prstGeom prst="rect">
            <a:avLst/>
          </a:prstGeom>
          <a:noFill/>
        </p:spPr>
        <p:txBody>
          <a:bodyPr wrap="square">
            <a:spAutoFit/>
          </a:bodyPr>
          <a:lstStyle/>
          <a:p>
            <a:pPr>
              <a:lnSpc>
                <a:spcPct val="107000"/>
              </a:lnSpc>
              <a:spcAft>
                <a:spcPts val="800"/>
              </a:spcAft>
            </a:pPr>
            <a:r>
              <a:rPr lang="tr-TR" sz="1800" i="1" dirty="0">
                <a:effectLst/>
                <a:latin typeface="Calibri" panose="020F0502020204030204" pitchFamily="34" charset="0"/>
                <a:ea typeface="Calibri" panose="020F0502020204030204" pitchFamily="34" charset="0"/>
                <a:cs typeface="Times New Roman" panose="02020603050405020304" pitchFamily="18" charset="0"/>
              </a:rPr>
              <a:t>Mızrak G. Glisemik İndeks Glisemik Yük Sağlıklı Beslenme ve Spor, Ziraat Mühendisliği 2016; 363</a:t>
            </a:r>
          </a:p>
        </p:txBody>
      </p:sp>
    </p:spTree>
    <p:extLst>
      <p:ext uri="{BB962C8B-B14F-4D97-AF65-F5344CB8AC3E}">
        <p14:creationId xmlns:p14="http://schemas.microsoft.com/office/powerpoint/2010/main" val="475471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 NASIL ÖLÇÜLÜR?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pPr marL="0" indent="0">
              <a:buNone/>
            </a:pPr>
            <a:endParaRPr lang="tr-TR" sz="2200" i="1" dirty="0"/>
          </a:p>
          <a:p>
            <a:endParaRPr lang="tr-TR" sz="2200" i="1" dirty="0"/>
          </a:p>
          <a:p>
            <a:endParaRPr lang="tr-TR" sz="2200" i="1" dirty="0"/>
          </a:p>
        </p:txBody>
      </p:sp>
      <p:pic>
        <p:nvPicPr>
          <p:cNvPr id="5" name="Resim 4" descr="diyagram içeren bir resim&#10;&#10;Açıklama otomatik olarak oluşturuldu">
            <a:extLst>
              <a:ext uri="{FF2B5EF4-FFF2-40B4-BE49-F238E27FC236}">
                <a16:creationId xmlns:a16="http://schemas.microsoft.com/office/drawing/2014/main" id="{6924EBCA-CA81-AFC2-FE49-911902C12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429" y="1836135"/>
            <a:ext cx="6473142" cy="3851269"/>
          </a:xfrm>
          <a:prstGeom prst="rect">
            <a:avLst/>
          </a:prstGeom>
        </p:spPr>
      </p:pic>
      <p:sp>
        <p:nvSpPr>
          <p:cNvPr id="6" name="Metin kutusu 5">
            <a:extLst>
              <a:ext uri="{FF2B5EF4-FFF2-40B4-BE49-F238E27FC236}">
                <a16:creationId xmlns:a16="http://schemas.microsoft.com/office/drawing/2014/main" id="{A433162E-3EC5-B355-D6E7-5821CCBC3F0C}"/>
              </a:ext>
            </a:extLst>
          </p:cNvPr>
          <p:cNvSpPr txBox="1"/>
          <p:nvPr/>
        </p:nvSpPr>
        <p:spPr>
          <a:xfrm>
            <a:off x="630621" y="6176963"/>
            <a:ext cx="9144000" cy="375552"/>
          </a:xfrm>
          <a:prstGeom prst="rect">
            <a:avLst/>
          </a:prstGeom>
          <a:noFill/>
        </p:spPr>
        <p:txBody>
          <a:bodyPr wrap="square">
            <a:spAutoFit/>
          </a:bodyPr>
          <a:lstStyle/>
          <a:p>
            <a:pPr>
              <a:lnSpc>
                <a:spcPct val="107000"/>
              </a:lnSpc>
              <a:spcAft>
                <a:spcPts val="800"/>
              </a:spcAft>
            </a:pPr>
            <a:r>
              <a:rPr lang="tr-TR" sz="1800" i="1" dirty="0">
                <a:effectLst/>
                <a:latin typeface="Calibri" panose="020F0502020204030204" pitchFamily="34" charset="0"/>
                <a:ea typeface="Calibri" panose="020F0502020204030204" pitchFamily="34" charset="0"/>
                <a:cs typeface="Times New Roman" panose="02020603050405020304" pitchFamily="18" charset="0"/>
              </a:rPr>
              <a:t>Mızrak G. Glisemik İndeks Glisemik Yük Sağlıklı Beslenme ve Spor, Ziraat Mühendisliği 2016; 363</a:t>
            </a:r>
          </a:p>
        </p:txBody>
      </p:sp>
    </p:spTree>
    <p:extLst>
      <p:ext uri="{BB962C8B-B14F-4D97-AF65-F5344CB8AC3E}">
        <p14:creationId xmlns:p14="http://schemas.microsoft.com/office/powerpoint/2010/main" val="325517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 SINIFLAMASI</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endParaRPr lang="tr-TR" sz="2200" i="1" dirty="0"/>
          </a:p>
          <a:p>
            <a:r>
              <a:rPr lang="tr-TR" sz="2400" b="0" i="0" dirty="0">
                <a:effectLst/>
              </a:rPr>
              <a:t> ≤ 55 düşük glisemik indeks</a:t>
            </a:r>
          </a:p>
          <a:p>
            <a:endParaRPr lang="tr-TR" sz="2400" dirty="0"/>
          </a:p>
          <a:p>
            <a:r>
              <a:rPr lang="tr-TR" sz="2400" dirty="0"/>
              <a:t>56-69 orta glisemik indeks</a:t>
            </a:r>
          </a:p>
          <a:p>
            <a:endParaRPr lang="tr-TR" sz="2400" dirty="0"/>
          </a:p>
          <a:p>
            <a:r>
              <a:rPr lang="tr-TR" sz="2400" b="0" i="0" dirty="0">
                <a:effectLst/>
              </a:rPr>
              <a:t>≥ 70 yüksek glisemik indeks</a:t>
            </a:r>
            <a:endParaRPr lang="tr-TR" sz="2400" dirty="0"/>
          </a:p>
        </p:txBody>
      </p:sp>
      <p:pic>
        <p:nvPicPr>
          <p:cNvPr id="7" name="Resim 6" descr="diyagram içeren bir resim&#10;&#10;Açıklama otomatik olarak oluşturuldu">
            <a:extLst>
              <a:ext uri="{FF2B5EF4-FFF2-40B4-BE49-F238E27FC236}">
                <a16:creationId xmlns:a16="http://schemas.microsoft.com/office/drawing/2014/main" id="{A1221285-7DA5-16E1-F17E-075C2AB21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800" y="3131344"/>
            <a:ext cx="5080000" cy="1739900"/>
          </a:xfrm>
          <a:prstGeom prst="rect">
            <a:avLst/>
          </a:prstGeom>
        </p:spPr>
      </p:pic>
      <p:sp>
        <p:nvSpPr>
          <p:cNvPr id="5" name="Metin kutusu 4">
            <a:extLst>
              <a:ext uri="{FF2B5EF4-FFF2-40B4-BE49-F238E27FC236}">
                <a16:creationId xmlns:a16="http://schemas.microsoft.com/office/drawing/2014/main" id="{7BA4FE55-787A-DA82-AC9B-4960CDD701E7}"/>
              </a:ext>
            </a:extLst>
          </p:cNvPr>
          <p:cNvSpPr txBox="1"/>
          <p:nvPr/>
        </p:nvSpPr>
        <p:spPr>
          <a:xfrm>
            <a:off x="838200" y="6124124"/>
            <a:ext cx="10428890" cy="375552"/>
          </a:xfrm>
          <a:prstGeom prst="rect">
            <a:avLst/>
          </a:prstGeom>
          <a:noFill/>
        </p:spPr>
        <p:txBody>
          <a:bodyPr wrap="square">
            <a:spAutoFit/>
          </a:bodyPr>
          <a:lstStyle/>
          <a:p>
            <a:pPr>
              <a:lnSpc>
                <a:spcPct val="107000"/>
              </a:lnSpc>
              <a:spcAft>
                <a:spcPts val="800"/>
              </a:spcAft>
            </a:pPr>
            <a:r>
              <a:rPr lang="tr-TR" sz="1800" i="1" dirty="0">
                <a:effectLst/>
                <a:latin typeface="Calibri" panose="020F0502020204030204" pitchFamily="34" charset="0"/>
                <a:ea typeface="Calibri" panose="020F0502020204030204" pitchFamily="34" charset="0"/>
                <a:cs typeface="Times New Roman" panose="02020603050405020304" pitchFamily="18" charset="0"/>
              </a:rPr>
              <a:t>Mızrak G. Glisemik İndeks Glisemik Yük Sağlıklı Beslenme ve Spor, Ziraat Mühendisliği 2016; 363</a:t>
            </a:r>
          </a:p>
        </p:txBody>
      </p:sp>
    </p:spTree>
    <p:extLst>
      <p:ext uri="{BB962C8B-B14F-4D97-AF65-F5344CB8AC3E}">
        <p14:creationId xmlns:p14="http://schemas.microsoft.com/office/powerpoint/2010/main" val="2275297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 SINIFLAMASI</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endParaRPr lang="tr-TR" sz="2200" i="1" dirty="0"/>
          </a:p>
        </p:txBody>
      </p:sp>
      <p:pic>
        <p:nvPicPr>
          <p:cNvPr id="5" name="Resim 4" descr="masa içeren bir resim&#10;&#10;Açıklama otomatik olarak oluşturuldu">
            <a:extLst>
              <a:ext uri="{FF2B5EF4-FFF2-40B4-BE49-F238E27FC236}">
                <a16:creationId xmlns:a16="http://schemas.microsoft.com/office/drawing/2014/main" id="{20FF73C3-F412-20F8-6E17-96A03B317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91" y="1690689"/>
            <a:ext cx="5719609" cy="3123050"/>
          </a:xfrm>
          <a:prstGeom prst="rect">
            <a:avLst/>
          </a:prstGeom>
        </p:spPr>
      </p:pic>
      <p:pic>
        <p:nvPicPr>
          <p:cNvPr id="7" name="Resim 6" descr="masa içeren bir resim&#10;&#10;Açıklama otomatik olarak oluşturuldu">
            <a:extLst>
              <a:ext uri="{FF2B5EF4-FFF2-40B4-BE49-F238E27FC236}">
                <a16:creationId xmlns:a16="http://schemas.microsoft.com/office/drawing/2014/main" id="{19BA33AC-32C1-2F76-7007-EE93D4B129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5187" y="2973801"/>
            <a:ext cx="5278822" cy="3338098"/>
          </a:xfrm>
          <a:prstGeom prst="rect">
            <a:avLst/>
          </a:prstGeom>
        </p:spPr>
      </p:pic>
      <p:sp>
        <p:nvSpPr>
          <p:cNvPr id="9" name="Metin kutusu 8">
            <a:extLst>
              <a:ext uri="{FF2B5EF4-FFF2-40B4-BE49-F238E27FC236}">
                <a16:creationId xmlns:a16="http://schemas.microsoft.com/office/drawing/2014/main" id="{34AAFAFA-279A-177D-C69B-4B56C35189B4}"/>
              </a:ext>
            </a:extLst>
          </p:cNvPr>
          <p:cNvSpPr txBox="1"/>
          <p:nvPr/>
        </p:nvSpPr>
        <p:spPr>
          <a:xfrm>
            <a:off x="513694" y="6329800"/>
            <a:ext cx="10840106" cy="375552"/>
          </a:xfrm>
          <a:prstGeom prst="rect">
            <a:avLst/>
          </a:prstGeom>
          <a:noFill/>
        </p:spPr>
        <p:txBody>
          <a:bodyPr wrap="square">
            <a:spAutoFit/>
          </a:bodyPr>
          <a:lstStyle/>
          <a:p>
            <a:pPr>
              <a:lnSpc>
                <a:spcPct val="107000"/>
              </a:lnSpc>
              <a:spcAft>
                <a:spcPts val="800"/>
              </a:spcAft>
            </a:pPr>
            <a:r>
              <a:rPr lang="tr-TR" sz="1800" i="1" dirty="0">
                <a:effectLst/>
                <a:latin typeface="Calibri" panose="020F0502020204030204" pitchFamily="34" charset="0"/>
                <a:ea typeface="Calibri" panose="020F0502020204030204" pitchFamily="34" charset="0"/>
                <a:cs typeface="Times New Roman" panose="02020603050405020304" pitchFamily="18" charset="0"/>
              </a:rPr>
              <a:t>Mızrak G. Glisemik İndeks Glisemik Yük Sağlıklı Beslenme ve Spor, Ziraat Mühendisliği 2016; 363</a:t>
            </a:r>
          </a:p>
        </p:txBody>
      </p:sp>
    </p:spTree>
    <p:extLst>
      <p:ext uri="{BB962C8B-B14F-4D97-AF65-F5344CB8AC3E}">
        <p14:creationId xmlns:p14="http://schemas.microsoft.com/office/powerpoint/2010/main" val="3736926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asa içeren bir resim&#10;&#10;Açıklama otomatik olarak oluşturuldu">
            <a:extLst>
              <a:ext uri="{FF2B5EF4-FFF2-40B4-BE49-F238E27FC236}">
                <a16:creationId xmlns:a16="http://schemas.microsoft.com/office/drawing/2014/main" id="{39878FB1-A4FA-9C68-67DD-E3019E469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769" y="947889"/>
            <a:ext cx="8020462" cy="4730993"/>
          </a:xfrm>
          <a:prstGeom prst="rect">
            <a:avLst/>
          </a:prstGeom>
        </p:spPr>
      </p:pic>
      <p:sp>
        <p:nvSpPr>
          <p:cNvPr id="7" name="Metin kutusu 6">
            <a:extLst>
              <a:ext uri="{FF2B5EF4-FFF2-40B4-BE49-F238E27FC236}">
                <a16:creationId xmlns:a16="http://schemas.microsoft.com/office/drawing/2014/main" id="{AECE151C-6947-6E0C-BD01-CE51AD4457D4}"/>
              </a:ext>
            </a:extLst>
          </p:cNvPr>
          <p:cNvSpPr txBox="1"/>
          <p:nvPr/>
        </p:nvSpPr>
        <p:spPr>
          <a:xfrm>
            <a:off x="567558" y="6177483"/>
            <a:ext cx="10710041" cy="646331"/>
          </a:xfrm>
          <a:prstGeom prst="rect">
            <a:avLst/>
          </a:prstGeom>
          <a:noFill/>
        </p:spPr>
        <p:txBody>
          <a:bodyPr wrap="square">
            <a:spAutoFit/>
          </a:bodyPr>
          <a:lstStyle/>
          <a:p>
            <a:r>
              <a:rPr lang="tr-TR" dirty="0">
                <a:hlinkClick r:id="rId4"/>
              </a:rPr>
              <a:t>https://www.health.harvard.edu/diseases-and-conditions/glycemic-index-and-glycemic-load-for-100-foods</a:t>
            </a:r>
            <a:endParaRPr lang="tr-TR" dirty="0"/>
          </a:p>
          <a:p>
            <a:endParaRPr lang="tr-TR" dirty="0"/>
          </a:p>
        </p:txBody>
      </p:sp>
    </p:spTree>
    <p:extLst>
      <p:ext uri="{BB962C8B-B14F-4D97-AF65-F5344CB8AC3E}">
        <p14:creationId xmlns:p14="http://schemas.microsoft.com/office/powerpoint/2010/main" val="381088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AECE151C-6947-6E0C-BD01-CE51AD4457D4}"/>
              </a:ext>
            </a:extLst>
          </p:cNvPr>
          <p:cNvSpPr txBox="1"/>
          <p:nvPr/>
        </p:nvSpPr>
        <p:spPr>
          <a:xfrm>
            <a:off x="851337" y="6156462"/>
            <a:ext cx="10710041" cy="646331"/>
          </a:xfrm>
          <a:prstGeom prst="rect">
            <a:avLst/>
          </a:prstGeom>
          <a:noFill/>
        </p:spPr>
        <p:txBody>
          <a:bodyPr wrap="square">
            <a:spAutoFit/>
          </a:bodyPr>
          <a:lstStyle/>
          <a:p>
            <a:r>
              <a:rPr lang="tr-TR" dirty="0">
                <a:hlinkClick r:id="rId3"/>
              </a:rPr>
              <a:t>https://www.health.harvard.edu/diseases-and-conditions/glycemic-index-and-glycemic-load-for-100-foods</a:t>
            </a:r>
            <a:endParaRPr lang="tr-TR" dirty="0"/>
          </a:p>
          <a:p>
            <a:endParaRPr lang="tr-TR" dirty="0"/>
          </a:p>
        </p:txBody>
      </p:sp>
      <p:pic>
        <p:nvPicPr>
          <p:cNvPr id="3" name="Resim 2" descr="masa içeren bir resim&#10;&#10;Açıklama otomatik olarak oluşturuldu">
            <a:extLst>
              <a:ext uri="{FF2B5EF4-FFF2-40B4-BE49-F238E27FC236}">
                <a16:creationId xmlns:a16="http://schemas.microsoft.com/office/drawing/2014/main" id="{4F765267-19E3-2D5E-C966-F7BA45D7B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668" y="1114096"/>
            <a:ext cx="9156664" cy="3956139"/>
          </a:xfrm>
          <a:prstGeom prst="rect">
            <a:avLst/>
          </a:prstGeom>
        </p:spPr>
      </p:pic>
    </p:spTree>
    <p:extLst>
      <p:ext uri="{BB962C8B-B14F-4D97-AF65-F5344CB8AC3E}">
        <p14:creationId xmlns:p14="http://schemas.microsoft.com/office/powerpoint/2010/main" val="3437590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AECE151C-6947-6E0C-BD01-CE51AD4457D4}"/>
              </a:ext>
            </a:extLst>
          </p:cNvPr>
          <p:cNvSpPr txBox="1"/>
          <p:nvPr/>
        </p:nvSpPr>
        <p:spPr>
          <a:xfrm>
            <a:off x="578068" y="6177483"/>
            <a:ext cx="10710041" cy="646331"/>
          </a:xfrm>
          <a:prstGeom prst="rect">
            <a:avLst/>
          </a:prstGeom>
          <a:noFill/>
        </p:spPr>
        <p:txBody>
          <a:bodyPr wrap="square">
            <a:spAutoFit/>
          </a:bodyPr>
          <a:lstStyle/>
          <a:p>
            <a:r>
              <a:rPr lang="tr-TR" dirty="0">
                <a:hlinkClick r:id="rId3"/>
              </a:rPr>
              <a:t>https://www.health.harvard.edu/diseases-and-conditions/glycemic-index-and-glycemic-load-for-100-foods</a:t>
            </a:r>
            <a:endParaRPr lang="tr-TR" dirty="0"/>
          </a:p>
          <a:p>
            <a:endParaRPr lang="tr-TR" dirty="0"/>
          </a:p>
        </p:txBody>
      </p:sp>
      <p:pic>
        <p:nvPicPr>
          <p:cNvPr id="3" name="Resim 2" descr="masa içeren bir resim&#10;&#10;Açıklama otomatik olarak oluşturuldu">
            <a:extLst>
              <a:ext uri="{FF2B5EF4-FFF2-40B4-BE49-F238E27FC236}">
                <a16:creationId xmlns:a16="http://schemas.microsoft.com/office/drawing/2014/main" id="{106D0635-5D92-5C46-519E-A420694F6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738" y="1343854"/>
            <a:ext cx="8568524" cy="4111015"/>
          </a:xfrm>
          <a:prstGeom prst="rect">
            <a:avLst/>
          </a:prstGeom>
        </p:spPr>
      </p:pic>
    </p:spTree>
    <p:extLst>
      <p:ext uri="{BB962C8B-B14F-4D97-AF65-F5344CB8AC3E}">
        <p14:creationId xmlns:p14="http://schemas.microsoft.com/office/powerpoint/2010/main" val="4238908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AECE151C-6947-6E0C-BD01-CE51AD4457D4}"/>
              </a:ext>
            </a:extLst>
          </p:cNvPr>
          <p:cNvSpPr txBox="1"/>
          <p:nvPr/>
        </p:nvSpPr>
        <p:spPr>
          <a:xfrm>
            <a:off x="567558" y="6177483"/>
            <a:ext cx="10710041" cy="646331"/>
          </a:xfrm>
          <a:prstGeom prst="rect">
            <a:avLst/>
          </a:prstGeom>
          <a:noFill/>
        </p:spPr>
        <p:txBody>
          <a:bodyPr wrap="square">
            <a:spAutoFit/>
          </a:bodyPr>
          <a:lstStyle/>
          <a:p>
            <a:r>
              <a:rPr lang="tr-TR" dirty="0">
                <a:hlinkClick r:id="rId3"/>
              </a:rPr>
              <a:t>https://www.health.harvard.edu/diseases-and-conditions/glycemic-index-and-glycemic-load-for-100-foods</a:t>
            </a:r>
            <a:endParaRPr lang="tr-TR" dirty="0"/>
          </a:p>
          <a:p>
            <a:endParaRPr lang="tr-TR" dirty="0"/>
          </a:p>
        </p:txBody>
      </p:sp>
      <p:pic>
        <p:nvPicPr>
          <p:cNvPr id="3" name="Resim 2" descr="masa içeren bir resim&#10;&#10;Açıklama otomatik olarak oluşturuldu">
            <a:extLst>
              <a:ext uri="{FF2B5EF4-FFF2-40B4-BE49-F238E27FC236}">
                <a16:creationId xmlns:a16="http://schemas.microsoft.com/office/drawing/2014/main" id="{D8E2A54E-DFB8-B26F-DA15-9C258B7D1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1170" y="1234962"/>
            <a:ext cx="7969660" cy="4388076"/>
          </a:xfrm>
          <a:prstGeom prst="rect">
            <a:avLst/>
          </a:prstGeom>
        </p:spPr>
      </p:pic>
    </p:spTree>
    <p:extLst>
      <p:ext uri="{BB962C8B-B14F-4D97-AF65-F5344CB8AC3E}">
        <p14:creationId xmlns:p14="http://schemas.microsoft.com/office/powerpoint/2010/main" val="340939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2D633E-220B-4883-BE09-C0D4300F3FBA}"/>
              </a:ext>
            </a:extLst>
          </p:cNvPr>
          <p:cNvSpPr>
            <a:spLocks noGrp="1"/>
          </p:cNvSpPr>
          <p:nvPr>
            <p:ph type="title"/>
          </p:nvPr>
        </p:nvSpPr>
        <p:spPr/>
        <p:txBody>
          <a:bodyPr>
            <a:normAutofit/>
          </a:bodyPr>
          <a:lstStyle/>
          <a:p>
            <a:pPr algn="ctr"/>
            <a:r>
              <a:rPr lang="tr-TR" sz="4000" b="1" dirty="0">
                <a:solidFill>
                  <a:srgbClr val="C00000"/>
                </a:solidFill>
              </a:rPr>
              <a:t>AMAÇ</a:t>
            </a:r>
          </a:p>
        </p:txBody>
      </p:sp>
      <p:sp>
        <p:nvSpPr>
          <p:cNvPr id="3" name="İçerik Yer Tutucusu 2">
            <a:extLst>
              <a:ext uri="{FF2B5EF4-FFF2-40B4-BE49-F238E27FC236}">
                <a16:creationId xmlns:a16="http://schemas.microsoft.com/office/drawing/2014/main" id="{F123C3BA-2BB9-4539-8AD5-4DE8B6B2F07C}"/>
              </a:ext>
            </a:extLst>
          </p:cNvPr>
          <p:cNvSpPr>
            <a:spLocks noGrp="1"/>
          </p:cNvSpPr>
          <p:nvPr>
            <p:ph idx="1"/>
          </p:nvPr>
        </p:nvSpPr>
        <p:spPr/>
        <p:txBody>
          <a:bodyPr>
            <a:normAutofit/>
          </a:bodyPr>
          <a:lstStyle/>
          <a:p>
            <a:r>
              <a:rPr lang="tr-TR" dirty="0"/>
              <a:t>Glisemik indeks hakkında bilgi vermek</a:t>
            </a:r>
          </a:p>
        </p:txBody>
      </p:sp>
      <p:pic>
        <p:nvPicPr>
          <p:cNvPr id="4" name="Resim 3">
            <a:extLst>
              <a:ext uri="{FF2B5EF4-FFF2-40B4-BE49-F238E27FC236}">
                <a16:creationId xmlns:a16="http://schemas.microsoft.com/office/drawing/2014/main" id="{3B972191-39A3-EB19-1615-59D23BF8A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468" y="2689932"/>
            <a:ext cx="5565064" cy="3802943"/>
          </a:xfrm>
          <a:prstGeom prst="rect">
            <a:avLst/>
          </a:prstGeom>
        </p:spPr>
      </p:pic>
    </p:spTree>
    <p:extLst>
      <p:ext uri="{BB962C8B-B14F-4D97-AF65-F5344CB8AC3E}">
        <p14:creationId xmlns:p14="http://schemas.microsoft.com/office/powerpoint/2010/main" val="1839366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AECE151C-6947-6E0C-BD01-CE51AD4457D4}"/>
              </a:ext>
            </a:extLst>
          </p:cNvPr>
          <p:cNvSpPr txBox="1"/>
          <p:nvPr/>
        </p:nvSpPr>
        <p:spPr>
          <a:xfrm>
            <a:off x="567558" y="6177483"/>
            <a:ext cx="10710041" cy="646331"/>
          </a:xfrm>
          <a:prstGeom prst="rect">
            <a:avLst/>
          </a:prstGeom>
          <a:noFill/>
        </p:spPr>
        <p:txBody>
          <a:bodyPr wrap="square">
            <a:spAutoFit/>
          </a:bodyPr>
          <a:lstStyle/>
          <a:p>
            <a:r>
              <a:rPr lang="tr-TR" dirty="0">
                <a:hlinkClick r:id="rId3"/>
              </a:rPr>
              <a:t>https://www.health.harvard.edu/diseases-and-conditions/glycemic-index-and-glycemic-load-for-100-foods</a:t>
            </a:r>
            <a:endParaRPr lang="tr-TR" dirty="0"/>
          </a:p>
          <a:p>
            <a:endParaRPr lang="tr-TR" dirty="0"/>
          </a:p>
        </p:txBody>
      </p:sp>
      <p:pic>
        <p:nvPicPr>
          <p:cNvPr id="3" name="Resim 2" descr="masa içeren bir resim&#10;&#10;Açıklama otomatik olarak oluşturuldu">
            <a:extLst>
              <a:ext uri="{FF2B5EF4-FFF2-40B4-BE49-F238E27FC236}">
                <a16:creationId xmlns:a16="http://schemas.microsoft.com/office/drawing/2014/main" id="{CA35CA45-B4B0-9C31-E26F-E77B55543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396" y="1208690"/>
            <a:ext cx="7925207" cy="4246179"/>
          </a:xfrm>
          <a:prstGeom prst="rect">
            <a:avLst/>
          </a:prstGeom>
        </p:spPr>
      </p:pic>
    </p:spTree>
    <p:extLst>
      <p:ext uri="{BB962C8B-B14F-4D97-AF65-F5344CB8AC3E}">
        <p14:creationId xmlns:p14="http://schemas.microsoft.com/office/powerpoint/2010/main" val="2124590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AECE151C-6947-6E0C-BD01-CE51AD4457D4}"/>
              </a:ext>
            </a:extLst>
          </p:cNvPr>
          <p:cNvSpPr txBox="1"/>
          <p:nvPr/>
        </p:nvSpPr>
        <p:spPr>
          <a:xfrm>
            <a:off x="567558" y="6177483"/>
            <a:ext cx="10710041" cy="646331"/>
          </a:xfrm>
          <a:prstGeom prst="rect">
            <a:avLst/>
          </a:prstGeom>
          <a:noFill/>
        </p:spPr>
        <p:txBody>
          <a:bodyPr wrap="square">
            <a:spAutoFit/>
          </a:bodyPr>
          <a:lstStyle/>
          <a:p>
            <a:r>
              <a:rPr lang="tr-TR" dirty="0">
                <a:hlinkClick r:id="rId3"/>
              </a:rPr>
              <a:t>https://www.health.harvard.edu/diseases-and-conditions/glycemic-index-and-glycemic-load-for-100-foods</a:t>
            </a:r>
            <a:endParaRPr lang="tr-TR" dirty="0"/>
          </a:p>
          <a:p>
            <a:endParaRPr lang="tr-TR" dirty="0"/>
          </a:p>
        </p:txBody>
      </p:sp>
      <p:pic>
        <p:nvPicPr>
          <p:cNvPr id="6" name="Resim 5" descr="masa içeren bir resim&#10;&#10;Açıklama otomatik olarak oluşturuldu">
            <a:extLst>
              <a:ext uri="{FF2B5EF4-FFF2-40B4-BE49-F238E27FC236}">
                <a16:creationId xmlns:a16="http://schemas.microsoft.com/office/drawing/2014/main" id="{7E5D8980-A7D5-B18D-3301-E12950579D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817" y="1555531"/>
            <a:ext cx="7112366" cy="3300248"/>
          </a:xfrm>
          <a:prstGeom prst="rect">
            <a:avLst/>
          </a:prstGeom>
        </p:spPr>
      </p:pic>
    </p:spTree>
    <p:extLst>
      <p:ext uri="{BB962C8B-B14F-4D97-AF65-F5344CB8AC3E}">
        <p14:creationId xmlns:p14="http://schemas.microsoft.com/office/powerpoint/2010/main" val="3384935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AECE151C-6947-6E0C-BD01-CE51AD4457D4}"/>
              </a:ext>
            </a:extLst>
          </p:cNvPr>
          <p:cNvSpPr txBox="1"/>
          <p:nvPr/>
        </p:nvSpPr>
        <p:spPr>
          <a:xfrm>
            <a:off x="567558" y="6177483"/>
            <a:ext cx="10710041" cy="646331"/>
          </a:xfrm>
          <a:prstGeom prst="rect">
            <a:avLst/>
          </a:prstGeom>
          <a:noFill/>
        </p:spPr>
        <p:txBody>
          <a:bodyPr wrap="square">
            <a:spAutoFit/>
          </a:bodyPr>
          <a:lstStyle/>
          <a:p>
            <a:r>
              <a:rPr lang="tr-TR" dirty="0">
                <a:hlinkClick r:id="rId3"/>
              </a:rPr>
              <a:t>https://www.health.harvard.edu/diseases-and-conditions/glycemic-index-and-glycemic-load-for-100-foods</a:t>
            </a:r>
            <a:endParaRPr lang="tr-TR" dirty="0"/>
          </a:p>
          <a:p>
            <a:endParaRPr lang="tr-TR" dirty="0"/>
          </a:p>
        </p:txBody>
      </p:sp>
      <p:pic>
        <p:nvPicPr>
          <p:cNvPr id="3" name="Resim 2" descr="masa içeren bir resim&#10;&#10;Açıklama otomatik olarak oluşturuldu">
            <a:extLst>
              <a:ext uri="{FF2B5EF4-FFF2-40B4-BE49-F238E27FC236}">
                <a16:creationId xmlns:a16="http://schemas.microsoft.com/office/drawing/2014/main" id="{1C9B2B23-C55B-A610-1F2C-603518A6F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035" y="977462"/>
            <a:ext cx="8907930" cy="4056993"/>
          </a:xfrm>
          <a:prstGeom prst="rect">
            <a:avLst/>
          </a:prstGeom>
        </p:spPr>
      </p:pic>
    </p:spTree>
    <p:extLst>
      <p:ext uri="{BB962C8B-B14F-4D97-AF65-F5344CB8AC3E}">
        <p14:creationId xmlns:p14="http://schemas.microsoft.com/office/powerpoint/2010/main" val="2479316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İNDEKSİ ETKİLEYEN FAKTÖRLER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endParaRPr lang="tr-TR" sz="2400" dirty="0"/>
          </a:p>
          <a:p>
            <a:r>
              <a:rPr lang="tr-TR" sz="2400" dirty="0"/>
              <a:t>Nişastanın yapısı </a:t>
            </a:r>
          </a:p>
          <a:p>
            <a:endParaRPr lang="tr-TR" sz="2400" dirty="0"/>
          </a:p>
          <a:p>
            <a:r>
              <a:rPr lang="tr-TR" sz="2400" dirty="0">
                <a:effectLst/>
                <a:ea typeface="Times New Roman" panose="02020603050405020304" pitchFamily="18" charset="0"/>
              </a:rPr>
              <a:t>Yiyeceklerin yağ ve protein içeriği</a:t>
            </a:r>
          </a:p>
          <a:p>
            <a:endParaRPr lang="tr-TR" sz="2400" dirty="0">
              <a:ea typeface="Times New Roman" panose="02020603050405020304" pitchFamily="18" charset="0"/>
            </a:endParaRPr>
          </a:p>
          <a:p>
            <a:endParaRPr lang="tr-TR" sz="2400" dirty="0">
              <a:ea typeface="Times New Roman" panose="02020603050405020304" pitchFamily="18" charset="0"/>
            </a:endParaRPr>
          </a:p>
          <a:p>
            <a:endParaRPr lang="tr-TR" sz="2400" dirty="0">
              <a:effectLst/>
              <a:ea typeface="Times New Roman" panose="02020603050405020304" pitchFamily="18" charset="0"/>
            </a:endParaRPr>
          </a:p>
          <a:p>
            <a:endParaRPr lang="tr-TR" sz="2400" dirty="0">
              <a:effectLst/>
              <a:ea typeface="Times New Roman" panose="02020603050405020304" pitchFamily="18" charset="0"/>
            </a:endParaRPr>
          </a:p>
          <a:p>
            <a:endParaRPr lang="tr-TR" sz="2400" dirty="0"/>
          </a:p>
          <a:p>
            <a:pPr>
              <a:buSzPts val="1000"/>
              <a:tabLst>
                <a:tab pos="457200" algn="l"/>
              </a:tabLst>
            </a:pPr>
            <a:endParaRPr lang="tr-TR" sz="2400" dirty="0">
              <a:effectLst/>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tr-TR" sz="2400" dirty="0">
              <a:effectLst/>
              <a:ea typeface="Times New Roman" panose="02020603050405020304" pitchFamily="18" charset="0"/>
            </a:endParaRPr>
          </a:p>
          <a:p>
            <a:endParaRPr lang="tr-TR" sz="2200" i="1" dirty="0"/>
          </a:p>
        </p:txBody>
      </p:sp>
      <p:pic>
        <p:nvPicPr>
          <p:cNvPr id="5" name="Resim 4" descr="yemek, gıda, meyve, susam tohumu, yenir çekirdek içeren bir resim&#10;&#10;Açıklama otomatik olarak oluşturuldu">
            <a:extLst>
              <a:ext uri="{FF2B5EF4-FFF2-40B4-BE49-F238E27FC236}">
                <a16:creationId xmlns:a16="http://schemas.microsoft.com/office/drawing/2014/main" id="{DE09616E-C3C2-3579-6C59-7BE8DFACE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556" y="2367456"/>
            <a:ext cx="3714750" cy="2571750"/>
          </a:xfrm>
          <a:prstGeom prst="rect">
            <a:avLst/>
          </a:prstGeom>
        </p:spPr>
      </p:pic>
    </p:spTree>
    <p:extLst>
      <p:ext uri="{BB962C8B-B14F-4D97-AF65-F5344CB8AC3E}">
        <p14:creationId xmlns:p14="http://schemas.microsoft.com/office/powerpoint/2010/main" val="3214025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İNDEKSİ ETKİLEYEN FAKTÖRLER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pPr marL="0" indent="0">
              <a:buNone/>
            </a:pPr>
            <a:endParaRPr lang="tr-TR" sz="2400" dirty="0">
              <a:ea typeface="Times New Roman" panose="02020603050405020304" pitchFamily="18" charset="0"/>
            </a:endParaRPr>
          </a:p>
          <a:p>
            <a:r>
              <a:rPr lang="tr-TR" sz="2400" dirty="0">
                <a:effectLst/>
                <a:ea typeface="Times New Roman" panose="02020603050405020304" pitchFamily="18" charset="0"/>
              </a:rPr>
              <a:t>Yiyeceklerin lif içeriği</a:t>
            </a:r>
          </a:p>
          <a:p>
            <a:endParaRPr lang="tr-TR" sz="2400" dirty="0">
              <a:ea typeface="Times New Roman" panose="02020603050405020304" pitchFamily="18" charset="0"/>
            </a:endParaRPr>
          </a:p>
          <a:p>
            <a:r>
              <a:rPr lang="tr-TR" sz="2400" dirty="0">
                <a:effectLst/>
                <a:ea typeface="Times New Roman" panose="02020603050405020304" pitchFamily="18" charset="0"/>
              </a:rPr>
              <a:t>Besinlerin fiziksel yapıları</a:t>
            </a:r>
          </a:p>
          <a:p>
            <a:endParaRPr lang="tr-TR" sz="2400" dirty="0">
              <a:effectLst/>
              <a:ea typeface="Times New Roman" panose="02020603050405020304" pitchFamily="18" charset="0"/>
            </a:endParaRPr>
          </a:p>
          <a:p>
            <a:endParaRPr lang="tr-TR" sz="2400" dirty="0">
              <a:ea typeface="Times New Roman" panose="02020603050405020304" pitchFamily="18" charset="0"/>
            </a:endParaRPr>
          </a:p>
          <a:p>
            <a:endParaRPr lang="tr-TR" sz="2400" dirty="0">
              <a:effectLst/>
              <a:ea typeface="Times New Roman" panose="02020603050405020304" pitchFamily="18" charset="0"/>
            </a:endParaRPr>
          </a:p>
          <a:p>
            <a:endParaRPr lang="tr-TR" sz="2400" dirty="0">
              <a:effectLst/>
              <a:ea typeface="Times New Roman" panose="02020603050405020304" pitchFamily="18" charset="0"/>
            </a:endParaRPr>
          </a:p>
          <a:p>
            <a:endParaRPr lang="tr-TR" sz="2400" dirty="0"/>
          </a:p>
          <a:p>
            <a:pPr>
              <a:buSzPts val="1000"/>
              <a:tabLst>
                <a:tab pos="457200" algn="l"/>
              </a:tabLst>
            </a:pPr>
            <a:endParaRPr lang="tr-TR" sz="2400" dirty="0">
              <a:effectLst/>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tr-TR" sz="2400" dirty="0">
              <a:effectLst/>
              <a:ea typeface="Times New Roman" panose="02020603050405020304" pitchFamily="18" charset="0"/>
            </a:endParaRPr>
          </a:p>
          <a:p>
            <a:endParaRPr lang="tr-TR" sz="2200" i="1" dirty="0"/>
          </a:p>
        </p:txBody>
      </p:sp>
      <p:pic>
        <p:nvPicPr>
          <p:cNvPr id="6" name="Resim 5" descr="yemek, gıda, masa, tabak, levha, iç mekan içeren bir resim&#10;&#10;Açıklama otomatik olarak oluşturuldu">
            <a:extLst>
              <a:ext uri="{FF2B5EF4-FFF2-40B4-BE49-F238E27FC236}">
                <a16:creationId xmlns:a16="http://schemas.microsoft.com/office/drawing/2014/main" id="{8C7DE294-7336-0EE5-90E2-5CE1593D5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573" y="2301766"/>
            <a:ext cx="4021957" cy="3016468"/>
          </a:xfrm>
          <a:prstGeom prst="rect">
            <a:avLst/>
          </a:prstGeom>
        </p:spPr>
      </p:pic>
    </p:spTree>
    <p:extLst>
      <p:ext uri="{BB962C8B-B14F-4D97-AF65-F5344CB8AC3E}">
        <p14:creationId xmlns:p14="http://schemas.microsoft.com/office/powerpoint/2010/main" val="3812012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İNDEKSİ ETKİLEYEN FAKTÖRLER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sz="2600" dirty="0"/>
          </a:p>
          <a:p>
            <a:pPr marL="0" indent="0">
              <a:buNone/>
            </a:pPr>
            <a:endParaRPr lang="tr-TR" sz="2400" i="1" dirty="0"/>
          </a:p>
          <a:p>
            <a:r>
              <a:rPr lang="tr-TR" sz="2400" dirty="0"/>
              <a:t>Gıdaların işlenmesi </a:t>
            </a:r>
          </a:p>
          <a:p>
            <a:pPr marL="0" indent="0">
              <a:buNone/>
            </a:pPr>
            <a:endParaRPr lang="tr-TR" sz="2400" dirty="0"/>
          </a:p>
          <a:p>
            <a:r>
              <a:rPr lang="tr-TR" sz="2400" dirty="0"/>
              <a:t>Meyvenin olgunluk derecesi</a:t>
            </a:r>
          </a:p>
          <a:p>
            <a:endParaRPr lang="tr-TR" sz="2400" dirty="0"/>
          </a:p>
          <a:p>
            <a:r>
              <a:rPr lang="tr-TR" sz="2400" dirty="0"/>
              <a:t>Besinlerin tüketim hızı</a:t>
            </a:r>
          </a:p>
          <a:p>
            <a:endParaRPr lang="tr-TR" sz="2400" dirty="0"/>
          </a:p>
          <a:p>
            <a:endParaRPr lang="tr-TR" sz="2400" dirty="0"/>
          </a:p>
          <a:p>
            <a:endParaRPr lang="tr-TR" dirty="0"/>
          </a:p>
          <a:p>
            <a:endParaRPr lang="tr-TR" dirty="0"/>
          </a:p>
          <a:p>
            <a:endParaRPr lang="tr-TR" sz="2400" dirty="0"/>
          </a:p>
          <a:p>
            <a:pPr marL="0" indent="0">
              <a:buNone/>
            </a:pPr>
            <a:endParaRPr lang="tr-TR" sz="2200" i="1" dirty="0"/>
          </a:p>
          <a:p>
            <a:endParaRPr lang="tr-TR" sz="2200" i="1" dirty="0"/>
          </a:p>
          <a:p>
            <a:endParaRPr lang="tr-TR" sz="2200" i="1" dirty="0"/>
          </a:p>
        </p:txBody>
      </p:sp>
      <p:pic>
        <p:nvPicPr>
          <p:cNvPr id="5" name="Resim 4" descr="logo içeren bir resim&#10;&#10;Açıklama otomatik olarak oluşturuldu">
            <a:extLst>
              <a:ext uri="{FF2B5EF4-FFF2-40B4-BE49-F238E27FC236}">
                <a16:creationId xmlns:a16="http://schemas.microsoft.com/office/drawing/2014/main" id="{7C7DBF53-AEBD-1D07-A666-83C6BA2FE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520" y="2247468"/>
            <a:ext cx="3507652" cy="3507652"/>
          </a:xfrm>
          <a:prstGeom prst="rect">
            <a:avLst/>
          </a:prstGeom>
        </p:spPr>
      </p:pic>
    </p:spTree>
    <p:extLst>
      <p:ext uri="{BB962C8B-B14F-4D97-AF65-F5344CB8AC3E}">
        <p14:creationId xmlns:p14="http://schemas.microsoft.com/office/powerpoint/2010/main" val="1699511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İNDEKSİ ETKİLEYEN FAKTÖRLER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endParaRPr lang="tr-TR" sz="2400" dirty="0"/>
          </a:p>
          <a:p>
            <a:r>
              <a:rPr lang="tr-TR" sz="2400" dirty="0"/>
              <a:t>Pişirilme şekli</a:t>
            </a:r>
          </a:p>
          <a:p>
            <a:endParaRPr lang="tr-TR" sz="2400" dirty="0">
              <a:ea typeface="Times New Roman" panose="02020603050405020304" pitchFamily="18" charset="0"/>
            </a:endParaRPr>
          </a:p>
          <a:p>
            <a:r>
              <a:rPr lang="tr-TR" sz="2400" dirty="0">
                <a:effectLst/>
                <a:ea typeface="Times New Roman" panose="02020603050405020304" pitchFamily="18" charset="0"/>
              </a:rPr>
              <a:t>Gıdadaki asit içeriği</a:t>
            </a:r>
          </a:p>
          <a:p>
            <a:endParaRPr lang="tr-TR" sz="2400" dirty="0">
              <a:effectLst/>
              <a:ea typeface="Times New Roman" panose="02020603050405020304" pitchFamily="18" charset="0"/>
            </a:endParaRPr>
          </a:p>
          <a:p>
            <a:endParaRPr lang="tr-TR" sz="2400" dirty="0">
              <a:effectLst/>
              <a:ea typeface="Times New Roman" panose="02020603050405020304" pitchFamily="18" charset="0"/>
            </a:endParaRPr>
          </a:p>
          <a:p>
            <a:endParaRPr lang="tr-TR" sz="2400" dirty="0"/>
          </a:p>
          <a:p>
            <a:pPr>
              <a:buSzPts val="1000"/>
              <a:tabLst>
                <a:tab pos="457200" algn="l"/>
              </a:tabLst>
            </a:pPr>
            <a:endParaRPr lang="tr-TR" sz="2400" dirty="0">
              <a:effectLst/>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tr-TR" sz="2400" dirty="0">
              <a:effectLst/>
              <a:ea typeface="Times New Roman" panose="02020603050405020304" pitchFamily="18" charset="0"/>
            </a:endParaRPr>
          </a:p>
          <a:p>
            <a:endParaRPr lang="tr-TR" sz="2200" i="1" dirty="0"/>
          </a:p>
        </p:txBody>
      </p:sp>
      <p:pic>
        <p:nvPicPr>
          <p:cNvPr id="6" name="Resim 5" descr="diyagram içeren bir resim&#10;&#10;Açıklama otomatik olarak oluşturuldu">
            <a:extLst>
              <a:ext uri="{FF2B5EF4-FFF2-40B4-BE49-F238E27FC236}">
                <a16:creationId xmlns:a16="http://schemas.microsoft.com/office/drawing/2014/main" id="{5D2DC89D-6592-F7F9-F37F-87963A2AD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115" y="2364827"/>
            <a:ext cx="4916477" cy="2979683"/>
          </a:xfrm>
          <a:prstGeom prst="rect">
            <a:avLst/>
          </a:prstGeom>
        </p:spPr>
      </p:pic>
    </p:spTree>
    <p:extLst>
      <p:ext uri="{BB962C8B-B14F-4D97-AF65-F5344CB8AC3E}">
        <p14:creationId xmlns:p14="http://schemas.microsoft.com/office/powerpoint/2010/main" val="1471880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YÜK NEDİR?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endParaRPr lang="tr-TR" sz="2400" dirty="0"/>
          </a:p>
          <a:p>
            <a:r>
              <a:rPr lang="tr-TR" sz="2400" dirty="0"/>
              <a:t>Glisemik yük(GY), yenen gıdanın karbonhidratının kan şekerini yükseltme ölçüsü olan Gİ değeri ile o gıdanın sahip olduğu karbonhidrat miktarının fonksiyonudur.</a:t>
            </a:r>
            <a:endParaRPr lang="tr-TR" sz="2400" i="1" dirty="0"/>
          </a:p>
          <a:p>
            <a:endParaRPr lang="tr-TR" sz="2200" i="1" dirty="0"/>
          </a:p>
          <a:p>
            <a:endParaRPr lang="tr-TR" sz="2200" i="1" dirty="0"/>
          </a:p>
        </p:txBody>
      </p:sp>
      <p:sp>
        <p:nvSpPr>
          <p:cNvPr id="4" name="Metin kutusu 3">
            <a:extLst>
              <a:ext uri="{FF2B5EF4-FFF2-40B4-BE49-F238E27FC236}">
                <a16:creationId xmlns:a16="http://schemas.microsoft.com/office/drawing/2014/main" id="{A30463E6-4579-D5DB-C4CB-5A6D11C3F4B2}"/>
              </a:ext>
            </a:extLst>
          </p:cNvPr>
          <p:cNvSpPr txBox="1"/>
          <p:nvPr/>
        </p:nvSpPr>
        <p:spPr>
          <a:xfrm>
            <a:off x="838200" y="6124124"/>
            <a:ext cx="10428890" cy="375552"/>
          </a:xfrm>
          <a:prstGeom prst="rect">
            <a:avLst/>
          </a:prstGeom>
          <a:noFill/>
        </p:spPr>
        <p:txBody>
          <a:bodyPr wrap="square">
            <a:spAutoFit/>
          </a:bodyPr>
          <a:lstStyle/>
          <a:p>
            <a:pPr>
              <a:lnSpc>
                <a:spcPct val="107000"/>
              </a:lnSpc>
              <a:spcAft>
                <a:spcPts val="800"/>
              </a:spcAft>
            </a:pPr>
            <a:r>
              <a:rPr lang="tr-TR" sz="1800" i="1" dirty="0">
                <a:effectLst/>
                <a:latin typeface="Calibri" panose="020F0502020204030204" pitchFamily="34" charset="0"/>
                <a:ea typeface="Calibri" panose="020F0502020204030204" pitchFamily="34" charset="0"/>
                <a:cs typeface="Times New Roman" panose="02020603050405020304" pitchFamily="18" charset="0"/>
              </a:rPr>
              <a:t>Mızrak G. Glisemik İndeks Glisemik Yük Sağlıklı Beslenme ve Spor, Ziraat Mühendisliği 2016; 363</a:t>
            </a:r>
          </a:p>
        </p:txBody>
      </p:sp>
    </p:spTree>
    <p:extLst>
      <p:ext uri="{BB962C8B-B14F-4D97-AF65-F5344CB8AC3E}">
        <p14:creationId xmlns:p14="http://schemas.microsoft.com/office/powerpoint/2010/main" val="4222176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YÜK NASIL ÖLÇÜLÜR?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pPr marL="0" indent="0">
              <a:buNone/>
            </a:pPr>
            <a:endParaRPr lang="tr-TR" sz="2400" dirty="0"/>
          </a:p>
          <a:p>
            <a:r>
              <a:rPr lang="tr-TR" sz="2400" dirty="0"/>
              <a:t>Glisemik Yük = (Gİ x Karbonhidrat miktarı </a:t>
            </a:r>
            <a:r>
              <a:rPr lang="tr-TR" sz="2400" dirty="0" err="1"/>
              <a:t>gr</a:t>
            </a:r>
            <a:r>
              <a:rPr lang="tr-TR" sz="2400" dirty="0"/>
              <a:t>) / 100</a:t>
            </a:r>
          </a:p>
          <a:p>
            <a:endParaRPr lang="tr-TR" sz="2400" dirty="0"/>
          </a:p>
          <a:p>
            <a:r>
              <a:rPr lang="tr-TR" sz="2400" dirty="0"/>
              <a:t>Gİ değeri 40, karbonhidrat içeriği 15 gram olan bir gıdanın glisemik yükü; </a:t>
            </a:r>
          </a:p>
          <a:p>
            <a:pPr marL="0" indent="0">
              <a:buNone/>
            </a:pPr>
            <a:endParaRPr lang="tr-TR" sz="2400" dirty="0"/>
          </a:p>
          <a:p>
            <a:pPr marL="0" indent="0">
              <a:buNone/>
            </a:pPr>
            <a:r>
              <a:rPr lang="tr-TR" sz="2400" dirty="0"/>
              <a:t>         GY= (40 x 15) / 100= 6 </a:t>
            </a:r>
            <a:r>
              <a:rPr lang="tr-TR" sz="2400" dirty="0" err="1"/>
              <a:t>gr</a:t>
            </a:r>
            <a:endParaRPr lang="tr-TR" sz="2400" dirty="0"/>
          </a:p>
          <a:p>
            <a:endParaRPr lang="tr-TR" sz="2400" dirty="0"/>
          </a:p>
          <a:p>
            <a:endParaRPr lang="tr-TR" sz="2200" i="1" dirty="0"/>
          </a:p>
          <a:p>
            <a:endParaRPr lang="tr-TR" sz="2200" i="1" dirty="0"/>
          </a:p>
        </p:txBody>
      </p:sp>
      <p:sp>
        <p:nvSpPr>
          <p:cNvPr id="4" name="Metin kutusu 3">
            <a:extLst>
              <a:ext uri="{FF2B5EF4-FFF2-40B4-BE49-F238E27FC236}">
                <a16:creationId xmlns:a16="http://schemas.microsoft.com/office/drawing/2014/main" id="{A30463E6-4579-D5DB-C4CB-5A6D11C3F4B2}"/>
              </a:ext>
            </a:extLst>
          </p:cNvPr>
          <p:cNvSpPr txBox="1"/>
          <p:nvPr/>
        </p:nvSpPr>
        <p:spPr>
          <a:xfrm>
            <a:off x="838200" y="6124124"/>
            <a:ext cx="10428890" cy="375552"/>
          </a:xfrm>
          <a:prstGeom prst="rect">
            <a:avLst/>
          </a:prstGeom>
          <a:noFill/>
        </p:spPr>
        <p:txBody>
          <a:bodyPr wrap="square">
            <a:spAutoFit/>
          </a:bodyPr>
          <a:lstStyle/>
          <a:p>
            <a:pPr>
              <a:lnSpc>
                <a:spcPct val="107000"/>
              </a:lnSpc>
              <a:spcAft>
                <a:spcPts val="800"/>
              </a:spcAft>
            </a:pPr>
            <a:r>
              <a:rPr lang="tr-TR" sz="1800" i="1" dirty="0">
                <a:effectLst/>
                <a:latin typeface="Calibri" panose="020F0502020204030204" pitchFamily="34" charset="0"/>
                <a:ea typeface="Calibri" panose="020F0502020204030204" pitchFamily="34" charset="0"/>
                <a:cs typeface="Times New Roman" panose="02020603050405020304" pitchFamily="18" charset="0"/>
              </a:rPr>
              <a:t>Mızrak G. Glisemik İndeks Glisemik Yük Sağlıklı Beslenme ve Spor, Ziraat Mühendisliği 2016; 363</a:t>
            </a:r>
          </a:p>
        </p:txBody>
      </p:sp>
    </p:spTree>
    <p:extLst>
      <p:ext uri="{BB962C8B-B14F-4D97-AF65-F5344CB8AC3E}">
        <p14:creationId xmlns:p14="http://schemas.microsoft.com/office/powerpoint/2010/main" val="2991411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YÜK SINIFLAMASI</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endParaRPr lang="tr-TR" sz="2200" i="1" dirty="0"/>
          </a:p>
        </p:txBody>
      </p:sp>
      <p:sp>
        <p:nvSpPr>
          <p:cNvPr id="5" name="Metin kutusu 4">
            <a:extLst>
              <a:ext uri="{FF2B5EF4-FFF2-40B4-BE49-F238E27FC236}">
                <a16:creationId xmlns:a16="http://schemas.microsoft.com/office/drawing/2014/main" id="{7BA4FE55-787A-DA82-AC9B-4960CDD701E7}"/>
              </a:ext>
            </a:extLst>
          </p:cNvPr>
          <p:cNvSpPr txBox="1"/>
          <p:nvPr/>
        </p:nvSpPr>
        <p:spPr>
          <a:xfrm>
            <a:off x="838200" y="6124124"/>
            <a:ext cx="10428890" cy="375552"/>
          </a:xfrm>
          <a:prstGeom prst="rect">
            <a:avLst/>
          </a:prstGeom>
          <a:noFill/>
        </p:spPr>
        <p:txBody>
          <a:bodyPr wrap="square">
            <a:spAutoFit/>
          </a:bodyPr>
          <a:lstStyle/>
          <a:p>
            <a:pPr>
              <a:lnSpc>
                <a:spcPct val="107000"/>
              </a:lnSpc>
              <a:spcAft>
                <a:spcPts val="800"/>
              </a:spcAft>
            </a:pPr>
            <a:r>
              <a:rPr lang="tr-TR" sz="1800" i="1" dirty="0">
                <a:effectLst/>
                <a:latin typeface="Calibri" panose="020F0502020204030204" pitchFamily="34" charset="0"/>
                <a:ea typeface="Calibri" panose="020F0502020204030204" pitchFamily="34" charset="0"/>
                <a:cs typeface="Times New Roman" panose="02020603050405020304" pitchFamily="18" charset="0"/>
              </a:rPr>
              <a:t>Mızrak G. Glisemik İndeks Glisemik Yük Sağlıklı Beslenme ve Spor, Ziraat Mühendisliği 2016; 363</a:t>
            </a:r>
          </a:p>
        </p:txBody>
      </p:sp>
      <p:pic>
        <p:nvPicPr>
          <p:cNvPr id="6" name="Resim 5" descr="masa içeren bir resim&#10;&#10;Açıklama otomatik olarak oluşturuldu">
            <a:extLst>
              <a:ext uri="{FF2B5EF4-FFF2-40B4-BE49-F238E27FC236}">
                <a16:creationId xmlns:a16="http://schemas.microsoft.com/office/drawing/2014/main" id="{E7B8D0F1-69AF-2278-1B30-C0FFD750D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06" y="2024956"/>
            <a:ext cx="6129157" cy="3324810"/>
          </a:xfrm>
          <a:prstGeom prst="rect">
            <a:avLst/>
          </a:prstGeom>
        </p:spPr>
      </p:pic>
    </p:spTree>
    <p:extLst>
      <p:ext uri="{BB962C8B-B14F-4D97-AF65-F5344CB8AC3E}">
        <p14:creationId xmlns:p14="http://schemas.microsoft.com/office/powerpoint/2010/main" val="21286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D27030-E276-45D8-8F1B-B061B490BE85}"/>
              </a:ext>
            </a:extLst>
          </p:cNvPr>
          <p:cNvSpPr>
            <a:spLocks noGrp="1"/>
          </p:cNvSpPr>
          <p:nvPr>
            <p:ph type="title"/>
          </p:nvPr>
        </p:nvSpPr>
        <p:spPr/>
        <p:txBody>
          <a:bodyPr>
            <a:normAutofit/>
          </a:bodyPr>
          <a:lstStyle/>
          <a:p>
            <a:pPr algn="ctr"/>
            <a:r>
              <a:rPr lang="tr-TR" sz="4000" b="1" dirty="0">
                <a:solidFill>
                  <a:srgbClr val="C00000"/>
                </a:solidFill>
              </a:rPr>
              <a:t>HEDEFLER</a:t>
            </a:r>
          </a:p>
        </p:txBody>
      </p:sp>
      <p:sp>
        <p:nvSpPr>
          <p:cNvPr id="3" name="İçerik Yer Tutucusu 2">
            <a:extLst>
              <a:ext uri="{FF2B5EF4-FFF2-40B4-BE49-F238E27FC236}">
                <a16:creationId xmlns:a16="http://schemas.microsoft.com/office/drawing/2014/main" id="{AF64952F-F4C6-45F7-B9B6-C38E8EE7ED5C}"/>
              </a:ext>
            </a:extLst>
          </p:cNvPr>
          <p:cNvSpPr>
            <a:spLocks noGrp="1"/>
          </p:cNvSpPr>
          <p:nvPr>
            <p:ph idx="1"/>
          </p:nvPr>
        </p:nvSpPr>
        <p:spPr/>
        <p:txBody>
          <a:bodyPr>
            <a:normAutofit fontScale="92500" lnSpcReduction="20000"/>
          </a:bodyPr>
          <a:lstStyle/>
          <a:p>
            <a:endParaRPr lang="tr-TR" dirty="0">
              <a:solidFill>
                <a:schemeClr val="tx1">
                  <a:lumMod val="85000"/>
                  <a:lumOff val="15000"/>
                </a:schemeClr>
              </a:solidFill>
            </a:endParaRPr>
          </a:p>
          <a:p>
            <a:r>
              <a:rPr lang="tr-TR" sz="2600" dirty="0">
                <a:solidFill>
                  <a:schemeClr val="tx1">
                    <a:lumMod val="85000"/>
                    <a:lumOff val="15000"/>
                  </a:schemeClr>
                </a:solidFill>
              </a:rPr>
              <a:t>Glisemik indeks tanımını yapabilmek</a:t>
            </a:r>
          </a:p>
          <a:p>
            <a:endParaRPr lang="tr-TR" sz="1900" dirty="0">
              <a:solidFill>
                <a:schemeClr val="tx1">
                  <a:lumMod val="85000"/>
                  <a:lumOff val="15000"/>
                </a:schemeClr>
              </a:solidFill>
            </a:endParaRPr>
          </a:p>
          <a:p>
            <a:r>
              <a:rPr lang="tr-TR" sz="2600" dirty="0">
                <a:solidFill>
                  <a:schemeClr val="tx1">
                    <a:lumMod val="85000"/>
                    <a:lumOff val="15000"/>
                  </a:schemeClr>
                </a:solidFill>
              </a:rPr>
              <a:t>Glisemik yük tanımını yapabilmek</a:t>
            </a:r>
          </a:p>
          <a:p>
            <a:endParaRPr lang="tr-TR" sz="1900" dirty="0">
              <a:solidFill>
                <a:schemeClr val="tx1">
                  <a:lumMod val="85000"/>
                  <a:lumOff val="15000"/>
                </a:schemeClr>
              </a:solidFill>
            </a:endParaRPr>
          </a:p>
          <a:p>
            <a:r>
              <a:rPr lang="tr-TR" sz="2600" dirty="0">
                <a:solidFill>
                  <a:schemeClr val="tx1">
                    <a:lumMod val="85000"/>
                    <a:lumOff val="15000"/>
                  </a:schemeClr>
                </a:solidFill>
              </a:rPr>
              <a:t>Glisemik indeksi etkileyen faktörleri sayabilmek</a:t>
            </a:r>
          </a:p>
          <a:p>
            <a:endParaRPr lang="tr-TR" sz="1900" dirty="0">
              <a:solidFill>
                <a:schemeClr val="tx1">
                  <a:lumMod val="85000"/>
                  <a:lumOff val="15000"/>
                </a:schemeClr>
              </a:solidFill>
            </a:endParaRPr>
          </a:p>
          <a:p>
            <a:r>
              <a:rPr lang="tr-TR" sz="2600" dirty="0">
                <a:solidFill>
                  <a:schemeClr val="tx1">
                    <a:lumMod val="85000"/>
                    <a:lumOff val="15000"/>
                  </a:schemeClr>
                </a:solidFill>
              </a:rPr>
              <a:t>Düşük glisemik indeksli diyetin yararlarını sayabilmek</a:t>
            </a:r>
          </a:p>
          <a:p>
            <a:endParaRPr lang="tr-TR" sz="1900" dirty="0">
              <a:solidFill>
                <a:schemeClr val="tx1">
                  <a:lumMod val="85000"/>
                  <a:lumOff val="15000"/>
                </a:schemeClr>
              </a:solidFill>
            </a:endParaRPr>
          </a:p>
          <a:p>
            <a:r>
              <a:rPr lang="tr-TR" sz="2600" dirty="0">
                <a:solidFill>
                  <a:schemeClr val="tx1">
                    <a:lumMod val="85000"/>
                    <a:lumOff val="15000"/>
                  </a:schemeClr>
                </a:solidFill>
              </a:rPr>
              <a:t>Glisemik indeks obezite ilişkisini açıklayabilmek</a:t>
            </a:r>
          </a:p>
          <a:p>
            <a:endParaRPr lang="tr-TR" sz="1900" dirty="0">
              <a:solidFill>
                <a:schemeClr val="tx1">
                  <a:lumMod val="85000"/>
                  <a:lumOff val="15000"/>
                </a:schemeClr>
              </a:solidFill>
            </a:endParaRPr>
          </a:p>
          <a:p>
            <a:r>
              <a:rPr lang="tr-TR" sz="2600" dirty="0">
                <a:solidFill>
                  <a:schemeClr val="tx1">
                    <a:lumMod val="85000"/>
                    <a:lumOff val="15000"/>
                  </a:schemeClr>
                </a:solidFill>
              </a:rPr>
              <a:t>Glisemik indeksin kronik hastalıklarla ilişkisini açıklayabilmek</a:t>
            </a:r>
          </a:p>
          <a:p>
            <a:endParaRPr lang="tr-TR" dirty="0">
              <a:solidFill>
                <a:schemeClr val="tx1">
                  <a:lumMod val="85000"/>
                  <a:lumOff val="15000"/>
                </a:schemeClr>
              </a:solidFill>
            </a:endParaRPr>
          </a:p>
          <a:p>
            <a:endParaRPr lang="tr-TR" dirty="0">
              <a:solidFill>
                <a:schemeClr val="tx1">
                  <a:lumMod val="85000"/>
                  <a:lumOff val="15000"/>
                </a:schemeClr>
              </a:solidFill>
            </a:endParaRPr>
          </a:p>
          <a:p>
            <a:endParaRPr lang="tr-TR" dirty="0">
              <a:solidFill>
                <a:schemeClr val="tx1">
                  <a:lumMod val="85000"/>
                  <a:lumOff val="15000"/>
                </a:schemeClr>
              </a:solidFill>
            </a:endParaRPr>
          </a:p>
          <a:p>
            <a:endParaRPr lang="tr-TR" dirty="0">
              <a:solidFill>
                <a:schemeClr val="tx1">
                  <a:lumMod val="85000"/>
                  <a:lumOff val="15000"/>
                </a:schemeClr>
              </a:solidFill>
            </a:endParaRPr>
          </a:p>
          <a:p>
            <a:pPr marL="0" indent="0">
              <a:buNone/>
            </a:pPr>
            <a:endParaRPr lang="tr-TR" dirty="0">
              <a:solidFill>
                <a:schemeClr val="tx1">
                  <a:lumMod val="85000"/>
                  <a:lumOff val="15000"/>
                </a:schemeClr>
              </a:solidFill>
            </a:endParaRPr>
          </a:p>
          <a:p>
            <a:pPr marL="0" indent="0">
              <a:buNone/>
            </a:pPr>
            <a:endParaRPr lang="tr-TR" sz="2400" dirty="0">
              <a:solidFill>
                <a:schemeClr val="tx1">
                  <a:lumMod val="85000"/>
                  <a:lumOff val="15000"/>
                </a:schemeClr>
              </a:solidFill>
            </a:endParaRPr>
          </a:p>
          <a:p>
            <a:endParaRPr lang="tr-TR" dirty="0">
              <a:solidFill>
                <a:schemeClr val="tx1">
                  <a:lumMod val="85000"/>
                  <a:lumOff val="15000"/>
                </a:schemeClr>
              </a:solidFill>
            </a:endParaRPr>
          </a:p>
          <a:p>
            <a:endParaRPr lang="tr-TR" dirty="0">
              <a:solidFill>
                <a:schemeClr val="tx1">
                  <a:lumMod val="85000"/>
                  <a:lumOff val="15000"/>
                </a:schemeClr>
              </a:solidFill>
            </a:endParaRPr>
          </a:p>
          <a:p>
            <a:endParaRPr lang="tr-TR" dirty="0">
              <a:solidFill>
                <a:schemeClr val="tx1">
                  <a:lumMod val="85000"/>
                  <a:lumOff val="15000"/>
                </a:schemeClr>
              </a:solidFill>
            </a:endParaRPr>
          </a:p>
          <a:p>
            <a:endParaRPr lang="tr-TR" u="sng" dirty="0">
              <a:solidFill>
                <a:schemeClr val="tx1">
                  <a:lumMod val="85000"/>
                  <a:lumOff val="15000"/>
                </a:schemeClr>
              </a:solidFill>
            </a:endParaRPr>
          </a:p>
        </p:txBody>
      </p:sp>
    </p:spTree>
    <p:extLst>
      <p:ext uri="{BB962C8B-B14F-4D97-AF65-F5344CB8AC3E}">
        <p14:creationId xmlns:p14="http://schemas.microsoft.com/office/powerpoint/2010/main" val="1360304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asa içeren bir resim&#10;&#10;Açıklama otomatik olarak oluşturuldu">
            <a:extLst>
              <a:ext uri="{FF2B5EF4-FFF2-40B4-BE49-F238E27FC236}">
                <a16:creationId xmlns:a16="http://schemas.microsoft.com/office/drawing/2014/main" id="{2046DA40-A887-F994-C77E-3E10F3A38C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117" y="10510"/>
            <a:ext cx="5833883" cy="3794234"/>
          </a:xfrm>
        </p:spPr>
      </p:pic>
      <p:pic>
        <p:nvPicPr>
          <p:cNvPr id="7" name="Resim 6">
            <a:extLst>
              <a:ext uri="{FF2B5EF4-FFF2-40B4-BE49-F238E27FC236}">
                <a16:creationId xmlns:a16="http://schemas.microsoft.com/office/drawing/2014/main" id="{46EF2B02-3C57-C726-B78E-99EAE8C5D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0457" y="2490951"/>
            <a:ext cx="5183682" cy="3549089"/>
          </a:xfrm>
          <a:prstGeom prst="rect">
            <a:avLst/>
          </a:prstGeom>
        </p:spPr>
      </p:pic>
      <p:sp>
        <p:nvSpPr>
          <p:cNvPr id="8" name="Metin kutusu 7">
            <a:extLst>
              <a:ext uri="{FF2B5EF4-FFF2-40B4-BE49-F238E27FC236}">
                <a16:creationId xmlns:a16="http://schemas.microsoft.com/office/drawing/2014/main" id="{1F17FF35-3838-1D73-E83C-7AB68A8EB114}"/>
              </a:ext>
            </a:extLst>
          </p:cNvPr>
          <p:cNvSpPr txBox="1"/>
          <p:nvPr/>
        </p:nvSpPr>
        <p:spPr>
          <a:xfrm>
            <a:off x="617483" y="6239737"/>
            <a:ext cx="10428890" cy="375552"/>
          </a:xfrm>
          <a:prstGeom prst="rect">
            <a:avLst/>
          </a:prstGeom>
          <a:noFill/>
        </p:spPr>
        <p:txBody>
          <a:bodyPr wrap="square">
            <a:spAutoFit/>
          </a:bodyPr>
          <a:lstStyle/>
          <a:p>
            <a:pPr>
              <a:lnSpc>
                <a:spcPct val="107000"/>
              </a:lnSpc>
              <a:spcAft>
                <a:spcPts val="800"/>
              </a:spcAft>
            </a:pPr>
            <a:r>
              <a:rPr lang="tr-TR" sz="1800" i="1" dirty="0">
                <a:effectLst/>
                <a:latin typeface="Calibri" panose="020F0502020204030204" pitchFamily="34" charset="0"/>
                <a:ea typeface="Calibri" panose="020F0502020204030204" pitchFamily="34" charset="0"/>
                <a:cs typeface="Times New Roman" panose="02020603050405020304" pitchFamily="18" charset="0"/>
              </a:rPr>
              <a:t>Mızrak G. Glisemik İndeks Glisemik Yük Sağlıklı Beslenme ve Spor, Ziraat Mühendisliği 2016; 363</a:t>
            </a:r>
          </a:p>
        </p:txBody>
      </p:sp>
    </p:spTree>
    <p:extLst>
      <p:ext uri="{BB962C8B-B14F-4D97-AF65-F5344CB8AC3E}">
        <p14:creationId xmlns:p14="http://schemas.microsoft.com/office/powerpoint/2010/main" val="4246603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5F670DE1-2750-757C-D9D8-5921680B33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779" y="332787"/>
            <a:ext cx="4427124" cy="3366855"/>
          </a:xfrm>
        </p:spPr>
      </p:pic>
      <p:pic>
        <p:nvPicPr>
          <p:cNvPr id="9" name="Resim 8">
            <a:extLst>
              <a:ext uri="{FF2B5EF4-FFF2-40B4-BE49-F238E27FC236}">
                <a16:creationId xmlns:a16="http://schemas.microsoft.com/office/drawing/2014/main" id="{D73E554F-B5DE-752A-DA5A-2D170C033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421" y="4262036"/>
            <a:ext cx="4974647" cy="1981110"/>
          </a:xfrm>
          <a:prstGeom prst="rect">
            <a:avLst/>
          </a:prstGeom>
        </p:spPr>
      </p:pic>
      <p:pic>
        <p:nvPicPr>
          <p:cNvPr id="11" name="Resim 10">
            <a:extLst>
              <a:ext uri="{FF2B5EF4-FFF2-40B4-BE49-F238E27FC236}">
                <a16:creationId xmlns:a16="http://schemas.microsoft.com/office/drawing/2014/main" id="{57079B0B-D3BC-DE49-D735-6E8A10E1D6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2028" y="409903"/>
            <a:ext cx="4519448" cy="3289739"/>
          </a:xfrm>
          <a:prstGeom prst="rect">
            <a:avLst/>
          </a:prstGeom>
        </p:spPr>
      </p:pic>
      <p:sp>
        <p:nvSpPr>
          <p:cNvPr id="12" name="Metin kutusu 11">
            <a:extLst>
              <a:ext uri="{FF2B5EF4-FFF2-40B4-BE49-F238E27FC236}">
                <a16:creationId xmlns:a16="http://schemas.microsoft.com/office/drawing/2014/main" id="{58FC82A0-0309-0427-439B-3E6D5C5FD836}"/>
              </a:ext>
            </a:extLst>
          </p:cNvPr>
          <p:cNvSpPr txBox="1"/>
          <p:nvPr/>
        </p:nvSpPr>
        <p:spPr>
          <a:xfrm>
            <a:off x="449317" y="6337437"/>
            <a:ext cx="10428890" cy="375552"/>
          </a:xfrm>
          <a:prstGeom prst="rect">
            <a:avLst/>
          </a:prstGeom>
          <a:noFill/>
        </p:spPr>
        <p:txBody>
          <a:bodyPr wrap="square">
            <a:spAutoFit/>
          </a:bodyPr>
          <a:lstStyle/>
          <a:p>
            <a:pPr>
              <a:lnSpc>
                <a:spcPct val="107000"/>
              </a:lnSpc>
              <a:spcAft>
                <a:spcPts val="800"/>
              </a:spcAft>
            </a:pPr>
            <a:r>
              <a:rPr lang="tr-TR" sz="1800" i="1" dirty="0">
                <a:effectLst/>
                <a:latin typeface="Calibri" panose="020F0502020204030204" pitchFamily="34" charset="0"/>
                <a:ea typeface="Calibri" panose="020F0502020204030204" pitchFamily="34" charset="0"/>
                <a:cs typeface="Times New Roman" panose="02020603050405020304" pitchFamily="18" charset="0"/>
              </a:rPr>
              <a:t>Mızrak G. Glisemik İndeks Glisemik Yük Sağlıklı Beslenme ve Spor, Ziraat Mühendisliği 2016; 363</a:t>
            </a:r>
          </a:p>
        </p:txBody>
      </p:sp>
    </p:spTree>
    <p:extLst>
      <p:ext uri="{BB962C8B-B14F-4D97-AF65-F5344CB8AC3E}">
        <p14:creationId xmlns:p14="http://schemas.microsoft.com/office/powerpoint/2010/main" val="2191655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DİYETTE GLİSEMİK İNDEKSİ DÜŞÜRMEK</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pPr marL="0" indent="0">
              <a:buNone/>
            </a:pPr>
            <a:endParaRPr lang="tr-TR" sz="2400" dirty="0"/>
          </a:p>
          <a:p>
            <a:r>
              <a:rPr lang="tr-TR" sz="2400" dirty="0"/>
              <a:t>Beyaz ekmek yerine tam buğday ekmeği tercih edilmeli. </a:t>
            </a:r>
          </a:p>
          <a:p>
            <a:endParaRPr lang="tr-TR" sz="2400" dirty="0"/>
          </a:p>
          <a:p>
            <a:r>
              <a:rPr lang="tr-TR" sz="2400" dirty="0"/>
              <a:t>Meyve suyu yerine meyvenin kendisi tüketilmeli. </a:t>
            </a:r>
          </a:p>
          <a:p>
            <a:endParaRPr lang="tr-TR" sz="2400" dirty="0"/>
          </a:p>
          <a:p>
            <a:r>
              <a:rPr lang="tr-TR" sz="2400" dirty="0"/>
              <a:t>Kurubaklagiller sıklıkla tüketilmeli (haftada 2-3 kez).</a:t>
            </a:r>
            <a:endParaRPr lang="tr-TR" sz="2400" dirty="0">
              <a:effectLst/>
              <a:ea typeface="Times New Roman" panose="02020603050405020304" pitchFamily="18" charset="0"/>
            </a:endParaRPr>
          </a:p>
          <a:p>
            <a:endParaRPr lang="tr-TR" sz="2400" dirty="0">
              <a:effectLst/>
              <a:ea typeface="Times New Roman" panose="02020603050405020304" pitchFamily="18" charset="0"/>
            </a:endParaRPr>
          </a:p>
          <a:p>
            <a:endParaRPr lang="tr-TR" sz="2400" dirty="0"/>
          </a:p>
          <a:p>
            <a:pPr>
              <a:buSzPts val="1000"/>
              <a:tabLst>
                <a:tab pos="457200" algn="l"/>
              </a:tabLst>
            </a:pPr>
            <a:endParaRPr lang="tr-TR" sz="2400" dirty="0">
              <a:effectLst/>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tr-TR" sz="2400" dirty="0">
              <a:effectLst/>
              <a:ea typeface="Times New Roman" panose="02020603050405020304" pitchFamily="18" charset="0"/>
            </a:endParaRPr>
          </a:p>
          <a:p>
            <a:endParaRPr lang="tr-TR" sz="2200" i="1" dirty="0"/>
          </a:p>
        </p:txBody>
      </p:sp>
      <p:pic>
        <p:nvPicPr>
          <p:cNvPr id="8" name="Resim 7">
            <a:extLst>
              <a:ext uri="{FF2B5EF4-FFF2-40B4-BE49-F238E27FC236}">
                <a16:creationId xmlns:a16="http://schemas.microsoft.com/office/drawing/2014/main" id="{A485990F-04D4-717C-9856-C706DC1FF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625" y="2927730"/>
            <a:ext cx="3429000" cy="3429000"/>
          </a:xfrm>
          <a:prstGeom prst="rect">
            <a:avLst/>
          </a:prstGeom>
        </p:spPr>
      </p:pic>
    </p:spTree>
    <p:extLst>
      <p:ext uri="{BB962C8B-B14F-4D97-AF65-F5344CB8AC3E}">
        <p14:creationId xmlns:p14="http://schemas.microsoft.com/office/powerpoint/2010/main" val="1012141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DİYETTE GLİSEMİK İNDEKSİ DÜŞÜRMEK</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r>
              <a:rPr lang="tr-TR" sz="2400" dirty="0"/>
              <a:t>Günde en az 5 porsiyon sebze ve meyve tüketilmeli. </a:t>
            </a:r>
          </a:p>
          <a:p>
            <a:endParaRPr lang="tr-TR" sz="2400" dirty="0"/>
          </a:p>
          <a:p>
            <a:r>
              <a:rPr lang="tr-TR" sz="2400" dirty="0"/>
              <a:t>Tam taneli tahıl ürünleri tercih edilmeli. </a:t>
            </a:r>
          </a:p>
          <a:p>
            <a:endParaRPr lang="tr-TR" sz="2400" dirty="0"/>
          </a:p>
          <a:p>
            <a:r>
              <a:rPr lang="tr-TR" sz="2400" dirty="0"/>
              <a:t>Pirinç yerine bulgur tercih edilmeli. </a:t>
            </a:r>
          </a:p>
          <a:p>
            <a:endParaRPr lang="tr-TR" sz="2400" dirty="0"/>
          </a:p>
          <a:p>
            <a:endParaRPr lang="tr-TR" sz="2400" dirty="0">
              <a:effectLst/>
              <a:ea typeface="Times New Roman" panose="02020603050405020304" pitchFamily="18" charset="0"/>
            </a:endParaRPr>
          </a:p>
          <a:p>
            <a:endParaRPr lang="tr-TR" sz="2400" dirty="0"/>
          </a:p>
          <a:p>
            <a:pPr>
              <a:buSzPts val="1000"/>
              <a:tabLst>
                <a:tab pos="457200" algn="l"/>
              </a:tabLst>
            </a:pPr>
            <a:endParaRPr lang="tr-TR" sz="2400" dirty="0">
              <a:effectLst/>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tr-TR" sz="2400" dirty="0">
              <a:effectLst/>
              <a:ea typeface="Times New Roman" panose="02020603050405020304" pitchFamily="18" charset="0"/>
            </a:endParaRPr>
          </a:p>
          <a:p>
            <a:endParaRPr lang="tr-TR" sz="2200" i="1" dirty="0"/>
          </a:p>
        </p:txBody>
      </p:sp>
      <p:pic>
        <p:nvPicPr>
          <p:cNvPr id="6" name="Resim 5">
            <a:extLst>
              <a:ext uri="{FF2B5EF4-FFF2-40B4-BE49-F238E27FC236}">
                <a16:creationId xmlns:a16="http://schemas.microsoft.com/office/drawing/2014/main" id="{BABD6D07-945F-B4CB-DD21-09688F936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785" y="3429000"/>
            <a:ext cx="4362121" cy="2593756"/>
          </a:xfrm>
          <a:prstGeom prst="rect">
            <a:avLst/>
          </a:prstGeom>
        </p:spPr>
      </p:pic>
    </p:spTree>
    <p:extLst>
      <p:ext uri="{BB962C8B-B14F-4D97-AF65-F5344CB8AC3E}">
        <p14:creationId xmlns:p14="http://schemas.microsoft.com/office/powerpoint/2010/main" val="2779092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descr="diyagram içeren bir resim&#10;&#10;Açıklama otomatik olarak oluşturuldu">
            <a:extLst>
              <a:ext uri="{FF2B5EF4-FFF2-40B4-BE49-F238E27FC236}">
                <a16:creationId xmlns:a16="http://schemas.microsoft.com/office/drawing/2014/main" id="{3ABC8653-585D-25D7-8985-E50CE8BAA7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8455" y="105256"/>
            <a:ext cx="5486458" cy="4246025"/>
          </a:xfrm>
        </p:spPr>
      </p:pic>
      <p:pic>
        <p:nvPicPr>
          <p:cNvPr id="9" name="Resim 8" descr="diyagram içeren bir resim&#10;&#10;Açıklama otomatik olarak oluşturuldu">
            <a:extLst>
              <a:ext uri="{FF2B5EF4-FFF2-40B4-BE49-F238E27FC236}">
                <a16:creationId xmlns:a16="http://schemas.microsoft.com/office/drawing/2014/main" id="{725FC86F-53B9-9924-C846-1A0D245A4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913" y="2330668"/>
            <a:ext cx="6258321" cy="4482663"/>
          </a:xfrm>
          <a:prstGeom prst="rect">
            <a:avLst/>
          </a:prstGeom>
        </p:spPr>
      </p:pic>
      <p:sp>
        <p:nvSpPr>
          <p:cNvPr id="11" name="Metin kutusu 10">
            <a:extLst>
              <a:ext uri="{FF2B5EF4-FFF2-40B4-BE49-F238E27FC236}">
                <a16:creationId xmlns:a16="http://schemas.microsoft.com/office/drawing/2014/main" id="{18552DD8-66C3-6DCD-2FD7-4A9F5449556E}"/>
              </a:ext>
            </a:extLst>
          </p:cNvPr>
          <p:cNvSpPr txBox="1"/>
          <p:nvPr/>
        </p:nvSpPr>
        <p:spPr>
          <a:xfrm>
            <a:off x="714704" y="6095265"/>
            <a:ext cx="6096000" cy="369332"/>
          </a:xfrm>
          <a:prstGeom prst="rect">
            <a:avLst/>
          </a:prstGeom>
          <a:noFill/>
        </p:spPr>
        <p:txBody>
          <a:bodyPr wrap="square">
            <a:spAutoFit/>
          </a:bodyPr>
          <a:lstStyle/>
          <a:p>
            <a:r>
              <a:rPr lang="tr-TR" i="1" dirty="0"/>
              <a:t>Türkiye Beslenme Rehberi 2015</a:t>
            </a:r>
          </a:p>
        </p:txBody>
      </p:sp>
    </p:spTree>
    <p:extLst>
      <p:ext uri="{BB962C8B-B14F-4D97-AF65-F5344CB8AC3E}">
        <p14:creationId xmlns:p14="http://schemas.microsoft.com/office/powerpoint/2010/main" val="2454796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web sitesi içeren bir resim&#10;&#10;Açıklama otomatik olarak oluşturuldu">
            <a:extLst>
              <a:ext uri="{FF2B5EF4-FFF2-40B4-BE49-F238E27FC236}">
                <a16:creationId xmlns:a16="http://schemas.microsoft.com/office/drawing/2014/main" id="{1728DDC4-3F6D-76DE-93AC-43DE4BE156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43752" y="346841"/>
            <a:ext cx="5612523" cy="5906814"/>
          </a:xfrm>
        </p:spPr>
      </p:pic>
      <p:sp>
        <p:nvSpPr>
          <p:cNvPr id="7" name="Metin kutusu 6">
            <a:extLst>
              <a:ext uri="{FF2B5EF4-FFF2-40B4-BE49-F238E27FC236}">
                <a16:creationId xmlns:a16="http://schemas.microsoft.com/office/drawing/2014/main" id="{99C2F0AE-7BE7-C2B2-879A-CDF62C6EBBA0}"/>
              </a:ext>
            </a:extLst>
          </p:cNvPr>
          <p:cNvSpPr txBox="1"/>
          <p:nvPr/>
        </p:nvSpPr>
        <p:spPr>
          <a:xfrm>
            <a:off x="231227" y="6368535"/>
            <a:ext cx="10100441" cy="646331"/>
          </a:xfrm>
          <a:prstGeom prst="rect">
            <a:avLst/>
          </a:prstGeom>
          <a:noFill/>
        </p:spPr>
        <p:txBody>
          <a:bodyPr wrap="square">
            <a:spAutoFit/>
          </a:bodyPr>
          <a:lstStyle/>
          <a:p>
            <a:r>
              <a:rPr lang="tr-TR" dirty="0">
                <a:hlinkClick r:id="rId4"/>
              </a:rPr>
              <a:t>https://health.gov/sites/default/files/2019-09/2015-2020_Dietary_Guidelines.pdf</a:t>
            </a:r>
            <a:endParaRPr lang="tr-TR" dirty="0"/>
          </a:p>
          <a:p>
            <a:endParaRPr lang="tr-TR" dirty="0"/>
          </a:p>
        </p:txBody>
      </p:sp>
      <p:pic>
        <p:nvPicPr>
          <p:cNvPr id="3" name="Resim 2" descr="diyagram içeren bir resim&#10;&#10;Açıklama otomatik olarak oluşturuldu">
            <a:extLst>
              <a:ext uri="{FF2B5EF4-FFF2-40B4-BE49-F238E27FC236}">
                <a16:creationId xmlns:a16="http://schemas.microsoft.com/office/drawing/2014/main" id="{9E5F9CEC-0727-45F4-F61B-A6EEA5218A8F}"/>
              </a:ext>
            </a:extLst>
          </p:cNvPr>
          <p:cNvPicPr>
            <a:picLocks noChangeAspect="1"/>
          </p:cNvPicPr>
          <p:nvPr/>
        </p:nvPicPr>
        <p:blipFill rotWithShape="1">
          <a:blip r:embed="rId5">
            <a:extLst>
              <a:ext uri="{28A0092B-C50C-407E-A947-70E740481C1C}">
                <a14:useLocalDpi xmlns:a14="http://schemas.microsoft.com/office/drawing/2010/main" val="0"/>
              </a:ext>
            </a:extLst>
          </a:blip>
          <a:srcRect t="60269"/>
          <a:stretch/>
        </p:blipFill>
        <p:spPr>
          <a:xfrm>
            <a:off x="1881258" y="2963028"/>
            <a:ext cx="3289832" cy="3185679"/>
          </a:xfrm>
          <a:prstGeom prst="rect">
            <a:avLst/>
          </a:prstGeom>
        </p:spPr>
      </p:pic>
      <p:pic>
        <p:nvPicPr>
          <p:cNvPr id="6" name="Resim 5" descr="diyagram içeren bir resim&#10;&#10;Açıklama otomatik olarak oluşturuldu">
            <a:extLst>
              <a:ext uri="{FF2B5EF4-FFF2-40B4-BE49-F238E27FC236}">
                <a16:creationId xmlns:a16="http://schemas.microsoft.com/office/drawing/2014/main" id="{93EA9592-E0B3-0D40-510C-524E6D95B2A0}"/>
              </a:ext>
            </a:extLst>
          </p:cNvPr>
          <p:cNvPicPr>
            <a:picLocks noChangeAspect="1"/>
          </p:cNvPicPr>
          <p:nvPr/>
        </p:nvPicPr>
        <p:blipFill rotWithShape="1">
          <a:blip r:embed="rId5">
            <a:extLst>
              <a:ext uri="{28A0092B-C50C-407E-A947-70E740481C1C}">
                <a14:useLocalDpi xmlns:a14="http://schemas.microsoft.com/office/drawing/2010/main" val="0"/>
              </a:ext>
            </a:extLst>
          </a:blip>
          <a:srcRect t="-400" b="57261"/>
          <a:stretch/>
        </p:blipFill>
        <p:spPr>
          <a:xfrm>
            <a:off x="577975" y="105103"/>
            <a:ext cx="3657788" cy="2638097"/>
          </a:xfrm>
          <a:prstGeom prst="rect">
            <a:avLst/>
          </a:prstGeom>
        </p:spPr>
      </p:pic>
    </p:spTree>
    <p:extLst>
      <p:ext uri="{BB962C8B-B14F-4D97-AF65-F5344CB8AC3E}">
        <p14:creationId xmlns:p14="http://schemas.microsoft.com/office/powerpoint/2010/main" val="3221846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DÜŞÜK GLİSEMİK İNDEKSLİ BESLENMENİN YARARLARI</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lnSpcReduction="10000"/>
          </a:bodyPr>
          <a:lstStyle/>
          <a:p>
            <a:endParaRPr lang="tr-TR" dirty="0"/>
          </a:p>
          <a:p>
            <a:r>
              <a:rPr lang="tr-TR" sz="2400" dirty="0"/>
              <a:t>Kan şekerinin düzenlenmesine yardımcı olur. </a:t>
            </a:r>
          </a:p>
          <a:p>
            <a:endParaRPr lang="tr-TR" sz="2400" dirty="0"/>
          </a:p>
          <a:p>
            <a:r>
              <a:rPr lang="tr-TR" sz="2400" dirty="0"/>
              <a:t>Lipitlerin düşürülmesine yardımcı olur. </a:t>
            </a:r>
          </a:p>
          <a:p>
            <a:endParaRPr lang="tr-TR" sz="2400" dirty="0"/>
          </a:p>
          <a:p>
            <a:r>
              <a:rPr lang="tr-TR" sz="2400" dirty="0"/>
              <a:t>Obezitenin önlenmesine yardımcı olur.</a:t>
            </a:r>
          </a:p>
          <a:p>
            <a:endParaRPr lang="tr-TR" sz="2400" dirty="0"/>
          </a:p>
          <a:p>
            <a:r>
              <a:rPr lang="tr-TR" sz="2400" dirty="0"/>
              <a:t> Kalp hastalıkları riskini azaltır. </a:t>
            </a:r>
          </a:p>
          <a:p>
            <a:endParaRPr lang="tr-TR" sz="2400" dirty="0"/>
          </a:p>
          <a:p>
            <a:r>
              <a:rPr lang="tr-TR" sz="2400" dirty="0"/>
              <a:t>Tip 2 diyabet riskini azaltır.</a:t>
            </a:r>
            <a:endParaRPr lang="tr-TR" sz="2400" dirty="0">
              <a:effectLst/>
              <a:ea typeface="Times New Roman" panose="02020603050405020304" pitchFamily="18" charset="0"/>
            </a:endParaRPr>
          </a:p>
          <a:p>
            <a:endParaRPr lang="tr-TR" sz="2400" dirty="0">
              <a:effectLst/>
              <a:ea typeface="Times New Roman" panose="02020603050405020304" pitchFamily="18" charset="0"/>
            </a:endParaRPr>
          </a:p>
          <a:p>
            <a:endParaRPr lang="tr-TR" sz="2400" dirty="0"/>
          </a:p>
          <a:p>
            <a:pPr>
              <a:buSzPts val="1000"/>
              <a:tabLst>
                <a:tab pos="457200" algn="l"/>
              </a:tabLst>
            </a:pPr>
            <a:endParaRPr lang="tr-TR" sz="2400" dirty="0">
              <a:effectLst/>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tr-TR" sz="2400" dirty="0">
              <a:effectLst/>
              <a:ea typeface="Times New Roman" panose="02020603050405020304" pitchFamily="18" charset="0"/>
            </a:endParaRPr>
          </a:p>
          <a:p>
            <a:endParaRPr lang="tr-TR" sz="2200" i="1" dirty="0"/>
          </a:p>
        </p:txBody>
      </p:sp>
      <p:pic>
        <p:nvPicPr>
          <p:cNvPr id="4" name="Resim 3" descr="sebze içeren bir resim&#10;&#10;Açıklama otomatik olarak oluşturuldu">
            <a:extLst>
              <a:ext uri="{FF2B5EF4-FFF2-40B4-BE49-F238E27FC236}">
                <a16:creationId xmlns:a16="http://schemas.microsoft.com/office/drawing/2014/main" id="{610D4C96-47F1-35DD-6CE6-A3E0BF89C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3766" y="3088028"/>
            <a:ext cx="4480034" cy="3088935"/>
          </a:xfrm>
          <a:prstGeom prst="rect">
            <a:avLst/>
          </a:prstGeom>
        </p:spPr>
      </p:pic>
    </p:spTree>
    <p:extLst>
      <p:ext uri="{BB962C8B-B14F-4D97-AF65-F5344CB8AC3E}">
        <p14:creationId xmlns:p14="http://schemas.microsoft.com/office/powerpoint/2010/main" val="2179591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 VE DİYABET</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endParaRPr lang="tr-TR" sz="2400" dirty="0"/>
          </a:p>
          <a:p>
            <a:r>
              <a:rPr lang="tr-TR" sz="2400" dirty="0"/>
              <a:t>Yüksek </a:t>
            </a:r>
            <a:r>
              <a:rPr lang="tr-TR" sz="2400" dirty="0" err="1"/>
              <a:t>Gİ’li</a:t>
            </a:r>
            <a:r>
              <a:rPr lang="tr-TR" sz="2400" dirty="0"/>
              <a:t> yiyecekler &gt;&gt;&gt;  kan glikozu ve insülin seviyesinde artış</a:t>
            </a:r>
          </a:p>
          <a:p>
            <a:endParaRPr lang="tr-TR" sz="2400" dirty="0"/>
          </a:p>
          <a:p>
            <a:r>
              <a:rPr lang="tr-TR" sz="2400" dirty="0"/>
              <a:t>Zamanla insüline duyarsızlık &gt;&gt;&gt; tip 2 diyabet</a:t>
            </a:r>
          </a:p>
          <a:p>
            <a:endParaRPr lang="tr-TR" sz="2400" dirty="0"/>
          </a:p>
          <a:p>
            <a:endParaRPr lang="tr-TR" sz="2400" dirty="0"/>
          </a:p>
          <a:p>
            <a:pPr marL="0" indent="0">
              <a:buNone/>
            </a:pPr>
            <a:endParaRPr lang="tr-TR" sz="2200" i="1" dirty="0"/>
          </a:p>
          <a:p>
            <a:endParaRPr lang="tr-TR" sz="2200" i="1" dirty="0"/>
          </a:p>
          <a:p>
            <a:endParaRPr lang="tr-TR" sz="2200" i="1" dirty="0"/>
          </a:p>
        </p:txBody>
      </p:sp>
    </p:spTree>
    <p:extLst>
      <p:ext uri="{BB962C8B-B14F-4D97-AF65-F5344CB8AC3E}">
        <p14:creationId xmlns:p14="http://schemas.microsoft.com/office/powerpoint/2010/main" val="770339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 VE DİYABET</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lnSpcReduction="10000"/>
          </a:bodyPr>
          <a:lstStyle/>
          <a:p>
            <a:endParaRPr lang="tr-TR" dirty="0"/>
          </a:p>
          <a:p>
            <a:endParaRPr lang="tr-TR" sz="2400" dirty="0"/>
          </a:p>
          <a:p>
            <a:endParaRPr lang="tr-TR" sz="2400" dirty="0"/>
          </a:p>
          <a:p>
            <a:endParaRPr lang="tr-TR" sz="2400" dirty="0"/>
          </a:p>
          <a:p>
            <a:endParaRPr lang="tr-TR" sz="2400" dirty="0"/>
          </a:p>
          <a:p>
            <a:endParaRPr lang="tr-TR" sz="2400" dirty="0"/>
          </a:p>
          <a:p>
            <a:r>
              <a:rPr lang="tr-TR" sz="2400" b="0" i="0" dirty="0">
                <a:solidFill>
                  <a:srgbClr val="000000"/>
                </a:solidFill>
                <a:effectLst/>
              </a:rPr>
              <a:t>Tip 2 diyabet riski taşıyan çok uluslu yetişkinler örneğinde yüksek ve düşük GI diyetlerini karşılaştıran randomize, kontrollü bir diyet müdahalesi</a:t>
            </a:r>
          </a:p>
          <a:p>
            <a:endParaRPr lang="tr-TR" sz="2400" dirty="0"/>
          </a:p>
          <a:p>
            <a:r>
              <a:rPr lang="tr-TR" sz="2400" dirty="0"/>
              <a:t>Postprandiyal glukoz kontrollerinde üstünlük düşük Gİ gıdalarda</a:t>
            </a:r>
          </a:p>
          <a:p>
            <a:endParaRPr lang="tr-TR" sz="2400" dirty="0"/>
          </a:p>
          <a:p>
            <a:endParaRPr lang="tr-TR" sz="2400" dirty="0"/>
          </a:p>
          <a:p>
            <a:pPr marL="0" indent="0">
              <a:buNone/>
            </a:pPr>
            <a:endParaRPr lang="tr-TR" sz="2200" i="1" dirty="0"/>
          </a:p>
          <a:p>
            <a:endParaRPr lang="tr-TR" sz="2200" i="1" dirty="0"/>
          </a:p>
          <a:p>
            <a:endParaRPr lang="tr-TR" sz="2200" i="1" dirty="0"/>
          </a:p>
        </p:txBody>
      </p:sp>
      <p:pic>
        <p:nvPicPr>
          <p:cNvPr id="5" name="Resim 4" descr="metin içeren bir resim&#10;&#10;Açıklama otomatik olarak oluşturuldu">
            <a:extLst>
              <a:ext uri="{FF2B5EF4-FFF2-40B4-BE49-F238E27FC236}">
                <a16:creationId xmlns:a16="http://schemas.microsoft.com/office/drawing/2014/main" id="{684806AA-BC84-A8A5-DB32-E1FF21229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5625"/>
            <a:ext cx="9724697" cy="2400423"/>
          </a:xfrm>
          <a:prstGeom prst="rect">
            <a:avLst/>
          </a:prstGeom>
        </p:spPr>
      </p:pic>
    </p:spTree>
    <p:extLst>
      <p:ext uri="{BB962C8B-B14F-4D97-AF65-F5344CB8AC3E}">
        <p14:creationId xmlns:p14="http://schemas.microsoft.com/office/powerpoint/2010/main" val="3200968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 VE DİYABET</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endParaRPr lang="tr-TR" sz="2400" dirty="0">
              <a:solidFill>
                <a:srgbClr val="383636"/>
              </a:solidFill>
            </a:endParaRPr>
          </a:p>
          <a:p>
            <a:endParaRPr lang="tr-TR" sz="2400" dirty="0">
              <a:solidFill>
                <a:srgbClr val="383636"/>
              </a:solidFill>
            </a:endParaRPr>
          </a:p>
          <a:p>
            <a:endParaRPr lang="tr-TR" sz="2400" dirty="0">
              <a:solidFill>
                <a:srgbClr val="383636"/>
              </a:solidFill>
            </a:endParaRPr>
          </a:p>
          <a:p>
            <a:endParaRPr lang="tr-TR" sz="2400" dirty="0">
              <a:solidFill>
                <a:srgbClr val="383636"/>
              </a:solidFill>
            </a:endParaRPr>
          </a:p>
          <a:p>
            <a:r>
              <a:rPr lang="tr-TR" sz="2400" dirty="0">
                <a:solidFill>
                  <a:srgbClr val="383636"/>
                </a:solidFill>
              </a:rPr>
              <a:t>D</a:t>
            </a:r>
            <a:r>
              <a:rPr lang="tr-TR" sz="2400" b="0" i="0" dirty="0">
                <a:solidFill>
                  <a:srgbClr val="383636"/>
                </a:solidFill>
                <a:effectLst/>
              </a:rPr>
              <a:t>iyabeti olmayan 40-69 yaş arası 31.641 erkek ve kadın üzerinde yapılan prospektif bir çalışma.</a:t>
            </a:r>
          </a:p>
          <a:p>
            <a:endParaRPr lang="tr-TR" sz="2400" dirty="0">
              <a:solidFill>
                <a:srgbClr val="383636"/>
              </a:solidFill>
            </a:endParaRPr>
          </a:p>
          <a:p>
            <a:r>
              <a:rPr lang="tr-TR" sz="2400" dirty="0">
                <a:solidFill>
                  <a:srgbClr val="383636"/>
                </a:solidFill>
              </a:rPr>
              <a:t>D</a:t>
            </a:r>
            <a:r>
              <a:rPr lang="tr-TR" sz="2400" b="0" i="0" dirty="0">
                <a:solidFill>
                  <a:srgbClr val="383636"/>
                </a:solidFill>
                <a:effectLst/>
              </a:rPr>
              <a:t>iyetteki </a:t>
            </a:r>
            <a:r>
              <a:rPr lang="tr-TR" sz="2400" b="0" i="0" dirty="0" err="1">
                <a:solidFill>
                  <a:srgbClr val="383636"/>
                </a:solidFill>
                <a:effectLst/>
              </a:rPr>
              <a:t>Gİ'yi</a:t>
            </a:r>
            <a:r>
              <a:rPr lang="tr-TR" sz="2400" b="0" i="0" dirty="0">
                <a:solidFill>
                  <a:srgbClr val="383636"/>
                </a:solidFill>
                <a:effectLst/>
              </a:rPr>
              <a:t> azaltmak, tip 2 diyabet riskini azaltabilir.</a:t>
            </a:r>
            <a:endParaRPr lang="tr-TR" sz="2400" i="1" dirty="0"/>
          </a:p>
          <a:p>
            <a:endParaRPr lang="tr-TR" sz="2200" i="1" dirty="0"/>
          </a:p>
          <a:p>
            <a:endParaRPr lang="tr-TR" sz="2200" i="1" dirty="0"/>
          </a:p>
        </p:txBody>
      </p:sp>
      <p:pic>
        <p:nvPicPr>
          <p:cNvPr id="5" name="Resim 4" descr="metin içeren bir resim&#10;&#10;Açıklama otomatik olarak oluşturuldu">
            <a:extLst>
              <a:ext uri="{FF2B5EF4-FFF2-40B4-BE49-F238E27FC236}">
                <a16:creationId xmlns:a16="http://schemas.microsoft.com/office/drawing/2014/main" id="{51B16D77-31DD-75B7-63DC-8065FCBE0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117" y="2008625"/>
            <a:ext cx="9322676" cy="1754078"/>
          </a:xfrm>
          <a:prstGeom prst="rect">
            <a:avLst/>
          </a:prstGeom>
        </p:spPr>
      </p:pic>
    </p:spTree>
    <p:extLst>
      <p:ext uri="{BB962C8B-B14F-4D97-AF65-F5344CB8AC3E}">
        <p14:creationId xmlns:p14="http://schemas.microsoft.com/office/powerpoint/2010/main" val="733211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4D4516-36D0-A245-7812-3C3633ED72BD}"/>
              </a:ext>
            </a:extLst>
          </p:cNvPr>
          <p:cNvSpPr>
            <a:spLocks noGrp="1"/>
          </p:cNvSpPr>
          <p:nvPr>
            <p:ph type="title"/>
          </p:nvPr>
        </p:nvSpPr>
        <p:spPr/>
        <p:txBody>
          <a:bodyPr>
            <a:normAutofit/>
          </a:bodyPr>
          <a:lstStyle/>
          <a:p>
            <a:pPr algn="ctr"/>
            <a:r>
              <a:rPr lang="tr-TR" sz="4000" b="1" dirty="0">
                <a:solidFill>
                  <a:srgbClr val="C00000"/>
                </a:solidFill>
              </a:rPr>
              <a:t>KARBONHİDRATLAR</a:t>
            </a:r>
            <a:endParaRPr lang="tr-TR" sz="4000" dirty="0"/>
          </a:p>
        </p:txBody>
      </p:sp>
      <p:sp>
        <p:nvSpPr>
          <p:cNvPr id="4" name="İçerik Yer Tutucusu 3">
            <a:extLst>
              <a:ext uri="{FF2B5EF4-FFF2-40B4-BE49-F238E27FC236}">
                <a16:creationId xmlns:a16="http://schemas.microsoft.com/office/drawing/2014/main" id="{7246830B-26A1-D70A-9516-6E199C1E6FBD}"/>
              </a:ext>
            </a:extLst>
          </p:cNvPr>
          <p:cNvSpPr>
            <a:spLocks noGrp="1"/>
          </p:cNvSpPr>
          <p:nvPr>
            <p:ph idx="1"/>
          </p:nvPr>
        </p:nvSpPr>
        <p:spPr/>
        <p:txBody>
          <a:bodyPr/>
          <a:lstStyle/>
          <a:p>
            <a:endParaRPr lang="tr-TR" dirty="0"/>
          </a:p>
          <a:p>
            <a:r>
              <a:rPr lang="tr-TR" sz="2400" dirty="0"/>
              <a:t>Diyetin temeli</a:t>
            </a:r>
          </a:p>
          <a:p>
            <a:endParaRPr lang="tr-TR" sz="2400" dirty="0"/>
          </a:p>
          <a:p>
            <a:r>
              <a:rPr lang="tr-TR" sz="2400" dirty="0"/>
              <a:t>Yağ ve proteinden daha fazla tüketilir.</a:t>
            </a:r>
          </a:p>
          <a:p>
            <a:endParaRPr lang="tr-TR" sz="2400" dirty="0"/>
          </a:p>
          <a:p>
            <a:r>
              <a:rPr lang="tr-TR" sz="2400" dirty="0"/>
              <a:t>En önemli enerji kaynağı</a:t>
            </a:r>
          </a:p>
          <a:p>
            <a:endParaRPr lang="tr-TR" sz="2400" dirty="0"/>
          </a:p>
          <a:p>
            <a:r>
              <a:rPr lang="tr-TR" sz="2400" dirty="0"/>
              <a:t>Basit / kompleks karbonhidratlar</a:t>
            </a:r>
          </a:p>
          <a:p>
            <a:endParaRPr lang="tr-TR" sz="2400" dirty="0"/>
          </a:p>
          <a:p>
            <a:endParaRPr lang="tr-TR" sz="2400" dirty="0"/>
          </a:p>
          <a:p>
            <a:endParaRPr lang="tr-TR" sz="2400" dirty="0"/>
          </a:p>
          <a:p>
            <a:endParaRPr lang="tr-TR" sz="2400" dirty="0"/>
          </a:p>
        </p:txBody>
      </p:sp>
    </p:spTree>
    <p:extLst>
      <p:ext uri="{BB962C8B-B14F-4D97-AF65-F5344CB8AC3E}">
        <p14:creationId xmlns:p14="http://schemas.microsoft.com/office/powerpoint/2010/main" val="2909674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 VE OBEZİTE</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endParaRPr lang="tr-TR" dirty="0"/>
          </a:p>
          <a:p>
            <a:endParaRPr lang="tr-TR" dirty="0"/>
          </a:p>
          <a:p>
            <a:endParaRPr lang="tr-TR" dirty="0"/>
          </a:p>
          <a:p>
            <a:endParaRPr lang="tr-TR" dirty="0"/>
          </a:p>
          <a:p>
            <a:r>
              <a:rPr lang="tr-TR" sz="2400" b="0" i="0" dirty="0">
                <a:solidFill>
                  <a:srgbClr val="212121"/>
                </a:solidFill>
                <a:effectLst/>
              </a:rPr>
              <a:t>Vücut kitle indeksi 25 ve üzeri olan 18-65 yaş arası 164 yetişkin.</a:t>
            </a:r>
          </a:p>
          <a:p>
            <a:endParaRPr lang="tr-TR" sz="2400" dirty="0"/>
          </a:p>
          <a:p>
            <a:r>
              <a:rPr lang="tr-TR" sz="2400" dirty="0">
                <a:solidFill>
                  <a:srgbClr val="212121"/>
                </a:solidFill>
              </a:rPr>
              <a:t>D</a:t>
            </a:r>
            <a:r>
              <a:rPr lang="tr-TR" sz="2400" b="0" i="0" dirty="0">
                <a:solidFill>
                  <a:srgbClr val="212121"/>
                </a:solidFill>
                <a:effectLst/>
              </a:rPr>
              <a:t>iyet karbonhidratının düşürülmesi, kilo kaybının sürdürülmesi sırasında enerji harcamasını arttırdı. </a:t>
            </a:r>
            <a:endParaRPr lang="tr-TR" sz="2400" dirty="0"/>
          </a:p>
          <a:p>
            <a:pPr marL="0" indent="0">
              <a:buNone/>
            </a:pPr>
            <a:endParaRPr lang="tr-TR" sz="2200" i="1" dirty="0"/>
          </a:p>
          <a:p>
            <a:endParaRPr lang="tr-TR" sz="2200" i="1" dirty="0"/>
          </a:p>
          <a:p>
            <a:endParaRPr lang="tr-TR" sz="2200" i="1" dirty="0"/>
          </a:p>
        </p:txBody>
      </p:sp>
      <p:pic>
        <p:nvPicPr>
          <p:cNvPr id="5" name="Resim 4" descr="metin içeren bir resim&#10;&#10;Açıklama otomatik olarak oluşturuldu">
            <a:extLst>
              <a:ext uri="{FF2B5EF4-FFF2-40B4-BE49-F238E27FC236}">
                <a16:creationId xmlns:a16="http://schemas.microsoft.com/office/drawing/2014/main" id="{DAF1A8E9-7707-8722-297C-18E271E48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082" y="1690688"/>
            <a:ext cx="9238593" cy="2021161"/>
          </a:xfrm>
          <a:prstGeom prst="rect">
            <a:avLst/>
          </a:prstGeom>
        </p:spPr>
      </p:pic>
    </p:spTree>
    <p:extLst>
      <p:ext uri="{BB962C8B-B14F-4D97-AF65-F5344CB8AC3E}">
        <p14:creationId xmlns:p14="http://schemas.microsoft.com/office/powerpoint/2010/main" val="3323070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 VE OBEZİTE</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endParaRPr lang="tr-TR" sz="2400" dirty="0"/>
          </a:p>
          <a:p>
            <a:pPr marL="0" indent="0">
              <a:buNone/>
            </a:pPr>
            <a:endParaRPr lang="tr-TR" sz="2200" i="1" dirty="0"/>
          </a:p>
          <a:p>
            <a:endParaRPr lang="tr-TR" sz="1100" b="0" i="0" dirty="0">
              <a:solidFill>
                <a:srgbClr val="000000"/>
              </a:solidFill>
              <a:effectLst/>
              <a:latin typeface="Times New Roman" panose="02020603050405020304" pitchFamily="18" charset="0"/>
            </a:endParaRPr>
          </a:p>
          <a:p>
            <a:endParaRPr lang="tr-TR" sz="1100" dirty="0">
              <a:solidFill>
                <a:srgbClr val="000000"/>
              </a:solidFill>
              <a:latin typeface="Times New Roman" panose="02020603050405020304" pitchFamily="18" charset="0"/>
            </a:endParaRPr>
          </a:p>
          <a:p>
            <a:endParaRPr lang="tr-TR" sz="1100" b="0" i="0" dirty="0">
              <a:solidFill>
                <a:srgbClr val="000000"/>
              </a:solidFill>
              <a:effectLst/>
              <a:latin typeface="Times New Roman" panose="02020603050405020304" pitchFamily="18" charset="0"/>
            </a:endParaRPr>
          </a:p>
          <a:p>
            <a:endParaRPr lang="tr-TR" sz="1100" dirty="0">
              <a:solidFill>
                <a:srgbClr val="000000"/>
              </a:solidFill>
              <a:latin typeface="Times New Roman" panose="02020603050405020304" pitchFamily="18" charset="0"/>
            </a:endParaRPr>
          </a:p>
          <a:p>
            <a:r>
              <a:rPr lang="tr-TR" sz="2400" b="0" i="0" dirty="0">
                <a:solidFill>
                  <a:srgbClr val="000000"/>
                </a:solidFill>
                <a:effectLst/>
              </a:rPr>
              <a:t>Glisemik indeksin kemirgen metabolizması üzerindeki etkilerinin ilk sistematik incelemesi ve meta-analizidir. </a:t>
            </a:r>
          </a:p>
          <a:p>
            <a:r>
              <a:rPr lang="tr-TR" sz="2400" dirty="0"/>
              <a:t>Yüksek glisemik indeksli diyet </a:t>
            </a:r>
            <a:r>
              <a:rPr lang="tr-TR" sz="2400" b="0" i="0" dirty="0">
                <a:solidFill>
                  <a:srgbClr val="000000"/>
                </a:solidFill>
                <a:effectLst/>
              </a:rPr>
              <a:t>vücut ağırlığını, </a:t>
            </a:r>
            <a:r>
              <a:rPr lang="tr-TR" sz="2400" b="0" i="0" dirty="0" err="1">
                <a:solidFill>
                  <a:srgbClr val="000000"/>
                </a:solidFill>
                <a:effectLst/>
              </a:rPr>
              <a:t>adipoziteyi</a:t>
            </a:r>
            <a:r>
              <a:rPr lang="tr-TR" sz="2400" b="0" i="0" dirty="0">
                <a:solidFill>
                  <a:srgbClr val="000000"/>
                </a:solidFill>
                <a:effectLst/>
              </a:rPr>
              <a:t>, açlık insülin seviyelerini düşük Gİ diyetten daha fazla artırır.</a:t>
            </a:r>
            <a:endParaRPr lang="tr-TR" sz="2400" dirty="0"/>
          </a:p>
          <a:p>
            <a:endParaRPr lang="tr-TR" sz="2200" i="1" dirty="0"/>
          </a:p>
        </p:txBody>
      </p:sp>
      <p:pic>
        <p:nvPicPr>
          <p:cNvPr id="5" name="Resim 4" descr="metin, mektup, harf içeren bir resim&#10;&#10;Açıklama otomatik olarak oluşturuldu">
            <a:extLst>
              <a:ext uri="{FF2B5EF4-FFF2-40B4-BE49-F238E27FC236}">
                <a16:creationId xmlns:a16="http://schemas.microsoft.com/office/drawing/2014/main" id="{954AB8B5-97E7-0A49-129A-BF43F1C8F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366" y="1930757"/>
            <a:ext cx="9038895" cy="1881352"/>
          </a:xfrm>
          <a:prstGeom prst="rect">
            <a:avLst/>
          </a:prstGeom>
        </p:spPr>
      </p:pic>
    </p:spTree>
    <p:extLst>
      <p:ext uri="{BB962C8B-B14F-4D97-AF65-F5344CB8AC3E}">
        <p14:creationId xmlns:p14="http://schemas.microsoft.com/office/powerpoint/2010/main" val="4063237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 VE KALP-DAMAR HASTALIKLARI</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r>
              <a:rPr lang="tr-TR" sz="2400" dirty="0"/>
              <a:t>Yüksek posa ve düşük glisemik indeks içeren diyetler &gt;&gt;&gt; kan lipidlerini azaltır</a:t>
            </a:r>
          </a:p>
          <a:p>
            <a:endParaRPr lang="tr-TR" sz="2400" dirty="0"/>
          </a:p>
          <a:p>
            <a:endParaRPr lang="tr-TR" sz="2400" dirty="0"/>
          </a:p>
          <a:p>
            <a:r>
              <a:rPr lang="tr-TR" sz="2400" dirty="0"/>
              <a:t>Yüksek glisemik indeksli diyetler &gt;&gt;&gt; HDL-kolesterol düzeyini düşürür.</a:t>
            </a:r>
          </a:p>
          <a:p>
            <a:pPr marL="0" indent="0">
              <a:buNone/>
            </a:pPr>
            <a:endParaRPr lang="tr-TR" sz="2200" i="1" dirty="0"/>
          </a:p>
          <a:p>
            <a:endParaRPr lang="tr-TR" sz="2200" i="1" dirty="0"/>
          </a:p>
          <a:p>
            <a:endParaRPr lang="tr-TR" sz="2200" i="1" dirty="0"/>
          </a:p>
        </p:txBody>
      </p:sp>
    </p:spTree>
    <p:extLst>
      <p:ext uri="{BB962C8B-B14F-4D97-AF65-F5344CB8AC3E}">
        <p14:creationId xmlns:p14="http://schemas.microsoft.com/office/powerpoint/2010/main" val="2470344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 VE KALP-DAMAR HASTALIKLARI</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endParaRPr lang="tr-TR" sz="2400" dirty="0"/>
          </a:p>
          <a:p>
            <a:endParaRPr lang="tr-TR" sz="2400" b="0" i="0" dirty="0">
              <a:solidFill>
                <a:srgbClr val="000000"/>
              </a:solidFill>
              <a:effectLst/>
            </a:endParaRPr>
          </a:p>
          <a:p>
            <a:endParaRPr lang="tr-TR" sz="2400" dirty="0"/>
          </a:p>
          <a:p>
            <a:endParaRPr lang="tr-TR" sz="2400" b="0" i="0" dirty="0">
              <a:solidFill>
                <a:srgbClr val="000000"/>
              </a:solidFill>
              <a:effectLst/>
            </a:endParaRPr>
          </a:p>
          <a:p>
            <a:endParaRPr lang="tr-TR" sz="2400" b="0" i="0" dirty="0">
              <a:solidFill>
                <a:srgbClr val="000000"/>
              </a:solidFill>
              <a:effectLst/>
            </a:endParaRPr>
          </a:p>
          <a:p>
            <a:endParaRPr lang="tr-TR" sz="2400" dirty="0">
              <a:solidFill>
                <a:srgbClr val="000000"/>
              </a:solidFill>
            </a:endParaRPr>
          </a:p>
          <a:p>
            <a:r>
              <a:rPr lang="tr-TR" sz="2400" b="0" i="0" dirty="0">
                <a:solidFill>
                  <a:srgbClr val="000000"/>
                </a:solidFill>
                <a:effectLst/>
              </a:rPr>
              <a:t>Düşük GI ve GL ile karakterize edilen diyetler, bir şekilde daha uygun lipid profilleri ve daha düşük CRP ile ilişkilendirildi. </a:t>
            </a:r>
            <a:endParaRPr lang="tr-TR" sz="2200" i="1" dirty="0"/>
          </a:p>
          <a:p>
            <a:endParaRPr lang="tr-TR" sz="2200" i="1" dirty="0"/>
          </a:p>
        </p:txBody>
      </p:sp>
      <p:pic>
        <p:nvPicPr>
          <p:cNvPr id="5" name="Resim 4" descr="metin içeren bir resim&#10;&#10;Açıklama otomatik olarak oluşturuldu">
            <a:extLst>
              <a:ext uri="{FF2B5EF4-FFF2-40B4-BE49-F238E27FC236}">
                <a16:creationId xmlns:a16="http://schemas.microsoft.com/office/drawing/2014/main" id="{4C6CCA76-0228-8571-D124-FF83EBE1F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40" y="1975012"/>
            <a:ext cx="10026869" cy="2418312"/>
          </a:xfrm>
          <a:prstGeom prst="rect">
            <a:avLst/>
          </a:prstGeom>
        </p:spPr>
      </p:pic>
    </p:spTree>
    <p:extLst>
      <p:ext uri="{BB962C8B-B14F-4D97-AF65-F5344CB8AC3E}">
        <p14:creationId xmlns:p14="http://schemas.microsoft.com/office/powerpoint/2010/main" val="1237564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 VE KANSER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p:txBody>
          <a:bodyPr>
            <a:normAutofit/>
          </a:bodyPr>
          <a:lstStyle/>
          <a:p>
            <a:endParaRPr lang="tr-TR" dirty="0"/>
          </a:p>
          <a:p>
            <a:r>
              <a:rPr lang="tr-TR" sz="2400" b="0" i="0" dirty="0">
                <a:solidFill>
                  <a:srgbClr val="000000"/>
                </a:solidFill>
                <a:effectLst/>
              </a:rPr>
              <a:t>Glisemik indeksi ve glisemik yükü yüksek olan diyetler, bazı kanserlerin riskinde artışla ilişkilendirilmiştir, ancak ek çalışmalar gereklidir.</a:t>
            </a:r>
          </a:p>
          <a:p>
            <a:endParaRPr lang="tr-TR" sz="2400" dirty="0">
              <a:solidFill>
                <a:srgbClr val="000000"/>
              </a:solidFill>
            </a:endParaRPr>
          </a:p>
          <a:p>
            <a:r>
              <a:rPr lang="tr-TR" sz="2400" dirty="0">
                <a:solidFill>
                  <a:srgbClr val="000000"/>
                </a:solidFill>
              </a:rPr>
              <a:t>Yüksek Gİ/GY diyetinin uzun süreli tüketimi &gt;&gt;&gt; kronik olarak yüksek insülin</a:t>
            </a:r>
          </a:p>
          <a:p>
            <a:endParaRPr lang="tr-TR" sz="2400" dirty="0">
              <a:solidFill>
                <a:srgbClr val="000000"/>
              </a:solidFill>
            </a:endParaRPr>
          </a:p>
          <a:p>
            <a:r>
              <a:rPr lang="tr-TR" sz="2400" dirty="0">
                <a:solidFill>
                  <a:srgbClr val="000000"/>
                </a:solidFill>
              </a:rPr>
              <a:t>İnsülin &gt;&gt;&gt; IGF-1’i artırır.</a:t>
            </a:r>
            <a:endParaRPr lang="tr-TR" sz="2400" dirty="0"/>
          </a:p>
          <a:p>
            <a:pPr marL="0" indent="0">
              <a:buNone/>
            </a:pPr>
            <a:endParaRPr lang="tr-TR" sz="2200" i="1" dirty="0"/>
          </a:p>
          <a:p>
            <a:endParaRPr lang="tr-TR" sz="2200" i="1" dirty="0"/>
          </a:p>
          <a:p>
            <a:endParaRPr lang="tr-TR" sz="2200" i="1" dirty="0"/>
          </a:p>
        </p:txBody>
      </p:sp>
    </p:spTree>
    <p:extLst>
      <p:ext uri="{BB962C8B-B14F-4D97-AF65-F5344CB8AC3E}">
        <p14:creationId xmlns:p14="http://schemas.microsoft.com/office/powerpoint/2010/main" val="3164750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9F7D5-BB24-48D6-A010-B1E9EDF6B868}"/>
              </a:ext>
            </a:extLst>
          </p:cNvPr>
          <p:cNvSpPr>
            <a:spLocks noGrp="1"/>
          </p:cNvSpPr>
          <p:nvPr>
            <p:ph type="title"/>
          </p:nvPr>
        </p:nvSpPr>
        <p:spPr/>
        <p:txBody>
          <a:bodyPr>
            <a:normAutofit/>
          </a:bodyPr>
          <a:lstStyle/>
          <a:p>
            <a:pPr algn="ctr"/>
            <a:r>
              <a:rPr lang="tr-TR" sz="4000" b="1" dirty="0">
                <a:solidFill>
                  <a:srgbClr val="C00000"/>
                </a:solidFill>
              </a:rPr>
              <a:t>GLİSEMİK İNDEKS VE KANSER</a:t>
            </a:r>
          </a:p>
        </p:txBody>
      </p:sp>
      <p:sp>
        <p:nvSpPr>
          <p:cNvPr id="3" name="İçerik Yer Tutucusu 2">
            <a:extLst>
              <a:ext uri="{FF2B5EF4-FFF2-40B4-BE49-F238E27FC236}">
                <a16:creationId xmlns:a16="http://schemas.microsoft.com/office/drawing/2014/main" id="{28C1DF7F-A58D-4DEF-899E-7DCF91B68BC1}"/>
              </a:ext>
            </a:extLst>
          </p:cNvPr>
          <p:cNvSpPr>
            <a:spLocks noGrp="1"/>
          </p:cNvSpPr>
          <p:nvPr>
            <p:ph idx="1"/>
          </p:nvPr>
        </p:nvSpPr>
        <p:spPr>
          <a:xfrm>
            <a:off x="838200" y="1933903"/>
            <a:ext cx="10515600" cy="4382814"/>
          </a:xfrm>
        </p:spPr>
        <p:txBody>
          <a:bodyPr>
            <a:normAutofit fontScale="85000" lnSpcReduction="20000"/>
          </a:bodyPr>
          <a:lstStyle/>
          <a:p>
            <a:endParaRPr lang="tr-TR" dirty="0"/>
          </a:p>
          <a:p>
            <a:endParaRPr lang="tr-TR" sz="2400" b="0" i="0" dirty="0">
              <a:solidFill>
                <a:srgbClr val="000000"/>
              </a:solidFill>
              <a:effectLst/>
            </a:endParaRPr>
          </a:p>
          <a:p>
            <a:endParaRPr lang="tr-TR" sz="2400" dirty="0">
              <a:solidFill>
                <a:srgbClr val="000000"/>
              </a:solidFill>
            </a:endParaRPr>
          </a:p>
          <a:p>
            <a:endParaRPr lang="tr-TR" sz="2400" b="0" i="0" dirty="0">
              <a:solidFill>
                <a:srgbClr val="000000"/>
              </a:solidFill>
              <a:effectLst/>
            </a:endParaRPr>
          </a:p>
          <a:p>
            <a:endParaRPr lang="tr-TR" sz="2400" dirty="0">
              <a:solidFill>
                <a:srgbClr val="000000"/>
              </a:solidFill>
            </a:endParaRPr>
          </a:p>
          <a:p>
            <a:endParaRPr lang="tr-TR" sz="2400" b="0" i="0" dirty="0">
              <a:solidFill>
                <a:srgbClr val="000000"/>
              </a:solidFill>
              <a:effectLst/>
            </a:endParaRPr>
          </a:p>
          <a:p>
            <a:r>
              <a:rPr lang="tr-TR" sz="2600" b="0" i="0" dirty="0">
                <a:solidFill>
                  <a:srgbClr val="000000"/>
                </a:solidFill>
                <a:effectLst/>
              </a:rPr>
              <a:t>2019, </a:t>
            </a:r>
            <a:r>
              <a:rPr lang="tr-TR" sz="2600" b="0" i="0" dirty="0" err="1">
                <a:solidFill>
                  <a:srgbClr val="000000"/>
                </a:solidFill>
                <a:effectLst/>
              </a:rPr>
              <a:t>metaanaliz</a:t>
            </a:r>
            <a:endParaRPr lang="tr-TR" sz="2600" b="0" i="0" dirty="0">
              <a:solidFill>
                <a:srgbClr val="000000"/>
              </a:solidFill>
              <a:effectLst/>
            </a:endParaRPr>
          </a:p>
          <a:p>
            <a:endParaRPr lang="tr-TR" sz="2600" b="0" i="0" dirty="0">
              <a:solidFill>
                <a:srgbClr val="000000"/>
              </a:solidFill>
              <a:effectLst/>
            </a:endParaRPr>
          </a:p>
          <a:p>
            <a:r>
              <a:rPr lang="tr-TR" sz="2600" dirty="0"/>
              <a:t>Düşük </a:t>
            </a:r>
            <a:r>
              <a:rPr lang="tr-TR" sz="2600" dirty="0" err="1"/>
              <a:t>Gİ'ye</a:t>
            </a:r>
            <a:r>
              <a:rPr lang="tr-TR" sz="2600" dirty="0"/>
              <a:t> karşı yüksek </a:t>
            </a:r>
            <a:r>
              <a:rPr lang="tr-TR" sz="2600" dirty="0" err="1"/>
              <a:t>Gİ'nin</a:t>
            </a:r>
            <a:r>
              <a:rPr lang="tr-TR" sz="2600" dirty="0"/>
              <a:t> orta derecede olumsuz etkilerini gösterir.</a:t>
            </a:r>
            <a:endParaRPr lang="tr-TR" sz="2600" b="0" i="0" dirty="0">
              <a:solidFill>
                <a:srgbClr val="000000"/>
              </a:solidFill>
              <a:effectLst/>
            </a:endParaRPr>
          </a:p>
          <a:p>
            <a:pPr marL="0" indent="0">
              <a:buNone/>
            </a:pPr>
            <a:endParaRPr lang="tr-TR" sz="2600" b="0" i="0" dirty="0">
              <a:solidFill>
                <a:srgbClr val="000000"/>
              </a:solidFill>
              <a:effectLst/>
            </a:endParaRPr>
          </a:p>
          <a:p>
            <a:r>
              <a:rPr lang="tr-TR" sz="2600" b="0" i="0" dirty="0">
                <a:solidFill>
                  <a:srgbClr val="000000"/>
                </a:solidFill>
                <a:effectLst/>
              </a:rPr>
              <a:t>Yüksek GI </a:t>
            </a:r>
            <a:r>
              <a:rPr lang="tr-TR" sz="2600" b="0" i="0" dirty="0" err="1">
                <a:solidFill>
                  <a:srgbClr val="000000"/>
                </a:solidFill>
                <a:effectLst/>
              </a:rPr>
              <a:t>nin</a:t>
            </a:r>
            <a:r>
              <a:rPr lang="tr-TR" sz="2600" b="0" i="0" dirty="0">
                <a:solidFill>
                  <a:srgbClr val="000000"/>
                </a:solidFill>
                <a:effectLst/>
              </a:rPr>
              <a:t> kolorektal ve muhtemelen mesane ve böbrek kanserleri üzerindeki orta derecede olumsuz etkilerini ve GY ile endometrial kanser arasında orta derecede ilişkiyi gösterir.</a:t>
            </a:r>
            <a:endParaRPr lang="tr-TR" sz="2600" dirty="0">
              <a:solidFill>
                <a:srgbClr val="000000"/>
              </a:solidFill>
            </a:endParaRPr>
          </a:p>
          <a:p>
            <a:pPr marL="0" indent="0">
              <a:buNone/>
            </a:pPr>
            <a:endParaRPr lang="tr-TR" sz="2200" i="1" dirty="0"/>
          </a:p>
          <a:p>
            <a:endParaRPr lang="tr-TR" sz="2200" i="1" dirty="0"/>
          </a:p>
          <a:p>
            <a:endParaRPr lang="tr-TR" sz="2200" i="1" dirty="0"/>
          </a:p>
        </p:txBody>
      </p:sp>
      <p:pic>
        <p:nvPicPr>
          <p:cNvPr id="5" name="Resim 4" descr="metin içeren bir resim&#10;&#10;Açıklama otomatik olarak oluşturuldu">
            <a:extLst>
              <a:ext uri="{FF2B5EF4-FFF2-40B4-BE49-F238E27FC236}">
                <a16:creationId xmlns:a16="http://schemas.microsoft.com/office/drawing/2014/main" id="{06C1301E-BF80-4150-FB3E-F9A0F424CC5E}"/>
              </a:ext>
            </a:extLst>
          </p:cNvPr>
          <p:cNvPicPr>
            <a:picLocks noChangeAspect="1"/>
          </p:cNvPicPr>
          <p:nvPr/>
        </p:nvPicPr>
        <p:blipFill rotWithShape="1">
          <a:blip r:embed="rId3">
            <a:extLst>
              <a:ext uri="{28A0092B-C50C-407E-A947-70E740481C1C}">
                <a14:useLocalDpi xmlns:a14="http://schemas.microsoft.com/office/drawing/2010/main" val="0"/>
              </a:ext>
            </a:extLst>
          </a:blip>
          <a:srcRect l="-742" t="-2948" r="742" b="44079"/>
          <a:stretch/>
        </p:blipFill>
        <p:spPr>
          <a:xfrm>
            <a:off x="698938" y="1690688"/>
            <a:ext cx="9911254" cy="2017986"/>
          </a:xfrm>
          <a:prstGeom prst="rect">
            <a:avLst/>
          </a:prstGeom>
        </p:spPr>
      </p:pic>
    </p:spTree>
    <p:extLst>
      <p:ext uri="{BB962C8B-B14F-4D97-AF65-F5344CB8AC3E}">
        <p14:creationId xmlns:p14="http://schemas.microsoft.com/office/powerpoint/2010/main" val="4292574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02B37B-DC71-477F-BD52-E1D271454582}"/>
              </a:ext>
            </a:extLst>
          </p:cNvPr>
          <p:cNvSpPr>
            <a:spLocks noGrp="1"/>
          </p:cNvSpPr>
          <p:nvPr>
            <p:ph type="title"/>
          </p:nvPr>
        </p:nvSpPr>
        <p:spPr/>
        <p:txBody>
          <a:bodyPr>
            <a:normAutofit/>
          </a:bodyPr>
          <a:lstStyle/>
          <a:p>
            <a:pPr algn="ctr"/>
            <a:r>
              <a:rPr lang="tr-TR" sz="4000" b="1" dirty="0">
                <a:solidFill>
                  <a:srgbClr val="C00000"/>
                </a:solidFill>
              </a:rPr>
              <a:t>KAYNAKLAR</a:t>
            </a:r>
          </a:p>
        </p:txBody>
      </p:sp>
      <p:sp>
        <p:nvSpPr>
          <p:cNvPr id="3" name="İçerik Yer Tutucusu 2">
            <a:extLst>
              <a:ext uri="{FF2B5EF4-FFF2-40B4-BE49-F238E27FC236}">
                <a16:creationId xmlns:a16="http://schemas.microsoft.com/office/drawing/2014/main" id="{10F1B003-B4C2-4695-BB96-ABFDC4BAC88F}"/>
              </a:ext>
            </a:extLst>
          </p:cNvPr>
          <p:cNvSpPr>
            <a:spLocks noGrp="1"/>
          </p:cNvSpPr>
          <p:nvPr>
            <p:ph idx="1"/>
          </p:nvPr>
        </p:nvSpPr>
        <p:spPr>
          <a:xfrm>
            <a:off x="838200" y="1825625"/>
            <a:ext cx="10515600" cy="4557246"/>
          </a:xfrm>
        </p:spPr>
        <p:txBody>
          <a:bodyPr>
            <a:normAutofit fontScale="25000" lnSpcReduction="20000"/>
          </a:bodyPr>
          <a:lstStyle/>
          <a:p>
            <a:endParaRPr lang="tr-TR" sz="1000" b="1" i="0" dirty="0">
              <a:solidFill>
                <a:srgbClr val="5F6368"/>
              </a:solidFill>
              <a:effectLst/>
              <a:latin typeface="arial" panose="020B0604020202020204" pitchFamily="34" charset="0"/>
            </a:endParaRPr>
          </a:p>
          <a:p>
            <a:r>
              <a:rPr lang="tr-TR" sz="5600" b="1" dirty="0">
                <a:effectLst/>
                <a:ea typeface="Calibri" panose="020F0502020204030204" pitchFamily="34" charset="0"/>
                <a:cs typeface="Times New Roman" panose="02020603050405020304" pitchFamily="18" charset="0"/>
              </a:rPr>
              <a:t>Beslenme Bilim ve Uygulamalar, 4.Baskıdan Çeviri 2020</a:t>
            </a:r>
          </a:p>
          <a:p>
            <a:r>
              <a:rPr lang="tr-TR" sz="5600" b="1" dirty="0" err="1">
                <a:effectLst/>
                <a:ea typeface="Calibri" panose="020F0502020204030204" pitchFamily="34" charset="0"/>
                <a:cs typeface="Times New Roman" panose="02020603050405020304" pitchFamily="18" charset="0"/>
              </a:rPr>
              <a:t>Kolset</a:t>
            </a:r>
            <a:r>
              <a:rPr lang="tr-TR" sz="5600" b="1" dirty="0">
                <a:effectLst/>
                <a:ea typeface="Calibri" panose="020F0502020204030204" pitchFamily="34" charset="0"/>
                <a:cs typeface="Times New Roman" panose="02020603050405020304" pitchFamily="18" charset="0"/>
              </a:rPr>
              <a:t> SO. </a:t>
            </a:r>
            <a:r>
              <a:rPr lang="tr-TR" sz="5600" b="1" dirty="0" err="1">
                <a:effectLst/>
                <a:ea typeface="Calibri" panose="020F0502020204030204" pitchFamily="34" charset="0"/>
                <a:cs typeface="Times New Roman" panose="02020603050405020304" pitchFamily="18" charset="0"/>
              </a:rPr>
              <a:t>Glykemisk</a:t>
            </a:r>
            <a:r>
              <a:rPr lang="tr-TR" sz="5600" b="1" dirty="0">
                <a:effectLst/>
                <a:ea typeface="Calibri" panose="020F0502020204030204" pitchFamily="34" charset="0"/>
                <a:cs typeface="Times New Roman" panose="02020603050405020304" pitchFamily="18" charset="0"/>
              </a:rPr>
              <a:t> indeks, </a:t>
            </a:r>
            <a:r>
              <a:rPr lang="tr-TR" sz="5600" b="1" dirty="0" err="1">
                <a:effectLst/>
                <a:ea typeface="Calibri" panose="020F0502020204030204" pitchFamily="34" charset="0"/>
                <a:cs typeface="Times New Roman" panose="02020603050405020304" pitchFamily="18" charset="0"/>
              </a:rPr>
              <a:t>Tidsskr</a:t>
            </a:r>
            <a:r>
              <a:rPr lang="tr-TR" sz="5600" b="1" dirty="0">
                <a:effectLst/>
                <a:ea typeface="Calibri" panose="020F0502020204030204" pitchFamily="34" charset="0"/>
                <a:cs typeface="Times New Roman" panose="02020603050405020304" pitchFamily="18" charset="0"/>
              </a:rPr>
              <a:t> </a:t>
            </a:r>
            <a:r>
              <a:rPr lang="tr-TR" sz="5600" b="1" dirty="0" err="1">
                <a:effectLst/>
                <a:ea typeface="Calibri" panose="020F0502020204030204" pitchFamily="34" charset="0"/>
                <a:cs typeface="Times New Roman" panose="02020603050405020304" pitchFamily="18" charset="0"/>
              </a:rPr>
              <a:t>Nor</a:t>
            </a:r>
            <a:r>
              <a:rPr lang="tr-TR" sz="5600" b="1" dirty="0">
                <a:effectLst/>
                <a:ea typeface="Calibri" panose="020F0502020204030204" pitchFamily="34" charset="0"/>
                <a:cs typeface="Times New Roman" panose="02020603050405020304" pitchFamily="18" charset="0"/>
              </a:rPr>
              <a:t> </a:t>
            </a:r>
            <a:r>
              <a:rPr lang="tr-TR" sz="5600" b="1" dirty="0" err="1">
                <a:effectLst/>
                <a:ea typeface="Calibri" panose="020F0502020204030204" pitchFamily="34" charset="0"/>
                <a:cs typeface="Times New Roman" panose="02020603050405020304" pitchFamily="18" charset="0"/>
              </a:rPr>
              <a:t>Lægeforen</a:t>
            </a:r>
            <a:r>
              <a:rPr lang="tr-TR" sz="5600" b="1" dirty="0">
                <a:effectLst/>
                <a:ea typeface="Calibri" panose="020F0502020204030204" pitchFamily="34" charset="0"/>
                <a:cs typeface="Times New Roman" panose="02020603050405020304" pitchFamily="18" charset="0"/>
              </a:rPr>
              <a:t> 2003; 123: 3218–21</a:t>
            </a:r>
          </a:p>
          <a:p>
            <a:r>
              <a:rPr lang="tr-TR" sz="5600" b="1" dirty="0">
                <a:effectLst/>
                <a:ea typeface="Calibri" panose="020F0502020204030204" pitchFamily="34" charset="0"/>
                <a:cs typeface="Times New Roman" panose="02020603050405020304" pitchFamily="18" charset="0"/>
              </a:rPr>
              <a:t>Mızrak G. Glisemik İndeks Glisemik Yük Sağlıklı Beslenme ve Spor, Ziraat Mühendisliği 2016; 363</a:t>
            </a:r>
          </a:p>
          <a:p>
            <a:r>
              <a:rPr lang="tr-TR" sz="5600" b="1" dirty="0" err="1"/>
              <a:t>Bergia</a:t>
            </a:r>
            <a:r>
              <a:rPr lang="tr-TR" sz="5600" b="1" dirty="0"/>
              <a:t>  RE, </a:t>
            </a:r>
            <a:r>
              <a:rPr lang="tr-TR" sz="5600" b="1" dirty="0" err="1"/>
              <a:t>Giacco</a:t>
            </a:r>
            <a:r>
              <a:rPr lang="tr-TR" sz="5600" b="1" dirty="0"/>
              <a:t>  R, </a:t>
            </a:r>
            <a:r>
              <a:rPr lang="tr-TR" sz="5600" b="1" dirty="0" err="1"/>
              <a:t>Hjorth</a:t>
            </a:r>
            <a:r>
              <a:rPr lang="tr-TR" sz="5600" b="1" dirty="0"/>
              <a:t>  T, </a:t>
            </a:r>
            <a:r>
              <a:rPr lang="tr-TR" sz="5600" b="1" dirty="0" err="1"/>
              <a:t>Biskup</a:t>
            </a:r>
            <a:r>
              <a:rPr lang="tr-TR" sz="5600" b="1" dirty="0"/>
              <a:t> I, Zhu W, </a:t>
            </a:r>
            <a:r>
              <a:rPr lang="tr-TR" sz="5600" b="1" dirty="0" err="1"/>
              <a:t>Costabile</a:t>
            </a:r>
            <a:r>
              <a:rPr lang="tr-TR" sz="5600" b="1" dirty="0"/>
              <a:t> G, </a:t>
            </a:r>
            <a:r>
              <a:rPr lang="tr-TR" sz="5600" b="1" dirty="0" err="1"/>
              <a:t>Vitale</a:t>
            </a:r>
            <a:r>
              <a:rPr lang="tr-TR" sz="5600" b="1" dirty="0"/>
              <a:t> M, Campbell  WW, </a:t>
            </a:r>
            <a:r>
              <a:rPr lang="tr-TR" sz="5600" b="1" dirty="0" err="1"/>
              <a:t>Landberg</a:t>
            </a:r>
            <a:r>
              <a:rPr lang="tr-TR" sz="5600" b="1" dirty="0"/>
              <a:t>  R, </a:t>
            </a:r>
            <a:r>
              <a:rPr lang="tr-TR" sz="5600" b="1" dirty="0" err="1"/>
              <a:t>Riccardi</a:t>
            </a:r>
            <a:r>
              <a:rPr lang="tr-TR" sz="5600" b="1" dirty="0"/>
              <a:t>  G. </a:t>
            </a:r>
            <a:r>
              <a:rPr lang="en-US" sz="5600" b="1" dirty="0"/>
              <a:t>Differential Glycemic Effects of Low- versus High-Glycemic Index Mediterranean-Style Eating Patterns in Adults at Risk for Type 2 Diabetes: The MEDGI-Carb Randomized Controlled Trial</a:t>
            </a:r>
            <a:r>
              <a:rPr lang="tr-TR" sz="5600" b="1" dirty="0">
                <a:ea typeface="Calibri" panose="020F0502020204030204" pitchFamily="34" charset="0"/>
                <a:cs typeface="Times New Roman" panose="02020603050405020304" pitchFamily="18" charset="0"/>
              </a:rPr>
              <a:t>, </a:t>
            </a:r>
            <a:r>
              <a:rPr lang="tr-TR" sz="5600" b="1" dirty="0" err="1">
                <a:ea typeface="Calibri" panose="020F0502020204030204" pitchFamily="34" charset="0"/>
                <a:cs typeface="Times New Roman" panose="02020603050405020304" pitchFamily="18" charset="0"/>
              </a:rPr>
              <a:t>Nutrients</a:t>
            </a:r>
            <a:r>
              <a:rPr lang="tr-TR" sz="5600" b="1" dirty="0">
                <a:ea typeface="Calibri" panose="020F0502020204030204" pitchFamily="34" charset="0"/>
                <a:cs typeface="Times New Roman" panose="02020603050405020304" pitchFamily="18" charset="0"/>
              </a:rPr>
              <a:t> 2022</a:t>
            </a:r>
            <a:endParaRPr lang="tr-TR" sz="5600" b="1" dirty="0">
              <a:effectLst/>
              <a:ea typeface="Calibri" panose="020F0502020204030204" pitchFamily="34" charset="0"/>
              <a:cs typeface="Times New Roman" panose="02020603050405020304" pitchFamily="18" charset="0"/>
            </a:endParaRPr>
          </a:p>
          <a:p>
            <a:r>
              <a:rPr lang="tr-TR" sz="5600" b="1" dirty="0">
                <a:ea typeface="Calibri" panose="020F0502020204030204" pitchFamily="34" charset="0"/>
                <a:cs typeface="Times New Roman" panose="02020603050405020304" pitchFamily="18" charset="0"/>
              </a:rPr>
              <a:t>Memiş E, </a:t>
            </a:r>
            <a:r>
              <a:rPr lang="tr-TR" sz="5600" b="1" dirty="0" err="1">
                <a:ea typeface="Calibri" panose="020F0502020204030204" pitchFamily="34" charset="0"/>
                <a:cs typeface="Times New Roman" panose="02020603050405020304" pitchFamily="18" charset="0"/>
              </a:rPr>
              <a:t>Şanlıer</a:t>
            </a:r>
            <a:r>
              <a:rPr lang="tr-TR" sz="5600" b="1" dirty="0">
                <a:ea typeface="Calibri" panose="020F0502020204030204" pitchFamily="34" charset="0"/>
                <a:cs typeface="Times New Roman" panose="02020603050405020304" pitchFamily="18" charset="0"/>
              </a:rPr>
              <a:t> </a:t>
            </a:r>
            <a:r>
              <a:rPr lang="tr-TR" sz="5600" b="1" dirty="0" err="1">
                <a:ea typeface="Calibri" panose="020F0502020204030204" pitchFamily="34" charset="0"/>
                <a:cs typeface="Times New Roman" panose="02020603050405020304" pitchFamily="18" charset="0"/>
              </a:rPr>
              <a:t>N.Glisemik</a:t>
            </a:r>
            <a:r>
              <a:rPr lang="tr-TR" sz="5600" b="1" dirty="0">
                <a:ea typeface="Calibri" panose="020F0502020204030204" pitchFamily="34" charset="0"/>
                <a:cs typeface="Times New Roman" panose="02020603050405020304" pitchFamily="18" charset="0"/>
              </a:rPr>
              <a:t> İndeks ve Sağlık İlişkisi , </a:t>
            </a:r>
            <a:r>
              <a:rPr lang="tr-TR" sz="5600" b="1" dirty="0"/>
              <a:t>Gazi Üniversitesi Endüstriyel Sanatlar Eğitim Fakültesi Dergisi 2009; 24: 17-27</a:t>
            </a:r>
            <a:endParaRPr lang="tr-TR" sz="5600" b="1" dirty="0">
              <a:effectLst/>
              <a:ea typeface="Calibri" panose="020F0502020204030204" pitchFamily="34" charset="0"/>
              <a:cs typeface="Times New Roman" panose="02020603050405020304" pitchFamily="18" charset="0"/>
            </a:endParaRPr>
          </a:p>
          <a:p>
            <a:r>
              <a:rPr lang="tr-TR" sz="5600" b="1" dirty="0" err="1"/>
              <a:t>Ebbeling</a:t>
            </a:r>
            <a:r>
              <a:rPr lang="tr-TR" sz="5600" b="1" dirty="0"/>
              <a:t> CB, Feldman HA, </a:t>
            </a:r>
            <a:r>
              <a:rPr lang="tr-TR" sz="5600" b="1" dirty="0" err="1"/>
              <a:t>Klein</a:t>
            </a:r>
            <a:r>
              <a:rPr lang="tr-TR" sz="5600" b="1" dirty="0"/>
              <a:t> GL, </a:t>
            </a:r>
            <a:r>
              <a:rPr lang="tr-TR" sz="5600" b="1" dirty="0" err="1"/>
              <a:t>Wong</a:t>
            </a:r>
            <a:r>
              <a:rPr lang="tr-TR" sz="5600" b="1" dirty="0"/>
              <a:t> JMW, </a:t>
            </a:r>
            <a:r>
              <a:rPr lang="tr-TR" sz="5600" b="1" dirty="0" err="1"/>
              <a:t>Bielak</a:t>
            </a:r>
            <a:r>
              <a:rPr lang="tr-TR" sz="5600" b="1" dirty="0"/>
              <a:t> L, </a:t>
            </a:r>
            <a:r>
              <a:rPr lang="tr-TR" sz="5600" b="1" dirty="0" err="1"/>
              <a:t>Steltz</a:t>
            </a:r>
            <a:r>
              <a:rPr lang="tr-TR" sz="5600" b="1" dirty="0"/>
              <a:t> SK, </a:t>
            </a:r>
            <a:r>
              <a:rPr lang="tr-TR" sz="5600" b="1" dirty="0" err="1"/>
              <a:t>Luoto</a:t>
            </a:r>
            <a:r>
              <a:rPr lang="tr-TR" sz="5600" b="1" dirty="0"/>
              <a:t>  PK, </a:t>
            </a:r>
            <a:r>
              <a:rPr lang="tr-TR" sz="5600" b="1" dirty="0" err="1"/>
              <a:t>Wolfe</a:t>
            </a:r>
            <a:r>
              <a:rPr lang="tr-TR" sz="5600" b="1" dirty="0"/>
              <a:t> RR, </a:t>
            </a:r>
            <a:r>
              <a:rPr lang="tr-TR" sz="5600" b="1" dirty="0" err="1"/>
              <a:t>Wong</a:t>
            </a:r>
            <a:r>
              <a:rPr lang="tr-TR" sz="5600" b="1" dirty="0"/>
              <a:t> WW, Ludwig DS. </a:t>
            </a:r>
            <a:r>
              <a:rPr lang="en-US" sz="5600" b="1" dirty="0"/>
              <a:t>Effects of a </a:t>
            </a:r>
            <a:r>
              <a:rPr lang="tr-TR" sz="5600" b="1" dirty="0"/>
              <a:t>L</a:t>
            </a:r>
            <a:r>
              <a:rPr lang="en-US" sz="5600" b="1" dirty="0"/>
              <a:t>ow </a:t>
            </a:r>
            <a:r>
              <a:rPr lang="tr-TR" sz="5600" b="1" dirty="0"/>
              <a:t>C</a:t>
            </a:r>
            <a:r>
              <a:rPr lang="en-US" sz="5600" b="1" dirty="0" err="1"/>
              <a:t>arbohydrate</a:t>
            </a:r>
            <a:r>
              <a:rPr lang="en-US" sz="5600" b="1" dirty="0"/>
              <a:t> </a:t>
            </a:r>
            <a:r>
              <a:rPr lang="tr-TR" sz="5600" b="1" dirty="0"/>
              <a:t>D</a:t>
            </a:r>
            <a:r>
              <a:rPr lang="en-US" sz="5600" b="1" dirty="0" err="1"/>
              <a:t>iet</a:t>
            </a:r>
            <a:r>
              <a:rPr lang="en-US" sz="5600" b="1" dirty="0"/>
              <a:t> on </a:t>
            </a:r>
            <a:r>
              <a:rPr lang="tr-TR" sz="5600" b="1" dirty="0"/>
              <a:t>E</a:t>
            </a:r>
            <a:r>
              <a:rPr lang="en-US" sz="5600" b="1" dirty="0" err="1"/>
              <a:t>nergy</a:t>
            </a:r>
            <a:r>
              <a:rPr lang="en-US" sz="5600" b="1" dirty="0"/>
              <a:t> </a:t>
            </a:r>
            <a:r>
              <a:rPr lang="tr-TR" sz="5600" b="1" dirty="0"/>
              <a:t>E</a:t>
            </a:r>
            <a:r>
              <a:rPr lang="en-US" sz="5600" b="1" dirty="0" err="1"/>
              <a:t>xpenditure</a:t>
            </a:r>
            <a:r>
              <a:rPr lang="en-US" sz="5600" b="1" dirty="0"/>
              <a:t> </a:t>
            </a:r>
            <a:r>
              <a:rPr lang="tr-TR" sz="5600" b="1" dirty="0"/>
              <a:t>D</a:t>
            </a:r>
            <a:r>
              <a:rPr lang="en-US" sz="5600" b="1" dirty="0" err="1"/>
              <a:t>uring</a:t>
            </a:r>
            <a:r>
              <a:rPr lang="en-US" sz="5600" b="1" dirty="0"/>
              <a:t> </a:t>
            </a:r>
            <a:r>
              <a:rPr lang="tr-TR" sz="5600" b="1" dirty="0"/>
              <a:t>W</a:t>
            </a:r>
            <a:r>
              <a:rPr lang="en-US" sz="5600" b="1" dirty="0"/>
              <a:t>eight </a:t>
            </a:r>
            <a:r>
              <a:rPr lang="tr-TR" sz="5600" b="1" dirty="0"/>
              <a:t>L</a:t>
            </a:r>
            <a:r>
              <a:rPr lang="en-US" sz="5600" b="1" dirty="0" err="1"/>
              <a:t>oss</a:t>
            </a:r>
            <a:r>
              <a:rPr lang="en-US" sz="5600" b="1" dirty="0"/>
              <a:t> </a:t>
            </a:r>
            <a:r>
              <a:rPr lang="tr-TR" sz="5600" b="1" dirty="0"/>
              <a:t>M</a:t>
            </a:r>
            <a:r>
              <a:rPr lang="en-US" sz="5600" b="1" dirty="0" err="1"/>
              <a:t>aintenance</a:t>
            </a:r>
            <a:r>
              <a:rPr lang="en-US" sz="5600" b="1" dirty="0"/>
              <a:t>: </a:t>
            </a:r>
            <a:r>
              <a:rPr lang="tr-TR" sz="5600" b="1" dirty="0"/>
              <a:t>R</a:t>
            </a:r>
            <a:r>
              <a:rPr lang="en-US" sz="5600" b="1" dirty="0" err="1"/>
              <a:t>andomized</a:t>
            </a:r>
            <a:r>
              <a:rPr lang="en-US" sz="5600" b="1" dirty="0"/>
              <a:t> </a:t>
            </a:r>
            <a:r>
              <a:rPr lang="tr-TR" sz="5600" b="1" dirty="0"/>
              <a:t>T</a:t>
            </a:r>
            <a:r>
              <a:rPr lang="en-US" sz="5600" b="1" dirty="0"/>
              <a:t>rial</a:t>
            </a:r>
            <a:r>
              <a:rPr lang="tr-TR" sz="5600" b="1" dirty="0"/>
              <a:t>, BMJ 2018</a:t>
            </a:r>
          </a:p>
          <a:p>
            <a:r>
              <a:rPr lang="tr-TR" sz="5600" b="1" dirty="0" err="1"/>
              <a:t>Levitan</a:t>
            </a:r>
            <a:r>
              <a:rPr lang="tr-TR" sz="5600" b="1" dirty="0"/>
              <a:t> EB, Cook NR, </a:t>
            </a:r>
            <a:r>
              <a:rPr lang="tr-TR" sz="5600" b="1" dirty="0" err="1"/>
              <a:t>Stampfer</a:t>
            </a:r>
            <a:r>
              <a:rPr lang="tr-TR" sz="5600" b="1" dirty="0"/>
              <a:t> MJ, </a:t>
            </a:r>
            <a:r>
              <a:rPr lang="tr-TR" sz="5600" b="1" dirty="0" err="1"/>
              <a:t>Ridker</a:t>
            </a:r>
            <a:r>
              <a:rPr lang="tr-TR" sz="5600" b="1" dirty="0"/>
              <a:t> PM, </a:t>
            </a:r>
            <a:r>
              <a:rPr lang="tr-TR" sz="5600" b="1" dirty="0" err="1"/>
              <a:t>Rexrode</a:t>
            </a:r>
            <a:r>
              <a:rPr lang="tr-TR" sz="5600" b="1" dirty="0"/>
              <a:t> KM , </a:t>
            </a:r>
            <a:r>
              <a:rPr lang="tr-TR" sz="5600" b="1" dirty="0" err="1"/>
              <a:t>Buring</a:t>
            </a:r>
            <a:r>
              <a:rPr lang="tr-TR" sz="5600" b="1" dirty="0"/>
              <a:t> JE, </a:t>
            </a:r>
            <a:r>
              <a:rPr lang="tr-TR" sz="5600" b="1" dirty="0" err="1"/>
              <a:t>Manson</a:t>
            </a:r>
            <a:r>
              <a:rPr lang="tr-TR" sz="5600" b="1" dirty="0"/>
              <a:t> JE, </a:t>
            </a:r>
            <a:r>
              <a:rPr lang="tr-TR" sz="5600" b="1" dirty="0" err="1"/>
              <a:t>Liu</a:t>
            </a:r>
            <a:r>
              <a:rPr lang="tr-TR" sz="5600" b="1" dirty="0"/>
              <a:t> S. D</a:t>
            </a:r>
            <a:r>
              <a:rPr lang="en-US" sz="5600" b="1" dirty="0" err="1"/>
              <a:t>ietary</a:t>
            </a:r>
            <a:r>
              <a:rPr lang="en-US" sz="5600" b="1" dirty="0"/>
              <a:t> </a:t>
            </a:r>
            <a:r>
              <a:rPr lang="tr-TR" sz="5600" b="1" dirty="0"/>
              <a:t>G</a:t>
            </a:r>
            <a:r>
              <a:rPr lang="en-US" sz="5600" b="1" dirty="0" err="1"/>
              <a:t>lycemic</a:t>
            </a:r>
            <a:r>
              <a:rPr lang="en-US" sz="5600" b="1" dirty="0"/>
              <a:t> </a:t>
            </a:r>
            <a:r>
              <a:rPr lang="tr-TR" sz="5600" b="1" dirty="0"/>
              <a:t>I</a:t>
            </a:r>
            <a:r>
              <a:rPr lang="en-US" sz="5600" b="1" dirty="0" err="1"/>
              <a:t>ndex</a:t>
            </a:r>
            <a:r>
              <a:rPr lang="en-US" sz="5600" b="1" dirty="0"/>
              <a:t>, </a:t>
            </a:r>
            <a:r>
              <a:rPr lang="tr-TR" sz="5600" b="1" dirty="0"/>
              <a:t>D</a:t>
            </a:r>
            <a:r>
              <a:rPr lang="en-US" sz="5600" b="1" dirty="0" err="1"/>
              <a:t>ietary</a:t>
            </a:r>
            <a:r>
              <a:rPr lang="en-US" sz="5600" b="1" dirty="0"/>
              <a:t> </a:t>
            </a:r>
            <a:r>
              <a:rPr lang="tr-TR" sz="5600" b="1" dirty="0"/>
              <a:t>G</a:t>
            </a:r>
            <a:r>
              <a:rPr lang="en-US" sz="5600" b="1" dirty="0" err="1"/>
              <a:t>lycemic</a:t>
            </a:r>
            <a:r>
              <a:rPr lang="en-US" sz="5600" b="1" dirty="0"/>
              <a:t> </a:t>
            </a:r>
            <a:r>
              <a:rPr lang="tr-TR" sz="5600" b="1" dirty="0"/>
              <a:t>L</a:t>
            </a:r>
            <a:r>
              <a:rPr lang="en-US" sz="5600" b="1" dirty="0" err="1"/>
              <a:t>oad</a:t>
            </a:r>
            <a:r>
              <a:rPr lang="en-US" sz="5600" b="1" dirty="0"/>
              <a:t>, </a:t>
            </a:r>
            <a:r>
              <a:rPr lang="tr-TR" sz="5600" b="1" dirty="0"/>
              <a:t>B</a:t>
            </a:r>
            <a:r>
              <a:rPr lang="en-US" sz="5600" b="1" dirty="0" err="1"/>
              <a:t>lood</a:t>
            </a:r>
            <a:r>
              <a:rPr lang="en-US" sz="5600" b="1" dirty="0"/>
              <a:t> </a:t>
            </a:r>
            <a:r>
              <a:rPr lang="tr-TR" sz="5600" b="1" dirty="0"/>
              <a:t>L</a:t>
            </a:r>
            <a:r>
              <a:rPr lang="en-US" sz="5600" b="1" dirty="0" err="1"/>
              <a:t>ipids</a:t>
            </a:r>
            <a:r>
              <a:rPr lang="en-US" sz="5600" b="1" dirty="0"/>
              <a:t>, and C</a:t>
            </a:r>
            <a:r>
              <a:rPr lang="tr-TR" sz="5600" b="1" dirty="0"/>
              <a:t>-</a:t>
            </a:r>
            <a:r>
              <a:rPr lang="en-US" sz="5600" b="1" dirty="0"/>
              <a:t>reactive </a:t>
            </a:r>
            <a:r>
              <a:rPr lang="tr-TR" sz="5600" b="1" dirty="0"/>
              <a:t>P</a:t>
            </a:r>
            <a:r>
              <a:rPr lang="en-US" sz="5600" b="1" dirty="0" err="1"/>
              <a:t>rotein</a:t>
            </a:r>
            <a:r>
              <a:rPr lang="tr-TR" sz="5600" b="1" dirty="0"/>
              <a:t>, </a:t>
            </a:r>
            <a:r>
              <a:rPr lang="tr-TR" sz="5600" b="1" dirty="0" err="1"/>
              <a:t>Metabolism</a:t>
            </a:r>
            <a:r>
              <a:rPr lang="tr-TR" sz="5600" b="1" dirty="0"/>
              <a:t> 2008; 57: 437-443</a:t>
            </a:r>
          </a:p>
          <a:p>
            <a:r>
              <a:rPr lang="tr-TR" sz="5600" b="1" dirty="0"/>
              <a:t>Campbell GJ, </a:t>
            </a:r>
            <a:r>
              <a:rPr lang="tr-TR" sz="5600" b="1" dirty="0" err="1"/>
              <a:t>Senior</a:t>
            </a:r>
            <a:r>
              <a:rPr lang="tr-TR" sz="5600" b="1" dirty="0"/>
              <a:t> AM, Bell-Anderson  KS. </a:t>
            </a:r>
            <a:r>
              <a:rPr lang="en-US" sz="5600" b="1" dirty="0"/>
              <a:t>Metabolic Effects of High </a:t>
            </a:r>
            <a:r>
              <a:rPr lang="en-US" sz="5600" b="1" dirty="0" err="1"/>
              <a:t>Glycaemic</a:t>
            </a:r>
            <a:r>
              <a:rPr lang="en-US" sz="5600" b="1" dirty="0"/>
              <a:t> Index Diets: A Systematic Review and Meta-Analysis of Feeding Studies in Mice and Rats</a:t>
            </a:r>
            <a:r>
              <a:rPr lang="tr-TR" sz="5600" b="1" dirty="0"/>
              <a:t>, </a:t>
            </a:r>
            <a:r>
              <a:rPr lang="tr-TR" sz="5600" b="1" dirty="0" err="1"/>
              <a:t>Nutrients</a:t>
            </a:r>
            <a:r>
              <a:rPr lang="tr-TR" sz="5600" b="1" dirty="0"/>
              <a:t> 2017</a:t>
            </a:r>
          </a:p>
          <a:p>
            <a:r>
              <a:rPr lang="tr-TR" sz="5600" b="1" dirty="0" err="1"/>
              <a:t>Turati</a:t>
            </a:r>
            <a:r>
              <a:rPr lang="tr-TR" sz="5600" b="1" dirty="0"/>
              <a:t> F, </a:t>
            </a:r>
            <a:r>
              <a:rPr lang="tr-TR" sz="5600" b="1" dirty="0" err="1"/>
              <a:t>Galeone</a:t>
            </a:r>
            <a:r>
              <a:rPr lang="tr-TR" sz="5600" b="1" dirty="0"/>
              <a:t> C, Augustin LSA,  </a:t>
            </a:r>
            <a:r>
              <a:rPr lang="tr-TR" sz="5600" b="1" dirty="0" err="1"/>
              <a:t>Vecchia</a:t>
            </a:r>
            <a:r>
              <a:rPr lang="tr-TR" sz="5600" b="1" dirty="0"/>
              <a:t> CL.</a:t>
            </a:r>
            <a:r>
              <a:rPr lang="en-US" sz="5600" b="1" dirty="0"/>
              <a:t>Glycemic Index, Glycemic Load and Cancer Risk: An Updated Meta-Analysis</a:t>
            </a:r>
            <a:r>
              <a:rPr lang="tr-TR" sz="5600" b="1" dirty="0"/>
              <a:t>, </a:t>
            </a:r>
            <a:r>
              <a:rPr lang="tr-TR" sz="5600" b="1" dirty="0" err="1"/>
              <a:t>Nutrients</a:t>
            </a:r>
            <a:r>
              <a:rPr lang="tr-TR" sz="5600" b="1" dirty="0"/>
              <a:t> 2019</a:t>
            </a:r>
          </a:p>
          <a:p>
            <a:r>
              <a:rPr lang="tr-TR" sz="5600" b="1" dirty="0" err="1"/>
              <a:t>Brand</a:t>
            </a:r>
            <a:r>
              <a:rPr lang="tr-TR" sz="5600" b="1" dirty="0"/>
              <a:t>-Miller J, Buyken AE.</a:t>
            </a:r>
            <a:r>
              <a:rPr lang="en-US" sz="5600" b="1" dirty="0"/>
              <a:t>The Relationship between Glycemic Index and Health</a:t>
            </a:r>
            <a:r>
              <a:rPr lang="tr-TR" sz="5600" b="1" dirty="0"/>
              <a:t>, </a:t>
            </a:r>
            <a:r>
              <a:rPr lang="tr-TR" sz="5600" b="1" dirty="0" err="1"/>
              <a:t>Nutrients</a:t>
            </a:r>
            <a:r>
              <a:rPr lang="tr-TR" sz="5600" b="1" dirty="0"/>
              <a:t> 2020</a:t>
            </a:r>
          </a:p>
          <a:p>
            <a:r>
              <a:rPr lang="tr-TR" sz="5600" b="1" dirty="0" err="1"/>
              <a:t>Hodge</a:t>
            </a:r>
            <a:r>
              <a:rPr lang="tr-TR" sz="5600" b="1" dirty="0"/>
              <a:t> AM, English DR, </a:t>
            </a:r>
            <a:r>
              <a:rPr lang="tr-TR" sz="5600" b="1" dirty="0" err="1"/>
              <a:t>O’dea</a:t>
            </a:r>
            <a:r>
              <a:rPr lang="tr-TR" sz="5600" b="1" dirty="0"/>
              <a:t> </a:t>
            </a:r>
            <a:r>
              <a:rPr lang="tr-TR" sz="5600" b="1" dirty="0" err="1"/>
              <a:t>K,Giles</a:t>
            </a:r>
            <a:r>
              <a:rPr lang="tr-TR" sz="5600" b="1" dirty="0"/>
              <a:t> GG. </a:t>
            </a:r>
            <a:r>
              <a:rPr lang="en-US" sz="5600" b="1" dirty="0"/>
              <a:t>Glycemic Index and Dietary Fiber and the Risk of Type 2 Diabetes</a:t>
            </a:r>
            <a:r>
              <a:rPr lang="tr-TR" sz="5600" b="1" dirty="0"/>
              <a:t>, </a:t>
            </a:r>
            <a:r>
              <a:rPr lang="tr-TR" sz="5600" b="1" dirty="0" err="1"/>
              <a:t>Diabetes</a:t>
            </a:r>
            <a:r>
              <a:rPr lang="tr-TR" sz="5600" b="1" dirty="0"/>
              <a:t> </a:t>
            </a:r>
            <a:r>
              <a:rPr lang="tr-TR" sz="5600" b="1" dirty="0" err="1"/>
              <a:t>Care</a:t>
            </a:r>
            <a:r>
              <a:rPr lang="tr-TR" sz="5600" b="1" dirty="0"/>
              <a:t>  2004; 27: 2701–2706</a:t>
            </a:r>
            <a:endParaRPr lang="tr-TR" sz="6400" b="1" dirty="0">
              <a:effectLst/>
              <a:ea typeface="Calibri" panose="020F0502020204030204" pitchFamily="34" charset="0"/>
              <a:cs typeface="Times New Roman" panose="02020603050405020304" pitchFamily="18" charset="0"/>
            </a:endParaRPr>
          </a:p>
          <a:p>
            <a:r>
              <a:rPr lang="tr-TR" sz="5600" b="1" dirty="0">
                <a:hlinkClick r:id="rId3"/>
              </a:rPr>
              <a:t>https://www.health.harvard.edu/diseases-and-conditions/glycemic-index-and-glycemic-load-for-100-foods</a:t>
            </a:r>
            <a:endParaRPr lang="tr-TR" sz="5600" b="1" dirty="0"/>
          </a:p>
          <a:p>
            <a:r>
              <a:rPr lang="tr-TR" sz="5600" b="1" dirty="0">
                <a:hlinkClick r:id="rId4"/>
              </a:rPr>
              <a:t>https://health.gov/sites/default/files/2019-09/2015-2020_Dietary_Guidelines.pdf</a:t>
            </a:r>
            <a:endParaRPr lang="tr-TR" sz="5600" b="1" dirty="0"/>
          </a:p>
          <a:p>
            <a:endParaRPr lang="tr-TR" sz="6400" b="1" dirty="0"/>
          </a:p>
          <a:p>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b="1" dirty="0">
              <a:solidFill>
                <a:schemeClr val="tx1">
                  <a:lumMod val="95000"/>
                  <a:lumOff val="5000"/>
                </a:schemeClr>
              </a:solidFill>
              <a:effectLst/>
            </a:endParaRPr>
          </a:p>
          <a:p>
            <a:pPr marL="0" indent="0">
              <a:buNone/>
            </a:pPr>
            <a:endParaRPr lang="tr-TR" sz="2500" dirty="0">
              <a:solidFill>
                <a:schemeClr val="tx1">
                  <a:lumMod val="95000"/>
                  <a:lumOff val="5000"/>
                </a:schemeClr>
              </a:solidFill>
            </a:endParaRPr>
          </a:p>
          <a:p>
            <a:endParaRPr lang="tr-TR" sz="2000" dirty="0"/>
          </a:p>
          <a:p>
            <a:endParaRPr lang="tr-TR" sz="2000" dirty="0"/>
          </a:p>
          <a:p>
            <a:endParaRPr lang="tr-TR" dirty="0"/>
          </a:p>
          <a:p>
            <a:pPr marL="0" indent="0">
              <a:buNone/>
            </a:pPr>
            <a:endParaRPr lang="tr-TR" dirty="0"/>
          </a:p>
        </p:txBody>
      </p:sp>
    </p:spTree>
    <p:extLst>
      <p:ext uri="{BB962C8B-B14F-4D97-AF65-F5344CB8AC3E}">
        <p14:creationId xmlns:p14="http://schemas.microsoft.com/office/powerpoint/2010/main" val="2122533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C31BA2-0B07-484F-8027-8B0AA0DEEA50}"/>
              </a:ext>
            </a:extLst>
          </p:cNvPr>
          <p:cNvSpPr>
            <a:spLocks noGrp="1"/>
          </p:cNvSpPr>
          <p:nvPr>
            <p:ph type="title"/>
          </p:nvPr>
        </p:nvSpPr>
        <p:spPr>
          <a:xfrm>
            <a:off x="838200" y="2462372"/>
            <a:ext cx="10515600" cy="1325563"/>
          </a:xfrm>
        </p:spPr>
        <p:txBody>
          <a:bodyPr/>
          <a:lstStyle/>
          <a:p>
            <a:r>
              <a:rPr lang="tr-TR" dirty="0"/>
              <a:t>				</a:t>
            </a:r>
            <a:r>
              <a:rPr lang="tr-TR" dirty="0">
                <a:solidFill>
                  <a:srgbClr val="C00000"/>
                </a:solidFill>
                <a:latin typeface="Mistral" panose="03090702030407020403" pitchFamily="66" charset="0"/>
              </a:rPr>
              <a:t>TEŞEKKÜRLER…</a:t>
            </a:r>
          </a:p>
        </p:txBody>
      </p:sp>
    </p:spTree>
    <p:extLst>
      <p:ext uri="{BB962C8B-B14F-4D97-AF65-F5344CB8AC3E}">
        <p14:creationId xmlns:p14="http://schemas.microsoft.com/office/powerpoint/2010/main" val="112694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diyagram içeren bir resim&#10;&#10;Açıklama otomatik olarak oluşturuldu">
            <a:extLst>
              <a:ext uri="{FF2B5EF4-FFF2-40B4-BE49-F238E27FC236}">
                <a16:creationId xmlns:a16="http://schemas.microsoft.com/office/drawing/2014/main" id="{4BD682EB-347F-79EF-40F9-650449440E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9517" y="574893"/>
            <a:ext cx="7966842" cy="5321410"/>
          </a:xfrm>
        </p:spPr>
      </p:pic>
      <p:sp>
        <p:nvSpPr>
          <p:cNvPr id="7" name="Metin kutusu 6">
            <a:extLst>
              <a:ext uri="{FF2B5EF4-FFF2-40B4-BE49-F238E27FC236}">
                <a16:creationId xmlns:a16="http://schemas.microsoft.com/office/drawing/2014/main" id="{6E872DC7-001A-F21E-58BB-AAB3A2655D73}"/>
              </a:ext>
            </a:extLst>
          </p:cNvPr>
          <p:cNvSpPr txBox="1"/>
          <p:nvPr/>
        </p:nvSpPr>
        <p:spPr>
          <a:xfrm>
            <a:off x="630621" y="6283107"/>
            <a:ext cx="6096000" cy="369332"/>
          </a:xfrm>
          <a:prstGeom prst="rect">
            <a:avLst/>
          </a:prstGeom>
          <a:noFill/>
        </p:spPr>
        <p:txBody>
          <a:bodyPr wrap="square">
            <a:spAutoFit/>
          </a:bodyPr>
          <a:lstStyle/>
          <a:p>
            <a:r>
              <a:rPr lang="tr-TR" sz="1800" i="1" dirty="0">
                <a:effectLst/>
                <a:ea typeface="Calibri" panose="020F0502020204030204" pitchFamily="34" charset="0"/>
                <a:cs typeface="Times New Roman" panose="02020603050405020304" pitchFamily="18" charset="0"/>
              </a:rPr>
              <a:t>Beslenme Bilim ve Uygulamalar, 4.Baskıdan Çeviri 2020</a:t>
            </a:r>
          </a:p>
        </p:txBody>
      </p:sp>
    </p:spTree>
    <p:extLst>
      <p:ext uri="{BB962C8B-B14F-4D97-AF65-F5344CB8AC3E}">
        <p14:creationId xmlns:p14="http://schemas.microsoft.com/office/powerpoint/2010/main" val="561207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4D4516-36D0-A245-7812-3C3633ED72BD}"/>
              </a:ext>
            </a:extLst>
          </p:cNvPr>
          <p:cNvSpPr>
            <a:spLocks noGrp="1"/>
          </p:cNvSpPr>
          <p:nvPr>
            <p:ph type="title"/>
          </p:nvPr>
        </p:nvSpPr>
        <p:spPr/>
        <p:txBody>
          <a:bodyPr>
            <a:normAutofit/>
          </a:bodyPr>
          <a:lstStyle/>
          <a:p>
            <a:pPr algn="ctr"/>
            <a:r>
              <a:rPr lang="tr-TR" sz="4000" b="1" dirty="0">
                <a:solidFill>
                  <a:srgbClr val="C00000"/>
                </a:solidFill>
              </a:rPr>
              <a:t>KARBONHİDRATLAR</a:t>
            </a:r>
            <a:endParaRPr lang="tr-TR" sz="4000" dirty="0"/>
          </a:p>
        </p:txBody>
      </p:sp>
      <p:sp>
        <p:nvSpPr>
          <p:cNvPr id="4" name="İçerik Yer Tutucusu 3">
            <a:extLst>
              <a:ext uri="{FF2B5EF4-FFF2-40B4-BE49-F238E27FC236}">
                <a16:creationId xmlns:a16="http://schemas.microsoft.com/office/drawing/2014/main" id="{7246830B-26A1-D70A-9516-6E199C1E6FBD}"/>
              </a:ext>
            </a:extLst>
          </p:cNvPr>
          <p:cNvSpPr>
            <a:spLocks noGrp="1"/>
          </p:cNvSpPr>
          <p:nvPr>
            <p:ph idx="1"/>
          </p:nvPr>
        </p:nvSpPr>
        <p:spPr/>
        <p:txBody>
          <a:bodyPr/>
          <a:lstStyle/>
          <a:p>
            <a:pPr marL="0" indent="0">
              <a:buNone/>
            </a:pPr>
            <a:endParaRPr lang="tr-TR" dirty="0"/>
          </a:p>
          <a:p>
            <a:endParaRPr lang="tr-TR" sz="2400" dirty="0"/>
          </a:p>
          <a:p>
            <a:r>
              <a:rPr lang="tr-TR" sz="2400" dirty="0"/>
              <a:t>Karbonhidrat içeren besinler farklı şekillerde sınıflanabilir:</a:t>
            </a:r>
          </a:p>
          <a:p>
            <a:endParaRPr lang="tr-TR" sz="2400" dirty="0"/>
          </a:p>
          <a:p>
            <a:pPr marL="0" indent="0">
              <a:buNone/>
            </a:pPr>
            <a:r>
              <a:rPr lang="tr-TR" sz="2400" i="1" dirty="0"/>
              <a:t>Rafine / rafine edilmemiş</a:t>
            </a:r>
          </a:p>
          <a:p>
            <a:pPr marL="0" indent="0">
              <a:buNone/>
            </a:pPr>
            <a:endParaRPr lang="tr-TR" sz="2400" i="1" dirty="0"/>
          </a:p>
          <a:p>
            <a:pPr marL="0" indent="0">
              <a:buNone/>
            </a:pPr>
            <a:r>
              <a:rPr lang="tr-TR" sz="2400" i="1" dirty="0"/>
              <a:t>Düşük / yüksek glisemik indeks</a:t>
            </a:r>
          </a:p>
          <a:p>
            <a:pPr marL="0" indent="0">
              <a:buNone/>
            </a:pPr>
            <a:endParaRPr lang="tr-TR" sz="2400" i="1" dirty="0"/>
          </a:p>
          <a:p>
            <a:endParaRPr lang="tr-TR" sz="2400" dirty="0"/>
          </a:p>
          <a:p>
            <a:endParaRPr lang="tr-TR" sz="2400" dirty="0"/>
          </a:p>
          <a:p>
            <a:endParaRPr lang="tr-TR" sz="2400" dirty="0"/>
          </a:p>
          <a:p>
            <a:endParaRPr lang="tr-TR" sz="2400" dirty="0"/>
          </a:p>
          <a:p>
            <a:endParaRPr lang="tr-TR" sz="2400" dirty="0"/>
          </a:p>
        </p:txBody>
      </p:sp>
    </p:spTree>
    <p:extLst>
      <p:ext uri="{BB962C8B-B14F-4D97-AF65-F5344CB8AC3E}">
        <p14:creationId xmlns:p14="http://schemas.microsoft.com/office/powerpoint/2010/main" val="82788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4D4516-36D0-A245-7812-3C3633ED72BD}"/>
              </a:ext>
            </a:extLst>
          </p:cNvPr>
          <p:cNvSpPr>
            <a:spLocks noGrp="1"/>
          </p:cNvSpPr>
          <p:nvPr>
            <p:ph type="title"/>
          </p:nvPr>
        </p:nvSpPr>
        <p:spPr/>
        <p:txBody>
          <a:bodyPr>
            <a:normAutofit/>
          </a:bodyPr>
          <a:lstStyle/>
          <a:p>
            <a:pPr algn="ctr"/>
            <a:r>
              <a:rPr lang="tr-TR" sz="4000" b="1" dirty="0">
                <a:solidFill>
                  <a:srgbClr val="C00000"/>
                </a:solidFill>
              </a:rPr>
              <a:t>KAN-GLUKOZ REGÜLASYONU</a:t>
            </a:r>
            <a:endParaRPr lang="tr-TR" sz="4000" dirty="0"/>
          </a:p>
        </p:txBody>
      </p:sp>
      <p:sp>
        <p:nvSpPr>
          <p:cNvPr id="4" name="İçerik Yer Tutucusu 3">
            <a:extLst>
              <a:ext uri="{FF2B5EF4-FFF2-40B4-BE49-F238E27FC236}">
                <a16:creationId xmlns:a16="http://schemas.microsoft.com/office/drawing/2014/main" id="{15082332-9660-BCE5-84D6-4C6C0EFE03B7}"/>
              </a:ext>
            </a:extLst>
          </p:cNvPr>
          <p:cNvSpPr>
            <a:spLocks noGrp="1"/>
          </p:cNvSpPr>
          <p:nvPr>
            <p:ph idx="1"/>
          </p:nvPr>
        </p:nvSpPr>
        <p:spPr/>
        <p:txBody>
          <a:bodyPr/>
          <a:lstStyle/>
          <a:p>
            <a:endParaRPr lang="tr-TR" dirty="0"/>
          </a:p>
          <a:p>
            <a:r>
              <a:rPr lang="tr-TR" sz="2400" dirty="0"/>
              <a:t>Karbonhidratlar sindirilir, </a:t>
            </a:r>
            <a:r>
              <a:rPr lang="tr-TR" sz="2400" dirty="0" err="1"/>
              <a:t>absorbe</a:t>
            </a:r>
            <a:r>
              <a:rPr lang="tr-TR" sz="2400" dirty="0"/>
              <a:t> edilir, dolaşıma katılır. Kan glukozu </a:t>
            </a:r>
          </a:p>
          <a:p>
            <a:endParaRPr lang="tr-TR" sz="2400" dirty="0"/>
          </a:p>
          <a:p>
            <a:r>
              <a:rPr lang="tr-TR" sz="2400" dirty="0"/>
              <a:t>Glisemik yanıt: karbonhidrat alımı sonrası kan glukozunun ne kadar hızlı ve fazla yükselmesi </a:t>
            </a:r>
          </a:p>
          <a:p>
            <a:endParaRPr lang="tr-TR" dirty="0"/>
          </a:p>
          <a:p>
            <a:endParaRPr lang="tr-TR" dirty="0"/>
          </a:p>
        </p:txBody>
      </p:sp>
      <p:sp>
        <p:nvSpPr>
          <p:cNvPr id="6" name="Ok: Yukarı 5">
            <a:extLst>
              <a:ext uri="{FF2B5EF4-FFF2-40B4-BE49-F238E27FC236}">
                <a16:creationId xmlns:a16="http://schemas.microsoft.com/office/drawing/2014/main" id="{412E30B4-2A7C-20B6-2A68-2ED1B364917E}"/>
              </a:ext>
            </a:extLst>
          </p:cNvPr>
          <p:cNvSpPr/>
          <p:nvPr/>
        </p:nvSpPr>
        <p:spPr>
          <a:xfrm>
            <a:off x="9690538" y="2259723"/>
            <a:ext cx="220717" cy="3993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İçerik Yer Tutucusu 4" descr="diyagram içeren bir resim&#10;&#10;Açıklama otomatik olarak oluşturuldu">
            <a:extLst>
              <a:ext uri="{FF2B5EF4-FFF2-40B4-BE49-F238E27FC236}">
                <a16:creationId xmlns:a16="http://schemas.microsoft.com/office/drawing/2014/main" id="{0CF3EA71-2FA9-A6BB-472B-79064D09D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607" y="4194175"/>
            <a:ext cx="2641600" cy="2298700"/>
          </a:xfrm>
          <a:prstGeom prst="rect">
            <a:avLst/>
          </a:prstGeom>
        </p:spPr>
      </p:pic>
    </p:spTree>
    <p:extLst>
      <p:ext uri="{BB962C8B-B14F-4D97-AF65-F5344CB8AC3E}">
        <p14:creationId xmlns:p14="http://schemas.microsoft.com/office/powerpoint/2010/main" val="277607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4D4516-36D0-A245-7812-3C3633ED72BD}"/>
              </a:ext>
            </a:extLst>
          </p:cNvPr>
          <p:cNvSpPr>
            <a:spLocks noGrp="1"/>
          </p:cNvSpPr>
          <p:nvPr>
            <p:ph type="title"/>
          </p:nvPr>
        </p:nvSpPr>
        <p:spPr>
          <a:xfrm>
            <a:off x="838200" y="291553"/>
            <a:ext cx="10515600" cy="1325563"/>
          </a:xfrm>
        </p:spPr>
        <p:txBody>
          <a:bodyPr>
            <a:normAutofit/>
          </a:bodyPr>
          <a:lstStyle/>
          <a:p>
            <a:pPr algn="ctr"/>
            <a:r>
              <a:rPr lang="tr-TR" sz="4000" b="1" dirty="0">
                <a:solidFill>
                  <a:srgbClr val="C00000"/>
                </a:solidFill>
              </a:rPr>
              <a:t>KAN-GLUKOZ REGÜLASYONU</a:t>
            </a:r>
            <a:endParaRPr lang="tr-TR" sz="4000" dirty="0"/>
          </a:p>
        </p:txBody>
      </p:sp>
      <p:sp>
        <p:nvSpPr>
          <p:cNvPr id="4" name="İçerik Yer Tutucusu 3">
            <a:extLst>
              <a:ext uri="{FF2B5EF4-FFF2-40B4-BE49-F238E27FC236}">
                <a16:creationId xmlns:a16="http://schemas.microsoft.com/office/drawing/2014/main" id="{FE8973FC-BFBC-1C65-941D-A12F718E1C06}"/>
              </a:ext>
            </a:extLst>
          </p:cNvPr>
          <p:cNvSpPr>
            <a:spLocks noGrp="1"/>
          </p:cNvSpPr>
          <p:nvPr>
            <p:ph idx="1"/>
          </p:nvPr>
        </p:nvSpPr>
        <p:spPr/>
        <p:txBody>
          <a:bodyPr/>
          <a:lstStyle/>
          <a:p>
            <a:endParaRPr lang="tr-TR" dirty="0"/>
          </a:p>
          <a:p>
            <a:r>
              <a:rPr lang="tr-TR" sz="2400" dirty="0"/>
              <a:t>Belirli miktardaki spesifik bir besinin oluşturduğu insülin ihtiyacı glisemik yanıt seviyesini belirler. </a:t>
            </a:r>
          </a:p>
          <a:p>
            <a:endParaRPr lang="tr-TR" dirty="0"/>
          </a:p>
          <a:p>
            <a:endParaRPr lang="tr-TR" dirty="0"/>
          </a:p>
        </p:txBody>
      </p:sp>
      <p:pic>
        <p:nvPicPr>
          <p:cNvPr id="6" name="Resim 5" descr="çizelge içeren bir resim&#10;&#10;Açıklama otomatik olarak oluşturuldu">
            <a:extLst>
              <a:ext uri="{FF2B5EF4-FFF2-40B4-BE49-F238E27FC236}">
                <a16:creationId xmlns:a16="http://schemas.microsoft.com/office/drawing/2014/main" id="{B4720B90-7A0D-B516-F5F3-743D721E0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905" y="3578973"/>
            <a:ext cx="3740342" cy="2482978"/>
          </a:xfrm>
          <a:prstGeom prst="rect">
            <a:avLst/>
          </a:prstGeom>
        </p:spPr>
      </p:pic>
    </p:spTree>
    <p:extLst>
      <p:ext uri="{BB962C8B-B14F-4D97-AF65-F5344CB8AC3E}">
        <p14:creationId xmlns:p14="http://schemas.microsoft.com/office/powerpoint/2010/main" val="875164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diyagram içeren bir resim&#10;&#10;Açıklama otomatik olarak oluşturuldu">
            <a:extLst>
              <a:ext uri="{FF2B5EF4-FFF2-40B4-BE49-F238E27FC236}">
                <a16:creationId xmlns:a16="http://schemas.microsoft.com/office/drawing/2014/main" id="{C763819C-A33B-14E0-87D0-DDE6A62B39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8457" y="324753"/>
            <a:ext cx="6555086" cy="5661956"/>
          </a:xfrm>
        </p:spPr>
      </p:pic>
      <p:sp>
        <p:nvSpPr>
          <p:cNvPr id="6" name="Metin kutusu 5">
            <a:extLst>
              <a:ext uri="{FF2B5EF4-FFF2-40B4-BE49-F238E27FC236}">
                <a16:creationId xmlns:a16="http://schemas.microsoft.com/office/drawing/2014/main" id="{9AFFDB4C-3615-15D0-5782-BBF1E2A3474D}"/>
              </a:ext>
            </a:extLst>
          </p:cNvPr>
          <p:cNvSpPr txBox="1"/>
          <p:nvPr/>
        </p:nvSpPr>
        <p:spPr>
          <a:xfrm>
            <a:off x="630621" y="6283107"/>
            <a:ext cx="6096000" cy="369332"/>
          </a:xfrm>
          <a:prstGeom prst="rect">
            <a:avLst/>
          </a:prstGeom>
          <a:noFill/>
        </p:spPr>
        <p:txBody>
          <a:bodyPr wrap="square">
            <a:spAutoFit/>
          </a:bodyPr>
          <a:lstStyle/>
          <a:p>
            <a:r>
              <a:rPr lang="tr-TR" sz="1800" i="1" dirty="0">
                <a:effectLst/>
                <a:ea typeface="Calibri" panose="020F0502020204030204" pitchFamily="34" charset="0"/>
                <a:cs typeface="Times New Roman" panose="02020603050405020304" pitchFamily="18" charset="0"/>
              </a:rPr>
              <a:t>Beslenme Bilim ve Uygulamalar, 4.Baskıdan Çeviri 2020</a:t>
            </a:r>
          </a:p>
        </p:txBody>
      </p:sp>
    </p:spTree>
    <p:extLst>
      <p:ext uri="{BB962C8B-B14F-4D97-AF65-F5344CB8AC3E}">
        <p14:creationId xmlns:p14="http://schemas.microsoft.com/office/powerpoint/2010/main" val="176459728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4130</Words>
  <Application>Microsoft Office PowerPoint</Application>
  <PresentationFormat>Geniş ekran</PresentationFormat>
  <Paragraphs>480</Paragraphs>
  <Slides>47</Slides>
  <Notes>44</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47</vt:i4>
      </vt:variant>
    </vt:vector>
  </HeadingPairs>
  <TitlesOfParts>
    <vt:vector size="62" baseType="lpstr">
      <vt:lpstr>Arial</vt:lpstr>
      <vt:lpstr>Arial</vt:lpstr>
      <vt:lpstr>BlinkMacSystemFont</vt:lpstr>
      <vt:lpstr>Calibri</vt:lpstr>
      <vt:lpstr>Calibri Light</vt:lpstr>
      <vt:lpstr>Georgia</vt:lpstr>
      <vt:lpstr>Helvetica Neue</vt:lpstr>
      <vt:lpstr>Mistral</vt:lpstr>
      <vt:lpstr>Open Sans</vt:lpstr>
      <vt:lpstr>Roboto Slab</vt:lpstr>
      <vt:lpstr>robotoCondensed</vt:lpstr>
      <vt:lpstr>Symbol</vt:lpstr>
      <vt:lpstr>Times New Roman</vt:lpstr>
      <vt:lpstr>Wingdings</vt:lpstr>
      <vt:lpstr>Office Teması</vt:lpstr>
      <vt:lpstr>GLİSEMİK İNDEKS</vt:lpstr>
      <vt:lpstr>AMAÇ</vt:lpstr>
      <vt:lpstr>HEDEFLER</vt:lpstr>
      <vt:lpstr>KARBONHİDRATLAR</vt:lpstr>
      <vt:lpstr>PowerPoint Sunusu</vt:lpstr>
      <vt:lpstr>KARBONHİDRATLAR</vt:lpstr>
      <vt:lpstr>KAN-GLUKOZ REGÜLASYONU</vt:lpstr>
      <vt:lpstr>KAN-GLUKOZ REGÜLASYONU</vt:lpstr>
      <vt:lpstr>PowerPoint Sunusu</vt:lpstr>
      <vt:lpstr>GLİSEMİK İNDEKS NEDİR?</vt:lpstr>
      <vt:lpstr>GLİSEMİK İNDEKS NASIL ÖLÇÜLÜR?</vt:lpstr>
      <vt:lpstr>GLİSEMİK İNDEKS NASIL ÖLÇÜLÜR?</vt:lpstr>
      <vt:lpstr>GLİSEMİK İNDEKS NASIL ÖLÇÜLÜR?</vt:lpstr>
      <vt:lpstr>GLİSEMİK İNDEKS SINIFLAMASI</vt:lpstr>
      <vt:lpstr>GLİSEMİK İNDEKS SINIFLAMASI</vt:lpstr>
      <vt:lpstr>PowerPoint Sunusu</vt:lpstr>
      <vt:lpstr>PowerPoint Sunusu</vt:lpstr>
      <vt:lpstr>PowerPoint Sunusu</vt:lpstr>
      <vt:lpstr>PowerPoint Sunusu</vt:lpstr>
      <vt:lpstr>PowerPoint Sunusu</vt:lpstr>
      <vt:lpstr>PowerPoint Sunusu</vt:lpstr>
      <vt:lpstr>PowerPoint Sunusu</vt:lpstr>
      <vt:lpstr>GLİSEMİK İNDEKSİ ETKİLEYEN FAKTÖRLER</vt:lpstr>
      <vt:lpstr>GLİSEMİK İNDEKSİ ETKİLEYEN FAKTÖRLER</vt:lpstr>
      <vt:lpstr>GLİSEMİK İNDEKSİ ETKİLEYEN FAKTÖRLER</vt:lpstr>
      <vt:lpstr>GLİSEMİK İNDEKSİ ETKİLEYEN FAKTÖRLER</vt:lpstr>
      <vt:lpstr>GLİSEMİK YÜK NEDİR?</vt:lpstr>
      <vt:lpstr>GLİSEMİK YÜK NASIL ÖLÇÜLÜR?</vt:lpstr>
      <vt:lpstr>GLİSEMİK YÜK SINIFLAMASI</vt:lpstr>
      <vt:lpstr>PowerPoint Sunusu</vt:lpstr>
      <vt:lpstr>PowerPoint Sunusu</vt:lpstr>
      <vt:lpstr>DİYETTE GLİSEMİK İNDEKSİ DÜŞÜRMEK</vt:lpstr>
      <vt:lpstr>DİYETTE GLİSEMİK İNDEKSİ DÜŞÜRMEK</vt:lpstr>
      <vt:lpstr>PowerPoint Sunusu</vt:lpstr>
      <vt:lpstr>PowerPoint Sunusu</vt:lpstr>
      <vt:lpstr>DÜŞÜK GLİSEMİK İNDEKSLİ BESLENMENİN YARARLARI</vt:lpstr>
      <vt:lpstr>GLİSEMİK İNDEKS VE DİYABET</vt:lpstr>
      <vt:lpstr>GLİSEMİK İNDEKS VE DİYABET</vt:lpstr>
      <vt:lpstr>GLİSEMİK İNDEKS VE DİYABET</vt:lpstr>
      <vt:lpstr>GLİSEMİK İNDEKS VE OBEZİTE</vt:lpstr>
      <vt:lpstr>GLİSEMİK İNDEKS VE OBEZİTE</vt:lpstr>
      <vt:lpstr>GLİSEMİK İNDEKS VE KALP-DAMAR HASTALIKLARI</vt:lpstr>
      <vt:lpstr>GLİSEMİK İNDEKS VE KALP-DAMAR HASTALIKLARI</vt:lpstr>
      <vt:lpstr>GLİSEMİK İNDEKS VE KANSER</vt:lpstr>
      <vt:lpstr>GLİSEMİK İNDEKS VE KANSER</vt:lpstr>
      <vt:lpstr>KAYNAKLAR</vt:lpstr>
      <vt:lpstr>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GLİSEMİK İNDEKS</dc:title>
  <dc:creator>Betül  Kaya</dc:creator>
  <cp:lastModifiedBy>Betül  Kaya</cp:lastModifiedBy>
  <cp:revision>1</cp:revision>
  <dcterms:created xsi:type="dcterms:W3CDTF">2023-03-07T22:15:16Z</dcterms:created>
  <dcterms:modified xsi:type="dcterms:W3CDTF">2023-04-12T23:28:39Z</dcterms:modified>
</cp:coreProperties>
</file>