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398" r:id="rId6"/>
    <p:sldId id="399" r:id="rId7"/>
    <p:sldId id="447" r:id="rId8"/>
    <p:sldId id="448" r:id="rId9"/>
    <p:sldId id="450" r:id="rId10"/>
    <p:sldId id="451" r:id="rId11"/>
    <p:sldId id="446" r:id="rId12"/>
    <p:sldId id="407" r:id="rId13"/>
    <p:sldId id="408" r:id="rId14"/>
    <p:sldId id="409" r:id="rId15"/>
    <p:sldId id="404" r:id="rId16"/>
    <p:sldId id="466" r:id="rId17"/>
    <p:sldId id="403" r:id="rId18"/>
    <p:sldId id="402" r:id="rId19"/>
    <p:sldId id="412" r:id="rId20"/>
    <p:sldId id="260" r:id="rId21"/>
    <p:sldId id="417" r:id="rId22"/>
    <p:sldId id="453" r:id="rId23"/>
    <p:sldId id="461" r:id="rId24"/>
    <p:sldId id="419" r:id="rId25"/>
    <p:sldId id="424" r:id="rId26"/>
    <p:sldId id="421" r:id="rId27"/>
    <p:sldId id="423" r:id="rId28"/>
    <p:sldId id="425" r:id="rId29"/>
    <p:sldId id="426" r:id="rId30"/>
    <p:sldId id="427" r:id="rId31"/>
    <p:sldId id="428" r:id="rId32"/>
    <p:sldId id="429" r:id="rId33"/>
    <p:sldId id="413" r:id="rId34"/>
    <p:sldId id="430" r:id="rId35"/>
    <p:sldId id="431" r:id="rId36"/>
    <p:sldId id="432" r:id="rId37"/>
    <p:sldId id="433" r:id="rId38"/>
    <p:sldId id="435" r:id="rId39"/>
    <p:sldId id="434" r:id="rId40"/>
    <p:sldId id="454" r:id="rId41"/>
    <p:sldId id="463" r:id="rId42"/>
    <p:sldId id="462" r:id="rId43"/>
    <p:sldId id="455" r:id="rId44"/>
    <p:sldId id="456" r:id="rId45"/>
    <p:sldId id="459" r:id="rId46"/>
    <p:sldId id="465" r:id="rId47"/>
    <p:sldId id="436" r:id="rId48"/>
    <p:sldId id="437" r:id="rId49"/>
    <p:sldId id="414" r:id="rId50"/>
    <p:sldId id="438" r:id="rId51"/>
    <p:sldId id="415" r:id="rId52"/>
    <p:sldId id="443" r:id="rId53"/>
    <p:sldId id="440" r:id="rId54"/>
    <p:sldId id="416" r:id="rId55"/>
    <p:sldId id="323" r:id="rId56"/>
    <p:sldId id="324" r:id="rId57"/>
    <p:sldId id="391" r:id="rId58"/>
    <p:sldId id="400" r:id="rId59"/>
    <p:sldId id="401" r:id="rId60"/>
    <p:sldId id="405" r:id="rId61"/>
    <p:sldId id="406" r:id="rId62"/>
    <p:sldId id="439" r:id="rId63"/>
    <p:sldId id="393" r:id="rId64"/>
    <p:sldId id="395" r:id="rId65"/>
    <p:sldId id="444" r:id="rId66"/>
    <p:sldId id="445" r:id="rId67"/>
    <p:sldId id="308" r:id="rId6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K" initials="H" lastIdx="1" clrIdx="0">
    <p:extLst>
      <p:ext uri="{19B8F6BF-5375-455C-9EA6-DF929625EA0E}">
        <p15:presenceInfo xmlns:p15="http://schemas.microsoft.com/office/powerpoint/2012/main" userId="H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89134" autoAdjust="0"/>
  </p:normalViewPr>
  <p:slideViewPr>
    <p:cSldViewPr snapToGrid="0">
      <p:cViewPr varScale="1">
        <p:scale>
          <a:sx n="65" d="100"/>
          <a:sy n="65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C1176-A1CF-4F9F-A0D4-C4E258078914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3F13A-2A90-4917-9B31-EEE4B9ABE5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0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Fizik muayenenin amacı, birincil tanı koymaktan ziyade, daha fazla değerlendirme gerektiğini düşündüren özellikleri belirlemektir. </a:t>
            </a:r>
          </a:p>
          <a:p>
            <a:r>
              <a:rPr lang="tr-TR" dirty="0"/>
              <a:t>Altta yatan ciddi </a:t>
            </a:r>
            <a:r>
              <a:rPr lang="tr-TR" dirty="0" err="1"/>
              <a:t>tibbi</a:t>
            </a:r>
            <a:r>
              <a:rPr lang="tr-TR" dirty="0"/>
              <a:t> durumların ya da olası ciddi nörolojik tehlikelerin </a:t>
            </a:r>
            <a:r>
              <a:rPr lang="tr-TR" dirty="0" err="1"/>
              <a:t>tanimlanmasına</a:t>
            </a:r>
            <a:r>
              <a:rPr lang="tr-TR" dirty="0"/>
              <a:t> yardımcı olur.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10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94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748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8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3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183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73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24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12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01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53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34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00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55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3F13A-2A90-4917-9B31-EEE4B9ABE57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0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F5220-1FC1-437E-813D-623ECE82B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202F8FF-4D4A-4B7A-A714-9F585E52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6EB7D2-BE88-4AA6-BD22-EEFB926C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5665AB-7649-4814-B797-70F82A8B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5B1E06-2F04-4108-8FB0-B1072105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39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9098B2-E002-4A1C-8253-66C4C4A4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B3E983B-B473-48C1-8EDC-E6E2FD866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27E349-783B-48E0-8764-6CEDDEC7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EAEBF7-0D55-4786-A850-71108D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FB7CAE-A411-4268-A967-0F36F6EB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92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321BCDE-865E-4425-9315-2D44A2809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A3127B-EBD1-4DA5-9FD7-DB28F1F1D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E53B92-A81C-4B78-AB47-BA6FEF91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85CABD-61B7-4A16-BE2B-89CBFA3B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7E43EA-7FEE-4E8F-B58B-3D0B8FD6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8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FE1A42-F0EE-49AC-9D39-34E88B9E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E16660-A887-4027-976B-CBCB2BE4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819FD4-9172-425A-85D1-13AA2ACA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EF1528-A2E9-44CC-A960-278CD1FF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1C8A05-5B06-490D-8B07-31CBC6D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47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929BE2-4526-47A7-AE41-4E659884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44FA3D-28C2-4D69-9FD2-C8C8C67E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E12F05-57A5-4F13-8EB5-A42A693B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B1AA8D-B8FE-49F8-80F1-F67E98D7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941A63-27A7-4D0A-8675-EC12AEB7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4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BC5887-0E52-49AA-86BC-87EA33C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23C18-2C5D-40EE-98E7-E00B7797A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8584EF-E426-4D5A-9CB6-0D447F52A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8BA765-13E1-4E31-B678-D58F1534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3F90DC-A21F-4B47-A4C0-0F389D9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A365475-7329-4B8D-A50E-EC957608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66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BE5818-7BD6-4654-9226-0E5E75A5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3F6C86-D894-4BA1-B1BC-A83689B98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B09BCF1-012F-4FE0-A42F-B02C65101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61567C3-FDB9-4B42-9BF7-97F001399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914137A-DE8A-4674-A444-5AE9BEBE2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918B3BE-B06E-40A4-AB0A-0DB9D9E0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2F8BA4A-DA45-4CA5-BA03-A61A7808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97E2406-65AB-4E8D-8B99-86B97E8C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63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04680-E38F-4E85-B095-15273526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7159768-0D8C-40D7-B6B5-BD6CEA98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9E3CDA-02D7-4D02-912C-DF4A7BB7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B73465E-2FE3-45E7-9A11-C0308247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4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BFEE198-FEAB-4D8E-ABB8-925FC00E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01012DC-45B9-4905-B390-5C1A2A09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0B4A16C-495F-41E5-ABD2-2FB6E158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7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6C8BE-29AC-4B04-A366-31C5AFCB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06ABD9-82C8-4A01-A542-D45EDF26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B4196C-D16A-4726-A6A8-65F4E8A1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064A7C-720A-4F0B-B31E-10F0E78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8B6B1E-2340-4188-8AAF-B40839BA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241695-C665-49AA-B2DA-C3511842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5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09D82B-E9CE-4CDB-8AAC-78B74ED1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B0A2DDD-F30B-43C7-A081-D8438ED80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3E112E4-1C51-4825-97DD-D1BA5078D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516245-CE94-4BC5-80D2-8E3961B5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EE86CFB-5C9A-4B44-A3F8-1634AC99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0DFECC0-9F8D-42E1-95A5-2768FC57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8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FC7350D-D3AD-4ED7-8B35-216AE21B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3539FA-B1C8-49B1-A680-81E443699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1D20C7-A688-4B4E-AAAF-6A2BEC1BF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6960-0F2E-4322-82A5-F0524EB44CE1}" type="datetimeFigureOut">
              <a:rPr lang="tr-TR" smtClean="0"/>
              <a:t>11.01.2023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555647-0C10-4E0C-93A7-F5D26E9D8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0E14F1-F0F4-4961-B676-759E992A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F101-8A6F-41D1-8C40-0AD8CFEA8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0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17/06/relationships/model3d" Target="../media/model3d1.glb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2EE54D-B3CA-41E9-B4E9-D38395672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7793"/>
            <a:ext cx="9144000" cy="969963"/>
          </a:xfrm>
        </p:spPr>
        <p:txBody>
          <a:bodyPr/>
          <a:lstStyle/>
          <a:p>
            <a:r>
              <a:rPr lang="tr-TR" b="1" dirty="0"/>
              <a:t>BEL AĞRISINA YAKLAŞIM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5C06CC-E23F-4AB4-A2D7-E338C4948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tr-TR" b="1" dirty="0"/>
              <a:t>DR.HAMZA KORKMAZ</a:t>
            </a:r>
          </a:p>
          <a:p>
            <a:r>
              <a:rPr lang="tr-TR" b="1" dirty="0"/>
              <a:t>23.11.2022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424FFF99-8384-85DD-9159-1870F734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14" y="114299"/>
            <a:ext cx="5211382" cy="372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9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D913A-64CF-EE74-E50A-B1DBCD6B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EE3E6-88AA-5535-ECB2-0BC11B6B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35" y="197787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Fibromiyalji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Konnektif</a:t>
            </a:r>
            <a:r>
              <a:rPr lang="tr-TR" dirty="0"/>
              <a:t> doku hastalıkları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Somatoform bozukluklar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Abdominal aort anevrizması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Gastrointestinal</a:t>
            </a:r>
            <a:r>
              <a:rPr lang="tr-TR" dirty="0"/>
              <a:t> nedenler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Pelvik nedenler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Retroperitoneal</a:t>
            </a:r>
            <a:r>
              <a:rPr lang="tr-TR" dirty="0"/>
              <a:t> nedenler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FB9F49D-FCA4-9218-8AC8-07E66FF89BA5}"/>
              </a:ext>
            </a:extLst>
          </p:cNvPr>
          <p:cNvSpPr/>
          <p:nvPr/>
        </p:nvSpPr>
        <p:spPr>
          <a:xfrm>
            <a:off x="125278" y="3429000"/>
            <a:ext cx="4850969" cy="724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Diğer nedenler (%2–4) </a:t>
            </a:r>
          </a:p>
        </p:txBody>
      </p:sp>
    </p:spTree>
    <p:extLst>
      <p:ext uri="{BB962C8B-B14F-4D97-AF65-F5344CB8AC3E}">
        <p14:creationId xmlns:p14="http://schemas.microsoft.com/office/powerpoint/2010/main" val="331800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82" y="3794001"/>
            <a:ext cx="3258516" cy="5920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3300" b="1" dirty="0"/>
              <a:t>Akut: 4 haftadan az</a:t>
            </a:r>
          </a:p>
          <a:p>
            <a:endParaRPr lang="tr-T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CCA229-B6F5-F72C-50ED-54AFC01A0ED4}"/>
              </a:ext>
            </a:extLst>
          </p:cNvPr>
          <p:cNvSpPr/>
          <p:nvPr/>
        </p:nvSpPr>
        <p:spPr>
          <a:xfrm>
            <a:off x="4448013" y="712921"/>
            <a:ext cx="3006672" cy="13255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Süresine Göre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D262B525-79FB-EC3A-C33B-5FF05551D191}"/>
              </a:ext>
            </a:extLst>
          </p:cNvPr>
          <p:cNvCxnSpPr>
            <a:cxnSpLocks/>
          </p:cNvCxnSpPr>
          <p:nvPr/>
        </p:nvCxnSpPr>
        <p:spPr>
          <a:xfrm>
            <a:off x="7594169" y="2386280"/>
            <a:ext cx="1131377" cy="1178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4D303E5-9E12-3609-A132-3BA06336E0F3}"/>
              </a:ext>
            </a:extLst>
          </p:cNvPr>
          <p:cNvCxnSpPr/>
          <p:nvPr/>
        </p:nvCxnSpPr>
        <p:spPr>
          <a:xfrm>
            <a:off x="5951349" y="2541264"/>
            <a:ext cx="0" cy="1534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D512AC24-E4B8-9FD3-81AC-427E50A70F68}"/>
              </a:ext>
            </a:extLst>
          </p:cNvPr>
          <p:cNvCxnSpPr>
            <a:cxnSpLocks/>
          </p:cNvCxnSpPr>
          <p:nvPr/>
        </p:nvCxnSpPr>
        <p:spPr>
          <a:xfrm flipH="1">
            <a:off x="3394129" y="2403484"/>
            <a:ext cx="1314774" cy="1152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İçerik Yer Tutucusu 2">
            <a:extLst>
              <a:ext uri="{FF2B5EF4-FFF2-40B4-BE49-F238E27FC236}">
                <a16:creationId xmlns:a16="http://schemas.microsoft.com/office/drawing/2014/main" id="{D9CF9909-2F91-CBFA-3190-D572B2749557}"/>
              </a:ext>
            </a:extLst>
          </p:cNvPr>
          <p:cNvSpPr txBox="1">
            <a:spLocks/>
          </p:cNvSpPr>
          <p:nvPr/>
        </p:nvSpPr>
        <p:spPr>
          <a:xfrm>
            <a:off x="4051516" y="4174291"/>
            <a:ext cx="3640810" cy="809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5900" dirty="0"/>
          </a:p>
          <a:p>
            <a:pPr marL="0" indent="0">
              <a:buNone/>
            </a:pPr>
            <a:r>
              <a:rPr lang="tr-TR" sz="11200" b="1" dirty="0"/>
              <a:t>    Subakut: 4-12 hafta</a:t>
            </a:r>
            <a:br>
              <a:rPr lang="tr-TR" sz="11200" b="1" dirty="0"/>
            </a:br>
            <a:br>
              <a:rPr lang="tr-TR" sz="11200" b="1" dirty="0"/>
            </a:br>
            <a:br>
              <a:rPr lang="tr-TR" sz="11200" b="1" dirty="0"/>
            </a:br>
            <a:br>
              <a:rPr lang="tr-TR" sz="11200" b="1" dirty="0"/>
            </a:br>
            <a:endParaRPr lang="tr-TR" sz="11200" b="1" dirty="0"/>
          </a:p>
        </p:txBody>
      </p:sp>
      <p:sp>
        <p:nvSpPr>
          <p:cNvPr id="20" name="İçerik Yer Tutucusu 4">
            <a:extLst>
              <a:ext uri="{FF2B5EF4-FFF2-40B4-BE49-F238E27FC236}">
                <a16:creationId xmlns:a16="http://schemas.microsoft.com/office/drawing/2014/main" id="{AA858EDC-48B0-25EF-FA7F-8D9D2B6238BE}"/>
              </a:ext>
            </a:extLst>
          </p:cNvPr>
          <p:cNvSpPr txBox="1">
            <a:spLocks/>
          </p:cNvSpPr>
          <p:nvPr/>
        </p:nvSpPr>
        <p:spPr>
          <a:xfrm>
            <a:off x="7563177" y="3794001"/>
            <a:ext cx="3966276" cy="816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Kronik: 12 haftadan fazla</a:t>
            </a:r>
          </a:p>
        </p:txBody>
      </p:sp>
    </p:spTree>
    <p:extLst>
      <p:ext uri="{BB962C8B-B14F-4D97-AF65-F5344CB8AC3E}">
        <p14:creationId xmlns:p14="http://schemas.microsoft.com/office/powerpoint/2010/main" val="49068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Ağrının yerine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Hasar mekanizmasına                                                                  (hasta ağrıyı ilk hissettiğinde ne yapmaktaydı; sinsice mi oluştu ya da özgül bir travma ya da aktivite </a:t>
            </a:r>
            <a:r>
              <a:rPr lang="tr-TR" sz="3300" dirty="0" err="1"/>
              <a:t>varmıydı</a:t>
            </a:r>
            <a:r>
              <a:rPr lang="tr-TR" sz="330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Karakterine (mekanik, </a:t>
            </a:r>
            <a:r>
              <a:rPr lang="tr-TR" sz="3300" dirty="0" err="1"/>
              <a:t>radiküler</a:t>
            </a:r>
            <a:r>
              <a:rPr lang="tr-TR" sz="3300" dirty="0"/>
              <a:t>, topallatan yada özgül olmayan)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895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Artıran yada azaltan faktörler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Ateş, kilo kaybı ve gece ağrısı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İlaç kullanımı/kötüye 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İV ilaç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Sigara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İşteki fiziki zorluklar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Psikososyal stres</a:t>
            </a:r>
          </a:p>
        </p:txBody>
      </p:sp>
    </p:spTree>
    <p:extLst>
      <p:ext uri="{BB962C8B-B14F-4D97-AF65-F5344CB8AC3E}">
        <p14:creationId xmlns:p14="http://schemas.microsoft.com/office/powerpoint/2010/main" val="392052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 err="1"/>
              <a:t>Tibbi</a:t>
            </a:r>
            <a:r>
              <a:rPr lang="tr-TR" sz="3300" dirty="0"/>
              <a:t> veya cerrahi özgeçmişi(</a:t>
            </a:r>
            <a:r>
              <a:rPr lang="tr-TR" sz="3300" dirty="0" err="1"/>
              <a:t>öz:spinal</a:t>
            </a:r>
            <a:r>
              <a:rPr lang="tr-TR" sz="3300" dirty="0"/>
              <a:t> cerrahi)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 err="1"/>
              <a:t>İmmunsupresyon</a:t>
            </a:r>
            <a:r>
              <a:rPr lang="tr-TR" sz="3300" dirty="0"/>
              <a:t> </a:t>
            </a:r>
          </a:p>
          <a:p>
            <a:pPr marL="0" indent="0">
              <a:buNone/>
            </a:pPr>
            <a:r>
              <a:rPr lang="tr-TR" sz="3300" dirty="0"/>
              <a:t>           Kanser öyküsü</a:t>
            </a:r>
          </a:p>
          <a:p>
            <a:pPr marL="0" indent="0">
              <a:buNone/>
            </a:pPr>
            <a:r>
              <a:rPr lang="tr-TR" sz="3300" dirty="0"/>
              <a:t>           Steroid kullanımı </a:t>
            </a:r>
          </a:p>
          <a:p>
            <a:pPr marL="0" indent="0">
              <a:buNone/>
            </a:pPr>
            <a:r>
              <a:rPr lang="tr-TR" sz="3300" dirty="0"/>
              <a:t>           HIV enfeksiyonu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29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FEDBFB-B713-C380-FD3E-A226F137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EE97C3-08E0-C44B-E226-266948FB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/>
              <a:t>Tam bir öykü alınması </a:t>
            </a:r>
            <a:r>
              <a:rPr lang="tr-TR" sz="3300" b="1" dirty="0">
                <a:solidFill>
                  <a:srgbClr val="FF0000"/>
                </a:solidFill>
              </a:rPr>
              <a:t>kırmızı</a:t>
            </a:r>
            <a:r>
              <a:rPr lang="tr-TR" sz="3300" dirty="0"/>
              <a:t> ve </a:t>
            </a:r>
            <a:r>
              <a:rPr lang="tr-TR" sz="3300" b="1" dirty="0">
                <a:solidFill>
                  <a:schemeClr val="accent4"/>
                </a:solidFill>
              </a:rPr>
              <a:t>sarı</a:t>
            </a:r>
            <a:r>
              <a:rPr lang="tr-TR" sz="3300" dirty="0"/>
              <a:t> bayrakların tanımlamasını ve potansiyel olarak daha ciddi olan hastalıkların ve sakatlıkların dışlamasını sağlar.</a:t>
            </a:r>
          </a:p>
        </p:txBody>
      </p:sp>
      <p:pic>
        <p:nvPicPr>
          <p:cNvPr id="1026" name="Picture 2" descr="Bir Bayrak Tutan Karikatür El Stok Vektör Sanatı &amp; Animasyon karakter'nin  Daha Fazla Görseli - Animasyon karakter, Bayrak, Bağımsızlık - iStock">
            <a:extLst>
              <a:ext uri="{FF2B5EF4-FFF2-40B4-BE49-F238E27FC236}">
                <a16:creationId xmlns:a16="http://schemas.microsoft.com/office/drawing/2014/main" id="{20EB5BE2-DB6B-2ED9-4FF3-9A2C5EFE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19" y="4747610"/>
            <a:ext cx="1529608" cy="15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yrak Sarı Afiş - Pixabay'de ücretsiz resim">
            <a:extLst>
              <a:ext uri="{FF2B5EF4-FFF2-40B4-BE49-F238E27FC236}">
                <a16:creationId xmlns:a16="http://schemas.microsoft.com/office/drawing/2014/main" id="{6C7552E0-2452-38C5-8797-B2A6159A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843808" y="4747611"/>
            <a:ext cx="1205176" cy="11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8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2FA26BBC-1B96-1C4E-F0E4-B813B2AE4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175608"/>
              </p:ext>
            </p:extLst>
          </p:nvPr>
        </p:nvGraphicFramePr>
        <p:xfrm>
          <a:off x="1161142" y="1146629"/>
          <a:ext cx="10192657" cy="512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203">
                  <a:extLst>
                    <a:ext uri="{9D8B030D-6E8A-4147-A177-3AD203B41FA5}">
                      <a16:colId xmlns:a16="http://schemas.microsoft.com/office/drawing/2014/main" val="394396809"/>
                    </a:ext>
                  </a:extLst>
                </a:gridCol>
                <a:gridCol w="5530454">
                  <a:extLst>
                    <a:ext uri="{9D8B030D-6E8A-4147-A177-3AD203B41FA5}">
                      <a16:colId xmlns:a16="http://schemas.microsoft.com/office/drawing/2014/main" val="80272646"/>
                    </a:ext>
                  </a:extLst>
                </a:gridCol>
              </a:tblGrid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Klasik kırmızı bayraklar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200" dirty="0"/>
                        <a:t>Yeni kırmızı bayraklar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395350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Yaş &gt;50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/>
                        <a:t>Azalmış mobilite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15394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Açıklanamayan kilo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/>
                        <a:t>Belirsiz </a:t>
                      </a:r>
                      <a:r>
                        <a:rPr lang="tr-TR" sz="2200" dirty="0" err="1"/>
                        <a:t>nonspesifik</a:t>
                      </a:r>
                      <a:r>
                        <a:rPr lang="tr-TR" sz="2200" dirty="0"/>
                        <a:t> alt ekstremite bulguları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46401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Kanser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dirty="0"/>
                        <a:t>Şerit tarzında gövde ağrısı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05142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Gece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68667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Ateş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19542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Travma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05512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Eyer şeklinde anestezi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71867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İlerleyici nörolojik defisit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60736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İdrar yapmakta zorluk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38531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Sistemik kortikosteroid kullanımı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83845"/>
                  </a:ext>
                </a:extLst>
              </a:tr>
              <a:tr h="427423">
                <a:tc>
                  <a:txBody>
                    <a:bodyPr/>
                    <a:lstStyle/>
                    <a:p>
                      <a:r>
                        <a:rPr lang="tr-TR" sz="2200" dirty="0"/>
                        <a:t>İntravenöz ilaç kullanımı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3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89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6BAF4B-4C58-0C55-F53A-C241A3F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7291909-980F-C77C-D625-C80041BD1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580046"/>
              </p:ext>
            </p:extLst>
          </p:nvPr>
        </p:nvGraphicFramePr>
        <p:xfrm>
          <a:off x="0" y="0"/>
          <a:ext cx="12192000" cy="7117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892799">
                  <a:extLst>
                    <a:ext uri="{9D8B030D-6E8A-4147-A177-3AD203B41FA5}">
                      <a16:colId xmlns:a16="http://schemas.microsoft.com/office/drawing/2014/main" val="2136181508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2930259776"/>
                    </a:ext>
                  </a:extLst>
                </a:gridCol>
                <a:gridCol w="3468915">
                  <a:extLst>
                    <a:ext uri="{9D8B030D-6E8A-4147-A177-3AD203B41FA5}">
                      <a16:colId xmlns:a16="http://schemas.microsoft.com/office/drawing/2014/main" val="2852949999"/>
                    </a:ext>
                  </a:extLst>
                </a:gridCol>
              </a:tblGrid>
              <a:tr h="316726">
                <a:tc>
                  <a:txBody>
                    <a:bodyPr/>
                    <a:lstStyle/>
                    <a:p>
                      <a:r>
                        <a:rPr lang="tr-TR" sz="1700" dirty="0"/>
                        <a:t>KIRMIZI BAYRAK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DURUM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AKSİYON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54513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Kanser öyküsü</a:t>
                      </a:r>
                    </a:p>
                    <a:p>
                      <a:r>
                        <a:rPr lang="tr-TR" sz="1700" dirty="0"/>
                        <a:t>Açıklanamayan kilo kaybı</a:t>
                      </a:r>
                    </a:p>
                    <a:p>
                      <a:r>
                        <a:rPr lang="tr-TR" sz="1700" dirty="0"/>
                        <a:t>Yaş ≥50</a:t>
                      </a:r>
                    </a:p>
                    <a:p>
                      <a:r>
                        <a:rPr lang="tr-TR" sz="1700" dirty="0"/>
                        <a:t>Tedavi ile düzelmeme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Ağrı </a:t>
                      </a: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sz="17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700" dirty="0"/>
                        <a:t>4-6hafta; Gece/İstirahat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Kanser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Görüntüleme</a:t>
                      </a:r>
                    </a:p>
                    <a:p>
                      <a:r>
                        <a:rPr lang="tr-TR" sz="1700" dirty="0"/>
                        <a:t>CBC, ESR</a:t>
                      </a:r>
                    </a:p>
                    <a:p>
                      <a:r>
                        <a:rPr lang="tr-TR" sz="1700" dirty="0"/>
                        <a:t>Olası Primer Malignite </a:t>
                      </a:r>
                      <a:r>
                        <a:rPr lang="tr-TR" sz="1700" dirty="0" err="1"/>
                        <a:t>AraştırılmaIı</a:t>
                      </a:r>
                      <a:r>
                        <a:rPr lang="tr-TR" sz="1700" dirty="0"/>
                        <a:t>                         (PSA, MAMOGRAFİ)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59994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Ateş</a:t>
                      </a:r>
                    </a:p>
                    <a:p>
                      <a:r>
                        <a:rPr lang="tr-TR" sz="1700" dirty="0"/>
                        <a:t>İV madde kullanımı</a:t>
                      </a:r>
                    </a:p>
                    <a:p>
                      <a:r>
                        <a:rPr lang="tr-TR" sz="1700" dirty="0"/>
                        <a:t>Yakın zamanda bakteriyel enfeksiyon: ÜSE, deri, pnömoni </a:t>
                      </a:r>
                    </a:p>
                    <a:p>
                      <a:r>
                        <a:rPr lang="tr-TR" sz="1700" dirty="0" err="1"/>
                        <a:t>İmmun</a:t>
                      </a:r>
                      <a:r>
                        <a:rPr lang="tr-TR" sz="1700" dirty="0"/>
                        <a:t> yetmezlik(steroid, organ </a:t>
                      </a:r>
                      <a:r>
                        <a:rPr lang="tr-TR" sz="1700" dirty="0" err="1"/>
                        <a:t>transplantasyonu,DM</a:t>
                      </a:r>
                      <a:r>
                        <a:rPr lang="tr-TR" sz="1700" dirty="0"/>
                        <a:t>, HIV)</a:t>
                      </a:r>
                    </a:p>
                    <a:p>
                      <a:r>
                        <a:rPr lang="tr-TR" sz="1700" dirty="0"/>
                        <a:t>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Enfeksiyon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MRG,CBC,ESR,TİT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8434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Üriner retansiyon veya inkontinans</a:t>
                      </a:r>
                    </a:p>
                    <a:p>
                      <a:r>
                        <a:rPr lang="tr-TR" sz="1700" dirty="0"/>
                        <a:t>Eyer tarzı hissizlik</a:t>
                      </a:r>
                    </a:p>
                    <a:p>
                      <a:r>
                        <a:rPr lang="tr-TR" sz="1700" dirty="0"/>
                        <a:t>Anal </a:t>
                      </a:r>
                      <a:r>
                        <a:rPr lang="tr-TR" sz="1700" dirty="0" err="1"/>
                        <a:t>sfinkter</a:t>
                      </a:r>
                      <a:r>
                        <a:rPr lang="tr-TR" sz="1700" dirty="0"/>
                        <a:t> tonusunda azalma/</a:t>
                      </a:r>
                      <a:r>
                        <a:rPr lang="tr-TR" sz="1700" dirty="0" err="1"/>
                        <a:t>fekal</a:t>
                      </a:r>
                      <a:r>
                        <a:rPr lang="tr-TR" sz="1700" dirty="0"/>
                        <a:t> inkontinans</a:t>
                      </a:r>
                    </a:p>
                    <a:p>
                      <a:r>
                        <a:rPr lang="tr-TR" sz="1700" dirty="0"/>
                        <a:t>Bilateral alt ekstremite güçsüzlüğü/hissizliği veya </a:t>
                      </a:r>
                    </a:p>
                    <a:p>
                      <a:r>
                        <a:rPr lang="tr-TR" sz="1700" dirty="0"/>
                        <a:t>Progresif nörolojik defisit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err="1"/>
                        <a:t>Kauda</a:t>
                      </a:r>
                      <a:r>
                        <a:rPr lang="tr-TR" sz="1700" dirty="0"/>
                        <a:t> </a:t>
                      </a:r>
                      <a:r>
                        <a:rPr lang="tr-TR" sz="1700" dirty="0" err="1"/>
                        <a:t>equina</a:t>
                      </a:r>
                      <a:r>
                        <a:rPr lang="tr-TR" sz="1700" dirty="0"/>
                        <a:t> sendromu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Acil cerrahi konsültasyon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48862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Kortikosteroid kullanımı</a:t>
                      </a:r>
                    </a:p>
                    <a:p>
                      <a:r>
                        <a:rPr lang="tr-TR" sz="1700" dirty="0"/>
                        <a:t>Yaş ≥70 veya osteoporoz hikayesi</a:t>
                      </a:r>
                    </a:p>
                    <a:p>
                      <a:r>
                        <a:rPr lang="tr-TR" sz="1700" dirty="0"/>
                        <a:t>Yakın zamanda belirgin travma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Fraktür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tr-TR" sz="1700" dirty="0"/>
                    </a:p>
                    <a:p>
                      <a:endParaRPr lang="tr-TR" sz="1700" dirty="0"/>
                    </a:p>
                    <a:p>
                      <a:endParaRPr lang="tr-TR" sz="1700" dirty="0"/>
                    </a:p>
                    <a:p>
                      <a:r>
                        <a:rPr lang="tr-TR" sz="1700" dirty="0"/>
                        <a:t>     Görüntüleme</a:t>
                      </a:r>
                    </a:p>
                    <a:p>
                      <a:r>
                        <a:rPr lang="tr-TR" sz="1700" dirty="0"/>
                        <a:t>     Cerrahi </a:t>
                      </a:r>
                      <a:r>
                        <a:rPr lang="tr-TR" sz="1700" dirty="0" err="1"/>
                        <a:t>konsultasyon</a:t>
                      </a:r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78864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Abdominal </a:t>
                      </a:r>
                      <a:r>
                        <a:rPr lang="tr-TR" sz="1700" dirty="0" err="1"/>
                        <a:t>pulsatil</a:t>
                      </a:r>
                      <a:r>
                        <a:rPr lang="tr-TR" sz="1700" dirty="0"/>
                        <a:t> kitle</a:t>
                      </a:r>
                    </a:p>
                    <a:p>
                      <a:r>
                        <a:rPr lang="tr-TR" sz="1700" dirty="0"/>
                        <a:t>Diğer aterosklerotik hastalıklar, </a:t>
                      </a:r>
                    </a:p>
                    <a:p>
                      <a:r>
                        <a:rPr lang="tr-TR" sz="1700" dirty="0"/>
                        <a:t>İstirahat/gece ağrısı; yaş ≥60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Akut abdominal anevrizma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dirty="0"/>
                        <a:t>görüntüleme ve cerrahi </a:t>
                      </a:r>
                      <a:r>
                        <a:rPr lang="tr-TR" dirty="0" err="1"/>
                        <a:t>konsultasyon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30477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Majör kas güçsüzlüğü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Belirgin fıtıklaşmış </a:t>
                      </a:r>
                      <a:r>
                        <a:rPr lang="tr-TR" sz="1700" dirty="0" err="1"/>
                        <a:t>nukleuspulposus</a:t>
                      </a:r>
                      <a:r>
                        <a:rPr lang="tr-TR" sz="1700" dirty="0"/>
                        <a:t> (HNP)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dirty="0"/>
                        <a:t>görüntüleme ve cerrahi </a:t>
                      </a:r>
                      <a:r>
                        <a:rPr lang="tr-TR" dirty="0" err="1"/>
                        <a:t>konsultasyon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9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EDA1AA-975E-59FD-C90C-B28F3719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/>
              <a:t>ANAMNEZ</a:t>
            </a:r>
            <a:endParaRPr lang="tr-TR" b="1" dirty="0"/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164627F3-4B3E-153F-3F8A-03EE71ED4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985943"/>
              </p:ext>
            </p:extLst>
          </p:nvPr>
        </p:nvGraphicFramePr>
        <p:xfrm>
          <a:off x="838200" y="1325198"/>
          <a:ext cx="10515600" cy="23926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1931504">
                  <a:extLst>
                    <a:ext uri="{9D8B030D-6E8A-4147-A177-3AD203B41FA5}">
                      <a16:colId xmlns:a16="http://schemas.microsoft.com/office/drawing/2014/main" val="1802935144"/>
                    </a:ext>
                  </a:extLst>
                </a:gridCol>
                <a:gridCol w="8584096">
                  <a:extLst>
                    <a:ext uri="{9D8B030D-6E8A-4147-A177-3AD203B41FA5}">
                      <a16:colId xmlns:a16="http://schemas.microsoft.com/office/drawing/2014/main" val="3726210635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r>
                        <a:rPr lang="tr-TR" dirty="0"/>
                        <a:t>SARI BAYRAKLAR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Ağrı hakkında yanlış inançlar; bulguların kontrol edilemeyeceği veya                                    kötüleşmeye eğilimli olduğuna inanma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71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Mental</a:t>
                      </a:r>
                      <a:r>
                        <a:rPr lang="tr-TR" dirty="0"/>
                        <a:t> hastalık tanı kriterlerine uymayan üzüntüler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14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Endişe, korku, kaygı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11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Ağrı ve yeniden yaralanma korkusu nedeniyle aktivitelerden kaçınma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925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Pasif tedavi modalitelerine aşırı güvenme                                                                                        (sıcak uygulaması, soğuk uygulaması, analjezikler vb.)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55489"/>
                  </a:ext>
                </a:extLst>
              </a:tr>
            </a:tbl>
          </a:graphicData>
        </a:graphic>
      </p:graphicFrame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6E544138-730E-40DB-7C94-042C4057137F}"/>
              </a:ext>
            </a:extLst>
          </p:cNvPr>
          <p:cNvSpPr txBox="1">
            <a:spLocks/>
          </p:cNvSpPr>
          <p:nvPr/>
        </p:nvSpPr>
        <p:spPr>
          <a:xfrm>
            <a:off x="838200" y="3833991"/>
            <a:ext cx="10515600" cy="234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3F13B4F7-E5F7-22D5-6239-A3D2AD9C1EA9}"/>
              </a:ext>
            </a:extLst>
          </p:cNvPr>
          <p:cNvSpPr txBox="1">
            <a:spLocks/>
          </p:cNvSpPr>
          <p:nvPr/>
        </p:nvSpPr>
        <p:spPr>
          <a:xfrm>
            <a:off x="838200" y="3833991"/>
            <a:ext cx="10515600" cy="2541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/>
              <a:t>Psikososyal Değerlendirme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Kronik bel ağrılı hastalarda psikososyal faktörlerin, uzun dönem sakatlık ve geç işe dönüşte rolü önemli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Klinik değerlendirme sırasında ve tedavi süreci boyunca, düzenli olarak dikkate alınmalı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Sarı bayraklar uzun süreli sakatlık ve </a:t>
            </a:r>
            <a:r>
              <a:rPr lang="tr-TR" dirty="0" err="1"/>
              <a:t>işkaybı</a:t>
            </a:r>
            <a:r>
              <a:rPr lang="tr-TR" dirty="0"/>
              <a:t> riskini artırabilen iyileşmeye karşı psikososyal engellerdir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32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72FB7-85C0-0460-3481-EC9389B5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F858C7A-E3B2-AE37-AAC0-4A6B3A728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b="1" i="1" dirty="0" err="1"/>
              <a:t>Vital</a:t>
            </a:r>
            <a:r>
              <a:rPr lang="tr-TR" b="1" i="1" dirty="0"/>
              <a:t> Bulgular</a:t>
            </a:r>
          </a:p>
          <a:p>
            <a:pPr marL="0" indent="0">
              <a:buNone/>
            </a:pPr>
            <a:endParaRPr lang="tr-TR" i="1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b="1" i="1" dirty="0"/>
              <a:t>İnspeksiyon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Yürüyüşü, duruşu, hareketlerde </a:t>
            </a:r>
            <a:r>
              <a:rPr lang="tr-TR" altLang="tr-TR" sz="2800" dirty="0"/>
              <a:t>anormallik</a:t>
            </a: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Kifoz</a:t>
            </a:r>
            <a:r>
              <a:rPr lang="tr-TR" dirty="0"/>
              <a:t>, skolyoz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/>
              <a:t>Kilo kaybı, solukluk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Cilt ve omurganın inspeksiyonu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800" b="1" i="1" dirty="0">
                <a:cs typeface="Times New Roman" pitchFamily="18" charset="0"/>
              </a:rPr>
              <a:t>Palpasyon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Vertebral veya yumuşak doku hassasiyeti</a:t>
            </a:r>
            <a:endParaRPr lang="tr-TR" sz="2800" dirty="0"/>
          </a:p>
          <a:p>
            <a:pPr marL="0" indent="0">
              <a:buNone/>
            </a:pPr>
            <a:r>
              <a:rPr lang="tr-TR" sz="2800" dirty="0"/>
              <a:t>(spinal enfeksiyon, </a:t>
            </a:r>
            <a:r>
              <a:rPr lang="nb-NO" sz="2800" dirty="0"/>
              <a:t>vertebral metastazları ve osteoporotik kompresyon kırığı</a:t>
            </a:r>
            <a:r>
              <a:rPr lang="tr-TR" sz="2800" dirty="0"/>
              <a:t>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73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63113E-8D2A-49B0-A8BA-7D0A787C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C94597-1085-4C71-B0EC-AFDF9F10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>
                <a:latin typeface="Calibri" panose="020F0502020204030204" pitchFamily="34" charset="0"/>
              </a:rPr>
              <a:t>Bel ağrısına klinik yaklaşım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125889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3000" b="1" i="1" dirty="0"/>
              <a:t>Eklem Hareket Açıklığı Muayenesi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i="0" dirty="0">
              <a:effectLst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>
                <a:effectLst/>
              </a:rPr>
              <a:t>Fleksiyon                   40-60°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 err="1">
                <a:effectLst/>
              </a:rPr>
              <a:t>Ekstansiyon</a:t>
            </a:r>
            <a:r>
              <a:rPr lang="tr-TR" i="0" dirty="0">
                <a:effectLst/>
              </a:rPr>
              <a:t>              20-35°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>
                <a:effectLst/>
              </a:rPr>
              <a:t>Lateral Fleksiyon     15-20°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tr-TR" i="0" dirty="0">
                <a:effectLst/>
              </a:rPr>
              <a:t>Rotasyon                   3-18°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i="0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Hareket açıklığı genelde tüm mekanik ağrı tiplerinde kısıtlı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/>
              <a:t>Mekanik nedenler asimetrik hareket kısıtlığı yapar ve hareketle ağrı artar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" name="Picture 8" descr="Picture 0041">
            <a:extLst>
              <a:ext uri="{FF2B5EF4-FFF2-40B4-BE49-F238E27FC236}">
                <a16:creationId xmlns:a16="http://schemas.microsoft.com/office/drawing/2014/main" id="{37302FEB-E976-5B4A-9440-5A239B62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37" y="2277779"/>
            <a:ext cx="2045607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icture 0051">
            <a:extLst>
              <a:ext uri="{FF2B5EF4-FFF2-40B4-BE49-F238E27FC236}">
                <a16:creationId xmlns:a16="http://schemas.microsoft.com/office/drawing/2014/main" id="{543D7985-F3FC-A10E-8363-1D8EE8C7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39" y="2277779"/>
            <a:ext cx="1357698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cture 0071">
            <a:extLst>
              <a:ext uri="{FF2B5EF4-FFF2-40B4-BE49-F238E27FC236}">
                <a16:creationId xmlns:a16="http://schemas.microsoft.com/office/drawing/2014/main" id="{D73AD094-E834-1BBD-D330-926882BE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64" y="2277779"/>
            <a:ext cx="1443038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icture 0091">
            <a:extLst>
              <a:ext uri="{FF2B5EF4-FFF2-40B4-BE49-F238E27FC236}">
                <a16:creationId xmlns:a16="http://schemas.microsoft.com/office/drawing/2014/main" id="{FE9938EA-2B52-0BA2-3794-61CCD309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44" y="2277779"/>
            <a:ext cx="1471613" cy="27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FE05061A-E1ED-408F-E5BF-DDB2C0334E82}"/>
              </a:ext>
            </a:extLst>
          </p:cNvPr>
          <p:cNvSpPr/>
          <p:nvPr/>
        </p:nvSpPr>
        <p:spPr>
          <a:xfrm>
            <a:off x="2531718" y="2277779"/>
            <a:ext cx="2486402" cy="418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800" b="1" dirty="0"/>
              <a:t>Normal sınırları</a:t>
            </a:r>
            <a:endParaRPr lang="tr-TR" sz="28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454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dirty="0"/>
              <a:t>Eklem Hareket Açıklığı Muayenesi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Normal eklem hareket açıklığında (EHA) geniş varyasyonlar tespit edilmiştir.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Gün içindeki zaman dilimine, hastaların harcadığı efora ve diğer pek çok faktöre göre değişebilir.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Bel ağrısı olan hastalarda spinal EHA kısıtlılığının tanıdaki önemi net değildir.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Fleksiyonda ağrı disk hastalığına işaret edebilirken, </a:t>
            </a:r>
            <a:r>
              <a:rPr lang="tr-TR" dirty="0" err="1"/>
              <a:t>ekstansiyon</a:t>
            </a:r>
            <a:r>
              <a:rPr lang="tr-TR" dirty="0"/>
              <a:t> sırasındaki bel ağrısı </a:t>
            </a:r>
            <a:r>
              <a:rPr lang="tr-TR" dirty="0" err="1"/>
              <a:t>spondilolizis-listezis</a:t>
            </a:r>
            <a:r>
              <a:rPr lang="tr-TR" dirty="0"/>
              <a:t>, faset artrozu ya da spinal stenoza bağlı olabilir.</a:t>
            </a:r>
          </a:p>
        </p:txBody>
      </p:sp>
    </p:spTree>
    <p:extLst>
      <p:ext uri="{BB962C8B-B14F-4D97-AF65-F5344CB8AC3E}">
        <p14:creationId xmlns:p14="http://schemas.microsoft.com/office/powerpoint/2010/main" val="92626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Nörolojik Muayene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Refleksler, kas gücü, duyu ve denge muayenesi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Lomber omurga patolojilerinden en sık etkilenen kökler L4 L5 S1 Nörolojik bozukluklar da çoğunlukla bu köklere aittir.</a:t>
            </a:r>
          </a:p>
        </p:txBody>
      </p:sp>
    </p:spTree>
    <p:extLst>
      <p:ext uri="{BB962C8B-B14F-4D97-AF65-F5344CB8AC3E}">
        <p14:creationId xmlns:p14="http://schemas.microsoft.com/office/powerpoint/2010/main" val="516936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30E41E-B12D-840E-F476-2862936A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591" y="3733250"/>
            <a:ext cx="1001485" cy="46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ÖN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5E5BE9-0FD7-C72A-2F80-627429896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86" y="220594"/>
            <a:ext cx="4345214" cy="371426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4C878F0-3466-06D7-2BFF-A94E0A978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687" y="344247"/>
            <a:ext cx="2600779" cy="3414953"/>
          </a:xfrm>
          <a:prstGeom prst="rect">
            <a:avLst/>
          </a:prstGeom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D96683EF-D2FE-6062-DCD8-595465982094}"/>
              </a:ext>
            </a:extLst>
          </p:cNvPr>
          <p:cNvSpPr txBox="1">
            <a:spLocks/>
          </p:cNvSpPr>
          <p:nvPr/>
        </p:nvSpPr>
        <p:spPr>
          <a:xfrm>
            <a:off x="8728076" y="3733250"/>
            <a:ext cx="1001485" cy="5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ARKA</a:t>
            </a:r>
          </a:p>
        </p:txBody>
      </p:sp>
      <p:graphicFrame>
        <p:nvGraphicFramePr>
          <p:cNvPr id="2" name="Tablo 4">
            <a:extLst>
              <a:ext uri="{FF2B5EF4-FFF2-40B4-BE49-F238E27FC236}">
                <a16:creationId xmlns:a16="http://schemas.microsoft.com/office/drawing/2014/main" id="{8A0F463E-71BC-DE9A-54AC-35343C7B5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67274"/>
              </p:ext>
            </p:extLst>
          </p:nvPr>
        </p:nvGraphicFramePr>
        <p:xfrm>
          <a:off x="283029" y="4115073"/>
          <a:ext cx="11625941" cy="274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542">
                  <a:extLst>
                    <a:ext uri="{9D8B030D-6E8A-4147-A177-3AD203B41FA5}">
                      <a16:colId xmlns:a16="http://schemas.microsoft.com/office/drawing/2014/main" val="112596312"/>
                    </a:ext>
                  </a:extLst>
                </a:gridCol>
                <a:gridCol w="2452915">
                  <a:extLst>
                    <a:ext uri="{9D8B030D-6E8A-4147-A177-3AD203B41FA5}">
                      <a16:colId xmlns:a16="http://schemas.microsoft.com/office/drawing/2014/main" val="309554810"/>
                    </a:ext>
                  </a:extLst>
                </a:gridCol>
                <a:gridCol w="3338285">
                  <a:extLst>
                    <a:ext uri="{9D8B030D-6E8A-4147-A177-3AD203B41FA5}">
                      <a16:colId xmlns:a16="http://schemas.microsoft.com/office/drawing/2014/main" val="3082357740"/>
                    </a:ext>
                  </a:extLst>
                </a:gridCol>
                <a:gridCol w="1683658">
                  <a:extLst>
                    <a:ext uri="{9D8B030D-6E8A-4147-A177-3AD203B41FA5}">
                      <a16:colId xmlns:a16="http://schemas.microsoft.com/office/drawing/2014/main" val="2420160447"/>
                    </a:ext>
                  </a:extLst>
                </a:gridCol>
                <a:gridCol w="2837541">
                  <a:extLst>
                    <a:ext uri="{9D8B030D-6E8A-4147-A177-3AD203B41FA5}">
                      <a16:colId xmlns:a16="http://schemas.microsoft.com/office/drawing/2014/main" val="4284943221"/>
                    </a:ext>
                  </a:extLst>
                </a:gridCol>
              </a:tblGrid>
              <a:tr h="699906">
                <a:tc>
                  <a:txBody>
                    <a:bodyPr/>
                    <a:lstStyle/>
                    <a:p>
                      <a:r>
                        <a:rPr lang="tr-TR" sz="2000" dirty="0"/>
                        <a:t>Sinir kökü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Kuvvet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Duyu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Refleks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Hasta ne yapmakta zorlanır?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40747"/>
                  </a:ext>
                </a:extLst>
              </a:tr>
              <a:tr h="671558">
                <a:tc>
                  <a:txBody>
                    <a:bodyPr/>
                    <a:lstStyle/>
                    <a:p>
                      <a:r>
                        <a:rPr lang="tr-TR" sz="2000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Diz </a:t>
                      </a:r>
                      <a:r>
                        <a:rPr lang="tr-TR" sz="2000" dirty="0" err="1"/>
                        <a:t>ekstansiyonu</a:t>
                      </a:r>
                      <a:r>
                        <a:rPr lang="tr-TR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Ayak </a:t>
                      </a:r>
                      <a:r>
                        <a:rPr lang="tr-TR" sz="2000" dirty="0" err="1"/>
                        <a:t>mediyali</a:t>
                      </a:r>
                      <a:r>
                        <a:rPr lang="tr-TR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Patella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Çömelme/kalkma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5449"/>
                  </a:ext>
                </a:extLst>
              </a:tr>
              <a:tr h="699906">
                <a:tc>
                  <a:txBody>
                    <a:bodyPr/>
                    <a:lstStyle/>
                    <a:p>
                      <a:r>
                        <a:rPr lang="tr-TR" sz="2000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Ayak ve başparmak dorsifleksiyonu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Ayak </a:t>
                      </a:r>
                      <a:r>
                        <a:rPr lang="tr-TR" sz="2000" dirty="0" err="1"/>
                        <a:t>dorsal</a:t>
                      </a:r>
                      <a:r>
                        <a:rPr lang="tr-TR" sz="2000" dirty="0"/>
                        <a:t> yüzü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Topuklarda yürüme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22539"/>
                  </a:ext>
                </a:extLst>
              </a:tr>
              <a:tr h="671558">
                <a:tc>
                  <a:txBody>
                    <a:bodyPr/>
                    <a:lstStyle/>
                    <a:p>
                      <a:r>
                        <a:rPr lang="tr-TR" sz="20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Plantar</a:t>
                      </a:r>
                      <a:r>
                        <a:rPr lang="tr-TR" sz="2000" dirty="0"/>
                        <a:t> fleksiyon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Ayak plantar yüzü ve laterali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Aşil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Parmak ucunda yürüme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74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1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i="1" dirty="0"/>
              <a:t>Düz bacak kaldırma (DBK) testi</a:t>
            </a:r>
          </a:p>
          <a:p>
            <a:endParaRPr lang="tr-T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Sırt üstü yatan hastanın topuğundan ve dizin </a:t>
            </a:r>
            <a:r>
              <a:rPr lang="tr-TR" dirty="0" err="1"/>
              <a:t>ekstansiyonunu</a:t>
            </a:r>
            <a:r>
              <a:rPr lang="tr-TR" dirty="0"/>
              <a:t> korumak için diz kapağından tutularak bacak, kalçadan fleksiyona getirilir.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30- 70° hareket açıklığında bel ve/veya bacağa yayılan ağrı nedeniyle hastanın hareketi durdurması halinde test pozitiftir.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8222D6F-92C3-D991-20DD-A730C960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90" y="332263"/>
            <a:ext cx="3959224" cy="2994797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8A35782D-D12F-8675-7156-C8C7E219AD2A}"/>
              </a:ext>
            </a:extLst>
          </p:cNvPr>
          <p:cNvSpPr/>
          <p:nvPr/>
        </p:nvSpPr>
        <p:spPr>
          <a:xfrm>
            <a:off x="263471" y="2383565"/>
            <a:ext cx="867905" cy="4371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904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07486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i="1" dirty="0"/>
              <a:t>   </a:t>
            </a:r>
            <a:r>
              <a:rPr lang="tr-TR" i="1" dirty="0" err="1"/>
              <a:t>Bragard</a:t>
            </a:r>
            <a:r>
              <a:rPr lang="tr-TR" i="1" dirty="0"/>
              <a:t> testi (ayak bileği dorsifleksiyon testi)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Düz bacak kaldırma testinde ağrı oluştuğunda, hastanın bacağı ağrı </a:t>
            </a:r>
          </a:p>
          <a:p>
            <a:pPr marL="0" indent="0">
              <a:buNone/>
            </a:pPr>
            <a:r>
              <a:rPr lang="tr-TR" dirty="0"/>
              <a:t>   geçene kadar aşağı indirilir ve bu pozisyonda ayağa dorsifleksiyon </a:t>
            </a:r>
          </a:p>
          <a:p>
            <a:pPr marL="0" indent="0">
              <a:buNone/>
            </a:pPr>
            <a:r>
              <a:rPr lang="tr-TR" dirty="0"/>
              <a:t>   yaptırılarak, siyatik sinir gerilmesine bağlı ağrı tekrar oluşturulur.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Ağrı olmaması, uyluk arkasındaki ağrının </a:t>
            </a:r>
            <a:r>
              <a:rPr lang="tr-TR" dirty="0" err="1"/>
              <a:t>hamstring</a:t>
            </a:r>
            <a:r>
              <a:rPr lang="tr-TR" dirty="0"/>
              <a:t> gerginliğine bağlı olduğunu gösterir.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şekilde, </a:t>
            </a:r>
            <a:r>
              <a:rPr lang="tr-TR" dirty="0" err="1"/>
              <a:t>Hamstring</a:t>
            </a:r>
            <a:r>
              <a:rPr lang="tr-TR" dirty="0"/>
              <a:t> kaslarındaki kısalığına bağlı bacak ağrısıyla </a:t>
            </a:r>
          </a:p>
          <a:p>
            <a:pPr marL="0" indent="0">
              <a:buNone/>
            </a:pPr>
            <a:r>
              <a:rPr lang="tr-TR" dirty="0"/>
              <a:t>    Lomber disk hernisine bağlı bacak ağrısı ayrımı yapılmaya çalışılır.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371670F-326E-1C56-BBF8-B1C91573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30" y="0"/>
            <a:ext cx="3763056" cy="3019369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91D9030C-8D8D-5E9E-8DBA-26733009EF87}"/>
              </a:ext>
            </a:extLst>
          </p:cNvPr>
          <p:cNvSpPr/>
          <p:nvPr/>
        </p:nvSpPr>
        <p:spPr>
          <a:xfrm>
            <a:off x="158919" y="2197681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166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i="1" dirty="0"/>
              <a:t>Kontrolateral düz bacak kaldırma testi</a:t>
            </a:r>
          </a:p>
          <a:p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 olmayan bacak kaldırıldığı zaman, semptomatik taraftaki ağrı nedeniyle hareket durdurulursa test pozitiftir ve genellikle büyük bir santral herniasyonu gösterir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57C221-3777-6ACF-6E16-DBD7CD4C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46" y="478972"/>
            <a:ext cx="3914675" cy="2752046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38C700B1-981D-1FAF-DF3B-F14D68BAEEB1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900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819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i="1" dirty="0"/>
              <a:t>   </a:t>
            </a:r>
            <a:r>
              <a:rPr lang="tr-TR" i="1" dirty="0" err="1"/>
              <a:t>Slump</a:t>
            </a:r>
            <a:r>
              <a:rPr lang="tr-TR" i="1" dirty="0"/>
              <a:t> test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 muayene masasının kenarında otururken sırası ile boynu, sırtı ve beli fleksiyona getirilir.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Dizi </a:t>
            </a:r>
            <a:r>
              <a:rPr lang="tr-TR" dirty="0" err="1"/>
              <a:t>ekstansiyonda</a:t>
            </a:r>
            <a:r>
              <a:rPr lang="tr-TR" dirty="0"/>
              <a:t> iken ayak bileği </a:t>
            </a:r>
            <a:r>
              <a:rPr lang="tr-TR" dirty="0" err="1"/>
              <a:t>dorsofleksiyona</a:t>
            </a:r>
            <a:r>
              <a:rPr lang="tr-TR" dirty="0"/>
              <a:t> getirilmeye çalışılır.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Radiküler</a:t>
            </a:r>
            <a:r>
              <a:rPr lang="tr-TR" dirty="0"/>
              <a:t> bacak ağrısında artma olursa test pozitif kabul edilir.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92DB58-15CE-61FB-6C98-3E52F629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1027906"/>
            <a:ext cx="3047050" cy="4937465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0920768F-967D-1273-E9A6-673CD20BB87B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995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i="1" dirty="0"/>
              <a:t>   </a:t>
            </a:r>
            <a:r>
              <a:rPr lang="tr-TR" i="1" dirty="0" err="1"/>
              <a:t>Laseque</a:t>
            </a:r>
            <a:r>
              <a:rPr lang="tr-TR" i="1" dirty="0"/>
              <a:t> testi</a:t>
            </a:r>
          </a:p>
          <a:p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Diz ve kalça eklemi 90° fleksiyon durumundayken, hekim tarafından pasif olarak diz </a:t>
            </a:r>
            <a:r>
              <a:rPr lang="tr-TR" dirty="0" err="1"/>
              <a:t>ekstansiyona</a:t>
            </a:r>
            <a:r>
              <a:rPr lang="tr-TR" dirty="0"/>
              <a:t> doğru getirilir.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Belden bacağa doğru yayılan ağrı olması durumunda test pozitif olarak değerlendirilir.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7DD6543-4A61-BFF0-03EC-D7B15A17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16" y="401617"/>
            <a:ext cx="3748541" cy="2848015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ABFF8DB3-1342-766D-B29D-C137CFD7DAD4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1416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68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i="1" dirty="0"/>
              <a:t>   </a:t>
            </a:r>
            <a:r>
              <a:rPr lang="tr-TR" i="1" dirty="0" err="1"/>
              <a:t>Femoral</a:t>
            </a:r>
            <a:r>
              <a:rPr lang="tr-TR" i="1" dirty="0"/>
              <a:t> sinir germe testi</a:t>
            </a:r>
          </a:p>
          <a:p>
            <a:endParaRPr lang="tr-TR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Yüzüstü yatan hastanın bacağı diz altından tutularak </a:t>
            </a:r>
            <a:r>
              <a:rPr lang="tr-TR" b="0" i="0" dirty="0" err="1">
                <a:effectLst/>
              </a:rPr>
              <a:t>ekstansiyona</a:t>
            </a:r>
            <a:r>
              <a:rPr lang="tr-TR" dirty="0"/>
              <a:t> </a:t>
            </a:r>
            <a:r>
              <a:rPr lang="tr-TR" b="0" i="0" dirty="0">
                <a:effectLst/>
              </a:rPr>
              <a:t>getirilir.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Uyluk ön yüzünde olan ağrı, L2-L4 sinir kökü veya köklerinin etkilendiği disk </a:t>
            </a:r>
            <a:r>
              <a:rPr lang="tr-TR" dirty="0" err="1"/>
              <a:t>hernilerini</a:t>
            </a:r>
            <a:r>
              <a:rPr lang="tr-TR" dirty="0"/>
              <a:t> düşündürür.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BD2664-A919-B564-DAB6-055AAE8C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90" y="764003"/>
            <a:ext cx="3853996" cy="2664997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D58C7A74-5B60-C2D5-1B22-DF29DD2557C4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895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21BAC-CB11-40D1-8946-CD58253C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A417B1-B559-400A-B3C9-5A1DEB56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Tanı ve tedavi hakkında bilgi sahibi olmak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Bel ağrısının risk faktörlerini sayabilmek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Korunma yöntemlerini öğrenmek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b="0" i="0" u="none" strike="noStrike" baseline="0" dirty="0"/>
              <a:t>Sevk kriterlerini sayabilmek</a:t>
            </a:r>
          </a:p>
        </p:txBody>
      </p:sp>
    </p:spTree>
    <p:extLst>
      <p:ext uri="{BB962C8B-B14F-4D97-AF65-F5344CB8AC3E}">
        <p14:creationId xmlns:p14="http://schemas.microsoft.com/office/powerpoint/2010/main" val="83539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i="1" dirty="0"/>
              <a:t>   Çift bacak kaldırma testi (</a:t>
            </a:r>
            <a:r>
              <a:rPr lang="tr-TR" i="1" dirty="0" err="1"/>
              <a:t>Milgram</a:t>
            </a:r>
            <a:r>
              <a:rPr lang="tr-TR" i="1" dirty="0"/>
              <a:t> testi)</a:t>
            </a:r>
          </a:p>
          <a:p>
            <a:endParaRPr lang="tr-TR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Sırt üstü yatan hasta dizlerini kırmadan bacakları 30° kaldırılır.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Belinde ağrı duyarsa veya ağrı nedeniyle bu hareketi yapamazsa test pozitiftir.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Arka elemanlardaki bir patolojiyi, özellikle faset sendromu ve </a:t>
            </a:r>
            <a:r>
              <a:rPr lang="tr-TR" dirty="0" err="1"/>
              <a:t>spondilolistezisi</a:t>
            </a:r>
            <a:r>
              <a:rPr lang="tr-TR" dirty="0"/>
              <a:t> gösterir.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B5601F8-D85A-DD98-2ACA-EB3BE047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3" y="269112"/>
            <a:ext cx="4811486" cy="2843151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3C9FEDB8-7FF6-A711-AC53-97396EFF73CC}"/>
              </a:ext>
            </a:extLst>
          </p:cNvPr>
          <p:cNvSpPr/>
          <p:nvPr/>
        </p:nvSpPr>
        <p:spPr>
          <a:xfrm>
            <a:off x="216976" y="2143314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9366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i="1" dirty="0"/>
              <a:t>   </a:t>
            </a:r>
            <a:r>
              <a:rPr lang="tr-TR" i="1" dirty="0" err="1"/>
              <a:t>Schober</a:t>
            </a:r>
            <a:r>
              <a:rPr lang="tr-TR" i="1" dirty="0"/>
              <a:t> Testi</a:t>
            </a:r>
          </a:p>
          <a:p>
            <a:pPr marL="0" indent="0">
              <a:buNone/>
            </a:pPr>
            <a:endParaRPr lang="tr-TR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b="0" i="0" dirty="0">
                <a:effectLst/>
              </a:rPr>
              <a:t>yakta dik dururken S1 </a:t>
            </a:r>
            <a:r>
              <a:rPr lang="tr-TR" b="0" i="0" dirty="0" err="1">
                <a:effectLst/>
              </a:rPr>
              <a:t>spinöz</a:t>
            </a:r>
            <a:r>
              <a:rPr lang="tr-TR" b="0" i="0" dirty="0">
                <a:effectLst/>
              </a:rPr>
              <a:t> çıkıntısından yukarıya doğru 10 cm işaretlenir.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Hasta yapabildiğince fleksiyon yapar ve ölçüm tekrarlanır.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5 cm </a:t>
            </a:r>
            <a:r>
              <a:rPr lang="tr-TR" dirty="0" err="1"/>
              <a:t>nin</a:t>
            </a:r>
            <a:r>
              <a:rPr lang="tr-TR" dirty="0"/>
              <a:t> altında ise test pozitif.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tr-TR" dirty="0"/>
              <a:t>Ankilozan </a:t>
            </a:r>
            <a:r>
              <a:rPr lang="tr-TR" dirty="0" err="1"/>
              <a:t>spondilit</a:t>
            </a:r>
            <a:r>
              <a:rPr lang="tr-TR" dirty="0"/>
              <a:t> tanısında oldukça değerli bir testtir.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F0BD5D-CCFF-7621-903D-553AC78F1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58" y="980915"/>
            <a:ext cx="3786414" cy="2401568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84422EBD-321B-BC89-8562-433951371666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716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0613F-F341-466D-B7B4-CEAE096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E1F3E9F-3928-1EAD-F765-9F39E715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i="1" dirty="0"/>
              <a:t>Özel Testler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i="1" dirty="0" err="1"/>
              <a:t>Sakroiliak</a:t>
            </a:r>
            <a:r>
              <a:rPr lang="tr-TR" i="1" dirty="0"/>
              <a:t> kompresyon testi</a:t>
            </a:r>
          </a:p>
          <a:p>
            <a:pPr marL="0" indent="0">
              <a:buNone/>
            </a:pPr>
            <a:endParaRPr lang="tr-TR" dirty="0"/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Sakroiliak</a:t>
            </a:r>
            <a:r>
              <a:rPr lang="tr-TR" dirty="0"/>
              <a:t> eklem patolojilerini gösteren en hassas testtir.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Yanyatan</a:t>
            </a:r>
            <a:r>
              <a:rPr lang="tr-TR" dirty="0"/>
              <a:t> hastanın üsteki </a:t>
            </a:r>
            <a:r>
              <a:rPr lang="tr-TR" dirty="0" err="1"/>
              <a:t>krista</a:t>
            </a:r>
            <a:r>
              <a:rPr lang="tr-TR" dirty="0"/>
              <a:t> </a:t>
            </a:r>
            <a:r>
              <a:rPr lang="tr-TR" dirty="0" err="1"/>
              <a:t>iliakası</a:t>
            </a:r>
            <a:r>
              <a:rPr lang="tr-TR" dirty="0"/>
              <a:t> yatağa doğru kuvvetle bastırılır.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 oluşursa test pozitif.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7EFE9AF-ECAC-127D-7236-6BE3D982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668" y="681037"/>
            <a:ext cx="4460874" cy="2651937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09CE2C27-7390-CC09-6353-9744D2E31C42}"/>
              </a:ext>
            </a:extLst>
          </p:cNvPr>
          <p:cNvSpPr/>
          <p:nvPr/>
        </p:nvSpPr>
        <p:spPr>
          <a:xfrm>
            <a:off x="216976" y="2313795"/>
            <a:ext cx="884695" cy="5223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0946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Akut </a:t>
            </a:r>
            <a:r>
              <a:rPr lang="tr-TR" dirty="0" err="1"/>
              <a:t>BA'da</a:t>
            </a:r>
            <a:r>
              <a:rPr lang="tr-TR" dirty="0"/>
              <a:t> tanısal görüntüleme yapılması nadiren gereklidir.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Semptomların ilk 4-6 haftasından sonra hastaların çoğunda işlevsellik geri döner.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Halen BA nedeniyle kısıtlığı varsa, BA olarak ortaya çıkabilen diğer durumlara bakmak için tanısal görüntüleme yapılması düşünülmelidir.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5589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Tanısal görüntüleme yapılması gereken hastalar;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çocuklar, 50 yaşın üzerindekiler, travma hastaları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uygun konservatif tedaviye rağmen iyileşme görülmemesi gibi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</a:t>
            </a:r>
            <a:r>
              <a:rPr lang="tr-TR" dirty="0">
                <a:solidFill>
                  <a:srgbClr val="FF0000"/>
                </a:solidFill>
              </a:rPr>
              <a:t>kırmızı bayrak</a:t>
            </a:r>
            <a:r>
              <a:rPr lang="tr-TR" dirty="0"/>
              <a:t>ların bulunduğu hastalardır.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9976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Asemptomatik bireylerde %20-25 oranında disk dejenerasyonu ve protrüzyonu görülebilmekte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nedenle, tanısal görüntülemedeki anormal bulgular, hastanın ağrısının nedenini olabilir yada olmayabilir.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Tanı ve tedavide karmaşa yaşanmaması için, endikasyon dışı radyolojik tetkik istenmemesine özen gösterilmeli.</a:t>
            </a:r>
          </a:p>
          <a:p>
            <a:pPr marL="0" indent="0">
              <a:buNone/>
            </a:pPr>
            <a:r>
              <a:rPr lang="tr-TR" dirty="0"/>
              <a:t>   (Dördüncül koruma)</a:t>
            </a:r>
          </a:p>
        </p:txBody>
      </p:sp>
    </p:spTree>
    <p:extLst>
      <p:ext uri="{BB962C8B-B14F-4D97-AF65-F5344CB8AC3E}">
        <p14:creationId xmlns:p14="http://schemas.microsoft.com/office/powerpoint/2010/main" val="3389661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08D526DD-D965-7D8E-8B2D-1B7F422BF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42936"/>
              </p:ext>
            </p:extLst>
          </p:nvPr>
        </p:nvGraphicFramePr>
        <p:xfrm>
          <a:off x="838199" y="1306286"/>
          <a:ext cx="11107058" cy="513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440">
                  <a:extLst>
                    <a:ext uri="{9D8B030D-6E8A-4147-A177-3AD203B41FA5}">
                      <a16:colId xmlns:a16="http://schemas.microsoft.com/office/drawing/2014/main" val="2689202674"/>
                    </a:ext>
                  </a:extLst>
                </a:gridCol>
                <a:gridCol w="6948618">
                  <a:extLst>
                    <a:ext uri="{9D8B030D-6E8A-4147-A177-3AD203B41FA5}">
                      <a16:colId xmlns:a16="http://schemas.microsoft.com/office/drawing/2014/main" val="2207826645"/>
                    </a:ext>
                  </a:extLst>
                </a:gridCol>
              </a:tblGrid>
              <a:tr h="441581">
                <a:tc>
                  <a:txBody>
                    <a:bodyPr/>
                    <a:lstStyle/>
                    <a:p>
                      <a:r>
                        <a:rPr lang="tr-TR" dirty="0"/>
                        <a:t>Özel Testler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Endikasyon/Öneri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78080"/>
                  </a:ext>
                </a:extLst>
              </a:tr>
              <a:tr h="1635313">
                <a:tc>
                  <a:txBody>
                    <a:bodyPr/>
                    <a:lstStyle/>
                    <a:p>
                      <a:r>
                        <a:rPr lang="tr-TR" dirty="0"/>
                        <a:t>Düz filmler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Akut </a:t>
                      </a:r>
                      <a:r>
                        <a:rPr lang="tr-TR" dirty="0" err="1"/>
                        <a:t>BA'da</a:t>
                      </a:r>
                      <a:r>
                        <a:rPr lang="tr-TR" dirty="0"/>
                        <a:t> kırmızı bayraklar olmadığı sürece rutin olarak önerilmez.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Fraktürlerin dışlanması için önerilir.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Oblik filmler sadece bulgular </a:t>
                      </a:r>
                      <a:r>
                        <a:rPr lang="tr-TR" dirty="0" err="1"/>
                        <a:t>spondilolistezis</a:t>
                      </a:r>
                      <a:r>
                        <a:rPr lang="tr-TR" dirty="0"/>
                        <a:t> veya </a:t>
                      </a:r>
                      <a:r>
                        <a:rPr lang="tr-TR" dirty="0" err="1"/>
                        <a:t>spondilolizisi</a:t>
                      </a:r>
                      <a:r>
                        <a:rPr lang="tr-TR" dirty="0"/>
                        <a:t> düşündürüyorsa önerilir.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865106"/>
                  </a:ext>
                </a:extLst>
              </a:tr>
              <a:tr h="1217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Elektrofizyolojik testler (EMG ve SPEP)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Sinir kökü disfonksiyonu ile bacak semptomları </a:t>
                      </a:r>
                      <a:r>
                        <a:rPr lang="tr-TR" sz="18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dirty="0"/>
                        <a:t>6 hafta ise düşünülebilir. 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Not: </a:t>
                      </a:r>
                      <a:r>
                        <a:rPr lang="tr-TR" dirty="0" err="1"/>
                        <a:t>Radikulopati</a:t>
                      </a:r>
                      <a:r>
                        <a:rPr lang="tr-TR" dirty="0"/>
                        <a:t> belirgin ise önerilmez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20868"/>
                  </a:ext>
                </a:extLst>
              </a:tr>
              <a:tr h="1635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MRG ve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Bel bağlantılı bacak semptomları ve klinik olarak saptanabilen sinir kökü hasarı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Spinal stenozu düşündüren nörolojik </a:t>
                      </a:r>
                      <a:r>
                        <a:rPr lang="tr-TR" dirty="0" err="1"/>
                        <a:t>kladikasyon</a:t>
                      </a:r>
                      <a:r>
                        <a:rPr lang="tr-TR" dirty="0"/>
                        <a:t> öyküsü</a:t>
                      </a:r>
                    </a:p>
                    <a:p>
                      <a:endParaRPr lang="tr-TR" dirty="0"/>
                    </a:p>
                    <a:p>
                      <a:r>
                        <a:rPr lang="tr-TR" dirty="0"/>
                        <a:t>CES, kırık, enfeksiyon, tümör düşündüren bulgular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86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332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Testleri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Hasta öyküsü ve incelemeye dayanarak, romatolojik, enfeksiyöz,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onkolojik, </a:t>
            </a:r>
            <a:r>
              <a:rPr lang="tr-TR" dirty="0" err="1"/>
              <a:t>non</a:t>
            </a:r>
            <a:r>
              <a:rPr lang="tr-TR" dirty="0"/>
              <a:t>-spinal nedenlerden şüphelenildiğinde, ayrıca çok yaşlı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hastalarda laboratuvar tetkikleri istenmeli</a:t>
            </a:r>
          </a:p>
        </p:txBody>
      </p:sp>
      <p:pic>
        <p:nvPicPr>
          <p:cNvPr id="4" name="Picture 4" descr="Kan alma tüplerini ve çeşitlerini biliyor musunuz? - Mert Laboratuvar  Malzemeleri">
            <a:extLst>
              <a:ext uri="{FF2B5EF4-FFF2-40B4-BE49-F238E27FC236}">
                <a16:creationId xmlns:a16="http://schemas.microsoft.com/office/drawing/2014/main" id="{F80619AE-1B19-1394-EE98-693F4CB5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87" y="3542439"/>
            <a:ext cx="4304449" cy="29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65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Testleri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ESR'nin</a:t>
            </a:r>
            <a:r>
              <a:rPr lang="tr-TR" dirty="0"/>
              <a:t> 50 mm/</a:t>
            </a:r>
            <a:r>
              <a:rPr lang="tr-TR" dirty="0" err="1"/>
              <a:t>h’in</a:t>
            </a:r>
            <a:r>
              <a:rPr lang="tr-TR" dirty="0"/>
              <a:t> üzerinde olması kanser, enfeksiyon veya enflamatuvar hastalık düşündürür.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BUN, kreatinin, TİT böbrek ya da idrar yolları hastalığının tanımlanmasında yardımcıdır.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ESR ve CRP spinal enfeksiyonlarda tedavinin seyrini takip etmede kullanılabilir.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Spinal enfeksiyondan önce sıklıkla idrar yolu enfeksiyonu geliştiğinden, idrar tahlili ve idrar kültürü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3562662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6BAF4B-4C58-0C55-F53A-C241A3F6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7291909-980F-C77C-D625-C80041BD1F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7117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892799">
                  <a:extLst>
                    <a:ext uri="{9D8B030D-6E8A-4147-A177-3AD203B41FA5}">
                      <a16:colId xmlns:a16="http://schemas.microsoft.com/office/drawing/2014/main" val="2136181508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2930259776"/>
                    </a:ext>
                  </a:extLst>
                </a:gridCol>
                <a:gridCol w="3468915">
                  <a:extLst>
                    <a:ext uri="{9D8B030D-6E8A-4147-A177-3AD203B41FA5}">
                      <a16:colId xmlns:a16="http://schemas.microsoft.com/office/drawing/2014/main" val="2852949999"/>
                    </a:ext>
                  </a:extLst>
                </a:gridCol>
              </a:tblGrid>
              <a:tr h="316726">
                <a:tc>
                  <a:txBody>
                    <a:bodyPr/>
                    <a:lstStyle/>
                    <a:p>
                      <a:r>
                        <a:rPr lang="tr-TR" sz="1700" dirty="0"/>
                        <a:t>KIRMIZI BAYRAK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DURUM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AKSİYON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54513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Kanser öyküsü</a:t>
                      </a:r>
                    </a:p>
                    <a:p>
                      <a:r>
                        <a:rPr lang="tr-TR" sz="1700" dirty="0"/>
                        <a:t>Açıklanamayan kilo kaybı</a:t>
                      </a:r>
                    </a:p>
                    <a:p>
                      <a:r>
                        <a:rPr lang="tr-TR" sz="1700" dirty="0"/>
                        <a:t>Yaş ≥50</a:t>
                      </a:r>
                    </a:p>
                    <a:p>
                      <a:r>
                        <a:rPr lang="tr-TR" sz="1700" dirty="0"/>
                        <a:t>Tedavi ile düzelmeme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Ağrı </a:t>
                      </a:r>
                      <a:r>
                        <a:rPr lang="tr-TR" sz="1700" b="0" kern="1200" dirty="0">
                          <a:solidFill>
                            <a:schemeClr val="dk1"/>
                          </a:solidFill>
                          <a:effectLst/>
                        </a:rPr>
                        <a:t>≥</a:t>
                      </a:r>
                      <a:r>
                        <a:rPr lang="tr-TR" sz="17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700" dirty="0"/>
                        <a:t>4-6hafta; Gece/İstirahat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Kanser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Görüntüleme</a:t>
                      </a:r>
                    </a:p>
                    <a:p>
                      <a:r>
                        <a:rPr lang="tr-TR" sz="1700" dirty="0"/>
                        <a:t>CBC, ESR</a:t>
                      </a:r>
                    </a:p>
                    <a:p>
                      <a:r>
                        <a:rPr lang="tr-TR" sz="1700" dirty="0"/>
                        <a:t>Olası Primer Malignite </a:t>
                      </a:r>
                      <a:r>
                        <a:rPr lang="tr-TR" sz="1700" dirty="0" err="1"/>
                        <a:t>AraştırılmaIı</a:t>
                      </a:r>
                      <a:r>
                        <a:rPr lang="tr-TR" sz="1700" dirty="0"/>
                        <a:t>                         (PSA, MAMOGRAFİ)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59994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Ateş</a:t>
                      </a:r>
                    </a:p>
                    <a:p>
                      <a:r>
                        <a:rPr lang="tr-TR" sz="1700" dirty="0"/>
                        <a:t>İV madde kullanımı</a:t>
                      </a:r>
                    </a:p>
                    <a:p>
                      <a:r>
                        <a:rPr lang="tr-TR" sz="1700" dirty="0"/>
                        <a:t>Yakın zamanda bakteriyel enfeksiyon: ÜSE, deri, pnömoni </a:t>
                      </a:r>
                    </a:p>
                    <a:p>
                      <a:r>
                        <a:rPr lang="tr-TR" sz="1700" dirty="0" err="1"/>
                        <a:t>İmmun</a:t>
                      </a:r>
                      <a:r>
                        <a:rPr lang="tr-TR" sz="1700" dirty="0"/>
                        <a:t> yetmezlik(steroid, organ </a:t>
                      </a:r>
                      <a:r>
                        <a:rPr lang="tr-TR" sz="1700" dirty="0" err="1"/>
                        <a:t>transplantasyonu,DM</a:t>
                      </a:r>
                      <a:r>
                        <a:rPr lang="tr-TR" sz="1700" dirty="0"/>
                        <a:t>, HIV)</a:t>
                      </a:r>
                    </a:p>
                    <a:p>
                      <a:r>
                        <a:rPr lang="tr-TR" sz="1700" dirty="0"/>
                        <a:t>İstirahat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Enfeksiyon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MRG,CBC,ESR,TİT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8434"/>
                  </a:ext>
                </a:extLst>
              </a:tr>
              <a:tr h="1266902">
                <a:tc>
                  <a:txBody>
                    <a:bodyPr/>
                    <a:lstStyle/>
                    <a:p>
                      <a:r>
                        <a:rPr lang="tr-TR" sz="1700" dirty="0"/>
                        <a:t>Üriner retansiyon veya inkontinans</a:t>
                      </a:r>
                    </a:p>
                    <a:p>
                      <a:r>
                        <a:rPr lang="tr-TR" sz="1700" dirty="0"/>
                        <a:t>Eyer tarzı hissizlik</a:t>
                      </a:r>
                    </a:p>
                    <a:p>
                      <a:r>
                        <a:rPr lang="tr-TR" sz="1700" dirty="0"/>
                        <a:t>Anal </a:t>
                      </a:r>
                      <a:r>
                        <a:rPr lang="tr-TR" sz="1700" dirty="0" err="1"/>
                        <a:t>sfinkter</a:t>
                      </a:r>
                      <a:r>
                        <a:rPr lang="tr-TR" sz="1700" dirty="0"/>
                        <a:t> tonusunda azalma/</a:t>
                      </a:r>
                      <a:r>
                        <a:rPr lang="tr-TR" sz="1700" dirty="0" err="1"/>
                        <a:t>fekal</a:t>
                      </a:r>
                      <a:r>
                        <a:rPr lang="tr-TR" sz="1700" dirty="0"/>
                        <a:t> inkontinans</a:t>
                      </a:r>
                    </a:p>
                    <a:p>
                      <a:r>
                        <a:rPr lang="tr-TR" sz="1700" dirty="0"/>
                        <a:t>Bilateral alt ekstremite güçsüzlüğü/hissizliği veya </a:t>
                      </a:r>
                    </a:p>
                    <a:p>
                      <a:r>
                        <a:rPr lang="tr-TR" sz="1700" dirty="0"/>
                        <a:t>Progresif nörolojik defisit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err="1"/>
                        <a:t>Kauda</a:t>
                      </a:r>
                      <a:r>
                        <a:rPr lang="tr-TR" sz="1700" dirty="0"/>
                        <a:t> </a:t>
                      </a:r>
                      <a:r>
                        <a:rPr lang="tr-TR" sz="1700" dirty="0" err="1"/>
                        <a:t>equina</a:t>
                      </a:r>
                      <a:r>
                        <a:rPr lang="tr-TR" sz="1700" dirty="0"/>
                        <a:t> sendromu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Acil cerrahi konsültasyon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48862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Kortikosteroid kullanımı</a:t>
                      </a:r>
                    </a:p>
                    <a:p>
                      <a:r>
                        <a:rPr lang="tr-TR" sz="1700" dirty="0"/>
                        <a:t>Yaş ≥70 veya osteoporoz hikayesi</a:t>
                      </a:r>
                    </a:p>
                    <a:p>
                      <a:r>
                        <a:rPr lang="tr-TR" sz="1700" dirty="0"/>
                        <a:t>Yakın zamanda belirgin travma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Fraktür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tr-TR" sz="1700" dirty="0"/>
                    </a:p>
                    <a:p>
                      <a:endParaRPr lang="tr-TR" sz="1700" dirty="0"/>
                    </a:p>
                    <a:p>
                      <a:endParaRPr lang="tr-TR" sz="1700" dirty="0"/>
                    </a:p>
                    <a:p>
                      <a:r>
                        <a:rPr lang="tr-TR" sz="1700" dirty="0"/>
                        <a:t>     Görüntüleme</a:t>
                      </a:r>
                    </a:p>
                    <a:p>
                      <a:r>
                        <a:rPr lang="tr-TR" sz="1700" dirty="0"/>
                        <a:t>     Cerrahi </a:t>
                      </a:r>
                      <a:r>
                        <a:rPr lang="tr-TR" sz="1700" dirty="0" err="1"/>
                        <a:t>konsultasyon</a:t>
                      </a:r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78864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Abdominal </a:t>
                      </a:r>
                      <a:r>
                        <a:rPr lang="tr-TR" sz="1700" dirty="0" err="1"/>
                        <a:t>pulsatil</a:t>
                      </a:r>
                      <a:r>
                        <a:rPr lang="tr-TR" sz="1700" dirty="0"/>
                        <a:t> kitle</a:t>
                      </a:r>
                    </a:p>
                    <a:p>
                      <a:r>
                        <a:rPr lang="tr-TR" sz="1700" dirty="0"/>
                        <a:t>Diğer aterosklerotik hastalıklar, </a:t>
                      </a:r>
                    </a:p>
                    <a:p>
                      <a:r>
                        <a:rPr lang="tr-TR" sz="1700" dirty="0"/>
                        <a:t>İstirahat/gece ağrısı; yaş ≥60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Akut abdominal anevrizma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dirty="0"/>
                        <a:t>görüntüleme ve cerrahi </a:t>
                      </a:r>
                      <a:r>
                        <a:rPr lang="tr-TR" dirty="0" err="1"/>
                        <a:t>konsultasyon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30477"/>
                  </a:ext>
                </a:extLst>
              </a:tr>
              <a:tr h="791814">
                <a:tc>
                  <a:txBody>
                    <a:bodyPr/>
                    <a:lstStyle/>
                    <a:p>
                      <a:r>
                        <a:rPr lang="tr-TR" sz="1700" dirty="0"/>
                        <a:t>Majör kas güçsüzlüğü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/>
                        <a:t>Belirgin fıtıklaşmış </a:t>
                      </a:r>
                      <a:r>
                        <a:rPr lang="tr-TR" sz="1700" dirty="0" err="1"/>
                        <a:t>nukleuspulposus</a:t>
                      </a:r>
                      <a:r>
                        <a:rPr lang="tr-TR" sz="1700" dirty="0"/>
                        <a:t> (HNP)</a:t>
                      </a:r>
                    </a:p>
                    <a:p>
                      <a:endParaRPr lang="tr-TR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dirty="0"/>
                        <a:t>görüntüleme ve cerrahi </a:t>
                      </a:r>
                      <a:r>
                        <a:rPr lang="tr-TR" dirty="0" err="1"/>
                        <a:t>konsultasyon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7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232323"/>
                </a:solidFill>
                <a:effectLst/>
              </a:rPr>
              <a:t>Bel </a:t>
            </a:r>
            <a:r>
              <a:rPr lang="tr-TR" i="0" dirty="0">
                <a:solidFill>
                  <a:srgbClr val="232323"/>
                </a:solidFill>
                <a:effectLst/>
              </a:rPr>
              <a:t>ağrısı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: Kosta kenarının altında ve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inferior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</a:rPr>
              <a:t>gluteal</a:t>
            </a:r>
            <a:r>
              <a:rPr lang="tr-TR" b="0" i="0" dirty="0">
                <a:solidFill>
                  <a:srgbClr val="232323"/>
                </a:solidFill>
                <a:effectLst/>
              </a:rPr>
              <a:t> katlantının üstündeki rahatsızlık, gerilim ve sertlik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232323"/>
                </a:solidFill>
                <a:effectLst/>
              </a:rPr>
              <a:t>Birinci basamakta soğuk algınlığından sonra en sık görülen rahatsızlık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b="0" i="0" dirty="0">
              <a:solidFill>
                <a:srgbClr val="232323"/>
              </a:solidFill>
              <a:effectLst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232323"/>
                </a:solidFill>
                <a:effectLst/>
              </a:rPr>
              <a:t>İş gücü ve işlev kaybına neden olduğundan toplumların temel sağlık sorunlarından birisidir</a:t>
            </a:r>
          </a:p>
        </p:txBody>
      </p:sp>
    </p:spTree>
    <p:extLst>
      <p:ext uri="{BB962C8B-B14F-4D97-AF65-F5344CB8AC3E}">
        <p14:creationId xmlns:p14="http://schemas.microsoft.com/office/powerpoint/2010/main" val="3429004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22DE94-ED9D-4692-918A-8CD92E46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tr-TR" dirty="0"/>
              <a:t>BAZI SPESİFİK BEL AĞRISI NEDENLERİ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1509E6-68AD-7283-FCF6-AEDEE1A0E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574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B1158A-685B-5C21-ADE5-E83591B6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LUMBAR STRAİN/SPRAİN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FD695C-07AE-07BF-D66B-1311D6A4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sık</a:t>
            </a:r>
          </a:p>
          <a:p>
            <a:r>
              <a:rPr lang="tr-TR" dirty="0"/>
              <a:t>Akut başlangıç </a:t>
            </a:r>
          </a:p>
          <a:p>
            <a:r>
              <a:rPr lang="tr-TR" dirty="0"/>
              <a:t>Genelde travma mevcut </a:t>
            </a:r>
          </a:p>
          <a:p>
            <a:r>
              <a:rPr lang="tr-TR" dirty="0"/>
              <a:t>Semptomlar aktivite ile artar, istirahatle azalır </a:t>
            </a:r>
          </a:p>
          <a:p>
            <a:r>
              <a:rPr lang="tr-TR" dirty="0" err="1"/>
              <a:t>Paraspinal</a:t>
            </a:r>
            <a:r>
              <a:rPr lang="tr-TR" dirty="0"/>
              <a:t> spazm ve hassasiyet</a:t>
            </a:r>
          </a:p>
          <a:p>
            <a:r>
              <a:rPr lang="tr-TR" dirty="0"/>
              <a:t>Ağrı belde lokalizedir, yayılımı yok</a:t>
            </a:r>
          </a:p>
          <a:p>
            <a:r>
              <a:rPr lang="tr-TR" altLang="tr-TR" sz="2800" dirty="0">
                <a:cs typeface="Times New Roman" panose="02020603050405020304" pitchFamily="18" charset="0"/>
              </a:rPr>
              <a:t>Refleksler, duyu, motor bulgular ve diğer nörolojik belirtiler normal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2156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94E9E-094E-289C-EBE8-B871599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DİSK HERNİSİ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835BD9-AA67-E8FD-D586-919A42720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Ağrı sıklıkla oturma ile artar </a:t>
            </a:r>
          </a:p>
          <a:p>
            <a:r>
              <a:rPr lang="tr-TR" dirty="0"/>
              <a:t>Ağrı alt ekstremiteye sıklıkla diz altına yayılır </a:t>
            </a:r>
          </a:p>
          <a:p>
            <a:r>
              <a:rPr lang="tr-TR" dirty="0" err="1"/>
              <a:t>Dermatomal</a:t>
            </a:r>
            <a:r>
              <a:rPr lang="tr-TR" dirty="0"/>
              <a:t> patern gösterir </a:t>
            </a:r>
          </a:p>
          <a:p>
            <a:r>
              <a:rPr lang="tr-TR" dirty="0"/>
              <a:t>Düz bacak kaldırma testi pozitiftir</a:t>
            </a:r>
          </a:p>
          <a:p>
            <a:r>
              <a:rPr lang="tr-TR" dirty="0"/>
              <a:t>%90 L4-L5 veya L5-S1 disk hernisi</a:t>
            </a:r>
          </a:p>
          <a:p>
            <a:r>
              <a:rPr lang="tr-TR" dirty="0"/>
              <a:t>30-50 yaş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156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94E9E-094E-289C-EBE8-B871599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DİSK HERNİSİ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835BD9-AA67-E8FD-D586-919A42720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          Ağrıyı artırır.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Ayakta durmak şikayetleri azaltır.</a:t>
            </a:r>
          </a:p>
          <a:p>
            <a:pPr marL="0" indent="0">
              <a:buNone/>
            </a:pPr>
            <a:r>
              <a:rPr lang="tr-TR" dirty="0"/>
              <a:t>Uygun pozisyonda yatmak rahatlatır.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324DE1B-2D8D-F388-F050-57C3027FB192}"/>
              </a:ext>
            </a:extLst>
          </p:cNvPr>
          <p:cNvSpPr/>
          <p:nvPr/>
        </p:nvSpPr>
        <p:spPr>
          <a:xfrm>
            <a:off x="838200" y="1690688"/>
            <a:ext cx="3425372" cy="2042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/>
              <a:t>Öksürmek</a:t>
            </a:r>
          </a:p>
          <a:p>
            <a:pPr algn="ctr"/>
            <a:r>
              <a:rPr lang="tr-TR" sz="2300" dirty="0"/>
              <a:t>Hapşırmak</a:t>
            </a:r>
          </a:p>
          <a:p>
            <a:pPr algn="ctr"/>
            <a:r>
              <a:rPr lang="tr-TR" sz="2300" dirty="0"/>
              <a:t> Ikınmak</a:t>
            </a:r>
          </a:p>
          <a:p>
            <a:pPr algn="ctr"/>
            <a:r>
              <a:rPr lang="tr-TR" sz="2300" dirty="0"/>
              <a:t>Oturmak </a:t>
            </a:r>
          </a:p>
          <a:p>
            <a:pPr algn="ctr"/>
            <a:r>
              <a:rPr lang="tr-TR" sz="2300" dirty="0"/>
              <a:t>Öne eğilmek</a:t>
            </a:r>
          </a:p>
        </p:txBody>
      </p:sp>
      <p:pic>
        <p:nvPicPr>
          <p:cNvPr id="5" name="Picture 4" descr="http://www.bodyworkresource.com/blog/wp-content/uploads/2011/06/discherniation.jpg">
            <a:extLst>
              <a:ext uri="{FF2B5EF4-FFF2-40B4-BE49-F238E27FC236}">
                <a16:creationId xmlns:a16="http://schemas.microsoft.com/office/drawing/2014/main" id="{0CA15E5F-AEA1-E202-2473-5F4EBDE5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0785" y="879248"/>
            <a:ext cx="4584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2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78801-7F32-42B2-7E06-4102334F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SPİNAL STENOZ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FECC0-2245-1CEE-AE8F-CD6FD348D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Ağrı oturma ve fleksiyonla azalabilir </a:t>
            </a:r>
          </a:p>
          <a:p>
            <a:r>
              <a:rPr lang="tr-TR" dirty="0"/>
              <a:t>Genelde bilateral alt ekstremitede </a:t>
            </a:r>
            <a:r>
              <a:rPr lang="tr-TR" dirty="0" err="1"/>
              <a:t>parestezi</a:t>
            </a:r>
            <a:r>
              <a:rPr lang="tr-TR" dirty="0"/>
              <a:t> </a:t>
            </a:r>
          </a:p>
          <a:p>
            <a:r>
              <a:rPr lang="tr-TR" dirty="0"/>
              <a:t>Nörojenik </a:t>
            </a:r>
            <a:r>
              <a:rPr lang="tr-TR" dirty="0" err="1"/>
              <a:t>klaudikasyon</a:t>
            </a:r>
            <a:r>
              <a:rPr lang="tr-TR" dirty="0"/>
              <a:t> </a:t>
            </a:r>
          </a:p>
          <a:p>
            <a:r>
              <a:rPr lang="tr-TR" dirty="0"/>
              <a:t>Yaşlı hasta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FCD3C2-1894-9E78-BA15-999BEC9A2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04" y="986528"/>
            <a:ext cx="4774096" cy="48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4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F2FEB-30D2-C9CE-B358-78506D94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ANKİLOZAN SPONDİLİT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E15BFA-CAAE-8426-BF08-D688A0F6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Sakroiliak</a:t>
            </a:r>
            <a:r>
              <a:rPr lang="tr-TR" dirty="0"/>
              <a:t> eklemleri ve omurgayı tutar</a:t>
            </a:r>
          </a:p>
          <a:p>
            <a:endParaRPr lang="tr-TR" dirty="0"/>
          </a:p>
          <a:p>
            <a:r>
              <a:rPr lang="tr-TR" dirty="0"/>
              <a:t>Kronik ve inflamatuar bir hastalık</a:t>
            </a:r>
          </a:p>
          <a:p>
            <a:endParaRPr lang="tr-TR" dirty="0"/>
          </a:p>
          <a:p>
            <a:r>
              <a:rPr lang="tr-TR" dirty="0"/>
              <a:t>İlk başvuru yakınması erken yaşta gelişen inflamatuar bel ağrısı</a:t>
            </a:r>
          </a:p>
          <a:p>
            <a:endParaRPr lang="tr-TR" dirty="0"/>
          </a:p>
          <a:p>
            <a:r>
              <a:rPr lang="tr-TR" dirty="0"/>
              <a:t>Omurgadaki eklem ve ligamanların ankilozundan dolayı esneklik kaybolur.</a:t>
            </a:r>
          </a:p>
          <a:p>
            <a:endParaRPr lang="tr-TR" dirty="0"/>
          </a:p>
          <a:p>
            <a:r>
              <a:rPr lang="tr-TR" dirty="0"/>
              <a:t>Muayenede lomber omurga hareketleri genelde kısıtlıdır.                            </a:t>
            </a:r>
            <a:r>
              <a:rPr lang="tr-TR" sz="2800" dirty="0"/>
              <a:t> (</a:t>
            </a:r>
            <a:r>
              <a:rPr lang="tr-TR" sz="2800" i="0" dirty="0" err="1">
                <a:effectLst/>
              </a:rPr>
              <a:t>Schober</a:t>
            </a:r>
            <a:r>
              <a:rPr lang="tr-TR" sz="2800" i="0" dirty="0">
                <a:effectLst/>
              </a:rPr>
              <a:t> Testi pozitif</a:t>
            </a:r>
            <a:r>
              <a:rPr lang="tr-TR" sz="2800" dirty="0"/>
              <a:t>)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1371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F2FEB-30D2-C9CE-B358-78506D94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ANKİLOZAN SPONDİLİT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E15BFA-CAAE-8426-BF08-D688A0F6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Genelde erkek ve genç </a:t>
            </a:r>
          </a:p>
          <a:p>
            <a:r>
              <a:rPr lang="tr-TR" dirty="0"/>
              <a:t>Sabah tutukluğu </a:t>
            </a:r>
          </a:p>
          <a:p>
            <a:r>
              <a:rPr lang="tr-TR" dirty="0"/>
              <a:t>Gece ağrısı </a:t>
            </a:r>
          </a:p>
          <a:p>
            <a:r>
              <a:rPr lang="tr-TR" dirty="0"/>
              <a:t>Aktivite ile ağrının azalması </a:t>
            </a:r>
          </a:p>
          <a:p>
            <a:r>
              <a:rPr lang="tr-TR" dirty="0"/>
              <a:t>Direkt grafi </a:t>
            </a:r>
          </a:p>
          <a:p>
            <a:r>
              <a:rPr lang="tr-TR" dirty="0"/>
              <a:t>Aktif dönemde ESR ve CRP artar. HLA-B27 (+)</a:t>
            </a:r>
          </a:p>
          <a:p>
            <a:endParaRPr lang="tr-TR" sz="28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D660A5A-CE96-CB50-C815-E4C46EC1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7" t="9746"/>
          <a:stretch/>
        </p:blipFill>
        <p:spPr>
          <a:xfrm>
            <a:off x="6662057" y="365125"/>
            <a:ext cx="4281715" cy="30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08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Spesifik </a:t>
            </a:r>
            <a:r>
              <a:rPr lang="tr-TR" dirty="0" err="1"/>
              <a:t>BA’da</a:t>
            </a:r>
            <a:r>
              <a:rPr lang="tr-TR" dirty="0"/>
              <a:t> tedavi, altta yatan hastalığa özgüdür ve nedenin ortadan kaldırılmasına yöneliktir.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Kırmızı bayraklar yoksa, öykü ve fizik muayene altta yatan başka bir sebep düşündürmüyorsa, mekanik bel ağrısı tanısı konulabilir ve tedavi başlanabilir.</a:t>
            </a:r>
          </a:p>
        </p:txBody>
      </p:sp>
    </p:spTree>
    <p:extLst>
      <p:ext uri="{BB962C8B-B14F-4D97-AF65-F5344CB8AC3E}">
        <p14:creationId xmlns:p14="http://schemas.microsoft.com/office/powerpoint/2010/main" val="568608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5B8F-9C81-887F-A88E-DBCDC0E9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00F10-2829-901C-5741-9AA0D50E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600" i="1" dirty="0">
                <a:solidFill>
                  <a:schemeClr val="accent1">
                    <a:lumMod val="75000"/>
                  </a:schemeClr>
                </a:solidFill>
              </a:rPr>
              <a:t>Spesifik olmayan </a:t>
            </a:r>
            <a:r>
              <a:rPr lang="tr-TR" sz="3600" i="1" dirty="0" err="1">
                <a:solidFill>
                  <a:schemeClr val="accent1">
                    <a:lumMod val="75000"/>
                  </a:schemeClr>
                </a:solidFill>
              </a:rPr>
              <a:t>BA’da</a:t>
            </a:r>
            <a:r>
              <a:rPr lang="tr-TR" sz="3600" i="1" dirty="0">
                <a:solidFill>
                  <a:schemeClr val="accent1">
                    <a:lumMod val="75000"/>
                  </a:schemeClr>
                </a:solidFill>
              </a:rPr>
              <a:t> tedavi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Ağrının giderilmesi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Yeterli omurga hareketliliğinin sağlanması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Fonksiyonel bozukluğun en aza indirilmesi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Akut ağrı ataklarının ve kronikleşmenin önlenmesi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Özürlülüğün önüne geçilmesi</a:t>
            </a:r>
          </a:p>
        </p:txBody>
      </p:sp>
    </p:spTree>
    <p:extLst>
      <p:ext uri="{BB962C8B-B14F-4D97-AF65-F5344CB8AC3E}">
        <p14:creationId xmlns:p14="http://schemas.microsoft.com/office/powerpoint/2010/main" val="2524069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77ED00-6154-51BA-CF55-DE827EBF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0" y="365125"/>
            <a:ext cx="10515600" cy="1325563"/>
          </a:xfrm>
        </p:spPr>
        <p:txBody>
          <a:bodyPr/>
          <a:lstStyle/>
          <a:p>
            <a:r>
              <a:rPr lang="tr-TR" b="1" dirty="0"/>
              <a:t>Hasta Eğitimi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B7A838-EDFE-E012-4878-6F1F6DE74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Hastalık hakkında bilgilendirilir.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Semptomların azaltılması için gerekli basit kurallar öğretilir.                        (Uygun ağırlık kaldırma yöntemleri </a:t>
            </a:r>
            <a:r>
              <a:rPr lang="tr-TR" dirty="0" err="1"/>
              <a:t>vs</a:t>
            </a:r>
            <a:r>
              <a:rPr lang="tr-TR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Sigara kullanımı obezite gibi risk faktörleri belirlenir.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Özel-ileri araştırmaların gereksizliği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Tedaviye aktif katılım sağlanır.</a:t>
            </a:r>
          </a:p>
          <a:p>
            <a:endParaRPr lang="tr-TR" dirty="0"/>
          </a:p>
        </p:txBody>
      </p:sp>
      <p:pic>
        <p:nvPicPr>
          <p:cNvPr id="4098" name="Picture 2" descr="Bakım Elemanı Yetiştirme ve Geliştirme">
            <a:extLst>
              <a:ext uri="{FF2B5EF4-FFF2-40B4-BE49-F238E27FC236}">
                <a16:creationId xmlns:a16="http://schemas.microsoft.com/office/drawing/2014/main" id="{766A3E63-476C-CD41-186E-FAA1A472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77" y="4628014"/>
            <a:ext cx="5284761" cy="22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8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 insidansı yıllık %15 ve yaşam boyu prevalansı %60-90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Ülkemizde yaşam boyu prevalans, kentsel yerleşim bölgelerinde %50’lere, kırsalda ise %80’lere ulaşmaktadır.</a:t>
            </a:r>
          </a:p>
          <a:p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A6DE356-40BE-C1A7-9876-463E172B584B}"/>
              </a:ext>
            </a:extLst>
          </p:cNvPr>
          <p:cNvSpPr txBox="1">
            <a:spLocks/>
          </p:cNvSpPr>
          <p:nvPr/>
        </p:nvSpPr>
        <p:spPr>
          <a:xfrm>
            <a:off x="9183914" y="1825625"/>
            <a:ext cx="395514" cy="26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1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75B8C3F8-3112-7847-1F99-DF7FE490EAEC}"/>
              </a:ext>
            </a:extLst>
          </p:cNvPr>
          <p:cNvSpPr txBox="1">
            <a:spLocks/>
          </p:cNvSpPr>
          <p:nvPr/>
        </p:nvSpPr>
        <p:spPr>
          <a:xfrm>
            <a:off x="7442200" y="3296784"/>
            <a:ext cx="395514" cy="26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2,3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A0055A3D-C6E7-6E78-8715-64C0CF401692}"/>
              </a:ext>
            </a:extLst>
          </p:cNvPr>
          <p:cNvSpPr txBox="1">
            <a:spLocks/>
          </p:cNvSpPr>
          <p:nvPr/>
        </p:nvSpPr>
        <p:spPr>
          <a:xfrm>
            <a:off x="838200" y="5265511"/>
            <a:ext cx="3849914" cy="26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1.Current Aile Hekimliği Tanı ve Tedavi(2020)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91FE8E5-B0E7-1908-495E-67F8DF6B5504}"/>
              </a:ext>
            </a:extLst>
          </p:cNvPr>
          <p:cNvSpPr txBox="1">
            <a:spLocks/>
          </p:cNvSpPr>
          <p:nvPr/>
        </p:nvSpPr>
        <p:spPr>
          <a:xfrm>
            <a:off x="838200" y="5525294"/>
            <a:ext cx="10515600" cy="65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2. </a:t>
            </a:r>
            <a:r>
              <a:rPr lang="tr-TR" sz="1200" dirty="0" err="1"/>
              <a:t>Gilgil</a:t>
            </a:r>
            <a:r>
              <a:rPr lang="tr-TR" sz="1200" dirty="0"/>
              <a:t> E, Kaçar C, Bütün B, Tuncer T, </a:t>
            </a:r>
            <a:r>
              <a:rPr lang="tr-TR" sz="1200" dirty="0" err="1"/>
              <a:t>Urhan</a:t>
            </a:r>
            <a:r>
              <a:rPr lang="tr-TR" sz="1200" dirty="0"/>
              <a:t> S, </a:t>
            </a:r>
            <a:r>
              <a:rPr lang="tr-TR" sz="1200" dirty="0" err="1"/>
              <a:t>Yildirim</a:t>
            </a:r>
            <a:r>
              <a:rPr lang="tr-TR" sz="1200" dirty="0"/>
              <a:t> C, </a:t>
            </a:r>
            <a:r>
              <a:rPr lang="tr-TR" sz="1200" dirty="0" err="1"/>
              <a:t>Sünbüloglu</a:t>
            </a:r>
            <a:r>
              <a:rPr lang="tr-TR" sz="1200" dirty="0"/>
              <a:t> G, </a:t>
            </a:r>
            <a:r>
              <a:rPr lang="tr-TR" sz="1200" dirty="0" err="1"/>
              <a:t>Arikan</a:t>
            </a:r>
            <a:r>
              <a:rPr lang="tr-TR" sz="1200" dirty="0"/>
              <a:t> V, </a:t>
            </a:r>
            <a:r>
              <a:rPr lang="tr-TR" sz="1200" dirty="0" err="1"/>
              <a:t>Tekeoglu</a:t>
            </a:r>
            <a:r>
              <a:rPr lang="tr-TR" sz="1200" dirty="0"/>
              <a:t> I, </a:t>
            </a:r>
            <a:r>
              <a:rPr lang="tr-TR" sz="1200" dirty="0" err="1"/>
              <a:t>Oksüz</a:t>
            </a:r>
            <a:r>
              <a:rPr lang="tr-TR" sz="1200" dirty="0"/>
              <a:t> MC, Dündar U. </a:t>
            </a:r>
            <a:r>
              <a:rPr lang="tr-TR" sz="1200" dirty="0" err="1"/>
              <a:t>Prevalence</a:t>
            </a:r>
            <a:r>
              <a:rPr lang="tr-TR" sz="1200" dirty="0"/>
              <a:t> of </a:t>
            </a:r>
            <a:r>
              <a:rPr lang="tr-TR" sz="1200" dirty="0" err="1"/>
              <a:t>low</a:t>
            </a:r>
            <a:r>
              <a:rPr lang="tr-TR" sz="1200" dirty="0"/>
              <a:t> </a:t>
            </a:r>
            <a:r>
              <a:rPr lang="tr-TR" sz="1200" dirty="0" err="1"/>
              <a:t>back</a:t>
            </a:r>
            <a:r>
              <a:rPr lang="tr-TR" sz="1200" dirty="0"/>
              <a:t> </a:t>
            </a:r>
            <a:r>
              <a:rPr lang="tr-TR" sz="1200" dirty="0" err="1"/>
              <a:t>pain</a:t>
            </a:r>
            <a:r>
              <a:rPr lang="tr-TR" sz="1200" dirty="0"/>
              <a:t> in a </a:t>
            </a:r>
            <a:r>
              <a:rPr lang="tr-TR" sz="1200" dirty="0" err="1"/>
              <a:t>developing</a:t>
            </a:r>
            <a:r>
              <a:rPr lang="tr-TR" sz="1200" dirty="0"/>
              <a:t> urban </a:t>
            </a:r>
            <a:r>
              <a:rPr lang="tr-TR" sz="1200" dirty="0" err="1"/>
              <a:t>setting</a:t>
            </a:r>
            <a:r>
              <a:rPr lang="tr-TR" sz="1200" dirty="0"/>
              <a:t>. Spine (</a:t>
            </a:r>
            <a:r>
              <a:rPr lang="tr-TR" sz="1200" dirty="0" err="1"/>
              <a:t>Phila</a:t>
            </a:r>
            <a:r>
              <a:rPr lang="tr-TR" sz="1200" dirty="0"/>
              <a:t> </a:t>
            </a:r>
            <a:r>
              <a:rPr lang="tr-TR" sz="1200" dirty="0" err="1"/>
              <a:t>Pa</a:t>
            </a:r>
            <a:r>
              <a:rPr lang="tr-TR" sz="1200" dirty="0"/>
              <a:t> 1976) 2005;30(9):1093–8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/>
              <a:t>3. Dündar PE, Özyurt BC, Özmen D. Manisa’da kırsal bir bölgede kadınlarda bel ağrısı sıklığı; ev işleri ve diğer faktörlerle ilişkisi. Ağrı Dergisi 2006;18:51–56</a:t>
            </a:r>
          </a:p>
        </p:txBody>
      </p:sp>
    </p:spTree>
    <p:extLst>
      <p:ext uri="{BB962C8B-B14F-4D97-AF65-F5344CB8AC3E}">
        <p14:creationId xmlns:p14="http://schemas.microsoft.com/office/powerpoint/2010/main" val="4149682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77ED00-6154-51BA-CF55-DE827EBF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Eğitimi/Yatak İstirahati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B7A838-EDFE-E012-4878-6F1F6DE74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İzlem için gerekli durumlar hakkında bilgilendirilir. </a:t>
            </a:r>
            <a:r>
              <a:rPr lang="tr-TR" dirty="0">
                <a:solidFill>
                  <a:srgbClr val="FF0000"/>
                </a:solidFill>
              </a:rPr>
              <a:t>(kırmızı bayraklar)</a:t>
            </a:r>
          </a:p>
          <a:p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nörolojik semptomlarda ilerleme ya da klinik kötüleşme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başlangıç tedavisi ile iyileşme sağlanamaması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üriner retansiyon veya üriner/anal inkontinans gibi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Bireysel endişeler giderilir. </a:t>
            </a:r>
            <a:r>
              <a:rPr lang="tr-TR" dirty="0">
                <a:solidFill>
                  <a:srgbClr val="FFC000"/>
                </a:solidFill>
              </a:rPr>
              <a:t>(sarı bayrak)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Hastanın uzun süren istirahatten kaçınması ve aktif olması sağlanır. (yatak istirahati verilecekse 2-4 gün)</a:t>
            </a:r>
          </a:p>
        </p:txBody>
      </p:sp>
      <p:pic>
        <p:nvPicPr>
          <p:cNvPr id="4" name="Picture 2" descr="Bir Bayrak Tutan Karikatür El Stok Vektör Sanatı &amp; Animasyon karakter'nin  Daha Fazla Görseli - Animasyon karakter, Bayrak, Bağımsızlık - iStock">
            <a:extLst>
              <a:ext uri="{FF2B5EF4-FFF2-40B4-BE49-F238E27FC236}">
                <a16:creationId xmlns:a16="http://schemas.microsoft.com/office/drawing/2014/main" id="{7D30F5FF-3E06-48CD-3FB8-C24DE18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2" y="0"/>
            <a:ext cx="1529608" cy="15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yrak Sarı Afiş - Pixabay'de ücretsiz resim">
            <a:extLst>
              <a:ext uri="{FF2B5EF4-FFF2-40B4-BE49-F238E27FC236}">
                <a16:creationId xmlns:a16="http://schemas.microsoft.com/office/drawing/2014/main" id="{90D9D96B-77A3-ECE7-BDD4-05EDB640D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6990682" y="3910702"/>
            <a:ext cx="1205176" cy="11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64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F0AE78-2936-8981-7A2B-39F8DE31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650" y="3006671"/>
            <a:ext cx="5534780" cy="1325563"/>
          </a:xfrm>
        </p:spPr>
        <p:txBody>
          <a:bodyPr/>
          <a:lstStyle/>
          <a:p>
            <a:r>
              <a:rPr lang="tr-TR" b="1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C2B26-F124-8084-41A5-46DE44DC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0B72A8AC-3F00-C876-5BB0-E8CBC95BD941}"/>
              </a:ext>
            </a:extLst>
          </p:cNvPr>
          <p:cNvSpPr/>
          <p:nvPr/>
        </p:nvSpPr>
        <p:spPr>
          <a:xfrm>
            <a:off x="3378631" y="1968285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6476CDE9-6D8F-6EF2-39AD-484C74F5BDAC}"/>
              </a:ext>
            </a:extLst>
          </p:cNvPr>
          <p:cNvSpPr/>
          <p:nvPr/>
        </p:nvSpPr>
        <p:spPr>
          <a:xfrm>
            <a:off x="359564" y="996521"/>
            <a:ext cx="4560778" cy="171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600" b="1" dirty="0"/>
              <a:t>Parasetamol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B0D62E46-0307-A26D-BADC-C35656D8A894}"/>
              </a:ext>
            </a:extLst>
          </p:cNvPr>
          <p:cNvSpPr/>
          <p:nvPr/>
        </p:nvSpPr>
        <p:spPr>
          <a:xfrm>
            <a:off x="359564" y="3006671"/>
            <a:ext cx="4560778" cy="171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600" b="1" dirty="0"/>
              <a:t>NSAİİ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467D390F-F78D-2B35-C34D-5CE2F72E5C8E}"/>
              </a:ext>
            </a:extLst>
          </p:cNvPr>
          <p:cNvSpPr/>
          <p:nvPr/>
        </p:nvSpPr>
        <p:spPr>
          <a:xfrm>
            <a:off x="359565" y="4906556"/>
            <a:ext cx="4560778" cy="1965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600" b="1" dirty="0"/>
              <a:t>Miyorelaksan </a:t>
            </a:r>
          </a:p>
          <a:p>
            <a:pPr>
              <a:lnSpc>
                <a:spcPct val="150000"/>
              </a:lnSpc>
            </a:pPr>
            <a:r>
              <a:rPr lang="tr-TR" b="1" dirty="0"/>
              <a:t>(Rolü kısıtlı, NSAİİ ile birlikte verilebilir)</a:t>
            </a:r>
          </a:p>
        </p:txBody>
      </p:sp>
    </p:spTree>
    <p:extLst>
      <p:ext uri="{BB962C8B-B14F-4D97-AF65-F5344CB8AC3E}">
        <p14:creationId xmlns:p14="http://schemas.microsoft.com/office/powerpoint/2010/main" val="1660920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F0AE78-2936-8981-7A2B-39F8DE31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FARMAKOLOJİK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C2B26-F124-8084-41A5-46DE44DC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NSAİİ </a:t>
            </a:r>
            <a:r>
              <a:rPr lang="tr-TR" dirty="0" err="1"/>
              <a:t>lara</a:t>
            </a:r>
            <a:r>
              <a:rPr lang="tr-TR" dirty="0"/>
              <a:t> yanıt alınamadığında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NSAİİ </a:t>
            </a:r>
            <a:r>
              <a:rPr lang="tr-TR" dirty="0" err="1"/>
              <a:t>lar</a:t>
            </a:r>
            <a:r>
              <a:rPr lang="tr-TR" dirty="0"/>
              <a:t> kontrendike ise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Kısa süreli(yan etki, bağımlılık riski)</a:t>
            </a:r>
          </a:p>
          <a:p>
            <a:pPr marL="457200" lvl="1" indent="0">
              <a:buNone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Akut BA tedavisinde önerilmemektedir.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EE0813B-4D86-DA14-24E2-0BCD77553705}"/>
              </a:ext>
            </a:extLst>
          </p:cNvPr>
          <p:cNvSpPr/>
          <p:nvPr/>
        </p:nvSpPr>
        <p:spPr>
          <a:xfrm>
            <a:off x="838200" y="1895341"/>
            <a:ext cx="3905573" cy="635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b="1" dirty="0"/>
              <a:t>Opioid analjezikler 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36B4516-9EDF-04C9-5209-9DA97F0191C9}"/>
              </a:ext>
            </a:extLst>
          </p:cNvPr>
          <p:cNvSpPr/>
          <p:nvPr/>
        </p:nvSpPr>
        <p:spPr>
          <a:xfrm>
            <a:off x="838200" y="4176796"/>
            <a:ext cx="3905573" cy="635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Oral kortikosteroidler </a:t>
            </a:r>
          </a:p>
        </p:txBody>
      </p:sp>
    </p:spTree>
    <p:extLst>
      <p:ext uri="{BB962C8B-B14F-4D97-AF65-F5344CB8AC3E}">
        <p14:creationId xmlns:p14="http://schemas.microsoft.com/office/powerpoint/2010/main" val="987263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5BBCD6-6BB6-DF38-BFE7-170BA67F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Fizik tedavi modaliteleri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187B31-F210-4BD3-D310-0B556858D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Yüzeyel</a:t>
            </a:r>
            <a:r>
              <a:rPr lang="tr-TR" dirty="0"/>
              <a:t> sıcak uygulamalar(kısa dönem ağrı kontrolü açısından yararlı)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Yüzeyel</a:t>
            </a:r>
            <a:r>
              <a:rPr lang="tr-TR" dirty="0"/>
              <a:t> soğuk uygulamalar? (kanıtlar sınırlı)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TENS? (rutin kullanımı önerilmemekte)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Korse ve ortez kullanımı (akut BA tedavisinde yeri yok)</a:t>
            </a:r>
          </a:p>
        </p:txBody>
      </p:sp>
      <p:pic>
        <p:nvPicPr>
          <p:cNvPr id="6146" name="Picture 2" descr="silimo Lumbosakral Çelik Balenli Bel Fıtık Korsesi Bel Düzleşmesi Bel  Kayması Çelik Destekli Demirli Kuşak Fiyatı, Yorumları - TRENDYOL">
            <a:extLst>
              <a:ext uri="{FF2B5EF4-FFF2-40B4-BE49-F238E27FC236}">
                <a16:creationId xmlns:a16="http://schemas.microsoft.com/office/drawing/2014/main" id="{3E9AE052-3EDB-FEAE-EC78-BCCF07BD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00" y="41185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ıcak Su Torbası Faydaları ve Zararları, Ne İşe Yarar? - Nefis Yemek  Tarifleri">
            <a:extLst>
              <a:ext uri="{FF2B5EF4-FFF2-40B4-BE49-F238E27FC236}">
                <a16:creationId xmlns:a16="http://schemas.microsoft.com/office/drawing/2014/main" id="{72D55FAF-6D0B-86D4-E53E-E7D2B1126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75" y="2548825"/>
            <a:ext cx="2640524" cy="17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İçerik Yer Tutucusu 9" descr="Red X">
                <a:extLst>
                  <a:ext uri="{FF2B5EF4-FFF2-40B4-BE49-F238E27FC236}">
                    <a16:creationId xmlns:a16="http://schemas.microsoft.com/office/drawing/2014/main" id="{64F9813A-9603-470E-ABDB-04F4C1AE40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6532269"/>
                  </p:ext>
                </p:extLst>
              </p:nvPr>
            </p:nvGraphicFramePr>
            <p:xfrm>
              <a:off x="10009903" y="4738326"/>
              <a:ext cx="973181" cy="115531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73181" cy="115531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55645" ay="1951495" az="-30059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093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İçerik Yer Tutucusu 9" descr="Red X">
                <a:extLst>
                  <a:ext uri="{FF2B5EF4-FFF2-40B4-BE49-F238E27FC236}">
                    <a16:creationId xmlns:a16="http://schemas.microsoft.com/office/drawing/2014/main" id="{64F9813A-9603-470E-ABDB-04F4C1AE40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9903" y="4738326"/>
                <a:ext cx="973181" cy="11553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928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BFEAAC-1C75-93E6-803E-F9C2BCC4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300" dirty="0" err="1"/>
              <a:t>Nonspesifik</a:t>
            </a:r>
            <a:r>
              <a:rPr lang="tr-TR" sz="3300" dirty="0"/>
              <a:t> akut bel ağrısında tedavi yaklaşımımız        nasıl olmalı?</a:t>
            </a:r>
          </a:p>
        </p:txBody>
      </p:sp>
    </p:spTree>
    <p:extLst>
      <p:ext uri="{BB962C8B-B14F-4D97-AF65-F5344CB8AC3E}">
        <p14:creationId xmlns:p14="http://schemas.microsoft.com/office/powerpoint/2010/main" val="3614549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51BC0-3982-48B0-966E-3DEB4F3D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429"/>
            <a:ext cx="10515600" cy="523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İlk </a:t>
            </a:r>
            <a:r>
              <a:rPr lang="tr-TR" b="1" dirty="0" err="1"/>
              <a:t>Visit</a:t>
            </a:r>
            <a:endParaRPr lang="tr-T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 eğitimi sağlayın: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Çoğu vakanın çok az müdahale ile çözülmesiyle, </a:t>
            </a:r>
            <a:r>
              <a:rPr lang="tr-TR" dirty="0" err="1"/>
              <a:t>prognozun</a:t>
            </a:r>
            <a:r>
              <a:rPr lang="tr-TR" dirty="0"/>
              <a:t> genellikle iyi olduğu konusunda hastaya güvence verin.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Hastaya aktif kalmasını, yatak istirahatinden mümkün olduğunca kaçınmasını ve mümkün olan en kısa sürede normal aktivitelerine dönmesini tavsiye edin.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Hastaya belini döndürme ve bükülmeden kaçınmasını tavsiye edin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NSAİİ veya asetaminofen denemesini başlatın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Ağrı şiddetine göre bir kas gevşetici düşünün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Ağrı şiddetliyse kısa süreli bir </a:t>
            </a:r>
            <a:r>
              <a:rPr lang="tr-TR" dirty="0" err="1"/>
              <a:t>opioid</a:t>
            </a:r>
            <a:r>
              <a:rPr lang="tr-TR" dirty="0"/>
              <a:t> tedavisi düşünün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Hastanın ilk epizodu değilse, fizik tedavi için sevk etmeyi düşünün</a:t>
            </a:r>
          </a:p>
        </p:txBody>
      </p:sp>
    </p:spTree>
    <p:extLst>
      <p:ext uri="{BB962C8B-B14F-4D97-AF65-F5344CB8AC3E}">
        <p14:creationId xmlns:p14="http://schemas.microsoft.com/office/powerpoint/2010/main" val="775032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B5D9F8-3895-4C9B-9EC4-811F75C4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743"/>
            <a:ext cx="10515600" cy="5422220"/>
          </a:xfrm>
        </p:spPr>
        <p:txBody>
          <a:bodyPr/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İkinci </a:t>
            </a:r>
            <a:r>
              <a:rPr lang="tr-TR" b="1" dirty="0" err="1"/>
              <a:t>Visit</a:t>
            </a:r>
            <a:r>
              <a:rPr lang="tr-TR" b="1" dirty="0"/>
              <a:t> (</a:t>
            </a:r>
            <a:r>
              <a:rPr lang="tr-TR" i="1" dirty="0"/>
              <a:t>önemli ölçüde iyileşmediyse, ilk </a:t>
            </a:r>
            <a:r>
              <a:rPr lang="tr-TR" i="1" dirty="0" err="1"/>
              <a:t>visitten</a:t>
            </a:r>
            <a:r>
              <a:rPr lang="tr-TR" i="1" dirty="0"/>
              <a:t> 2-4 hafta sonra)</a:t>
            </a:r>
            <a:endParaRPr lang="tr-TR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Farklı bir NSAİİ geçmeyi düşünün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İlk ziyarette yapılmadıysa fizik tedavi için sevk etmeyi düşünün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Ağrı şiddetliyse veya işlevi kısıtlıyorsa bir omurga uzmanına sevk etmeyi düşünün</a:t>
            </a:r>
            <a:endParaRPr lang="tr-TR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4236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7518DD-2D2C-4E7F-901F-629101A0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D5C823-80E2-4C29-8E7D-2B01985AC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Doğru </a:t>
            </a:r>
            <a:r>
              <a:rPr lang="tr-TR" sz="3200" dirty="0" err="1"/>
              <a:t>postür</a:t>
            </a:r>
            <a:r>
              <a:rPr lang="tr-TR" sz="3200" dirty="0"/>
              <a:t> eğitimi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Ağırlık ve eşya kaldırma tekniklerinin eğitimi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Risk faktörlerini değiştirmek</a:t>
            </a:r>
          </a:p>
          <a:p>
            <a:endParaRPr lang="tr-TR" sz="3200" dirty="0"/>
          </a:p>
        </p:txBody>
      </p:sp>
      <p:pic>
        <p:nvPicPr>
          <p:cNvPr id="8194" name="Picture 2" descr="Dik oturmak neden önemli ?Dik Durmak, Dik Durma Hareketleri ve Egzersizleri  – Gülşah'ın Dünyası">
            <a:extLst>
              <a:ext uri="{FF2B5EF4-FFF2-40B4-BE49-F238E27FC236}">
                <a16:creationId xmlns:a16="http://schemas.microsoft.com/office/drawing/2014/main" id="{71660326-E48F-7830-FE27-7DC72EEE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21" y="1027906"/>
            <a:ext cx="363855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982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Halen BA için önleyici tedbir olarak egzersizin rutin kullanımını destekleyen ya da karşıt kanıtlar yetersizdir.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Bununla beraber, düzenli fiziksel aktivitenin kronik </a:t>
            </a:r>
            <a:r>
              <a:rPr lang="tr-TR" sz="2900" dirty="0" err="1"/>
              <a:t>BA'nın</a:t>
            </a:r>
            <a:r>
              <a:rPr lang="tr-TR" sz="2900" dirty="0"/>
              <a:t> tekrar eden dönemlerinin tedavisinde ve sınırlandırılmasında faydalı olduğu gösterilmiştir.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900" dirty="0"/>
              <a:t>Bel destekleri (bel kemerleri), ayakkabı destekleri (</a:t>
            </a:r>
            <a:r>
              <a:rPr lang="tr-TR" sz="2900" dirty="0" err="1"/>
              <a:t>ortatikler</a:t>
            </a:r>
            <a:r>
              <a:rPr lang="tr-TR" sz="2900" dirty="0"/>
              <a:t>) </a:t>
            </a:r>
            <a:r>
              <a:rPr lang="tr-TR" sz="2900" dirty="0" err="1"/>
              <a:t>BA'nın</a:t>
            </a:r>
            <a:r>
              <a:rPr lang="tr-TR" sz="2900" dirty="0"/>
              <a:t> önlenmesinde etkin bulunmamıştır.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5376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Risk faktörlerini değiştirmek, </a:t>
            </a:r>
            <a:r>
              <a:rPr lang="tr-TR" dirty="0" err="1"/>
              <a:t>BA'nın</a:t>
            </a:r>
            <a:r>
              <a:rPr lang="tr-TR" dirty="0"/>
              <a:t> gerçekten önlenmesinde tek yol   </a:t>
            </a:r>
          </a:p>
          <a:p>
            <a:pPr marL="0" indent="0">
              <a:buNone/>
            </a:pPr>
            <a:r>
              <a:rPr lang="tr-TR" dirty="0"/>
              <a:t>   olabilir. </a:t>
            </a:r>
          </a:p>
          <a:p>
            <a:endParaRPr lang="tr-TR" dirty="0"/>
          </a:p>
          <a:p>
            <a:r>
              <a:rPr lang="tr-TR" dirty="0"/>
              <a:t>Bu risk faktörleri bireysel, psikososyal, mesleki ve anatomik olarak </a:t>
            </a:r>
          </a:p>
          <a:p>
            <a:pPr marL="0" indent="0">
              <a:buNone/>
            </a:pPr>
            <a:r>
              <a:rPr lang="tr-TR" dirty="0"/>
              <a:t>   sınıflandırılabilir. </a:t>
            </a:r>
          </a:p>
        </p:txBody>
      </p:sp>
    </p:spTree>
    <p:extLst>
      <p:ext uri="{BB962C8B-B14F-4D97-AF65-F5344CB8AC3E}">
        <p14:creationId xmlns:p14="http://schemas.microsoft.com/office/powerpoint/2010/main" val="169220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B3C0A-74CD-4CCB-A17E-FE628E3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Pek çok çalışmada, akut ve subakut hastalarının %90'nın 6-12 hafta </a:t>
            </a:r>
          </a:p>
          <a:p>
            <a:pPr marL="0" indent="0">
              <a:buNone/>
            </a:pPr>
            <a:r>
              <a:rPr lang="tr-TR" dirty="0"/>
              <a:t>    içerisinde hekim tarafından düzenlenen tedavi ile ya da tedavi </a:t>
            </a:r>
          </a:p>
          <a:p>
            <a:pPr marL="0" indent="0">
              <a:buNone/>
            </a:pPr>
            <a:r>
              <a:rPr lang="tr-TR" dirty="0"/>
              <a:t>    edilmeden iyileştiği gösterilmiştir.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Yakın dönem kanıtları BA olan her beş hastadan birinde 1. yıl sonunda </a:t>
            </a:r>
          </a:p>
          <a:p>
            <a:pPr marL="0" indent="0">
              <a:buNone/>
            </a:pPr>
            <a:r>
              <a:rPr lang="tr-TR" dirty="0"/>
              <a:t>    aktivite kısıtlamasına yol açan kalıcı BA geliştiğini göstermektedir.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Aile hekimliğinde en sık bel ağrısı nedenleri lomber </a:t>
            </a:r>
            <a:r>
              <a:rPr lang="tr-TR" dirty="0" err="1"/>
              <a:t>strain</a:t>
            </a:r>
            <a:r>
              <a:rPr lang="tr-TR" dirty="0"/>
              <a:t> ve </a:t>
            </a:r>
            <a:r>
              <a:rPr lang="tr-TR" dirty="0" err="1"/>
              <a:t>spraindir</a:t>
            </a:r>
            <a:r>
              <a:rPr lang="tr-TR" dirty="0"/>
              <a:t>. </a:t>
            </a:r>
          </a:p>
          <a:p>
            <a:pPr marL="0" indent="0">
              <a:buNone/>
            </a:pPr>
            <a:r>
              <a:rPr lang="tr-TR" dirty="0"/>
              <a:t>    Buna karşın lomber disk </a:t>
            </a:r>
            <a:r>
              <a:rPr lang="tr-TR" dirty="0" err="1"/>
              <a:t>hernilerinin</a:t>
            </a:r>
            <a:r>
              <a:rPr lang="tr-TR" dirty="0"/>
              <a:t> oranı sadece %5’dir.</a:t>
            </a:r>
          </a:p>
        </p:txBody>
      </p:sp>
    </p:spTree>
    <p:extLst>
      <p:ext uri="{BB962C8B-B14F-4D97-AF65-F5344CB8AC3E}">
        <p14:creationId xmlns:p14="http://schemas.microsoft.com/office/powerpoint/2010/main" val="946897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76"/>
            <a:ext cx="4648200" cy="827571"/>
          </a:xfrm>
        </p:spPr>
        <p:txBody>
          <a:bodyPr/>
          <a:lstStyle/>
          <a:p>
            <a:r>
              <a:rPr lang="tr-TR" b="1" dirty="0"/>
              <a:t>KORUNMA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1EF1C7-CA19-2C79-EA81-6C5CB8AD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E5A472F9-D415-E932-AC28-0ED9379AC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39788"/>
              </p:ext>
            </p:extLst>
          </p:nvPr>
        </p:nvGraphicFramePr>
        <p:xfrm>
          <a:off x="838198" y="741214"/>
          <a:ext cx="10515602" cy="565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10912512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1604613622"/>
                    </a:ext>
                  </a:extLst>
                </a:gridCol>
              </a:tblGrid>
              <a:tr h="4754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solidFill>
                            <a:schemeClr val="tx1"/>
                          </a:solidFill>
                        </a:rPr>
                        <a:t>Değiştirilemeyen Risk Faktörleri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5055"/>
                  </a:ext>
                </a:extLst>
              </a:tr>
              <a:tr h="61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İleri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Dejeneratif disk hastalığı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63452"/>
                  </a:ext>
                </a:extLst>
              </a:tr>
              <a:tr h="616825">
                <a:tc>
                  <a:txBody>
                    <a:bodyPr/>
                    <a:lstStyle/>
                    <a:p>
                      <a:r>
                        <a:rPr lang="tr-TR" sz="2400" dirty="0"/>
                        <a:t>Erkek cinsiyet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Osteoartrit</a:t>
                      </a:r>
                      <a:endParaRPr lang="tr-TR" sz="2400" dirty="0"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367650"/>
                  </a:ext>
                </a:extLst>
              </a:tr>
              <a:tr h="61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Yüksek doğum ağırlığı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>
                          <a:cs typeface="Times New Roman" pitchFamily="18" charset="0"/>
                        </a:rPr>
                        <a:t>Spondilolizis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761084"/>
                  </a:ext>
                </a:extLst>
              </a:tr>
              <a:tr h="61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Aile hikayesi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Spondilolistezis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33100"/>
                  </a:ext>
                </a:extLst>
              </a:tr>
              <a:tr h="61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Gebelik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Annuler</a:t>
                      </a:r>
                      <a:r>
                        <a:rPr lang="tr-TR" sz="2400" dirty="0"/>
                        <a:t> bozulma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34898"/>
                  </a:ext>
                </a:extLst>
              </a:tr>
              <a:tr h="61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Geçirilmiş bel yaralanması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Sinovial</a:t>
                      </a:r>
                      <a:r>
                        <a:rPr lang="tr-TR" sz="2400" dirty="0"/>
                        <a:t> kist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77900"/>
                  </a:ext>
                </a:extLst>
              </a:tr>
              <a:tr h="61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Omurga cerrahisi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Lumbosakral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transizyonel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vertebra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6501"/>
                  </a:ext>
                </a:extLst>
              </a:tr>
              <a:tr h="793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Doğumsal anomali öyküsü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(</a:t>
                      </a:r>
                      <a:r>
                        <a:rPr lang="tr-TR" sz="2400" dirty="0" err="1"/>
                        <a:t>örn:spina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bifida</a:t>
                      </a:r>
                      <a:r>
                        <a:rPr lang="tr-TR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Schmorl</a:t>
                      </a:r>
                      <a:r>
                        <a:rPr lang="tr-TR" sz="2400" dirty="0"/>
                        <a:t> nodülleri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2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9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41E28-B597-45BC-85E8-B58D343E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KORUNMA</a:t>
            </a:r>
          </a:p>
        </p:txBody>
      </p:sp>
      <p:graphicFrame>
        <p:nvGraphicFramePr>
          <p:cNvPr id="3" name="Tablo 4">
            <a:extLst>
              <a:ext uri="{FF2B5EF4-FFF2-40B4-BE49-F238E27FC236}">
                <a16:creationId xmlns:a16="http://schemas.microsoft.com/office/drawing/2014/main" id="{1D949F85-524A-7996-0DC5-9F8A04D74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92379"/>
              </p:ext>
            </p:extLst>
          </p:nvPr>
        </p:nvGraphicFramePr>
        <p:xfrm>
          <a:off x="0" y="418303"/>
          <a:ext cx="12192000" cy="503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13775840"/>
                    </a:ext>
                  </a:extLst>
                </a:gridCol>
                <a:gridCol w="2607212">
                  <a:extLst>
                    <a:ext uri="{9D8B030D-6E8A-4147-A177-3AD203B41FA5}">
                      <a16:colId xmlns:a16="http://schemas.microsoft.com/office/drawing/2014/main" val="1264751204"/>
                    </a:ext>
                  </a:extLst>
                </a:gridCol>
                <a:gridCol w="3193366">
                  <a:extLst>
                    <a:ext uri="{9D8B030D-6E8A-4147-A177-3AD203B41FA5}">
                      <a16:colId xmlns:a16="http://schemas.microsoft.com/office/drawing/2014/main" val="1815985682"/>
                    </a:ext>
                  </a:extLst>
                </a:gridCol>
                <a:gridCol w="3343422">
                  <a:extLst>
                    <a:ext uri="{9D8B030D-6E8A-4147-A177-3AD203B41FA5}">
                      <a16:colId xmlns:a16="http://schemas.microsoft.com/office/drawing/2014/main" val="2058005138"/>
                    </a:ext>
                  </a:extLst>
                </a:gridCol>
              </a:tblGrid>
              <a:tr h="3575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solidFill>
                            <a:schemeClr val="tx1"/>
                          </a:solidFill>
                        </a:rPr>
                        <a:t>Değiştirilebilir Risk Faktörleri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45094"/>
                  </a:ext>
                </a:extLst>
              </a:tr>
              <a:tr h="315510">
                <a:tc>
                  <a:txBody>
                    <a:bodyPr/>
                    <a:lstStyle/>
                    <a:p>
                      <a:r>
                        <a:rPr lang="tr-TR" sz="2400" b="1" dirty="0"/>
                        <a:t>Kişisel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err="1"/>
                        <a:t>Psikososyal</a:t>
                      </a:r>
                      <a:r>
                        <a:rPr lang="tr-T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Mesleksel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Diğer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298965"/>
                  </a:ext>
                </a:extLst>
              </a:tr>
              <a:tr h="315510">
                <a:tc>
                  <a:txBody>
                    <a:bodyPr/>
                    <a:lstStyle/>
                    <a:p>
                      <a:r>
                        <a:rPr lang="tr-TR" sz="2400" dirty="0" err="1"/>
                        <a:t>Sedanter</a:t>
                      </a:r>
                      <a:r>
                        <a:rPr lang="tr-TR" sz="2400" dirty="0"/>
                        <a:t> yaşam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Stres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İşsizlik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Düşük ağrı toleransı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4247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Sigara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Depresyon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Monoton görevler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Steroid kullanımı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35464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Fazla kilo/</a:t>
                      </a:r>
                      <a:r>
                        <a:rPr lang="tr-TR" sz="2400" dirty="0" err="1"/>
                        <a:t>obezite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Anksiyete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Uzun süreli oturma veya ayakta kalma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Tekrarlayan sırt ağrısı öyküsü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84285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Kötü </a:t>
                      </a:r>
                      <a:r>
                        <a:rPr lang="tr-TR" sz="2400" dirty="0" err="1"/>
                        <a:t>postür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Somatizasyon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Ağırlık kaldırma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Siyatik varlığı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75995"/>
                  </a:ext>
                </a:extLst>
              </a:tr>
              <a:tr h="567917">
                <a:tc>
                  <a:txBody>
                    <a:bodyPr/>
                    <a:lstStyle/>
                    <a:p>
                      <a:r>
                        <a:rPr lang="tr-TR" sz="2400" dirty="0"/>
                        <a:t>Eğitim seviyesi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Korku sakınma davranışı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Gelirin yetersiz olduğu algısı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Ağır egzersiz ve temas  sporlarına katılım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48161"/>
                  </a:ext>
                </a:extLst>
              </a:tr>
              <a:tr h="820325">
                <a:tc>
                  <a:txBody>
                    <a:bodyPr/>
                    <a:lstStyle/>
                    <a:p>
                      <a:r>
                        <a:rPr lang="tr-TR" sz="2400" dirty="0"/>
                        <a:t>Genel sağlığın bozuk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Azalmış bilişsel fonksiyon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Tekrarlayan eğilme, çömelme, itme, çekme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Kronik öksürüğe neden olan hastalıklar(KOAH..)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0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096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94F2D5F-ACF5-6010-5E05-403E0713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888890"/>
            <a:ext cx="6691538" cy="47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50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İçerik Yer Tutucusu 9" descr="Red X">
                <a:extLst>
                  <a:ext uri="{FF2B5EF4-FFF2-40B4-BE49-F238E27FC236}">
                    <a16:creationId xmlns:a16="http://schemas.microsoft.com/office/drawing/2014/main" id="{E8F075B5-4077-497B-B196-5E43327346A1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2070149"/>
                  </p:ext>
                </p:extLst>
              </p:nvPr>
            </p:nvGraphicFramePr>
            <p:xfrm>
              <a:off x="5252559" y="412784"/>
              <a:ext cx="1013861" cy="105857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013861" cy="1058574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09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İçerik Yer Tutucusu 9" descr="Red X">
                <a:extLst>
                  <a:ext uri="{FF2B5EF4-FFF2-40B4-BE49-F238E27FC236}">
                    <a16:creationId xmlns:a16="http://schemas.microsoft.com/office/drawing/2014/main" id="{E8F075B5-4077-497B-B196-5E43327346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2559" y="412784"/>
                <a:ext cx="1013861" cy="1058574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İçerik Yer Tutucusu 6" descr="Onay işareti düz dolguyla">
            <a:extLst>
              <a:ext uri="{FF2B5EF4-FFF2-40B4-BE49-F238E27FC236}">
                <a16:creationId xmlns:a16="http://schemas.microsoft.com/office/drawing/2014/main" id="{5385DC69-58E0-4BA4-BADD-380FE4D30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7680" y="170546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6BC39A-B520-D7A2-C9E4-2EF512790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162" y="1569101"/>
            <a:ext cx="4926238" cy="46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35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9">
            <a:extLst>
              <a:ext uri="{FF2B5EF4-FFF2-40B4-BE49-F238E27FC236}">
                <a16:creationId xmlns:a16="http://schemas.microsoft.com/office/drawing/2014/main" id="{E81913B4-6D82-4A8D-BC7C-BBB20A9B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58"/>
          <a:stretch/>
        </p:blipFill>
        <p:spPr bwMode="auto">
          <a:xfrm>
            <a:off x="0" y="0"/>
            <a:ext cx="443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2016584A-EB3F-4CE2-AB41-910D9F0594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6216" y="443344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2016584A-EB3F-4CE2-AB41-910D9F0594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216" y="443344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4" descr="29">
            <a:extLst>
              <a:ext uri="{FF2B5EF4-FFF2-40B4-BE49-F238E27FC236}">
                <a16:creationId xmlns:a16="http://schemas.microsoft.com/office/drawing/2014/main" id="{F1E8F758-11A3-43D5-9B41-AC44F493A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3" r="1874"/>
          <a:stretch/>
        </p:blipFill>
        <p:spPr bwMode="auto">
          <a:xfrm>
            <a:off x="4438649" y="0"/>
            <a:ext cx="3816000" cy="68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İçerik Yer Tutucusu 6" descr="Onay işareti düz dolguyla">
            <a:extLst>
              <a:ext uri="{FF2B5EF4-FFF2-40B4-BE49-F238E27FC236}">
                <a16:creationId xmlns:a16="http://schemas.microsoft.com/office/drawing/2014/main" id="{2E908EDB-DCB3-40A4-9546-D6C6A1F18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1" y="195695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44561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12223">
            <a:extLst>
              <a:ext uri="{FF2B5EF4-FFF2-40B4-BE49-F238E27FC236}">
                <a16:creationId xmlns:a16="http://schemas.microsoft.com/office/drawing/2014/main" id="{438AB17A-7600-465A-9FC4-9074D9C83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8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EA3E1F2B-4576-4ECB-9874-4B9BBC10DB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6216" y="443344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EA3E1F2B-4576-4ECB-9874-4B9BBC10DB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216" y="443344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İçerik Yer Tutucusu 6" descr="Onay işareti düz dolguyla">
            <a:extLst>
              <a:ext uri="{FF2B5EF4-FFF2-40B4-BE49-F238E27FC236}">
                <a16:creationId xmlns:a16="http://schemas.microsoft.com/office/drawing/2014/main" id="{12F4F64F-DEC5-4C81-B07E-9B90B074E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215107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257105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73D468-57B7-438C-AC8E-E64C41DA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SEVK KRİTERLERİ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957F14-0F3E-43B3-8062-710D0133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 ağrısında kırmızı bayrakların varlığı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Genel durum kötü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Şiddetli bir travma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Mekanik kaynaklı olmayan bel ağrısı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36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yırıcı tanıda sorun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altLang="tr-TR" sz="3600" dirty="0"/>
              <a:t>Tedaviye cevap alınamaması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r-TR" altLang="tr-TR" sz="3600" dirty="0"/>
              <a:t>İleri inceleme ihtiyacı</a:t>
            </a:r>
            <a:endParaRPr lang="tr-TR" altLang="tr-TR" sz="3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93842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3D3F71-DB81-45D1-83A6-C16812C2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614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err="1"/>
              <a:t>Current</a:t>
            </a:r>
            <a:r>
              <a:rPr lang="tr-TR" sz="2800" dirty="0"/>
              <a:t> Aile Hekimliği Tanı ve Tedavi(2015-2020)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TOTBİD Dergisi cilt 14 sayı 4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TOTBİD Dergisi cilt 16 sayı 2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Uptodate</a:t>
            </a:r>
            <a:r>
              <a:rPr lang="tr-TR" dirty="0"/>
              <a:t>: </a:t>
            </a:r>
            <a:r>
              <a:rPr lang="en-US" dirty="0"/>
              <a:t>Evaluation of low back pain in adults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Diagnosis And Treatment Of Acute Low Back Pain</a:t>
            </a:r>
            <a:r>
              <a:rPr lang="tr-TR" sz="2800" dirty="0"/>
              <a:t>,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BRIAN A. CASAZZA, MD,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North Carolina School Of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Medicine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Chapel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Hill</a:t>
            </a:r>
            <a:r>
              <a:rPr lang="tr-TR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North Carolina</a:t>
            </a:r>
            <a:r>
              <a:rPr lang="tr-T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/>
              <a:t>American</a:t>
            </a:r>
            <a:r>
              <a:rPr lang="tr-TR" sz="2800" dirty="0"/>
              <a:t> </a:t>
            </a:r>
            <a:r>
              <a:rPr lang="tr-TR" sz="2800" dirty="0" err="1"/>
              <a:t>Family</a:t>
            </a:r>
            <a:r>
              <a:rPr lang="tr-TR" sz="2800" dirty="0"/>
              <a:t> </a:t>
            </a:r>
            <a:r>
              <a:rPr lang="tr-TR" sz="2800" dirty="0" err="1"/>
              <a:t>Physician</a:t>
            </a:r>
            <a:r>
              <a:rPr lang="tr-TR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tr-TR" sz="2800" dirty="0">
                <a:ea typeface="Times New Roman" panose="02020603050405020304" pitchFamily="18" charset="0"/>
                <a:cs typeface="Arial" panose="020B0604020202020204" pitchFamily="34" charset="0"/>
              </a:rPr>
              <a:t>2012 </a:t>
            </a:r>
            <a:r>
              <a:rPr lang="tr-TR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tr-TR" sz="2800" dirty="0">
                <a:ea typeface="Times New Roman" panose="02020603050405020304" pitchFamily="18" charset="0"/>
                <a:cs typeface="Arial" panose="020B0604020202020204" pitchFamily="34" charset="0"/>
              </a:rPr>
              <a:t> 15;85(4):343-350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Bel Ağrısına </a:t>
            </a:r>
            <a:r>
              <a:rPr lang="tr-TR" dirty="0" err="1"/>
              <a:t>Yaklaşım,Klinik</a:t>
            </a:r>
            <a:r>
              <a:rPr lang="tr-TR" dirty="0"/>
              <a:t> Tıp Aile Hekimliği Dergisi Cilt 9 Sayı 6</a:t>
            </a:r>
          </a:p>
          <a:p>
            <a:endParaRPr lang="tr-T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ADCE81-7C85-5DFB-3905-F5EF60CEBB30}"/>
              </a:ext>
            </a:extLst>
          </p:cNvPr>
          <p:cNvSpPr/>
          <p:nvPr/>
        </p:nvSpPr>
        <p:spPr>
          <a:xfrm>
            <a:off x="3378631" y="151808"/>
            <a:ext cx="4045057" cy="16738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+mn-lt"/>
              </a:rPr>
              <a:t>Kaynaklar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73638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29B1CB-F477-E6E0-9617-31F4F70A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71EA2A-CEF5-38AD-37D8-5D198479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039" y="203987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Nedeni bilinmeyen nedenler (Kas ve </a:t>
            </a:r>
            <a:r>
              <a:rPr lang="tr-TR" dirty="0" err="1"/>
              <a:t>ligamentöz</a:t>
            </a:r>
            <a:r>
              <a:rPr lang="tr-TR" dirty="0"/>
              <a:t> kaynaklı)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Disk dejenerasyonu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Faset eklem kaynaklı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Vertebra kırıkları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Spondilolizis</a:t>
            </a:r>
            <a:r>
              <a:rPr lang="tr-TR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İnstabilite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Spinal deformiteler 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73D486F-5603-01D9-3692-8091802F3FD1}"/>
              </a:ext>
            </a:extLst>
          </p:cNvPr>
          <p:cNvSpPr/>
          <p:nvPr/>
        </p:nvSpPr>
        <p:spPr>
          <a:xfrm>
            <a:off x="47786" y="3429000"/>
            <a:ext cx="3673098" cy="78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300" b="1" dirty="0"/>
              <a:t>Mekanik nedenler (%80–90)  </a:t>
            </a:r>
          </a:p>
        </p:txBody>
      </p:sp>
    </p:spTree>
    <p:extLst>
      <p:ext uri="{BB962C8B-B14F-4D97-AF65-F5344CB8AC3E}">
        <p14:creationId xmlns:p14="http://schemas.microsoft.com/office/powerpoint/2010/main" val="140203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D913A-64CF-EE74-E50A-B1DBCD6B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EE3E6-88AA-5535-ECB2-0BC11B6B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356" y="212603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Lomber disk hernisi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Lomber spinal stenoz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Sinir köküne osteofit basısı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Annüler</a:t>
            </a:r>
            <a:r>
              <a:rPr lang="tr-TR" dirty="0"/>
              <a:t> yırtıkla oluşan kimyasal sinir kökü iritasyonu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Enfeksiyon (Herpes </a:t>
            </a:r>
            <a:r>
              <a:rPr lang="tr-TR" dirty="0" err="1"/>
              <a:t>Zoster</a:t>
            </a:r>
            <a:r>
              <a:rPr lang="tr-TR" dirty="0"/>
              <a:t>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C56CC14-D4DF-A32D-35EC-E1094E1715E9}"/>
              </a:ext>
            </a:extLst>
          </p:cNvPr>
          <p:cNvSpPr/>
          <p:nvPr/>
        </p:nvSpPr>
        <p:spPr>
          <a:xfrm>
            <a:off x="109778" y="3448373"/>
            <a:ext cx="3874577" cy="7516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Nörojenik nedenler (%5–15) </a:t>
            </a:r>
          </a:p>
        </p:txBody>
      </p:sp>
    </p:spTree>
    <p:extLst>
      <p:ext uri="{BB962C8B-B14F-4D97-AF65-F5344CB8AC3E}">
        <p14:creationId xmlns:p14="http://schemas.microsoft.com/office/powerpoint/2010/main" val="386685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D913A-64CF-EE74-E50A-B1DBCD6B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Bel Ağrısı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EE3E6-88AA-5535-ECB2-0BC11B6B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35" y="237261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Malignite (Primer veya metastatik tümörler)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Enfeksiyon (</a:t>
            </a:r>
            <a:r>
              <a:rPr lang="tr-TR" dirty="0" err="1"/>
              <a:t>Spondilodiskit</a:t>
            </a:r>
            <a:r>
              <a:rPr lang="tr-TR" dirty="0"/>
              <a:t>, osteomiyelit, </a:t>
            </a:r>
            <a:r>
              <a:rPr lang="tr-TR" dirty="0" err="1"/>
              <a:t>abse</a:t>
            </a:r>
            <a:r>
              <a:rPr lang="tr-TR" dirty="0"/>
              <a:t>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İnflamatuvar</a:t>
            </a:r>
            <a:r>
              <a:rPr lang="tr-TR" dirty="0"/>
              <a:t> </a:t>
            </a:r>
            <a:r>
              <a:rPr lang="tr-TR" dirty="0" err="1"/>
              <a:t>spondiloartropatiler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Paget</a:t>
            </a:r>
            <a:r>
              <a:rPr lang="tr-TR" dirty="0"/>
              <a:t> hastalığı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3954B69-77C7-C4A6-6A99-477F953DC214}"/>
              </a:ext>
            </a:extLst>
          </p:cNvPr>
          <p:cNvSpPr/>
          <p:nvPr/>
        </p:nvSpPr>
        <p:spPr>
          <a:xfrm>
            <a:off x="233766" y="3429000"/>
            <a:ext cx="4850969" cy="724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Mekanik olmayan patolojiler (%1–2)</a:t>
            </a:r>
          </a:p>
        </p:txBody>
      </p:sp>
    </p:spTree>
    <p:extLst>
      <p:ext uri="{BB962C8B-B14F-4D97-AF65-F5344CB8AC3E}">
        <p14:creationId xmlns:p14="http://schemas.microsoft.com/office/powerpoint/2010/main" val="198779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2777</Words>
  <Application>Microsoft Office PowerPoint</Application>
  <PresentationFormat>Geniş ekran</PresentationFormat>
  <Paragraphs>579</Paragraphs>
  <Slides>67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Noto Sans</vt:lpstr>
      <vt:lpstr>Times New Roman</vt:lpstr>
      <vt:lpstr>Wingdings</vt:lpstr>
      <vt:lpstr>Office Teması</vt:lpstr>
      <vt:lpstr>BEL AĞRISINA YAKLAŞIM</vt:lpstr>
      <vt:lpstr>Amaç</vt:lpstr>
      <vt:lpstr>Öğrenim hedefleri</vt:lpstr>
      <vt:lpstr>GENEL BİLGİLER</vt:lpstr>
      <vt:lpstr>GENEL BİLGİLER</vt:lpstr>
      <vt:lpstr>GENEL BİLGİLER</vt:lpstr>
      <vt:lpstr>Bel Ağrısı Nedenleri</vt:lpstr>
      <vt:lpstr>Bel Ağrısı Nedenleri</vt:lpstr>
      <vt:lpstr>Bel Ağrısı Nedenleri</vt:lpstr>
      <vt:lpstr>Bel Ağrısı Nedenleri</vt:lpstr>
      <vt:lpstr>ANAMNEZ</vt:lpstr>
      <vt:lpstr>ANAMNEZ</vt:lpstr>
      <vt:lpstr>ANAMNEZ</vt:lpstr>
      <vt:lpstr>ANAMNEZ</vt:lpstr>
      <vt:lpstr>ANAMNEZ</vt:lpstr>
      <vt:lpstr>PowerPoint Sunusu</vt:lpstr>
      <vt:lpstr>PowerPoint Sunusu</vt:lpstr>
      <vt:lpstr>ANAMNEZ</vt:lpstr>
      <vt:lpstr>FİZİK MUAYENE</vt:lpstr>
      <vt:lpstr>FİZİK MUAYENE</vt:lpstr>
      <vt:lpstr>FİZİK MUAYENE</vt:lpstr>
      <vt:lpstr>FİZİK MUAYENE</vt:lpstr>
      <vt:lpstr>PowerPoint Sunusu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Görüntüleme</vt:lpstr>
      <vt:lpstr>Görüntüleme</vt:lpstr>
      <vt:lpstr>Görüntüleme</vt:lpstr>
      <vt:lpstr>Görüntüleme</vt:lpstr>
      <vt:lpstr>Laboratuvar Testleri</vt:lpstr>
      <vt:lpstr>Laboratuvar Testleri</vt:lpstr>
      <vt:lpstr>PowerPoint Sunusu</vt:lpstr>
      <vt:lpstr>BAZI SPESİFİK BEL AĞRISI NEDENLERİ</vt:lpstr>
      <vt:lpstr>LUMBAR STRAİN/SPRAİN</vt:lpstr>
      <vt:lpstr>DİSK HERNİSİ</vt:lpstr>
      <vt:lpstr>DİSK HERNİSİ</vt:lpstr>
      <vt:lpstr>SPİNAL STENOZ</vt:lpstr>
      <vt:lpstr>ANKİLOZAN SPONDİLİT</vt:lpstr>
      <vt:lpstr>ANKİLOZAN SPONDİLİT</vt:lpstr>
      <vt:lpstr>TEDAVİ</vt:lpstr>
      <vt:lpstr>TEDAVİ</vt:lpstr>
      <vt:lpstr>Hasta Eğitimi</vt:lpstr>
      <vt:lpstr>Hasta Eğitimi/Yatak İstirahati</vt:lpstr>
      <vt:lpstr>FARMAKOLOJİK TEDAVİ</vt:lpstr>
      <vt:lpstr>FARMAKOLOJİK TEDAVİ</vt:lpstr>
      <vt:lpstr>Fizik tedavi modaliteleri</vt:lpstr>
      <vt:lpstr>PowerPoint Sunusu</vt:lpstr>
      <vt:lpstr>PowerPoint Sunusu</vt:lpstr>
      <vt:lpstr>PowerPoint Sunusu</vt:lpstr>
      <vt:lpstr>KORUNMA</vt:lpstr>
      <vt:lpstr>KORUNMA</vt:lpstr>
      <vt:lpstr>KORUNMA</vt:lpstr>
      <vt:lpstr>KORUNMA</vt:lpstr>
      <vt:lpstr>KORUNMA</vt:lpstr>
      <vt:lpstr>PowerPoint Sunusu</vt:lpstr>
      <vt:lpstr>PowerPoint Sunusu</vt:lpstr>
      <vt:lpstr>PowerPoint Sunusu</vt:lpstr>
      <vt:lpstr>PowerPoint Sunusu</vt:lpstr>
      <vt:lpstr>SEVK KRİTERLERİ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 AĞRISI</dc:title>
  <dc:creator>HK</dc:creator>
  <cp:lastModifiedBy>hamza korkmaz</cp:lastModifiedBy>
  <cp:revision>318</cp:revision>
  <dcterms:created xsi:type="dcterms:W3CDTF">2021-11-14T17:16:49Z</dcterms:created>
  <dcterms:modified xsi:type="dcterms:W3CDTF">2023-01-10T21:46:48Z</dcterms:modified>
</cp:coreProperties>
</file>