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4"/>
  </p:notesMasterIdLst>
  <p:sldIdLst>
    <p:sldId id="330" r:id="rId2"/>
    <p:sldId id="440" r:id="rId3"/>
    <p:sldId id="331" r:id="rId4"/>
    <p:sldId id="420" r:id="rId5"/>
    <p:sldId id="332" r:id="rId6"/>
    <p:sldId id="333" r:id="rId7"/>
    <p:sldId id="334" r:id="rId8"/>
    <p:sldId id="417" r:id="rId9"/>
    <p:sldId id="418" r:id="rId10"/>
    <p:sldId id="419" r:id="rId11"/>
    <p:sldId id="335" r:id="rId12"/>
    <p:sldId id="428" r:id="rId13"/>
    <p:sldId id="338" r:id="rId14"/>
    <p:sldId id="339" r:id="rId15"/>
    <p:sldId id="340" r:id="rId16"/>
    <p:sldId id="341" r:id="rId17"/>
    <p:sldId id="342" r:id="rId18"/>
    <p:sldId id="344" r:id="rId19"/>
    <p:sldId id="345" r:id="rId20"/>
    <p:sldId id="346" r:id="rId21"/>
    <p:sldId id="347" r:id="rId22"/>
    <p:sldId id="349" r:id="rId23"/>
    <p:sldId id="348" r:id="rId24"/>
    <p:sldId id="350" r:id="rId25"/>
    <p:sldId id="429" r:id="rId26"/>
    <p:sldId id="351" r:id="rId27"/>
    <p:sldId id="352" r:id="rId28"/>
    <p:sldId id="353" r:id="rId29"/>
    <p:sldId id="355" r:id="rId30"/>
    <p:sldId id="357" r:id="rId31"/>
    <p:sldId id="358" r:id="rId32"/>
    <p:sldId id="359" r:id="rId33"/>
    <p:sldId id="430" r:id="rId34"/>
    <p:sldId id="360" r:id="rId35"/>
    <p:sldId id="361" r:id="rId36"/>
    <p:sldId id="363" r:id="rId37"/>
    <p:sldId id="365" r:id="rId38"/>
    <p:sldId id="444" r:id="rId39"/>
    <p:sldId id="366" r:id="rId40"/>
    <p:sldId id="421" r:id="rId41"/>
    <p:sldId id="367" r:id="rId42"/>
    <p:sldId id="431" r:id="rId43"/>
    <p:sldId id="368" r:id="rId44"/>
    <p:sldId id="369" r:id="rId45"/>
    <p:sldId id="370" r:id="rId46"/>
    <p:sldId id="371" r:id="rId47"/>
    <p:sldId id="374" r:id="rId48"/>
    <p:sldId id="376" r:id="rId49"/>
    <p:sldId id="414" r:id="rId50"/>
    <p:sldId id="375" r:id="rId51"/>
    <p:sldId id="377" r:id="rId52"/>
    <p:sldId id="378" r:id="rId53"/>
    <p:sldId id="432" r:id="rId54"/>
    <p:sldId id="379" r:id="rId55"/>
    <p:sldId id="380" r:id="rId56"/>
    <p:sldId id="381" r:id="rId57"/>
    <p:sldId id="382" r:id="rId58"/>
    <p:sldId id="384" r:id="rId59"/>
    <p:sldId id="386" r:id="rId60"/>
    <p:sldId id="385" r:id="rId61"/>
    <p:sldId id="433" r:id="rId62"/>
    <p:sldId id="387" r:id="rId63"/>
    <p:sldId id="395" r:id="rId64"/>
    <p:sldId id="396" r:id="rId65"/>
    <p:sldId id="397" r:id="rId66"/>
    <p:sldId id="398" r:id="rId67"/>
    <p:sldId id="399" r:id="rId68"/>
    <p:sldId id="422" r:id="rId69"/>
    <p:sldId id="434" r:id="rId70"/>
    <p:sldId id="400" r:id="rId71"/>
    <p:sldId id="401" r:id="rId72"/>
    <p:sldId id="402" r:id="rId73"/>
    <p:sldId id="403" r:id="rId74"/>
    <p:sldId id="404" r:id="rId75"/>
    <p:sldId id="423" r:id="rId76"/>
    <p:sldId id="424" r:id="rId77"/>
    <p:sldId id="435" r:id="rId78"/>
    <p:sldId id="425" r:id="rId79"/>
    <p:sldId id="426" r:id="rId80"/>
    <p:sldId id="427" r:id="rId81"/>
    <p:sldId id="408" r:id="rId82"/>
    <p:sldId id="437" r:id="rId83"/>
    <p:sldId id="410" r:id="rId84"/>
    <p:sldId id="411" r:id="rId85"/>
    <p:sldId id="406" r:id="rId86"/>
    <p:sldId id="445" r:id="rId87"/>
    <p:sldId id="412" r:id="rId88"/>
    <p:sldId id="439" r:id="rId89"/>
    <p:sldId id="441" r:id="rId90"/>
    <p:sldId id="442" r:id="rId91"/>
    <p:sldId id="438" r:id="rId92"/>
    <p:sldId id="413" r:id="rId9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027" autoAdjust="0"/>
  </p:normalViewPr>
  <p:slideViewPr>
    <p:cSldViewPr>
      <p:cViewPr varScale="1">
        <p:scale>
          <a:sx n="68" d="100"/>
          <a:sy n="68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28291-CB02-4267-977A-D1E92F2C884F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D5830-E02F-4E15-8BA3-433CD8507A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2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Koplik</a:t>
            </a:r>
            <a:r>
              <a:rPr lang="tr-TR" dirty="0"/>
              <a:t> lekeleri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76B5-9ACE-48B9-9915-0609E992604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13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5830-E02F-4E15-8BA3-433CD8507A2A}" type="slidenum">
              <a:rPr lang="tr-TR" smtClean="0"/>
              <a:pPr>
                <a:defRPr/>
              </a:pPr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97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5830-E02F-4E15-8BA3-433CD8507A2A}" type="slidenum">
              <a:rPr lang="tr-TR" smtClean="0"/>
              <a:pPr>
                <a:defRPr/>
              </a:pPr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99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/>
              <a:t>Yaygın purpurik, ekimotik deri lezyonları. Meningokoksemide gelişen yaygın damar içi pıhtılaşma sonucu oluşan gangrenöz, nekrotik dokular. 	</a:t>
            </a:r>
          </a:p>
          <a:p>
            <a:endParaRPr lang="tr-TR" altLang="tr-TR"/>
          </a:p>
        </p:txBody>
      </p:sp>
      <p:sp>
        <p:nvSpPr>
          <p:cNvPr id="942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DADDE-1A6C-48A3-B5EF-617AA2777EF0}" type="slidenum">
              <a:rPr lang="tr-TR" altLang="tr-TR"/>
              <a:pPr/>
              <a:t>83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805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tr-TR"/>
              <a:t>Meningokokseminin son evresi (purpura fulminans)</a:t>
            </a:r>
            <a:endParaRPr lang="tr-TR" altLang="tr-TR"/>
          </a:p>
        </p:txBody>
      </p:sp>
      <p:sp>
        <p:nvSpPr>
          <p:cNvPr id="962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91BC59-967D-4AF2-9AA9-FD1E46D28148}" type="slidenum">
              <a:rPr lang="tr-TR" altLang="tr-TR"/>
              <a:pPr/>
              <a:t>84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526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/>
              <a:t>atlanmaması gereken hastalık Kawasaki hastalığıdır. </a:t>
            </a:r>
          </a:p>
        </p:txBody>
      </p:sp>
      <p:sp>
        <p:nvSpPr>
          <p:cNvPr id="8909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82C2FC-3E16-46D2-ADC0-461867F74783}" type="slidenum">
              <a:rPr lang="tr-TR" altLang="tr-TR"/>
              <a:pPr/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219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76B5-9ACE-48B9-9915-0609E992604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6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  <p:sp>
        <p:nvSpPr>
          <p:cNvPr id="901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CA718D-83E0-436F-BCBF-2A30CD6622A6}" type="slidenum">
              <a:rPr lang="tr-TR" altLang="tr-TR"/>
              <a:pPr/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46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/>
              <a:t>Yaygın suçiçeği döküntüleri. Veziküler karakterde, tipik polimorfizm gösteren, vezikülün içinin berrak bir sıvı ile dolu olduğu, etrafının da eritemli olduğu görülmektedir</a:t>
            </a:r>
          </a:p>
        </p:txBody>
      </p:sp>
      <p:sp>
        <p:nvSpPr>
          <p:cNvPr id="593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169047-35FE-4087-B84F-735B75CDD641}" type="slidenum">
              <a:rPr lang="tr-TR" altLang="tr-TR"/>
              <a:pPr/>
              <a:t>48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2361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  <p:sp>
        <p:nvSpPr>
          <p:cNvPr id="614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E7EEB9-367E-41A4-B9A5-39A1C5448B15}" type="slidenum">
              <a:rPr lang="tr-TR" altLang="tr-TR"/>
              <a:pPr/>
              <a:t>51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9306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5830-E02F-4E15-8BA3-433CD8507A2A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68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656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729599-8619-4473-BE19-11D8CE06044F}" type="slidenum">
              <a:rPr lang="tr-TR" altLang="tr-TR"/>
              <a:pPr/>
              <a:t>56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872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/>
              <a:t>Coxsackie virüslerin neden olduğu el-ayak-ağız hastalığı. Ağız çevresindeki ülsere lezyonlar, el ve ayakta veziküler döküntü 	</a:t>
            </a:r>
          </a:p>
          <a:p>
            <a:endParaRPr lang="tr-TR" altLang="tr-TR"/>
          </a:p>
        </p:txBody>
      </p:sp>
      <p:sp>
        <p:nvSpPr>
          <p:cNvPr id="7168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A347AE-9B5F-4394-8AFC-6BB690E8A111}" type="slidenum">
              <a:rPr lang="tr-TR" altLang="tr-TR"/>
              <a:pPr/>
              <a:t>59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91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D4CF-99FA-42E9-B8C7-61C1C507A496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1A9E-ACD1-4CD8-A240-DFF054EF23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481A-80FA-4D66-B461-08A70BC37FC6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EC04-EAB9-47DD-BB73-EEFE34F867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6EE4-2BB4-4121-9493-2A93E019B65A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E48D-620C-4FDE-A137-CBA0C5AD0A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2F60-A60A-4738-A87A-ADE322D03D1E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5168-D89C-4CA6-92D2-5EE83526ED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AFB3-E6C2-4575-AFC3-E8180AC0EA57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11A2-5AF1-4495-963F-E6D3B6F2CC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3B72-E69D-43A6-8456-500CE136BA03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AF12-DACE-46C1-B23A-96BBFDBFEE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E930-F564-47B8-A7D8-89439FD92A5C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6365-6371-494E-BBCD-C750A7D3F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FD60-3962-4CF3-8F62-46D7F575AA9C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077-5508-43E4-A430-75A0BC296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1B0-1DCA-486F-B468-50055F285FA5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B03-8CB8-45B9-8185-3D3C43EB47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47E3-AC45-4123-B28F-A9B8C65D0FC1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686F-E0E1-43ED-B5E4-1ECE0A8266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85BC-48F9-45A9-897C-38476A698117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1150-07B1-4AB5-83B0-EBD23C9D76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A4200-7565-4B23-A92A-FA504AB35FE7}" type="datetimeFigureOut">
              <a:rPr lang="tr-TR"/>
              <a:pPr>
                <a:defRPr/>
              </a:pPr>
              <a:t>21.2.2017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0CD63-D218-42AF-AFBC-37AF3AE299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09442" y="1268760"/>
            <a:ext cx="7117180" cy="208823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ÇOCUKLUK ÇAĞININ BULAŞICI DÖKÜNTÜLÜ HASTALIKLARI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9442" y="4365104"/>
            <a:ext cx="7117180" cy="1273696"/>
          </a:xfrm>
        </p:spPr>
        <p:txBody>
          <a:bodyPr>
            <a:normAutofit/>
          </a:bodyPr>
          <a:lstStyle/>
          <a:p>
            <a:pPr algn="r"/>
            <a:r>
              <a:rPr lang="tr-TR" sz="1600" dirty="0">
                <a:solidFill>
                  <a:schemeClr val="tx1"/>
                </a:solidFill>
              </a:rPr>
              <a:t>DR. CEYHUN YURTSEVER</a:t>
            </a:r>
          </a:p>
          <a:p>
            <a:pPr algn="r"/>
            <a:r>
              <a:rPr lang="tr-TR" sz="1600" dirty="0">
                <a:solidFill>
                  <a:schemeClr val="tx1"/>
                </a:solidFill>
              </a:rPr>
              <a:t>KTÜ TIP FAK. AİLE HEKİMLİĞİ AD</a:t>
            </a:r>
          </a:p>
          <a:p>
            <a:pPr algn="r"/>
            <a:r>
              <a:rPr lang="tr-TR" sz="1600" dirty="0">
                <a:solidFill>
                  <a:schemeClr val="tx1"/>
                </a:solidFill>
              </a:rPr>
              <a:t>21.02.2017</a:t>
            </a:r>
          </a:p>
        </p:txBody>
      </p:sp>
    </p:spTree>
    <p:extLst>
      <p:ext uri="{BB962C8B-B14F-4D97-AF65-F5344CB8AC3E}">
        <p14:creationId xmlns:p14="http://schemas.microsoft.com/office/powerpoint/2010/main" val="323772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133050" cy="192060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00200"/>
            <a:ext cx="5467197" cy="38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13056" r="19538" b="13350"/>
          <a:stretch/>
        </p:blipFill>
        <p:spPr>
          <a:xfrm>
            <a:off x="611560" y="551009"/>
            <a:ext cx="3736975" cy="5940425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0550" r="16831" b="15611"/>
          <a:stretch/>
        </p:blipFill>
        <p:spPr bwMode="auto">
          <a:xfrm>
            <a:off x="4873012" y="551009"/>
            <a:ext cx="3816357" cy="594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8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4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 (</a:t>
            </a:r>
            <a:r>
              <a:rPr lang="tr-TR" altLang="tr-TR" dirty="0" err="1">
                <a:solidFill>
                  <a:schemeClr val="tx1"/>
                </a:solidFill>
              </a:rPr>
              <a:t>Rubeola</a:t>
            </a:r>
            <a:r>
              <a:rPr lang="tr-TR" altLang="tr-TR" dirty="0">
                <a:solidFill>
                  <a:schemeClr val="tx1"/>
                </a:solidFill>
              </a:rPr>
              <a:t>, </a:t>
            </a:r>
            <a:r>
              <a:rPr lang="tr-TR" altLang="tr-TR" dirty="0" err="1">
                <a:solidFill>
                  <a:schemeClr val="tx1"/>
                </a:solidFill>
              </a:rPr>
              <a:t>measles</a:t>
            </a:r>
            <a:r>
              <a:rPr lang="tr-TR" alt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7907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Etken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 err="1">
                <a:solidFill>
                  <a:schemeClr val="tx1"/>
                </a:solidFill>
              </a:rPr>
              <a:t>Paramiksovirüs</a:t>
            </a:r>
            <a:r>
              <a:rPr lang="tr-TR" altLang="tr-TR" sz="2000" dirty="0">
                <a:solidFill>
                  <a:schemeClr val="tx1"/>
                </a:solidFill>
              </a:rPr>
              <a:t> üyesi olan bir RNA virüsüdür.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Kış sonu - ilkbahar başında sık.</a:t>
            </a:r>
            <a:endParaRPr lang="tr-TR" altLang="tr-T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 err="1">
                <a:solidFill>
                  <a:schemeClr val="tx1"/>
                </a:solidFill>
              </a:rPr>
              <a:t>İnkubasyon</a:t>
            </a:r>
            <a:r>
              <a:rPr lang="tr-TR" altLang="tr-TR" sz="2400" dirty="0">
                <a:solidFill>
                  <a:schemeClr val="tx1"/>
                </a:solidFill>
              </a:rPr>
              <a:t> süresi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10-12 gün.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Bulaş solunum yoluyla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döküntü öncesinde dört gün, sonrasında dört gündür.</a:t>
            </a:r>
          </a:p>
        </p:txBody>
      </p:sp>
    </p:spTree>
    <p:extLst>
      <p:ext uri="{BB962C8B-B14F-4D97-AF65-F5344CB8AC3E}">
        <p14:creationId xmlns:p14="http://schemas.microsoft.com/office/powerpoint/2010/main" val="210897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 - 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>
                <a:solidFill>
                  <a:schemeClr val="tx1"/>
                </a:solidFill>
              </a:rPr>
              <a:t>Klinik,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Ancak; bağışıklamanın yoğun olarak yapıldığı günümüzde </a:t>
            </a:r>
            <a:r>
              <a:rPr lang="tr-TR" altLang="tr-TR" sz="2000" dirty="0" err="1">
                <a:solidFill>
                  <a:schemeClr val="tx1"/>
                </a:solidFill>
              </a:rPr>
              <a:t>serolojik</a:t>
            </a:r>
            <a:r>
              <a:rPr lang="tr-TR" altLang="tr-TR" sz="2000" dirty="0">
                <a:solidFill>
                  <a:schemeClr val="tx1"/>
                </a:solidFill>
              </a:rPr>
              <a:t> testlerle doğrulanmalı.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Bildirim zorunluluğu vardır.</a:t>
            </a:r>
          </a:p>
        </p:txBody>
      </p:sp>
    </p:spTree>
    <p:extLst>
      <p:ext uri="{BB962C8B-B14F-4D97-AF65-F5344CB8AC3E}">
        <p14:creationId xmlns:p14="http://schemas.microsoft.com/office/powerpoint/2010/main" val="428810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 - </a:t>
            </a:r>
            <a:r>
              <a:rPr lang="tr-TR" altLang="tr-TR" dirty="0">
                <a:solidFill>
                  <a:schemeClr val="tx1"/>
                </a:solidFill>
              </a:rPr>
              <a:t>Ayırıcı tanı</a:t>
            </a:r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1009650" y="1988840"/>
            <a:ext cx="7124700" cy="4392488"/>
          </a:xfrm>
        </p:spPr>
        <p:txBody>
          <a:bodyPr>
            <a:normAutofit fontScale="85000" lnSpcReduction="20000"/>
          </a:bodyPr>
          <a:lstStyle/>
          <a:p>
            <a:r>
              <a:rPr lang="tr-TR" altLang="tr-TR" sz="2800" dirty="0">
                <a:solidFill>
                  <a:schemeClr val="tx1"/>
                </a:solidFill>
              </a:rPr>
              <a:t>Kızamıkçık, </a:t>
            </a:r>
          </a:p>
          <a:p>
            <a:r>
              <a:rPr lang="tr-TR" altLang="tr-TR" sz="2800" dirty="0">
                <a:solidFill>
                  <a:schemeClr val="tx1"/>
                </a:solidFill>
              </a:rPr>
              <a:t>5. hastalık, </a:t>
            </a:r>
          </a:p>
          <a:p>
            <a:r>
              <a:rPr lang="tr-TR" altLang="tr-TR" sz="2800" dirty="0">
                <a:solidFill>
                  <a:schemeClr val="tx1"/>
                </a:solidFill>
              </a:rPr>
              <a:t>6. hastalık, </a:t>
            </a:r>
          </a:p>
          <a:p>
            <a:r>
              <a:rPr lang="tr-TR" altLang="tr-TR" sz="2800" dirty="0" err="1">
                <a:solidFill>
                  <a:schemeClr val="tx1"/>
                </a:solidFill>
              </a:rPr>
              <a:t>Enteroviral</a:t>
            </a:r>
            <a:r>
              <a:rPr lang="tr-TR" altLang="tr-TR" sz="2800" dirty="0">
                <a:solidFill>
                  <a:schemeClr val="tx1"/>
                </a:solidFill>
              </a:rPr>
              <a:t> hastalıklar, </a:t>
            </a:r>
          </a:p>
          <a:p>
            <a:r>
              <a:rPr lang="tr-TR" altLang="tr-TR" sz="2800" dirty="0" err="1">
                <a:solidFill>
                  <a:schemeClr val="tx1"/>
                </a:solidFill>
              </a:rPr>
              <a:t>Adenovirus</a:t>
            </a:r>
            <a:r>
              <a:rPr lang="tr-TR" altLang="tr-TR" sz="2800" dirty="0">
                <a:solidFill>
                  <a:schemeClr val="tx1"/>
                </a:solidFill>
              </a:rPr>
              <a:t> enfeksiyonları, </a:t>
            </a:r>
          </a:p>
          <a:p>
            <a:r>
              <a:rPr lang="tr-TR" altLang="tr-TR" sz="2800" dirty="0">
                <a:solidFill>
                  <a:schemeClr val="tx1"/>
                </a:solidFill>
              </a:rPr>
              <a:t>İlaç döküntüleri, </a:t>
            </a:r>
          </a:p>
          <a:p>
            <a:r>
              <a:rPr lang="tr-TR" altLang="tr-TR" sz="2800" dirty="0">
                <a:solidFill>
                  <a:schemeClr val="tx1"/>
                </a:solidFill>
              </a:rPr>
              <a:t>EBV enfeksiyonları, </a:t>
            </a:r>
          </a:p>
          <a:p>
            <a:endParaRPr lang="tr-TR" altLang="tr-TR" sz="2800" dirty="0">
              <a:solidFill>
                <a:schemeClr val="tx1"/>
              </a:solidFill>
            </a:endParaRPr>
          </a:p>
          <a:p>
            <a:r>
              <a:rPr lang="tr-TR" altLang="tr-TR" sz="2800" dirty="0" err="1">
                <a:solidFill>
                  <a:schemeClr val="tx1"/>
                </a:solidFill>
              </a:rPr>
              <a:t>Kawasaki</a:t>
            </a:r>
            <a:r>
              <a:rPr lang="tr-TR" altLang="tr-TR" sz="2800" dirty="0">
                <a:solidFill>
                  <a:schemeClr val="tx1"/>
                </a:solidFill>
              </a:rPr>
              <a:t> hastalığı*** (</a:t>
            </a:r>
            <a:r>
              <a:rPr lang="tr-TR" altLang="tr-TR" sz="2400" dirty="0">
                <a:solidFill>
                  <a:schemeClr val="tx1"/>
                </a:solidFill>
              </a:rPr>
              <a:t>öksürük, burun akıntısı görülmez).</a:t>
            </a:r>
          </a:p>
        </p:txBody>
      </p:sp>
    </p:spTree>
    <p:extLst>
      <p:ext uri="{BB962C8B-B14F-4D97-AF65-F5344CB8AC3E}">
        <p14:creationId xmlns:p14="http://schemas.microsoft.com/office/powerpoint/2010/main" val="14575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Kızamık - Tedavi </a:t>
            </a:r>
          </a:p>
        </p:txBody>
      </p:sp>
      <p:sp>
        <p:nvSpPr>
          <p:cNvPr id="17411" name="İçerik Yer Tutucusu 2"/>
          <p:cNvSpPr>
            <a:spLocks noGrp="1"/>
          </p:cNvSpPr>
          <p:nvPr>
            <p:ph idx="1"/>
          </p:nvPr>
        </p:nvSpPr>
        <p:spPr>
          <a:xfrm>
            <a:off x="1009650" y="2132855"/>
            <a:ext cx="7124700" cy="396044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Temas sonrası ilk 72 saatte aşılanmak koruyucu.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Temas sonrası ilk 6 günde </a:t>
            </a:r>
            <a:r>
              <a:rPr lang="tr-TR" altLang="tr-TR" sz="2400" dirty="0" err="1">
                <a:solidFill>
                  <a:schemeClr val="tx1"/>
                </a:solidFill>
              </a:rPr>
              <a:t>immünoglobulin</a:t>
            </a:r>
            <a:r>
              <a:rPr lang="tr-TR" altLang="tr-TR" sz="2400" dirty="0">
                <a:solidFill>
                  <a:schemeClr val="tx1"/>
                </a:solidFill>
              </a:rPr>
              <a:t> verilirse seyir değişebilir.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Ateş için </a:t>
            </a:r>
            <a:r>
              <a:rPr lang="tr-TR" altLang="tr-TR" sz="2400" dirty="0" err="1">
                <a:solidFill>
                  <a:schemeClr val="tx1"/>
                </a:solidFill>
              </a:rPr>
              <a:t>parasetamol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de-DE" altLang="tr-TR" sz="2400" dirty="0">
                <a:solidFill>
                  <a:schemeClr val="tx1"/>
                </a:solidFill>
              </a:rPr>
              <a:t>(40-60 mg/kg/</a:t>
            </a:r>
            <a:r>
              <a:rPr lang="de-DE" altLang="tr-TR" sz="2400" dirty="0" err="1">
                <a:solidFill>
                  <a:schemeClr val="tx1"/>
                </a:solidFill>
              </a:rPr>
              <a:t>gün</a:t>
            </a:r>
            <a:r>
              <a:rPr lang="de-DE" altLang="tr-TR" sz="2400" dirty="0">
                <a:solidFill>
                  <a:schemeClr val="tx1"/>
                </a:solidFill>
              </a:rPr>
              <a:t>, 4</a:t>
            </a:r>
            <a:r>
              <a:rPr lang="tr-TR" altLang="tr-TR" sz="2400" dirty="0">
                <a:solidFill>
                  <a:schemeClr val="tx1"/>
                </a:solidFill>
              </a:rPr>
              <a:t> dozda, ağızdan).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A vitamini.</a:t>
            </a:r>
          </a:p>
        </p:txBody>
      </p:sp>
    </p:spTree>
    <p:extLst>
      <p:ext uri="{BB962C8B-B14F-4D97-AF65-F5344CB8AC3E}">
        <p14:creationId xmlns:p14="http://schemas.microsoft.com/office/powerpoint/2010/main" val="19628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Kızamık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Komplikasyonlar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Akut </a:t>
            </a:r>
            <a:r>
              <a:rPr lang="tr-TR" altLang="tr-TR" sz="2000" dirty="0" err="1">
                <a:solidFill>
                  <a:schemeClr val="tx1"/>
                </a:solidFill>
              </a:rPr>
              <a:t>otitis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tr-TR" altLang="tr-TR" sz="2000" dirty="0" err="1">
                <a:solidFill>
                  <a:schemeClr val="tx1"/>
                </a:solidFill>
              </a:rPr>
              <a:t>media</a:t>
            </a:r>
            <a:r>
              <a:rPr lang="tr-TR" altLang="tr-TR" sz="2000" dirty="0">
                <a:solidFill>
                  <a:schemeClr val="tx1"/>
                </a:solidFill>
              </a:rPr>
              <a:t> ve </a:t>
            </a:r>
            <a:r>
              <a:rPr lang="tr-TR" altLang="tr-TR" sz="2000" dirty="0" err="1">
                <a:solidFill>
                  <a:schemeClr val="tx1"/>
                </a:solidFill>
              </a:rPr>
              <a:t>pnömoni</a:t>
            </a:r>
            <a:r>
              <a:rPr lang="tr-TR" altLang="tr-TR" sz="2000" dirty="0">
                <a:solidFill>
                  <a:schemeClr val="tx1"/>
                </a:solidFill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Sinüzit, larenjit, </a:t>
            </a:r>
            <a:r>
              <a:rPr lang="tr-TR" altLang="tr-TR" sz="2000" dirty="0" err="1">
                <a:solidFill>
                  <a:schemeClr val="tx1"/>
                </a:solidFill>
              </a:rPr>
              <a:t>ensefalit</a:t>
            </a:r>
            <a:r>
              <a:rPr lang="tr-TR" altLang="tr-TR" sz="2000" dirty="0">
                <a:solidFill>
                  <a:schemeClr val="tx1"/>
                </a:solidFill>
              </a:rPr>
              <a:t>, uzun dönemde SSPE.</a:t>
            </a:r>
          </a:p>
          <a:p>
            <a:pPr lvl="1">
              <a:lnSpc>
                <a:spcPct val="90000"/>
              </a:lnSpc>
            </a:pPr>
            <a:endParaRPr lang="tr-TR" altLang="tr-TR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tr-TR" altLang="tr-T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Sevk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Ağır </a:t>
            </a:r>
            <a:r>
              <a:rPr lang="tr-TR" altLang="tr-TR" sz="2000" dirty="0" err="1">
                <a:solidFill>
                  <a:schemeClr val="tx1"/>
                </a:solidFill>
              </a:rPr>
              <a:t>pnömoni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ensefalit</a:t>
            </a:r>
            <a:r>
              <a:rPr lang="tr-TR" altLang="tr-TR" sz="2000" dirty="0">
                <a:solidFill>
                  <a:schemeClr val="tx1"/>
                </a:solidFill>
              </a:rPr>
              <a:t>, larenjit.</a:t>
            </a:r>
          </a:p>
        </p:txBody>
      </p:sp>
    </p:spTree>
    <p:extLst>
      <p:ext uri="{BB962C8B-B14F-4D97-AF65-F5344CB8AC3E}">
        <p14:creationId xmlns:p14="http://schemas.microsoft.com/office/powerpoint/2010/main" val="39888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Vaka - 2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358729"/>
          </a:xfrm>
        </p:spPr>
        <p:txBody>
          <a:bodyPr>
            <a:normAutofit/>
          </a:bodyPr>
          <a:lstStyle/>
          <a:p>
            <a:r>
              <a:rPr lang="tr-TR" altLang="tr-TR" sz="2000" dirty="0">
                <a:solidFill>
                  <a:schemeClr val="tx1"/>
                </a:solidFill>
              </a:rPr>
              <a:t>Döküntüden 1-5 gün önce;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baş ağrısı, boğaz ağrısı, düşük dereceli ateş, </a:t>
            </a:r>
            <a:r>
              <a:rPr lang="tr-TR" altLang="tr-TR" sz="1800" dirty="0" err="1">
                <a:solidFill>
                  <a:schemeClr val="tx1"/>
                </a:solidFill>
              </a:rPr>
              <a:t>konjonktivit</a:t>
            </a:r>
            <a:r>
              <a:rPr lang="tr-TR" altLang="tr-TR" sz="1800" dirty="0">
                <a:solidFill>
                  <a:schemeClr val="tx1"/>
                </a:solidFill>
              </a:rPr>
              <a:t>, titreme, </a:t>
            </a:r>
            <a:r>
              <a:rPr lang="tr-TR" altLang="tr-TR" sz="1800" dirty="0" err="1">
                <a:solidFill>
                  <a:schemeClr val="tx1"/>
                </a:solidFill>
              </a:rPr>
              <a:t>ıştahsızlık</a:t>
            </a:r>
            <a:r>
              <a:rPr lang="tr-TR" altLang="tr-TR" sz="1800" dirty="0">
                <a:solidFill>
                  <a:schemeClr val="tx1"/>
                </a:solidFill>
              </a:rPr>
              <a:t>, mide bulantısı.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Döküntüden 24 saat önce;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Büyük ağrılı </a:t>
            </a:r>
            <a:r>
              <a:rPr lang="tr-TR" altLang="tr-TR" sz="1800" dirty="0" err="1">
                <a:solidFill>
                  <a:schemeClr val="tx1"/>
                </a:solidFill>
              </a:rPr>
              <a:t>lenfadenopatiler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2000" dirty="0">
                <a:solidFill>
                  <a:schemeClr val="tx1"/>
                </a:solidFill>
              </a:rPr>
              <a:t>(</a:t>
            </a:r>
            <a:r>
              <a:rPr lang="tr-TR" altLang="tr-TR" sz="1800" dirty="0" err="1">
                <a:solidFill>
                  <a:schemeClr val="tx1"/>
                </a:solidFill>
              </a:rPr>
              <a:t>Postauriküler</a:t>
            </a:r>
            <a:r>
              <a:rPr lang="tr-TR" altLang="tr-TR" sz="1800" dirty="0">
                <a:solidFill>
                  <a:schemeClr val="tx1"/>
                </a:solidFill>
              </a:rPr>
              <a:t>, </a:t>
            </a:r>
            <a:r>
              <a:rPr lang="tr-TR" altLang="tr-TR" sz="1800" dirty="0" err="1">
                <a:solidFill>
                  <a:schemeClr val="tx1"/>
                </a:solidFill>
              </a:rPr>
              <a:t>suboksipital</a:t>
            </a:r>
            <a:r>
              <a:rPr lang="tr-TR" altLang="tr-TR" sz="1800" dirty="0">
                <a:solidFill>
                  <a:schemeClr val="tx1"/>
                </a:solidFill>
              </a:rPr>
              <a:t> ve </a:t>
            </a:r>
            <a:r>
              <a:rPr lang="tr-TR" altLang="tr-TR" sz="1800" dirty="0" err="1">
                <a:solidFill>
                  <a:schemeClr val="tx1"/>
                </a:solidFill>
              </a:rPr>
              <a:t>posterior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dirty="0" err="1">
                <a:solidFill>
                  <a:schemeClr val="tx1"/>
                </a:solidFill>
              </a:rPr>
              <a:t>servikal</a:t>
            </a:r>
            <a:r>
              <a:rPr lang="tr-TR" altLang="tr-TR" sz="1800" dirty="0">
                <a:solidFill>
                  <a:schemeClr val="tx1"/>
                </a:solidFill>
              </a:rPr>
              <a:t>) </a:t>
            </a:r>
            <a:r>
              <a:rPr lang="tr-TR" altLang="tr-TR" sz="1800" b="1" dirty="0">
                <a:solidFill>
                  <a:schemeClr val="tx1"/>
                </a:solidFill>
              </a:rPr>
              <a:t>(</a:t>
            </a:r>
            <a:r>
              <a:rPr lang="tr-TR" altLang="tr-TR" sz="1800" b="1" dirty="0" err="1">
                <a:solidFill>
                  <a:schemeClr val="tx1"/>
                </a:solidFill>
              </a:rPr>
              <a:t>Theodor</a:t>
            </a:r>
            <a:r>
              <a:rPr lang="tr-TR" altLang="tr-TR" sz="1800" b="1" dirty="0">
                <a:solidFill>
                  <a:schemeClr val="tx1"/>
                </a:solidFill>
              </a:rPr>
              <a:t> </a:t>
            </a:r>
            <a:r>
              <a:rPr lang="tr-TR" altLang="tr-TR" sz="1800" b="1" dirty="0" err="1">
                <a:solidFill>
                  <a:schemeClr val="tx1"/>
                </a:solidFill>
              </a:rPr>
              <a:t>fenomoni</a:t>
            </a:r>
            <a:r>
              <a:rPr lang="tr-TR" altLang="tr-TR" sz="1800" b="1" dirty="0">
                <a:solidFill>
                  <a:schemeClr val="tx1"/>
                </a:solidFill>
              </a:rPr>
              <a:t>),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Yumuşak damakta pembe renkli </a:t>
            </a:r>
            <a:r>
              <a:rPr lang="tr-TR" altLang="tr-TR" sz="1800" dirty="0" err="1">
                <a:solidFill>
                  <a:schemeClr val="tx1"/>
                </a:solidFill>
              </a:rPr>
              <a:t>enantemler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b="1" dirty="0">
                <a:solidFill>
                  <a:schemeClr val="tx1"/>
                </a:solidFill>
              </a:rPr>
              <a:t>(</a:t>
            </a:r>
            <a:r>
              <a:rPr lang="tr-TR" altLang="tr-TR" sz="1800" b="1" dirty="0" err="1">
                <a:solidFill>
                  <a:schemeClr val="tx1"/>
                </a:solidFill>
              </a:rPr>
              <a:t>Forscheimer</a:t>
            </a:r>
            <a:r>
              <a:rPr lang="tr-TR" altLang="tr-TR" sz="1800" b="1" dirty="0">
                <a:solidFill>
                  <a:schemeClr val="tx1"/>
                </a:solidFill>
              </a:rPr>
              <a:t> lekeleri).</a:t>
            </a:r>
          </a:p>
        </p:txBody>
      </p:sp>
    </p:spTree>
    <p:extLst>
      <p:ext uri="{BB962C8B-B14F-4D97-AF65-F5344CB8AC3E}">
        <p14:creationId xmlns:p14="http://schemas.microsoft.com/office/powerpoint/2010/main" val="16951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15425" r="14986" b="19469"/>
          <a:stretch/>
        </p:blipFill>
        <p:spPr bwMode="auto">
          <a:xfrm>
            <a:off x="1259632" y="476672"/>
            <a:ext cx="6264696" cy="61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2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Çocukluk çağı, bulaşıcı döküntülü hastalıkları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260857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ebmd.com/dtmcms/live/webmd/consumer_assets/site_images/articles/image_article_collections/mcgraw_hill_skin_atlases/childhood_skin_problems/CASPD_rubella.jpg?resize=646px:*&amp;output-quality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4" y="1509021"/>
            <a:ext cx="61531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3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Döküntü;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Açık pembe renkli, </a:t>
            </a:r>
            <a:r>
              <a:rPr lang="tr-TR" altLang="tr-TR" sz="1800" dirty="0" err="1">
                <a:solidFill>
                  <a:schemeClr val="tx1"/>
                </a:solidFill>
              </a:rPr>
              <a:t>makulopapüler</a:t>
            </a:r>
            <a:r>
              <a:rPr lang="tr-TR" altLang="tr-TR" sz="1800" dirty="0">
                <a:solidFill>
                  <a:schemeClr val="tx1"/>
                </a:solidFill>
              </a:rPr>
              <a:t> tarzda, </a:t>
            </a:r>
            <a:r>
              <a:rPr lang="tr-TR" altLang="tr-TR" sz="1800" b="1" dirty="0">
                <a:solidFill>
                  <a:schemeClr val="tx1"/>
                </a:solidFill>
              </a:rPr>
              <a:t>saçlı deri ve yüzde</a:t>
            </a:r>
            <a:r>
              <a:rPr lang="tr-TR" altLang="tr-TR" sz="1800" dirty="0">
                <a:solidFill>
                  <a:schemeClr val="tx1"/>
                </a:solidFill>
              </a:rPr>
              <a:t> başlayan ve </a:t>
            </a:r>
            <a:r>
              <a:rPr lang="tr-TR" altLang="tr-TR" sz="1800" b="1" dirty="0">
                <a:solidFill>
                  <a:schemeClr val="tx1"/>
                </a:solidFill>
              </a:rPr>
              <a:t>birinci gün sonunda tüm vücuda yayılır.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Tek tek görülür, birleşmez.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İkinci gün başladığı yerden solar ve üçüncü gün soyulma veya </a:t>
            </a:r>
            <a:r>
              <a:rPr lang="tr-TR" altLang="tr-TR" sz="1800" dirty="0" err="1">
                <a:solidFill>
                  <a:schemeClr val="tx1"/>
                </a:solidFill>
              </a:rPr>
              <a:t>hiperpigmentasyon</a:t>
            </a:r>
            <a:r>
              <a:rPr lang="tr-TR" altLang="tr-TR" sz="1800" dirty="0">
                <a:solidFill>
                  <a:schemeClr val="tx1"/>
                </a:solidFill>
              </a:rPr>
              <a:t> olmadan kaybolur. </a:t>
            </a:r>
          </a:p>
        </p:txBody>
      </p:sp>
    </p:spTree>
    <p:extLst>
      <p:ext uri="{BB962C8B-B14F-4D97-AF65-F5344CB8AC3E}">
        <p14:creationId xmlns:p14="http://schemas.microsoft.com/office/powerpoint/2010/main" val="341526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255"/>
            <a:ext cx="3956956" cy="57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020" r="14424" b="15016"/>
          <a:stretch/>
        </p:blipFill>
        <p:spPr bwMode="auto">
          <a:xfrm>
            <a:off x="5049706" y="494254"/>
            <a:ext cx="3799922" cy="579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7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699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9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929063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8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9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Kızamıkçık (</a:t>
            </a:r>
            <a:r>
              <a:rPr lang="tr-TR" altLang="tr-TR" dirty="0" err="1">
                <a:solidFill>
                  <a:schemeClr val="tx1"/>
                </a:solidFill>
              </a:rPr>
              <a:t>Rubella</a:t>
            </a:r>
            <a:r>
              <a:rPr lang="tr-TR" altLang="tr-TR" dirty="0">
                <a:solidFill>
                  <a:schemeClr val="tx1"/>
                </a:solidFill>
              </a:rPr>
              <a:t>, Üç gün kızamığı, Alman kızamığı)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934793"/>
          </a:xfrm>
        </p:spPr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Etken</a:t>
            </a:r>
          </a:p>
          <a:p>
            <a:pPr lvl="1"/>
            <a:r>
              <a:rPr lang="tr-TR" altLang="tr-TR" sz="1800" dirty="0" err="1">
                <a:solidFill>
                  <a:schemeClr val="tx1"/>
                </a:solidFill>
              </a:rPr>
              <a:t>Togavirüs</a:t>
            </a:r>
            <a:r>
              <a:rPr lang="tr-TR" altLang="tr-TR" sz="1800" dirty="0">
                <a:solidFill>
                  <a:schemeClr val="tx1"/>
                </a:solidFill>
              </a:rPr>
              <a:t> ailesinden bir RNA virüsüdür. 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Geç kış - ilkbahar.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 err="1">
                <a:solidFill>
                  <a:schemeClr val="tx1"/>
                </a:solidFill>
              </a:rPr>
              <a:t>İnkübasyon</a:t>
            </a:r>
            <a:r>
              <a:rPr lang="tr-TR" altLang="tr-TR" sz="2000" dirty="0">
                <a:solidFill>
                  <a:schemeClr val="tx1"/>
                </a:solidFill>
              </a:rPr>
              <a:t> süresi 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14-21 gündür. 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Bulaş damlacık yoluyla,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Döküntüden beş gün önce ve altı gün sonra olur.</a:t>
            </a:r>
          </a:p>
        </p:txBody>
      </p:sp>
    </p:spTree>
    <p:extLst>
      <p:ext uri="{BB962C8B-B14F-4D97-AF65-F5344CB8AC3E}">
        <p14:creationId xmlns:p14="http://schemas.microsoft.com/office/powerpoint/2010/main" val="69013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Kızamıkcık -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4052888"/>
          </a:xfrm>
        </p:spPr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Tanı 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Klinik,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Eğer herhangi bir risk durumu veya gebe ile temas gibi bir durum yoksa </a:t>
            </a:r>
            <a:r>
              <a:rPr lang="tr-TR" altLang="tr-TR" sz="1800" dirty="0" err="1">
                <a:solidFill>
                  <a:schemeClr val="tx1"/>
                </a:solidFill>
              </a:rPr>
              <a:t>serolojik</a:t>
            </a:r>
            <a:r>
              <a:rPr lang="tr-TR" altLang="tr-TR" sz="1800" dirty="0">
                <a:solidFill>
                  <a:schemeClr val="tx1"/>
                </a:solidFill>
              </a:rPr>
              <a:t> teste de gerek yok.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Bildirim zorunluluğu vardır.</a:t>
            </a:r>
          </a:p>
        </p:txBody>
      </p:sp>
    </p:spTree>
    <p:extLst>
      <p:ext uri="{BB962C8B-B14F-4D97-AF65-F5344CB8AC3E}">
        <p14:creationId xmlns:p14="http://schemas.microsoft.com/office/powerpoint/2010/main" val="3366258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Kızamıkcık - </a:t>
            </a:r>
            <a:r>
              <a:rPr lang="tr-TR" altLang="tr-TR" dirty="0">
                <a:solidFill>
                  <a:schemeClr val="tx1"/>
                </a:solidFill>
              </a:rPr>
              <a:t>Ayırıcı tanı</a:t>
            </a:r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Kızamık,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5. hastalık,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6. hastalık,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İlaç döküntüleri,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EBV veya CMV enfeksiyonları,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Adenovirus</a:t>
            </a:r>
            <a:r>
              <a:rPr lang="tr-TR" altLang="tr-TR" sz="2400" dirty="0">
                <a:solidFill>
                  <a:schemeClr val="tx1"/>
                </a:solidFill>
              </a:rPr>
              <a:t> enfeksiyonları.</a:t>
            </a:r>
          </a:p>
        </p:txBody>
      </p:sp>
    </p:spTree>
    <p:extLst>
      <p:ext uri="{BB962C8B-B14F-4D97-AF65-F5344CB8AC3E}">
        <p14:creationId xmlns:p14="http://schemas.microsoft.com/office/powerpoint/2010/main" val="327546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Kızamıkcık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Tedavi</a:t>
            </a:r>
          </a:p>
          <a:p>
            <a:pPr lvl="1"/>
            <a:r>
              <a:rPr lang="tr-TR" altLang="tr-TR" sz="2200" dirty="0" err="1">
                <a:solidFill>
                  <a:schemeClr val="tx1"/>
                </a:solidFill>
              </a:rPr>
              <a:t>Semptomatik</a:t>
            </a:r>
            <a:endParaRPr lang="tr-TR" altLang="tr-TR" sz="2200" dirty="0">
              <a:solidFill>
                <a:schemeClr val="tx1"/>
              </a:solidFill>
            </a:endParaRPr>
          </a:p>
          <a:p>
            <a:pPr lvl="1"/>
            <a:endParaRPr lang="tr-TR" altLang="tr-TR" sz="2200" dirty="0">
              <a:solidFill>
                <a:schemeClr val="tx1"/>
              </a:solidFill>
            </a:endParaRPr>
          </a:p>
          <a:p>
            <a:r>
              <a:rPr lang="tr-TR" altLang="tr-TR" sz="2400" dirty="0" err="1">
                <a:solidFill>
                  <a:schemeClr val="tx1"/>
                </a:solidFill>
              </a:rPr>
              <a:t>Komplikayonlar</a:t>
            </a:r>
            <a:endParaRPr lang="tr-TR" altLang="tr-TR" sz="2400" dirty="0">
              <a:solidFill>
                <a:schemeClr val="tx1"/>
              </a:solidFill>
            </a:endParaRPr>
          </a:p>
          <a:p>
            <a:pPr lvl="1"/>
            <a:r>
              <a:rPr lang="tr-TR" altLang="tr-TR" sz="2000" dirty="0">
                <a:solidFill>
                  <a:schemeClr val="tx1"/>
                </a:solidFill>
              </a:rPr>
              <a:t>Seyrek olarak eklem ağrısı, </a:t>
            </a:r>
            <a:r>
              <a:rPr lang="tr-TR" altLang="tr-TR" sz="2000" dirty="0" err="1">
                <a:solidFill>
                  <a:schemeClr val="tx1"/>
                </a:solidFill>
              </a:rPr>
              <a:t>artrit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ensefalit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trombositopeni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purpura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lvl="1"/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400" dirty="0">
                <a:solidFill>
                  <a:schemeClr val="tx1"/>
                </a:solidFill>
              </a:rPr>
              <a:t>Sevk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Ensefalit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trombositopeni</a:t>
            </a:r>
            <a:endParaRPr lang="tr-TR" altLang="tr-T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Vaka - 1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3931920" cy="4392488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Döküntüden 3-5 gün önce başlayan; </a:t>
            </a:r>
          </a:p>
          <a:p>
            <a:pPr lvl="1"/>
            <a:r>
              <a:rPr lang="tr-TR" sz="1800" dirty="0">
                <a:solidFill>
                  <a:schemeClr val="tx1"/>
                </a:solidFill>
              </a:rPr>
              <a:t>Düşük veya orta dereceli ateş , </a:t>
            </a:r>
            <a:r>
              <a:rPr lang="tr-TR" sz="1800" b="1" dirty="0">
                <a:solidFill>
                  <a:schemeClr val="tx1"/>
                </a:solidFill>
              </a:rPr>
              <a:t>öksürük, nezle, </a:t>
            </a:r>
            <a:r>
              <a:rPr lang="tr-TR" sz="1800" b="1" dirty="0" err="1">
                <a:solidFill>
                  <a:schemeClr val="tx1"/>
                </a:solidFill>
              </a:rPr>
              <a:t>konjonktivit</a:t>
            </a:r>
            <a:r>
              <a:rPr lang="tr-TR" sz="1800" b="1" dirty="0">
                <a:solidFill>
                  <a:schemeClr val="tx1"/>
                </a:solidFill>
              </a:rPr>
              <a:t>, </a:t>
            </a:r>
            <a:r>
              <a:rPr lang="tr-TR" sz="1800" b="1" dirty="0" err="1">
                <a:solidFill>
                  <a:schemeClr val="tx1"/>
                </a:solidFill>
              </a:rPr>
              <a:t>fotofobi</a:t>
            </a:r>
            <a:r>
              <a:rPr lang="tr-TR" sz="1800" b="1" dirty="0">
                <a:solidFill>
                  <a:schemeClr val="tx1"/>
                </a:solidFill>
              </a:rPr>
              <a:t>.</a:t>
            </a:r>
            <a:endParaRPr lang="tr-TR" sz="1800" dirty="0">
              <a:solidFill>
                <a:schemeClr val="tx1"/>
              </a:solidFill>
            </a:endParaRPr>
          </a:p>
          <a:p>
            <a:endParaRPr lang="tr-TR" sz="2000" dirty="0"/>
          </a:p>
          <a:p>
            <a:r>
              <a:rPr lang="tr-TR" sz="2000" dirty="0">
                <a:solidFill>
                  <a:schemeClr val="tx1"/>
                </a:solidFill>
              </a:rPr>
              <a:t>Döküntüden 2 gün önce ortaya çıkan; </a:t>
            </a:r>
          </a:p>
          <a:p>
            <a:pPr lvl="1"/>
            <a:r>
              <a:rPr lang="tr-TR" sz="1800" dirty="0">
                <a:solidFill>
                  <a:schemeClr val="tx1"/>
                </a:solidFill>
              </a:rPr>
              <a:t>Yanak mukozasında alt 2. </a:t>
            </a:r>
            <a:r>
              <a:rPr lang="tr-TR" sz="1800" dirty="0" err="1">
                <a:solidFill>
                  <a:schemeClr val="tx1"/>
                </a:solidFill>
              </a:rPr>
              <a:t>molar</a:t>
            </a:r>
            <a:r>
              <a:rPr lang="tr-TR" sz="1800" dirty="0">
                <a:solidFill>
                  <a:schemeClr val="tx1"/>
                </a:solidFill>
              </a:rPr>
              <a:t> diş hizasında </a:t>
            </a:r>
            <a:r>
              <a:rPr lang="tr-TR" sz="1800" dirty="0" err="1">
                <a:solidFill>
                  <a:schemeClr val="tx1"/>
                </a:solidFill>
              </a:rPr>
              <a:t>eritemli</a:t>
            </a:r>
            <a:r>
              <a:rPr lang="tr-TR" sz="1800" dirty="0">
                <a:solidFill>
                  <a:schemeClr val="tx1"/>
                </a:solidFill>
              </a:rPr>
              <a:t> zeminde noktasal beyaz-gri </a:t>
            </a:r>
            <a:r>
              <a:rPr lang="tr-TR" sz="1800" dirty="0" err="1">
                <a:solidFill>
                  <a:schemeClr val="tx1"/>
                </a:solidFill>
              </a:rPr>
              <a:t>eksudalar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b="1" dirty="0">
                <a:solidFill>
                  <a:schemeClr val="tx1"/>
                </a:solidFill>
              </a:rPr>
              <a:t>(</a:t>
            </a:r>
            <a:r>
              <a:rPr lang="tr-TR" sz="1800" b="1" dirty="0" err="1">
                <a:solidFill>
                  <a:schemeClr val="tx1"/>
                </a:solidFill>
              </a:rPr>
              <a:t>Koplik</a:t>
            </a:r>
            <a:r>
              <a:rPr lang="tr-TR" sz="1800" b="1" dirty="0">
                <a:solidFill>
                  <a:schemeClr val="tx1"/>
                </a:solidFill>
              </a:rPr>
              <a:t> lekeleri).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87" y="666549"/>
            <a:ext cx="3085513" cy="2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24" y="3824067"/>
            <a:ext cx="426243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2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6141" y="808056"/>
            <a:ext cx="3253428" cy="14533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Vaka - 3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141" y="2060848"/>
            <a:ext cx="8488347" cy="1008112"/>
          </a:xfrm>
        </p:spPr>
        <p:txBody>
          <a:bodyPr>
            <a:normAutofit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Aniden </a:t>
            </a:r>
            <a:r>
              <a:rPr lang="tr-TR" altLang="tr-TR" b="1" dirty="0">
                <a:solidFill>
                  <a:schemeClr val="tx1"/>
                </a:solidFill>
              </a:rPr>
              <a:t>tokatlanmış yüz</a:t>
            </a:r>
            <a:r>
              <a:rPr lang="tr-TR" altLang="tr-TR" dirty="0">
                <a:solidFill>
                  <a:schemeClr val="tx1"/>
                </a:solidFill>
              </a:rPr>
              <a:t> görünümü şeklinde ortaya çıkan </a:t>
            </a:r>
            <a:r>
              <a:rPr lang="tr-TR" altLang="tr-TR" dirty="0" err="1">
                <a:solidFill>
                  <a:schemeClr val="tx1"/>
                </a:solidFill>
              </a:rPr>
              <a:t>makulopapüler</a:t>
            </a:r>
            <a:r>
              <a:rPr lang="tr-TR" altLang="tr-TR" dirty="0">
                <a:solidFill>
                  <a:schemeClr val="tx1"/>
                </a:solidFill>
              </a:rPr>
              <a:t> tarzda döküntü.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192770" cy="34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141" y="1484785"/>
            <a:ext cx="3879836" cy="44145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Sonrasında gövdeye ve </a:t>
            </a:r>
            <a:r>
              <a:rPr lang="tr-TR" altLang="tr-TR" sz="2400" dirty="0" err="1">
                <a:solidFill>
                  <a:schemeClr val="tx1"/>
                </a:solidFill>
              </a:rPr>
              <a:t>ekstremite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proksimaline</a:t>
            </a:r>
            <a:r>
              <a:rPr lang="tr-TR" altLang="tr-TR" sz="2400" dirty="0">
                <a:solidFill>
                  <a:schemeClr val="tx1"/>
                </a:solidFill>
              </a:rPr>
              <a:t> yerleşen, ortadan solmaya başlayan, </a:t>
            </a:r>
            <a:r>
              <a:rPr lang="tr-TR" altLang="tr-TR" sz="2400" b="1" dirty="0" err="1">
                <a:solidFill>
                  <a:schemeClr val="tx1"/>
                </a:solidFill>
              </a:rPr>
              <a:t>retiküler</a:t>
            </a:r>
            <a:r>
              <a:rPr lang="tr-TR" altLang="tr-TR" sz="2400" b="1" dirty="0">
                <a:solidFill>
                  <a:schemeClr val="tx1"/>
                </a:solidFill>
              </a:rPr>
              <a:t>, 'dantel tarzı‘</a:t>
            </a:r>
            <a:r>
              <a:rPr lang="tr-TR" altLang="tr-TR" sz="2400" dirty="0">
                <a:solidFill>
                  <a:schemeClr val="tx1"/>
                </a:solidFill>
              </a:rPr>
              <a:t>, kaşıntılı döküntü. 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 err="1">
                <a:solidFill>
                  <a:schemeClr val="tx1"/>
                </a:solidFill>
              </a:rPr>
              <a:t>Ekstansör</a:t>
            </a:r>
            <a:r>
              <a:rPr lang="tr-TR" altLang="tr-TR" sz="2400" dirty="0">
                <a:solidFill>
                  <a:schemeClr val="tx1"/>
                </a:solidFill>
              </a:rPr>
              <a:t> bölgelerde görülür, el ve ayaklar korunur.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16" y="1484784"/>
            <a:ext cx="4429779" cy="441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04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Sıcak banyo, heyecan, egzersiz ve minör travmalar sonucu oluşan </a:t>
            </a:r>
            <a:r>
              <a:rPr lang="tr-TR" altLang="tr-TR" sz="2400" dirty="0" err="1">
                <a:solidFill>
                  <a:schemeClr val="tx1"/>
                </a:solidFill>
              </a:rPr>
              <a:t>rekürren</a:t>
            </a:r>
            <a:r>
              <a:rPr lang="tr-TR" altLang="tr-TR" sz="2400" dirty="0">
                <a:solidFill>
                  <a:schemeClr val="tx1"/>
                </a:solidFill>
              </a:rPr>
              <a:t> döküntüler alevlenme ve azalmalarla, ortalama 11 gün (2-39 gün) sürer.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8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2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Eritema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enfeksiyozum</a:t>
            </a:r>
            <a:r>
              <a:rPr lang="tr-TR" altLang="tr-TR" dirty="0">
                <a:solidFill>
                  <a:schemeClr val="tx1"/>
                </a:solidFill>
              </a:rPr>
              <a:t> (5. Hastalık)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2060848"/>
            <a:ext cx="7124700" cy="4536503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Etken</a:t>
            </a:r>
          </a:p>
          <a:p>
            <a:pPr lvl="1"/>
            <a:r>
              <a:rPr lang="tr-TR" altLang="tr-TR" dirty="0" err="1">
                <a:solidFill>
                  <a:schemeClr val="tx1"/>
                </a:solidFill>
              </a:rPr>
              <a:t>Parvovirüs</a:t>
            </a:r>
            <a:r>
              <a:rPr lang="tr-TR" altLang="tr-TR" dirty="0">
                <a:solidFill>
                  <a:schemeClr val="tx1"/>
                </a:solidFill>
              </a:rPr>
              <a:t> B19.</a:t>
            </a:r>
          </a:p>
          <a:p>
            <a:pPr lvl="1"/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Sıklıkla kış - ilkbahar aylarında.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err="1">
                <a:solidFill>
                  <a:schemeClr val="tx1"/>
                </a:solidFill>
              </a:rPr>
              <a:t>İnkübasyon</a:t>
            </a:r>
            <a:r>
              <a:rPr lang="tr-TR" altLang="tr-TR" dirty="0">
                <a:solidFill>
                  <a:schemeClr val="tx1"/>
                </a:solidFill>
              </a:rPr>
              <a:t> süresi</a:t>
            </a:r>
          </a:p>
          <a:p>
            <a:pPr lvl="1"/>
            <a:r>
              <a:rPr lang="tr-TR" altLang="tr-TR" dirty="0">
                <a:solidFill>
                  <a:schemeClr val="tx1"/>
                </a:solidFill>
              </a:rPr>
              <a:t>4-14 gün.</a:t>
            </a:r>
          </a:p>
          <a:p>
            <a:pPr lvl="1"/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Bulaş solunum yoluyla (kan ürünleri ile de bulaşabilir),</a:t>
            </a:r>
          </a:p>
          <a:p>
            <a:pPr lvl="1"/>
            <a:r>
              <a:rPr lang="tr-TR" altLang="tr-TR" dirty="0">
                <a:solidFill>
                  <a:schemeClr val="tx1"/>
                </a:solidFill>
              </a:rPr>
              <a:t>Döküntüden önce başlayıp, 1-2 gün sonrasına dek</a:t>
            </a:r>
          </a:p>
          <a:p>
            <a:pPr lvl="1"/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Okul çağı çocuklarının hastalığı olup sıklıkla 5-15 yaş arasında görülür.</a:t>
            </a:r>
          </a:p>
        </p:txBody>
      </p:sp>
    </p:spTree>
    <p:extLst>
      <p:ext uri="{BB962C8B-B14F-4D97-AF65-F5344CB8AC3E}">
        <p14:creationId xmlns:p14="http://schemas.microsoft.com/office/powerpoint/2010/main" val="358693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Eritema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enfeksiyozum</a:t>
            </a:r>
            <a:r>
              <a:rPr lang="tr-TR" altLang="tr-TR" dirty="0">
                <a:solidFill>
                  <a:schemeClr val="tx1"/>
                </a:solidFill>
              </a:rPr>
              <a:t> - Ayırıcı tanı</a:t>
            </a:r>
          </a:p>
        </p:txBody>
      </p:sp>
      <p:sp>
        <p:nvSpPr>
          <p:cNvPr id="348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Kızamık,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Kızamıkçık,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Enteroviral</a:t>
            </a:r>
            <a:r>
              <a:rPr lang="tr-TR" altLang="tr-TR" sz="2400" dirty="0">
                <a:solidFill>
                  <a:schemeClr val="tx1"/>
                </a:solidFill>
              </a:rPr>
              <a:t> enfeksiyonlar,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Kawasaki</a:t>
            </a:r>
            <a:r>
              <a:rPr lang="tr-TR" altLang="tr-TR" sz="2400" dirty="0">
                <a:solidFill>
                  <a:schemeClr val="tx1"/>
                </a:solidFill>
              </a:rPr>
              <a:t> hastalığı,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Ebstein-Barr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virus</a:t>
            </a:r>
            <a:r>
              <a:rPr lang="tr-TR" altLang="tr-TR" sz="2400" dirty="0">
                <a:solidFill>
                  <a:schemeClr val="tx1"/>
                </a:solidFill>
              </a:rPr>
              <a:t> enfeksiyonları,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Otoimmun</a:t>
            </a:r>
            <a:r>
              <a:rPr lang="tr-TR" altLang="tr-TR" sz="2400" dirty="0">
                <a:solidFill>
                  <a:schemeClr val="tx1"/>
                </a:solidFill>
              </a:rPr>
              <a:t> hastalıklar,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İlaç döküntüleri.</a:t>
            </a:r>
          </a:p>
        </p:txBody>
      </p:sp>
    </p:spTree>
    <p:extLst>
      <p:ext uri="{BB962C8B-B14F-4D97-AF65-F5344CB8AC3E}">
        <p14:creationId xmlns:p14="http://schemas.microsoft.com/office/powerpoint/2010/main" val="3031295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Eritema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enfeksiyozum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Tedavi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Semptomatik</a:t>
            </a:r>
            <a:r>
              <a:rPr lang="tr-TR" altLang="tr-TR" sz="2000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400" dirty="0">
                <a:solidFill>
                  <a:schemeClr val="tx1"/>
                </a:solidFill>
              </a:rPr>
              <a:t>Komplikasyon</a:t>
            </a:r>
          </a:p>
          <a:p>
            <a:pPr lvl="1"/>
            <a:r>
              <a:rPr lang="tr-TR" altLang="tr-TR" sz="2000" dirty="0">
                <a:solidFill>
                  <a:schemeClr val="tx1"/>
                </a:solidFill>
              </a:rPr>
              <a:t>Artrit, </a:t>
            </a:r>
            <a:r>
              <a:rPr lang="tr-TR" altLang="tr-TR" sz="2000" dirty="0" err="1">
                <a:solidFill>
                  <a:schemeClr val="tx1"/>
                </a:solidFill>
              </a:rPr>
              <a:t>aplastik</a:t>
            </a:r>
            <a:r>
              <a:rPr lang="tr-TR" altLang="tr-TR" sz="2000" dirty="0">
                <a:solidFill>
                  <a:schemeClr val="tx1"/>
                </a:solidFill>
              </a:rPr>
              <a:t> kriz.</a:t>
            </a:r>
          </a:p>
          <a:p>
            <a:pPr lvl="1"/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400" dirty="0">
                <a:solidFill>
                  <a:schemeClr val="tx1"/>
                </a:solidFill>
              </a:rPr>
              <a:t>Sevk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Aplastik</a:t>
            </a:r>
            <a:r>
              <a:rPr lang="tr-TR" altLang="tr-TR" sz="2000" dirty="0">
                <a:solidFill>
                  <a:schemeClr val="tx1"/>
                </a:solidFill>
              </a:rPr>
              <a:t> kriz.</a:t>
            </a:r>
          </a:p>
        </p:txBody>
      </p:sp>
    </p:spTree>
    <p:extLst>
      <p:ext uri="{BB962C8B-B14F-4D97-AF65-F5344CB8AC3E}">
        <p14:creationId xmlns:p14="http://schemas.microsoft.com/office/powerpoint/2010/main" val="3929432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Vaka – 4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916832"/>
            <a:ext cx="7124700" cy="4032448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Ani başlayan ve üç-dört gün içinde </a:t>
            </a:r>
            <a:r>
              <a:rPr lang="tr-TR" altLang="tr-TR" sz="2000" dirty="0">
                <a:solidFill>
                  <a:schemeClr val="tx1"/>
                </a:solidFill>
              </a:rPr>
              <a:t>40</a:t>
            </a:r>
            <a:r>
              <a:rPr lang="tr-TR" sz="2000" dirty="0">
                <a:solidFill>
                  <a:schemeClr val="tx1"/>
                </a:solidFill>
              </a:rPr>
              <a:t>°C</a:t>
            </a:r>
            <a:r>
              <a:rPr lang="tr-TR" altLang="tr-TR" sz="2000" dirty="0">
                <a:solidFill>
                  <a:schemeClr val="tx1"/>
                </a:solidFill>
              </a:rPr>
              <a:t>’ye </a:t>
            </a:r>
            <a:r>
              <a:rPr lang="tr-TR" sz="2000" dirty="0">
                <a:solidFill>
                  <a:schemeClr val="tx1"/>
                </a:solidFill>
              </a:rPr>
              <a:t>yükselen ateş ve hafif nezle belirtileri. </a:t>
            </a:r>
          </a:p>
          <a:p>
            <a:endParaRPr lang="tr-TR" sz="2000" dirty="0">
              <a:solidFill>
                <a:schemeClr val="tx1"/>
              </a:solidFill>
            </a:endParaRPr>
          </a:p>
          <a:p>
            <a:r>
              <a:rPr lang="tr-TR" sz="2000" dirty="0">
                <a:solidFill>
                  <a:schemeClr val="tx1"/>
                </a:solidFill>
              </a:rPr>
              <a:t>Genel durum iyi.</a:t>
            </a:r>
          </a:p>
          <a:p>
            <a:endParaRPr 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Ateş 3-4 gün yüksek seyrettikten sonra ani şekilde düşer.</a:t>
            </a:r>
          </a:p>
        </p:txBody>
      </p:sp>
    </p:spTree>
    <p:extLst>
      <p:ext uri="{BB962C8B-B14F-4D97-AF65-F5344CB8AC3E}">
        <p14:creationId xmlns:p14="http://schemas.microsoft.com/office/powerpoint/2010/main" val="3699251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</a:rPr>
              <a:t>Ateşin düşmesinin ardından,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b="1" dirty="0">
                <a:solidFill>
                  <a:schemeClr val="tx1"/>
                </a:solidFill>
              </a:rPr>
              <a:t>gövdeden</a:t>
            </a:r>
            <a:r>
              <a:rPr lang="tr-TR" altLang="tr-TR" dirty="0">
                <a:solidFill>
                  <a:schemeClr val="tx1"/>
                </a:solidFill>
              </a:rPr>
              <a:t> başlayıp </a:t>
            </a:r>
            <a:r>
              <a:rPr lang="tr-TR" altLang="tr-TR" dirty="0" err="1">
                <a:solidFill>
                  <a:schemeClr val="tx1"/>
                </a:solidFill>
              </a:rPr>
              <a:t>ekstremitelere</a:t>
            </a:r>
            <a:r>
              <a:rPr lang="tr-TR" altLang="tr-TR" dirty="0">
                <a:solidFill>
                  <a:schemeClr val="tx1"/>
                </a:solidFill>
              </a:rPr>
              <a:t> ve yüze yayılan 2-3 mm çaplı </a:t>
            </a:r>
            <a:r>
              <a:rPr lang="tr-TR" altLang="tr-TR" dirty="0" err="1">
                <a:solidFill>
                  <a:schemeClr val="tx1"/>
                </a:solidFill>
              </a:rPr>
              <a:t>makülopapüler</a:t>
            </a:r>
            <a:r>
              <a:rPr lang="tr-TR" altLang="tr-TR" dirty="0">
                <a:solidFill>
                  <a:schemeClr val="tx1"/>
                </a:solidFill>
              </a:rPr>
              <a:t> tarzda basmakla solan döküntü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Döküntü 1-2 gün sürer soyulma ve </a:t>
            </a:r>
            <a:r>
              <a:rPr lang="tr-TR" altLang="tr-TR" dirty="0" err="1">
                <a:solidFill>
                  <a:schemeClr val="tx1"/>
                </a:solidFill>
              </a:rPr>
              <a:t>hiperpigmentasyon</a:t>
            </a:r>
            <a:r>
              <a:rPr lang="tr-TR" altLang="tr-TR" dirty="0">
                <a:solidFill>
                  <a:schemeClr val="tx1"/>
                </a:solidFill>
              </a:rPr>
              <a:t> olmaksızın iyileşir.</a:t>
            </a:r>
          </a:p>
        </p:txBody>
      </p:sp>
    </p:spTree>
    <p:extLst>
      <p:ext uri="{BB962C8B-B14F-4D97-AF65-F5344CB8AC3E}">
        <p14:creationId xmlns:p14="http://schemas.microsoft.com/office/powerpoint/2010/main" val="2781536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36396" cy="56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793420" cy="4310744"/>
          </a:xfrm>
        </p:spPr>
      </p:pic>
    </p:spTree>
    <p:extLst>
      <p:ext uri="{BB962C8B-B14F-4D97-AF65-F5344CB8AC3E}">
        <p14:creationId xmlns:p14="http://schemas.microsoft.com/office/powerpoint/2010/main" val="4030427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886650" cy="5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63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192213"/>
            <a:ext cx="3590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60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63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Roseola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enfantum</a:t>
            </a:r>
            <a:r>
              <a:rPr lang="tr-TR" altLang="tr-TR" dirty="0">
                <a:solidFill>
                  <a:schemeClr val="tx1"/>
                </a:solidFill>
              </a:rPr>
              <a:t> (6. Hastalık, </a:t>
            </a:r>
            <a:r>
              <a:rPr lang="tr-TR" altLang="tr-TR" dirty="0" err="1">
                <a:solidFill>
                  <a:schemeClr val="tx1"/>
                </a:solidFill>
              </a:rPr>
              <a:t>eksantema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subitum</a:t>
            </a:r>
            <a:r>
              <a:rPr lang="tr-TR" alt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2204864"/>
            <a:ext cx="7124700" cy="4248472"/>
          </a:xfrm>
        </p:spPr>
        <p:txBody>
          <a:bodyPr>
            <a:normAutofit fontScale="85000" lnSpcReduction="20000"/>
          </a:bodyPr>
          <a:lstStyle/>
          <a:p>
            <a:r>
              <a:rPr lang="tr-TR" altLang="tr-TR" sz="2800" dirty="0">
                <a:solidFill>
                  <a:schemeClr val="tx1"/>
                </a:solidFill>
              </a:rPr>
              <a:t>Etken</a:t>
            </a:r>
          </a:p>
          <a:p>
            <a:pPr lvl="1"/>
            <a:r>
              <a:rPr lang="tr-TR" altLang="tr-TR" sz="2400" dirty="0">
                <a:solidFill>
                  <a:schemeClr val="tx1"/>
                </a:solidFill>
              </a:rPr>
              <a:t>Human </a:t>
            </a:r>
            <a:r>
              <a:rPr lang="tr-TR" altLang="tr-TR" sz="2400" dirty="0" err="1">
                <a:solidFill>
                  <a:schemeClr val="tx1"/>
                </a:solidFill>
              </a:rPr>
              <a:t>Herpes</a:t>
            </a:r>
            <a:r>
              <a:rPr lang="tr-TR" altLang="tr-TR" sz="2400" dirty="0">
                <a:solidFill>
                  <a:schemeClr val="tx1"/>
                </a:solidFill>
              </a:rPr>
              <a:t> Virüs (HHV) tip 6 (bazen tip 7 </a:t>
            </a:r>
            <a:r>
              <a:rPr lang="tr-TR" altLang="tr-TR" sz="2400" dirty="0" err="1">
                <a:solidFill>
                  <a:schemeClr val="tx1"/>
                </a:solidFill>
              </a:rPr>
              <a:t>döküntüsüz</a:t>
            </a:r>
            <a:r>
              <a:rPr lang="tr-TR" altLang="tr-TR" sz="2400" dirty="0">
                <a:solidFill>
                  <a:schemeClr val="tx1"/>
                </a:solidFill>
              </a:rPr>
              <a:t>  benzer tabloya neden olur).</a:t>
            </a:r>
          </a:p>
          <a:p>
            <a:pPr lvl="1"/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tr-TR" altLang="tr-TR" sz="2800" dirty="0" err="1">
                <a:solidFill>
                  <a:schemeClr val="tx1"/>
                </a:solidFill>
              </a:rPr>
              <a:t>İnkubasyon</a:t>
            </a:r>
            <a:r>
              <a:rPr lang="tr-TR" altLang="tr-TR" sz="2800" dirty="0">
                <a:solidFill>
                  <a:schemeClr val="tx1"/>
                </a:solidFill>
              </a:rPr>
              <a:t> süresi</a:t>
            </a:r>
          </a:p>
          <a:p>
            <a:pPr lvl="1"/>
            <a:r>
              <a:rPr lang="tr-TR" altLang="tr-TR" sz="2400" dirty="0">
                <a:solidFill>
                  <a:schemeClr val="tx1"/>
                </a:solidFill>
              </a:rPr>
              <a:t>10-15 gündür.</a:t>
            </a:r>
          </a:p>
          <a:p>
            <a:pPr lvl="1"/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tr-TR" altLang="tr-TR" sz="2800" dirty="0">
                <a:solidFill>
                  <a:schemeClr val="tx1"/>
                </a:solidFill>
              </a:rPr>
              <a:t>Bulaş solunum yoluyla,</a:t>
            </a:r>
          </a:p>
          <a:p>
            <a:pPr lvl="1"/>
            <a:r>
              <a:rPr lang="tr-TR" altLang="tr-TR" sz="2400" dirty="0">
                <a:solidFill>
                  <a:schemeClr val="tx1"/>
                </a:solidFill>
              </a:rPr>
              <a:t>Bulaştırıcılık bilinmemektedir.</a:t>
            </a:r>
          </a:p>
          <a:p>
            <a:pPr lvl="1"/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tr-TR" altLang="tr-TR" sz="2800" dirty="0">
                <a:solidFill>
                  <a:schemeClr val="tx1"/>
                </a:solidFill>
              </a:rPr>
              <a:t>En sık 6 ay- 3 yaş arasında görülür.</a:t>
            </a:r>
          </a:p>
        </p:txBody>
      </p:sp>
    </p:spTree>
    <p:extLst>
      <p:ext uri="{BB962C8B-B14F-4D97-AF65-F5344CB8AC3E}">
        <p14:creationId xmlns:p14="http://schemas.microsoft.com/office/powerpoint/2010/main" val="2795986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Roseola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enfantum</a:t>
            </a:r>
            <a:r>
              <a:rPr lang="tr-TR" altLang="tr-TR" dirty="0">
                <a:solidFill>
                  <a:schemeClr val="tx1"/>
                </a:solidFill>
              </a:rPr>
              <a:t> - Tanı </a:t>
            </a:r>
          </a:p>
        </p:txBody>
      </p:sp>
      <p:sp>
        <p:nvSpPr>
          <p:cNvPr id="440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Klinik,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Gerek duyulan vakalarda kanda PCR yöntemi yardımcıdır.</a:t>
            </a:r>
          </a:p>
        </p:txBody>
      </p:sp>
    </p:spTree>
    <p:extLst>
      <p:ext uri="{BB962C8B-B14F-4D97-AF65-F5344CB8AC3E}">
        <p14:creationId xmlns:p14="http://schemas.microsoft.com/office/powerpoint/2010/main" val="725753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Roseola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enfantum</a:t>
            </a:r>
            <a:r>
              <a:rPr lang="tr-TR" altLang="tr-TR" dirty="0">
                <a:solidFill>
                  <a:schemeClr val="tx1"/>
                </a:solidFill>
              </a:rPr>
              <a:t> - Ayırıcı tanı</a:t>
            </a:r>
          </a:p>
        </p:txBody>
      </p:sp>
      <p:sp>
        <p:nvSpPr>
          <p:cNvPr id="450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Kızamık, </a:t>
            </a:r>
          </a:p>
          <a:p>
            <a:r>
              <a:rPr lang="tr-TR" altLang="tr-TR" sz="2000" dirty="0">
                <a:solidFill>
                  <a:schemeClr val="tx1"/>
                </a:solidFill>
              </a:rPr>
              <a:t>Kızamıkçık,</a:t>
            </a:r>
          </a:p>
          <a:p>
            <a:r>
              <a:rPr lang="tr-TR" altLang="tr-TR" sz="2000" dirty="0">
                <a:solidFill>
                  <a:schemeClr val="tx1"/>
                </a:solidFill>
              </a:rPr>
              <a:t>Kızıl,</a:t>
            </a:r>
          </a:p>
          <a:p>
            <a:r>
              <a:rPr lang="tr-TR" altLang="tr-TR" sz="2000" dirty="0" err="1">
                <a:solidFill>
                  <a:schemeClr val="tx1"/>
                </a:solidFill>
              </a:rPr>
              <a:t>Enteroviral</a:t>
            </a:r>
            <a:r>
              <a:rPr lang="tr-TR" altLang="tr-TR" sz="2000" dirty="0">
                <a:solidFill>
                  <a:schemeClr val="tx1"/>
                </a:solidFill>
              </a:rPr>
              <a:t> enfeksiyonlar,</a:t>
            </a:r>
          </a:p>
          <a:p>
            <a:r>
              <a:rPr lang="tr-TR" altLang="tr-TR" sz="2000" dirty="0">
                <a:solidFill>
                  <a:schemeClr val="tx1"/>
                </a:solidFill>
              </a:rPr>
              <a:t>İlaç döküntüleri.</a:t>
            </a:r>
          </a:p>
        </p:txBody>
      </p:sp>
    </p:spTree>
    <p:extLst>
      <p:ext uri="{BB962C8B-B14F-4D97-AF65-F5344CB8AC3E}">
        <p14:creationId xmlns:p14="http://schemas.microsoft.com/office/powerpoint/2010/main" val="2075429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Roseola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enfantum</a:t>
            </a:r>
            <a:endParaRPr lang="tr-TR" altLang="tr-TR" dirty="0"/>
          </a:p>
        </p:txBody>
      </p:sp>
      <p:sp>
        <p:nvSpPr>
          <p:cNvPr id="4608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Tedavi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Ateşi düşürmek yeterli.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 err="1">
                <a:solidFill>
                  <a:schemeClr val="tx1"/>
                </a:solidFill>
              </a:rPr>
              <a:t>Komplikayon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Ateşli </a:t>
            </a:r>
            <a:r>
              <a:rPr lang="tr-TR" altLang="tr-TR" sz="1800" dirty="0" err="1">
                <a:solidFill>
                  <a:schemeClr val="tx1"/>
                </a:solidFill>
              </a:rPr>
              <a:t>konvülsiyon</a:t>
            </a:r>
            <a:r>
              <a:rPr lang="tr-TR" altLang="tr-TR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721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Vaka - 5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718770"/>
          </a:xfrm>
        </p:spPr>
        <p:txBody>
          <a:bodyPr>
            <a:normAutofit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Hafif ateş, halsizlik, iştahsızlık, baş ağrısı, kimi zaman karın ağrısı şikayetlerini takiben.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Döküntü;</a:t>
            </a:r>
          </a:p>
          <a:p>
            <a:pPr lvl="1"/>
            <a:r>
              <a:rPr lang="tr-TR" altLang="tr-TR" b="1" dirty="0">
                <a:solidFill>
                  <a:schemeClr val="tx1"/>
                </a:solidFill>
              </a:rPr>
              <a:t>Gövdede</a:t>
            </a:r>
            <a:r>
              <a:rPr lang="tr-TR" altLang="tr-TR" dirty="0">
                <a:solidFill>
                  <a:schemeClr val="tx1"/>
                </a:solidFill>
              </a:rPr>
              <a:t> ortaya çıkıp yüz ve </a:t>
            </a:r>
            <a:r>
              <a:rPr lang="tr-TR" altLang="tr-TR" dirty="0" err="1">
                <a:solidFill>
                  <a:schemeClr val="tx1"/>
                </a:solidFill>
              </a:rPr>
              <a:t>ekstremitelere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santripedal</a:t>
            </a:r>
            <a:r>
              <a:rPr lang="tr-TR" altLang="tr-TR" dirty="0">
                <a:solidFill>
                  <a:schemeClr val="tx1"/>
                </a:solidFill>
              </a:rPr>
              <a:t> biçimde dağılan,</a:t>
            </a:r>
          </a:p>
          <a:p>
            <a:pPr lvl="1"/>
            <a:r>
              <a:rPr lang="tr-TR" altLang="tr-TR" b="1" dirty="0">
                <a:solidFill>
                  <a:schemeClr val="tx1"/>
                </a:solidFill>
              </a:rPr>
              <a:t>Kaşıntılı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eritemli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b="1" dirty="0" err="1">
                <a:solidFill>
                  <a:schemeClr val="tx1"/>
                </a:solidFill>
              </a:rPr>
              <a:t>makül</a:t>
            </a:r>
            <a:r>
              <a:rPr lang="tr-TR" altLang="tr-TR" dirty="0">
                <a:solidFill>
                  <a:schemeClr val="tx1"/>
                </a:solidFill>
              </a:rPr>
              <a:t> şeklinde başlayan hızla </a:t>
            </a:r>
            <a:r>
              <a:rPr lang="tr-TR" altLang="tr-TR" b="1" dirty="0" err="1">
                <a:solidFill>
                  <a:schemeClr val="tx1"/>
                </a:solidFill>
              </a:rPr>
              <a:t>papül</a:t>
            </a:r>
            <a:r>
              <a:rPr lang="tr-TR" altLang="tr-TR" dirty="0">
                <a:solidFill>
                  <a:schemeClr val="tx1"/>
                </a:solidFill>
              </a:rPr>
              <a:t> haline gelen ve gözyaşı damlası biçiminde </a:t>
            </a:r>
            <a:r>
              <a:rPr lang="tr-TR" altLang="tr-TR" dirty="0" err="1">
                <a:solidFill>
                  <a:schemeClr val="tx1"/>
                </a:solidFill>
              </a:rPr>
              <a:t>eritematöz</a:t>
            </a:r>
            <a:r>
              <a:rPr lang="tr-TR" altLang="tr-TR" dirty="0">
                <a:solidFill>
                  <a:schemeClr val="tx1"/>
                </a:solidFill>
              </a:rPr>
              <a:t> tabanlı </a:t>
            </a:r>
            <a:r>
              <a:rPr lang="tr-TR" altLang="tr-TR" b="1" dirty="0">
                <a:solidFill>
                  <a:schemeClr val="tx1"/>
                </a:solidFill>
              </a:rPr>
              <a:t>veziküllere</a:t>
            </a:r>
            <a:r>
              <a:rPr lang="tr-TR" altLang="tr-TR" dirty="0">
                <a:solidFill>
                  <a:schemeClr val="tx1"/>
                </a:solidFill>
              </a:rPr>
              <a:t> dönüşen (“gül goncası üstünde çiğ tanesi“) lezyonlar.</a:t>
            </a:r>
          </a:p>
          <a:p>
            <a:pPr lvl="1"/>
            <a:r>
              <a:rPr lang="tr-TR" altLang="tr-TR" dirty="0">
                <a:solidFill>
                  <a:schemeClr val="tx1"/>
                </a:solidFill>
              </a:rPr>
              <a:t>Saçlı deri, ağız mukozası ve </a:t>
            </a:r>
            <a:r>
              <a:rPr lang="tr-TR" altLang="tr-TR" dirty="0" err="1">
                <a:solidFill>
                  <a:schemeClr val="tx1"/>
                </a:solidFill>
              </a:rPr>
              <a:t>vaginada</a:t>
            </a:r>
            <a:r>
              <a:rPr lang="tr-TR" altLang="tr-TR" dirty="0">
                <a:solidFill>
                  <a:schemeClr val="tx1"/>
                </a:solidFill>
              </a:rPr>
              <a:t> görülebilir.</a:t>
            </a:r>
          </a:p>
        </p:txBody>
      </p:sp>
    </p:spTree>
    <p:extLst>
      <p:ext uri="{BB962C8B-B14F-4D97-AF65-F5344CB8AC3E}">
        <p14:creationId xmlns:p14="http://schemas.microsoft.com/office/powerpoint/2010/main" val="3694219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837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00173" cy="53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03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Vezikül içindeki berrak sıvı 8-12 saat sonra bulanıklaşır ve püstül olur, </a:t>
            </a:r>
            <a:r>
              <a:rPr lang="tr-TR" altLang="tr-TR" b="1" dirty="0" err="1">
                <a:solidFill>
                  <a:schemeClr val="tx1"/>
                </a:solidFill>
              </a:rPr>
              <a:t>krutlanarak</a:t>
            </a:r>
            <a:r>
              <a:rPr lang="tr-TR" altLang="tr-TR" dirty="0">
                <a:solidFill>
                  <a:schemeClr val="tx1"/>
                </a:solidFill>
              </a:rPr>
              <a:t> 1-3 haftada iyileşir. 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Lezyonlar üç gün boyunca çıkmaya devam eder. 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b="1" dirty="0">
                <a:solidFill>
                  <a:schemeClr val="tx1"/>
                </a:solidFill>
              </a:rPr>
              <a:t>Her lezyonun yaşı farklıdır. 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Döküntü ile 3-4 gün ateş yüksek olur.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Kabuklar kalkınca geçici </a:t>
            </a:r>
            <a:r>
              <a:rPr lang="tr-TR" altLang="tr-TR" dirty="0" err="1">
                <a:solidFill>
                  <a:schemeClr val="tx1"/>
                </a:solidFill>
              </a:rPr>
              <a:t>depigmentasyon</a:t>
            </a:r>
            <a:r>
              <a:rPr lang="tr-TR" altLang="tr-TR" dirty="0">
                <a:solidFill>
                  <a:schemeClr val="tx1"/>
                </a:solidFill>
              </a:rPr>
              <a:t> bırakır.</a:t>
            </a:r>
          </a:p>
        </p:txBody>
      </p:sp>
    </p:spTree>
    <p:extLst>
      <p:ext uri="{BB962C8B-B14F-4D97-AF65-F5344CB8AC3E}">
        <p14:creationId xmlns:p14="http://schemas.microsoft.com/office/powerpoint/2010/main" val="358707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42068"/>
            <a:ext cx="4677508" cy="3649133"/>
          </a:xfrm>
        </p:spPr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Döküntü;</a:t>
            </a:r>
          </a:p>
          <a:p>
            <a:pPr lvl="1"/>
            <a:r>
              <a:rPr lang="tr-TR" altLang="tr-TR" sz="1800" b="1" dirty="0">
                <a:solidFill>
                  <a:schemeClr val="tx1"/>
                </a:solidFill>
              </a:rPr>
              <a:t>Saçlı deri ve yüzden</a:t>
            </a:r>
            <a:r>
              <a:rPr lang="tr-TR" altLang="tr-TR" sz="1800" dirty="0">
                <a:solidFill>
                  <a:schemeClr val="tx1"/>
                </a:solidFill>
              </a:rPr>
              <a:t> başlayan, 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Üzerine basmakla solan, 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Hafif kaşıntılı,</a:t>
            </a:r>
          </a:p>
          <a:p>
            <a:pPr lvl="1"/>
            <a:r>
              <a:rPr lang="tr-TR" altLang="tr-TR" sz="1800" dirty="0" err="1">
                <a:solidFill>
                  <a:schemeClr val="tx1"/>
                </a:solidFill>
              </a:rPr>
              <a:t>Makulopapüler</a:t>
            </a:r>
            <a:r>
              <a:rPr lang="tr-TR" altLang="tr-TR" sz="1800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Döküntünün başlamasıyla ateş 40</a:t>
            </a:r>
            <a:r>
              <a:rPr lang="tr-TR" sz="2000" dirty="0">
                <a:solidFill>
                  <a:schemeClr val="tx1"/>
                </a:solidFill>
              </a:rPr>
              <a:t>°C</a:t>
            </a:r>
            <a:r>
              <a:rPr lang="tr-TR" altLang="tr-TR" sz="2000" dirty="0">
                <a:solidFill>
                  <a:schemeClr val="tx1"/>
                </a:solidFill>
              </a:rPr>
              <a:t>’ye yükselir.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1840"/>
            <a:ext cx="3625319" cy="32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75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73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734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548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47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04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98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4686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73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24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41331" cy="45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29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84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Suçiçeği (</a:t>
            </a:r>
            <a:r>
              <a:rPr lang="tr-TR" altLang="tr-TR" dirty="0" err="1">
                <a:solidFill>
                  <a:schemeClr val="tx1"/>
                </a:solidFill>
              </a:rPr>
              <a:t>Varisella</a:t>
            </a:r>
            <a:r>
              <a:rPr lang="tr-TR" alt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646761"/>
          </a:xfrm>
        </p:spPr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Etken</a:t>
            </a:r>
          </a:p>
          <a:p>
            <a:pPr lvl="1"/>
            <a:r>
              <a:rPr lang="tr-TR" altLang="tr-TR" sz="1800" dirty="0" err="1">
                <a:solidFill>
                  <a:schemeClr val="tx1"/>
                </a:solidFill>
              </a:rPr>
              <a:t>Herpesvirüs</a:t>
            </a:r>
            <a:r>
              <a:rPr lang="tr-TR" altLang="tr-TR" sz="1800" dirty="0">
                <a:solidFill>
                  <a:schemeClr val="tx1"/>
                </a:solidFill>
              </a:rPr>
              <a:t> grubundan </a:t>
            </a:r>
            <a:r>
              <a:rPr lang="tr-TR" altLang="tr-TR" sz="1800" dirty="0" err="1">
                <a:solidFill>
                  <a:schemeClr val="tx1"/>
                </a:solidFill>
              </a:rPr>
              <a:t>Varisella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dirty="0" err="1">
                <a:solidFill>
                  <a:schemeClr val="tx1"/>
                </a:solidFill>
              </a:rPr>
              <a:t>zoster</a:t>
            </a:r>
            <a:r>
              <a:rPr lang="tr-TR" altLang="tr-TR" sz="1800" dirty="0">
                <a:solidFill>
                  <a:schemeClr val="tx1"/>
                </a:solidFill>
              </a:rPr>
              <a:t> virüstür.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 err="1">
                <a:solidFill>
                  <a:schemeClr val="tx1"/>
                </a:solidFill>
              </a:rPr>
              <a:t>İnkubasyon</a:t>
            </a:r>
            <a:r>
              <a:rPr lang="tr-TR" altLang="tr-TR" sz="2000" dirty="0">
                <a:solidFill>
                  <a:schemeClr val="tx1"/>
                </a:solidFill>
              </a:rPr>
              <a:t> süresi 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11-21 gün, ortalama 16 gündür.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Bulaş solunum yoluyla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döküntüden 24 saat önce başlar, tüm lezyonlar </a:t>
            </a:r>
            <a:r>
              <a:rPr lang="tr-TR" altLang="tr-TR" sz="1800" b="1" dirty="0" err="1">
                <a:solidFill>
                  <a:schemeClr val="tx1"/>
                </a:solidFill>
              </a:rPr>
              <a:t>krutlanana</a:t>
            </a:r>
            <a:r>
              <a:rPr lang="tr-TR" altLang="tr-TR" sz="1800" b="1" dirty="0">
                <a:solidFill>
                  <a:schemeClr val="tx1"/>
                </a:solidFill>
              </a:rPr>
              <a:t> </a:t>
            </a:r>
            <a:r>
              <a:rPr lang="tr-TR" altLang="tr-TR" sz="1800" dirty="0">
                <a:solidFill>
                  <a:schemeClr val="tx1"/>
                </a:solidFill>
              </a:rPr>
              <a:t>dek sürer.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En sık 1-6 yaşları arasında görülür.</a:t>
            </a:r>
          </a:p>
        </p:txBody>
      </p:sp>
    </p:spTree>
    <p:extLst>
      <p:ext uri="{BB962C8B-B14F-4D97-AF65-F5344CB8AC3E}">
        <p14:creationId xmlns:p14="http://schemas.microsoft.com/office/powerpoint/2010/main" val="2656391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Suçiçeği - Tanı</a:t>
            </a:r>
          </a:p>
        </p:txBody>
      </p:sp>
      <p:sp>
        <p:nvSpPr>
          <p:cNvPr id="64515" name="İçerik Yer Tutucusu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3134593"/>
          </a:xfrm>
        </p:spPr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Klinik,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Klinik örneklerden virüs izolasyonu.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Kanda </a:t>
            </a:r>
            <a:r>
              <a:rPr lang="tr-TR" altLang="tr-TR" dirty="0" err="1">
                <a:solidFill>
                  <a:schemeClr val="tx1"/>
                </a:solidFill>
              </a:rPr>
              <a:t>varisella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IgG</a:t>
            </a:r>
            <a:r>
              <a:rPr lang="tr-TR" altLang="tr-TR" dirty="0">
                <a:solidFill>
                  <a:schemeClr val="tx1"/>
                </a:solidFill>
              </a:rPr>
              <a:t> antikor </a:t>
            </a:r>
            <a:r>
              <a:rPr lang="tr-TR" altLang="tr-TR" dirty="0" err="1">
                <a:solidFill>
                  <a:schemeClr val="tx1"/>
                </a:solidFill>
              </a:rPr>
              <a:t>titresinda</a:t>
            </a:r>
            <a:r>
              <a:rPr lang="tr-TR" altLang="tr-TR" dirty="0">
                <a:solidFill>
                  <a:schemeClr val="tx1"/>
                </a:solidFill>
              </a:rPr>
              <a:t> anlamlı artış olması.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Kanda </a:t>
            </a:r>
            <a:r>
              <a:rPr lang="tr-TR" altLang="tr-TR" dirty="0" err="1">
                <a:solidFill>
                  <a:schemeClr val="tx1"/>
                </a:solidFill>
              </a:rPr>
              <a:t>varisella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IgM</a:t>
            </a:r>
            <a:r>
              <a:rPr lang="tr-TR" altLang="tr-TR" dirty="0">
                <a:solidFill>
                  <a:schemeClr val="tx1"/>
                </a:solidFill>
              </a:rPr>
              <a:t> antikorunun saptanması.</a:t>
            </a:r>
          </a:p>
        </p:txBody>
      </p:sp>
    </p:spTree>
    <p:extLst>
      <p:ext uri="{BB962C8B-B14F-4D97-AF65-F5344CB8AC3E}">
        <p14:creationId xmlns:p14="http://schemas.microsoft.com/office/powerpoint/2010/main" val="4211241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Suçiçeği - Tedavi</a:t>
            </a:r>
          </a:p>
        </p:txBody>
      </p:sp>
      <p:sp>
        <p:nvSpPr>
          <p:cNvPr id="65539" name="İçerik Yer Tutucusu 2"/>
          <p:cNvSpPr>
            <a:spLocks noGrp="1"/>
          </p:cNvSpPr>
          <p:nvPr>
            <p:ph idx="1"/>
          </p:nvPr>
        </p:nvSpPr>
        <p:spPr>
          <a:xfrm>
            <a:off x="1009650" y="1806574"/>
            <a:ext cx="7124700" cy="457475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Ateş için </a:t>
            </a:r>
            <a:r>
              <a:rPr lang="tr-TR" altLang="tr-TR" sz="2000" dirty="0" err="1">
                <a:solidFill>
                  <a:schemeClr val="tx1"/>
                </a:solidFill>
              </a:rPr>
              <a:t>parasetamol</a:t>
            </a:r>
            <a:r>
              <a:rPr lang="tr-TR" altLang="tr-TR" sz="2000" dirty="0">
                <a:solidFill>
                  <a:schemeClr val="tx1"/>
                </a:solidFill>
              </a:rPr>
              <a:t> (40-60mg/kg/gün, 4 dozda, ağızdan),</a:t>
            </a: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Kaşıntı için </a:t>
            </a:r>
            <a:r>
              <a:rPr lang="tr-TR" altLang="tr-TR" sz="2000" dirty="0" err="1">
                <a:solidFill>
                  <a:schemeClr val="tx1"/>
                </a:solidFill>
              </a:rPr>
              <a:t>hidroksizin</a:t>
            </a:r>
            <a:r>
              <a:rPr lang="tr-TR" altLang="tr-TR" sz="2000" dirty="0">
                <a:solidFill>
                  <a:schemeClr val="tx1"/>
                </a:solidFill>
              </a:rPr>
              <a:t>,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Asiklovir</a:t>
            </a:r>
            <a:endParaRPr lang="tr-TR" altLang="tr-TR" sz="2000" i="1" dirty="0">
              <a:solidFill>
                <a:schemeClr val="tx1"/>
              </a:solidFill>
            </a:endParaRP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12 yaştan büyük hastalar, 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Kronik deri ya da akciğer hastalığı bulunanlar, 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Uzun süreli salisilat tedavisi uygulananlar, </a:t>
            </a:r>
          </a:p>
          <a:p>
            <a:pPr lvl="1" eaLnBrk="1" hangingPunct="1"/>
            <a:r>
              <a:rPr lang="tr-TR" altLang="tr-TR" sz="1800" dirty="0" err="1">
                <a:solidFill>
                  <a:schemeClr val="tx1"/>
                </a:solidFill>
              </a:rPr>
              <a:t>Kortikosteroid</a:t>
            </a:r>
            <a:r>
              <a:rPr lang="tr-TR" altLang="tr-TR" sz="1800" dirty="0">
                <a:solidFill>
                  <a:schemeClr val="tx1"/>
                </a:solidFill>
              </a:rPr>
              <a:t> kullananlar,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Doğumdan 5 gün önce ya da 2 gün sonrası arasında suçiçeği başlayan annenin bebeğine.</a:t>
            </a:r>
          </a:p>
        </p:txBody>
      </p:sp>
    </p:spTree>
    <p:extLst>
      <p:ext uri="{BB962C8B-B14F-4D97-AF65-F5344CB8AC3E}">
        <p14:creationId xmlns:p14="http://schemas.microsoft.com/office/powerpoint/2010/main" val="4151319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Suçiçeği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Komplikasyonlar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Deri enfeksiyonları, </a:t>
            </a:r>
            <a:r>
              <a:rPr lang="tr-TR" altLang="tr-TR" sz="1800" dirty="0" err="1">
                <a:solidFill>
                  <a:schemeClr val="tx1"/>
                </a:solidFill>
              </a:rPr>
              <a:t>ensefalit</a:t>
            </a:r>
            <a:r>
              <a:rPr lang="tr-TR" altLang="tr-TR" sz="1800" dirty="0">
                <a:solidFill>
                  <a:schemeClr val="tx1"/>
                </a:solidFill>
              </a:rPr>
              <a:t>, </a:t>
            </a:r>
            <a:r>
              <a:rPr lang="tr-TR" altLang="tr-TR" sz="1800" dirty="0" err="1">
                <a:solidFill>
                  <a:schemeClr val="tx1"/>
                </a:solidFill>
              </a:rPr>
              <a:t>serebellar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tr-TR" altLang="tr-TR" sz="1800" dirty="0" err="1">
                <a:solidFill>
                  <a:schemeClr val="tx1"/>
                </a:solidFill>
              </a:rPr>
              <a:t>ataksi</a:t>
            </a:r>
            <a:r>
              <a:rPr lang="tr-TR" altLang="tr-TR" sz="1800" dirty="0">
                <a:solidFill>
                  <a:schemeClr val="tx1"/>
                </a:solidFill>
              </a:rPr>
              <a:t>, </a:t>
            </a:r>
            <a:r>
              <a:rPr lang="tr-TR" altLang="tr-TR" sz="1800" dirty="0" err="1">
                <a:solidFill>
                  <a:schemeClr val="tx1"/>
                </a:solidFill>
              </a:rPr>
              <a:t>pnömoni</a:t>
            </a:r>
            <a:r>
              <a:rPr lang="tr-TR" altLang="tr-TR" sz="1800" dirty="0">
                <a:solidFill>
                  <a:schemeClr val="tx1"/>
                </a:solidFill>
              </a:rPr>
              <a:t>, aspirin kullanılırsa Reye Sendromu.</a:t>
            </a: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pPr lvl="1"/>
            <a:endParaRPr lang="tr-TR" altLang="tr-TR" sz="18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Sevk</a:t>
            </a:r>
          </a:p>
          <a:p>
            <a:pPr lvl="1"/>
            <a:r>
              <a:rPr lang="tr-TR" altLang="tr-TR" sz="1800" dirty="0">
                <a:solidFill>
                  <a:schemeClr val="tx1"/>
                </a:solidFill>
              </a:rPr>
              <a:t>Bağışıklık yetmezliği olan hastalar, </a:t>
            </a:r>
            <a:r>
              <a:rPr lang="tr-TR" altLang="tr-TR" sz="1800" dirty="0" err="1">
                <a:solidFill>
                  <a:schemeClr val="tx1"/>
                </a:solidFill>
              </a:rPr>
              <a:t>pnömoni</a:t>
            </a:r>
            <a:r>
              <a:rPr lang="tr-TR" altLang="tr-TR" sz="1800" dirty="0">
                <a:solidFill>
                  <a:schemeClr val="tx1"/>
                </a:solidFill>
              </a:rPr>
              <a:t>, </a:t>
            </a:r>
            <a:r>
              <a:rPr lang="tr-TR" altLang="tr-TR" sz="1800" dirty="0" err="1">
                <a:solidFill>
                  <a:schemeClr val="tx1"/>
                </a:solidFill>
              </a:rPr>
              <a:t>ensefalit</a:t>
            </a:r>
            <a:r>
              <a:rPr lang="tr-TR" altLang="tr-TR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989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Vaka - 6</a:t>
            </a:r>
          </a:p>
        </p:txBody>
      </p:sp>
      <p:sp>
        <p:nvSpPr>
          <p:cNvPr id="68611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4- 6 günlük bir </a:t>
            </a:r>
            <a:r>
              <a:rPr lang="tr-TR" altLang="tr-TR" dirty="0" err="1">
                <a:solidFill>
                  <a:schemeClr val="tx1"/>
                </a:solidFill>
              </a:rPr>
              <a:t>prodromal</a:t>
            </a:r>
            <a:r>
              <a:rPr lang="tr-TR" altLang="tr-TR" dirty="0">
                <a:solidFill>
                  <a:schemeClr val="tx1"/>
                </a:solidFill>
              </a:rPr>
              <a:t> dönem</a:t>
            </a:r>
          </a:p>
          <a:p>
            <a:pPr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b="1" dirty="0">
                <a:solidFill>
                  <a:schemeClr val="tx1"/>
                </a:solidFill>
              </a:rPr>
              <a:t>Ağız</a:t>
            </a:r>
            <a:r>
              <a:rPr lang="tr-TR" altLang="tr-TR" dirty="0">
                <a:solidFill>
                  <a:schemeClr val="tx1"/>
                </a:solidFill>
              </a:rPr>
              <a:t> içinde dil, sert damak ve yanak mukozasında ülserler, sonra </a:t>
            </a:r>
            <a:r>
              <a:rPr lang="tr-TR" altLang="tr-TR" b="1" dirty="0">
                <a:solidFill>
                  <a:schemeClr val="tx1"/>
                </a:solidFill>
              </a:rPr>
              <a:t>el</a:t>
            </a:r>
            <a:r>
              <a:rPr lang="tr-TR" altLang="tr-TR" dirty="0">
                <a:solidFill>
                  <a:schemeClr val="tx1"/>
                </a:solidFill>
              </a:rPr>
              <a:t> ve </a:t>
            </a:r>
            <a:r>
              <a:rPr lang="tr-TR" altLang="tr-TR" b="1" dirty="0">
                <a:solidFill>
                  <a:schemeClr val="tx1"/>
                </a:solidFill>
              </a:rPr>
              <a:t>ayakların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dorsal</a:t>
            </a:r>
            <a:r>
              <a:rPr lang="tr-TR" altLang="tr-TR" dirty="0">
                <a:solidFill>
                  <a:schemeClr val="tx1"/>
                </a:solidFill>
              </a:rPr>
              <a:t> bölümleri ve parmak kenarlarında oval biçimde deri çizgilerine paralel 2-10 mm çaplı </a:t>
            </a:r>
            <a:r>
              <a:rPr lang="tr-TR" altLang="tr-TR" dirty="0" err="1">
                <a:solidFill>
                  <a:schemeClr val="tx1"/>
                </a:solidFill>
              </a:rPr>
              <a:t>vezikülöpüstüller</a:t>
            </a:r>
            <a:r>
              <a:rPr lang="tr-TR" altLang="tr-TR" dirty="0">
                <a:solidFill>
                  <a:schemeClr val="tx1"/>
                </a:solidFill>
              </a:rPr>
              <a:t> olur.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5-7 günde </a:t>
            </a:r>
            <a:r>
              <a:rPr lang="tr-TR" altLang="tr-TR" dirty="0" err="1">
                <a:solidFill>
                  <a:schemeClr val="tx1"/>
                </a:solidFill>
              </a:rPr>
              <a:t>skarsız</a:t>
            </a:r>
            <a:r>
              <a:rPr lang="tr-TR" altLang="tr-TR" dirty="0">
                <a:solidFill>
                  <a:schemeClr val="tx1"/>
                </a:solidFill>
              </a:rPr>
              <a:t> iyileşir.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44824"/>
            <a:ext cx="3336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77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Resi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475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3943350" cy="3943350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409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84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476672"/>
            <a:ext cx="4983163" cy="3059113"/>
          </a:xfrm>
          <a:noFill/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16424" cy="22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49" y="2436230"/>
            <a:ext cx="4116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60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15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El-ayak-ağız hastalığı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1988840"/>
            <a:ext cx="7124700" cy="46085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Etken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En sık </a:t>
            </a:r>
            <a:r>
              <a:rPr lang="tr-TR" altLang="tr-TR" sz="2000" dirty="0" err="1">
                <a:solidFill>
                  <a:schemeClr val="tx1"/>
                </a:solidFill>
              </a:rPr>
              <a:t>koksaki</a:t>
            </a:r>
            <a:r>
              <a:rPr lang="tr-TR" altLang="tr-TR" sz="2000" dirty="0">
                <a:solidFill>
                  <a:schemeClr val="tx1"/>
                </a:solidFill>
              </a:rPr>
              <a:t> virüs A16 (A4-7, A9, A10, B2, B5).</a:t>
            </a:r>
          </a:p>
          <a:p>
            <a:pPr lvl="1">
              <a:lnSpc>
                <a:spcPct val="90000"/>
              </a:lnSpc>
            </a:pPr>
            <a:endParaRPr lang="tr-TR" altLang="tr-T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tr-TR" sz="2400" dirty="0">
                <a:solidFill>
                  <a:schemeClr val="tx1"/>
                </a:solidFill>
              </a:rPr>
              <a:t>Genellikle yaz ve sonbahar aylarında</a:t>
            </a:r>
            <a:r>
              <a:rPr lang="tr-TR" altLang="tr-TR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tr-TR" alt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Kesin olmasa da sularla bulaştığı kabul edilmektedir. 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solidFill>
                  <a:schemeClr val="tx1"/>
                </a:solidFill>
              </a:rPr>
              <a:t>Yüksek.</a:t>
            </a:r>
          </a:p>
          <a:p>
            <a:pPr lvl="1">
              <a:lnSpc>
                <a:spcPct val="90000"/>
              </a:lnSpc>
            </a:pPr>
            <a:endParaRPr lang="tr-TR" altLang="tr-T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</a:rPr>
              <a:t>Kreş çocuklarında daha sık gözlenir.</a:t>
            </a:r>
          </a:p>
        </p:txBody>
      </p:sp>
    </p:spTree>
    <p:extLst>
      <p:ext uri="{BB962C8B-B14F-4D97-AF65-F5344CB8AC3E}">
        <p14:creationId xmlns:p14="http://schemas.microsoft.com/office/powerpoint/2010/main" val="3689312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Vaka - 7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4495800" cy="4353347"/>
          </a:xfrm>
        </p:spPr>
        <p:txBody>
          <a:bodyPr/>
          <a:lstStyle/>
          <a:p>
            <a:pPr eaLnBrk="1" hangingPunct="1"/>
            <a:r>
              <a:rPr lang="tr-TR" altLang="tr-TR" sz="2400" dirty="0" err="1">
                <a:solidFill>
                  <a:schemeClr val="tx1"/>
                </a:solidFill>
              </a:rPr>
              <a:t>Tonsiller</a:t>
            </a:r>
            <a:r>
              <a:rPr lang="tr-TR" altLang="tr-TR" sz="2400" dirty="0">
                <a:solidFill>
                  <a:schemeClr val="tx1"/>
                </a:solidFill>
              </a:rPr>
              <a:t> ödemli, üzerinde </a:t>
            </a:r>
            <a:r>
              <a:rPr lang="tr-TR" altLang="tr-TR" sz="2400" b="1" dirty="0" err="1">
                <a:solidFill>
                  <a:schemeClr val="tx1"/>
                </a:solidFill>
              </a:rPr>
              <a:t>eksuda</a:t>
            </a:r>
            <a:r>
              <a:rPr lang="tr-TR" altLang="tr-TR" sz="2400" dirty="0">
                <a:solidFill>
                  <a:schemeClr val="tx1"/>
                </a:solidFill>
              </a:rPr>
              <a:t>, </a:t>
            </a:r>
            <a:r>
              <a:rPr lang="tr-TR" altLang="tr-TR" sz="2400" dirty="0" err="1">
                <a:solidFill>
                  <a:schemeClr val="tx1"/>
                </a:solidFill>
              </a:rPr>
              <a:t>palatal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peteşiler</a:t>
            </a:r>
            <a:r>
              <a:rPr lang="tr-TR" altLang="tr-TR" sz="2400" dirty="0">
                <a:solidFill>
                  <a:schemeClr val="tx1"/>
                </a:solidFill>
              </a:rPr>
              <a:t> görülebilir. 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ilk 2 gün </a:t>
            </a:r>
            <a:r>
              <a:rPr lang="tr-TR" altLang="tr-TR" sz="2400" dirty="0" err="1">
                <a:solidFill>
                  <a:schemeClr val="tx1"/>
                </a:solidFill>
              </a:rPr>
              <a:t>hiperkeratotik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membran</a:t>
            </a:r>
            <a:r>
              <a:rPr lang="tr-TR" altLang="tr-TR" sz="2400" dirty="0">
                <a:solidFill>
                  <a:schemeClr val="tx1"/>
                </a:solidFill>
              </a:rPr>
              <a:t> nedeniyle </a:t>
            </a:r>
            <a:r>
              <a:rPr lang="tr-TR" altLang="tr-TR" sz="2400" b="1" dirty="0">
                <a:solidFill>
                  <a:schemeClr val="tx1"/>
                </a:solidFill>
              </a:rPr>
              <a:t>beyaz çilek dili </a:t>
            </a:r>
            <a:r>
              <a:rPr lang="tr-TR" altLang="tr-TR" sz="2400" dirty="0">
                <a:solidFill>
                  <a:schemeClr val="tx1"/>
                </a:solidFill>
              </a:rPr>
              <a:t>olur, 4-5. günler </a:t>
            </a:r>
            <a:r>
              <a:rPr lang="tr-TR" altLang="tr-TR" sz="2400" dirty="0" err="1">
                <a:solidFill>
                  <a:schemeClr val="tx1"/>
                </a:solidFill>
              </a:rPr>
              <a:t>membran</a:t>
            </a:r>
            <a:r>
              <a:rPr lang="tr-TR" altLang="tr-TR" sz="2400" dirty="0">
                <a:solidFill>
                  <a:schemeClr val="tx1"/>
                </a:solidFill>
              </a:rPr>
              <a:t> kalkar, parlak kırmızı mukoza kalır, </a:t>
            </a:r>
            <a:r>
              <a:rPr lang="tr-TR" altLang="tr-TR" sz="2400" b="1" dirty="0">
                <a:solidFill>
                  <a:schemeClr val="tx1"/>
                </a:solidFill>
              </a:rPr>
              <a:t>kırmızı çilek dili</a:t>
            </a:r>
            <a:r>
              <a:rPr lang="tr-TR" altLang="tr-TR" sz="2400" dirty="0">
                <a:solidFill>
                  <a:schemeClr val="tx1"/>
                </a:solidFill>
              </a:rPr>
              <a:t> görülür.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1" y="3704041"/>
            <a:ext cx="3052917" cy="315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54" y="260648"/>
            <a:ext cx="27142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5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052736"/>
            <a:ext cx="7124700" cy="5184576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Döküntüler;</a:t>
            </a:r>
          </a:p>
          <a:p>
            <a:pPr lvl="1" eaLnBrk="1" hangingPunct="1"/>
            <a:r>
              <a:rPr lang="tr-TR" altLang="tr-TR" sz="1800" b="1" dirty="0">
                <a:solidFill>
                  <a:schemeClr val="tx1"/>
                </a:solidFill>
              </a:rPr>
              <a:t>Koltuk altı ve kasıklardan</a:t>
            </a:r>
            <a:r>
              <a:rPr lang="tr-TR" altLang="tr-TR" sz="1800" dirty="0">
                <a:solidFill>
                  <a:schemeClr val="tx1"/>
                </a:solidFill>
              </a:rPr>
              <a:t>, tüm vücuda yayılan,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Basmakla sarımsı renkte solan (</a:t>
            </a:r>
            <a:r>
              <a:rPr lang="tr-TR" altLang="tr-TR" sz="1800" b="1" dirty="0">
                <a:solidFill>
                  <a:schemeClr val="tx1"/>
                </a:solidFill>
              </a:rPr>
              <a:t>negatif </a:t>
            </a:r>
            <a:r>
              <a:rPr lang="tr-TR" altLang="tr-TR" sz="1800" b="1" dirty="0" err="1">
                <a:solidFill>
                  <a:schemeClr val="tx1"/>
                </a:solidFill>
              </a:rPr>
              <a:t>dermografizm</a:t>
            </a:r>
            <a:r>
              <a:rPr lang="tr-TR" altLang="tr-TR" sz="1800" dirty="0">
                <a:solidFill>
                  <a:schemeClr val="tx1"/>
                </a:solidFill>
              </a:rPr>
              <a:t>),</a:t>
            </a:r>
          </a:p>
          <a:p>
            <a:pPr lvl="1" eaLnBrk="1" hangingPunct="1"/>
            <a:r>
              <a:rPr lang="tr-TR" altLang="tr-TR" sz="1800" dirty="0" err="1">
                <a:solidFill>
                  <a:schemeClr val="tx1"/>
                </a:solidFill>
              </a:rPr>
              <a:t>Eritrodermi</a:t>
            </a:r>
            <a:r>
              <a:rPr lang="tr-TR" altLang="tr-TR" sz="1800" dirty="0">
                <a:solidFill>
                  <a:schemeClr val="tx1"/>
                </a:solidFill>
              </a:rPr>
              <a:t> zemininde </a:t>
            </a:r>
            <a:r>
              <a:rPr lang="tr-TR" altLang="tr-TR" sz="1800" b="1" dirty="0">
                <a:solidFill>
                  <a:schemeClr val="tx1"/>
                </a:solidFill>
              </a:rPr>
              <a:t>zımpara kağıdı </a:t>
            </a:r>
            <a:r>
              <a:rPr lang="tr-TR" altLang="tr-TR" sz="1800" dirty="0">
                <a:solidFill>
                  <a:schemeClr val="tx1"/>
                </a:solidFill>
              </a:rPr>
              <a:t>şeklinde noktasal kırmızı </a:t>
            </a:r>
            <a:r>
              <a:rPr lang="tr-TR" altLang="tr-TR" sz="1800" dirty="0" err="1">
                <a:solidFill>
                  <a:schemeClr val="tx1"/>
                </a:solidFill>
              </a:rPr>
              <a:t>papüller</a:t>
            </a:r>
            <a:r>
              <a:rPr lang="tr-TR" altLang="tr-TR" sz="1800" dirty="0">
                <a:solidFill>
                  <a:schemeClr val="tx1"/>
                </a:solidFill>
              </a:rPr>
              <a:t>.</a:t>
            </a:r>
          </a:p>
          <a:p>
            <a:pPr lvl="1" eaLnBrk="1" hangingPunct="1"/>
            <a:r>
              <a:rPr lang="es-ES" altLang="tr-TR" sz="1800" dirty="0">
                <a:solidFill>
                  <a:schemeClr val="tx1"/>
                </a:solidFill>
              </a:rPr>
              <a:t>El</a:t>
            </a:r>
            <a:r>
              <a:rPr lang="tr-TR" altLang="tr-TR" sz="1800" dirty="0">
                <a:solidFill>
                  <a:schemeClr val="tx1"/>
                </a:solidFill>
              </a:rPr>
              <a:t> </a:t>
            </a:r>
            <a:r>
              <a:rPr lang="es-ES" altLang="tr-TR" sz="1800" dirty="0">
                <a:solidFill>
                  <a:schemeClr val="tx1"/>
                </a:solidFill>
              </a:rPr>
              <a:t>ve ayakta daha belirgin</a:t>
            </a:r>
            <a:r>
              <a:rPr lang="tr-TR" altLang="tr-TR" sz="1800" dirty="0">
                <a:solidFill>
                  <a:schemeClr val="tx1"/>
                </a:solidFill>
              </a:rPr>
              <a:t> olan yaygın </a:t>
            </a:r>
            <a:r>
              <a:rPr lang="tr-TR" altLang="tr-TR" sz="1800" dirty="0" err="1">
                <a:solidFill>
                  <a:schemeClr val="tx1"/>
                </a:solidFill>
              </a:rPr>
              <a:t>deskuamasyon</a:t>
            </a:r>
            <a:r>
              <a:rPr lang="tr-TR" altLang="tr-TR" sz="1800" dirty="0">
                <a:solidFill>
                  <a:schemeClr val="tx1"/>
                </a:solidFill>
              </a:rPr>
              <a:t> ile iyileşir. </a:t>
            </a:r>
          </a:p>
          <a:p>
            <a:pPr lvl="1" eaLnBrk="1" hangingPunct="1"/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Kıvrım yerlerindeki </a:t>
            </a:r>
            <a:r>
              <a:rPr lang="tr-TR" altLang="tr-TR" sz="2000" dirty="0" err="1">
                <a:solidFill>
                  <a:schemeClr val="tx1"/>
                </a:solidFill>
              </a:rPr>
              <a:t>peteşiyal</a:t>
            </a:r>
            <a:r>
              <a:rPr lang="tr-TR" altLang="tr-TR" sz="2000" dirty="0">
                <a:solidFill>
                  <a:schemeClr val="tx1"/>
                </a:solidFill>
              </a:rPr>
              <a:t> döküntüler </a:t>
            </a:r>
            <a:r>
              <a:rPr lang="tr-TR" altLang="tr-TR" sz="2000" b="1" dirty="0">
                <a:solidFill>
                  <a:schemeClr val="tx1"/>
                </a:solidFill>
              </a:rPr>
              <a:t>(</a:t>
            </a:r>
            <a:r>
              <a:rPr lang="tr-TR" altLang="tr-TR" sz="2000" b="1" dirty="0" err="1">
                <a:solidFill>
                  <a:schemeClr val="tx1"/>
                </a:solidFill>
              </a:rPr>
              <a:t>Pastia</a:t>
            </a:r>
            <a:r>
              <a:rPr lang="tr-TR" altLang="tr-TR" sz="2000" b="1" dirty="0">
                <a:solidFill>
                  <a:schemeClr val="tx1"/>
                </a:solidFill>
              </a:rPr>
              <a:t> çizgileri)</a:t>
            </a: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Soyulmuş tavuk derisi görüntüsünde</a:t>
            </a: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Yüzde ve alında kızarıklık, </a:t>
            </a:r>
            <a:r>
              <a:rPr lang="tr-TR" altLang="tr-TR" sz="2000" b="1" dirty="0">
                <a:solidFill>
                  <a:schemeClr val="tx1"/>
                </a:solidFill>
              </a:rPr>
              <a:t>ağız çevresinde solukluk</a:t>
            </a:r>
          </a:p>
        </p:txBody>
      </p:sp>
    </p:spTree>
    <p:extLst>
      <p:ext uri="{BB962C8B-B14F-4D97-AF65-F5344CB8AC3E}">
        <p14:creationId xmlns:p14="http://schemas.microsoft.com/office/powerpoint/2010/main" val="1531969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19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8192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287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18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29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46188"/>
            <a:ext cx="478631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30388"/>
            <a:ext cx="38941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41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397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2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" y="1623149"/>
            <a:ext cx="6518576" cy="4380483"/>
          </a:xfrm>
        </p:spPr>
      </p:pic>
    </p:spTree>
    <p:extLst>
      <p:ext uri="{BB962C8B-B14F-4D97-AF65-F5344CB8AC3E}">
        <p14:creationId xmlns:p14="http://schemas.microsoft.com/office/powerpoint/2010/main" val="10121739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2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Döküntü 3. günde gövde ve </a:t>
            </a:r>
            <a:r>
              <a:rPr lang="tr-TR" altLang="tr-TR" dirty="0" err="1">
                <a:solidFill>
                  <a:schemeClr val="tx1"/>
                </a:solidFill>
              </a:rPr>
              <a:t>ekstremitelere</a:t>
            </a:r>
            <a:r>
              <a:rPr lang="tr-TR" altLang="tr-TR" dirty="0">
                <a:solidFill>
                  <a:schemeClr val="tx1"/>
                </a:solidFill>
              </a:rPr>
              <a:t> yayılır ve yüz ve gövdede birleşme eğiliminde.</a:t>
            </a:r>
          </a:p>
          <a:p>
            <a:pPr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3. günden sonra ateş düşmeye ve döküntüler başladığı yerden itibaren solmaya başlar.</a:t>
            </a:r>
          </a:p>
          <a:p>
            <a:pPr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Lezyonlar soyularak ve birkaç günde gerileyen </a:t>
            </a:r>
            <a:r>
              <a:rPr lang="tr-TR" altLang="tr-TR" dirty="0" err="1">
                <a:solidFill>
                  <a:schemeClr val="tx1"/>
                </a:solidFill>
              </a:rPr>
              <a:t>hiperpigmentasyonla</a:t>
            </a:r>
            <a:r>
              <a:rPr lang="tr-TR" altLang="tr-TR" dirty="0">
                <a:solidFill>
                  <a:schemeClr val="tx1"/>
                </a:solidFill>
              </a:rPr>
              <a:t> iyileşir. </a:t>
            </a:r>
          </a:p>
          <a:p>
            <a:pPr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Ortalama 6-7 günde tümüyle kaybolur. </a:t>
            </a:r>
          </a:p>
        </p:txBody>
      </p:sp>
    </p:spTree>
    <p:extLst>
      <p:ext uri="{BB962C8B-B14F-4D97-AF65-F5344CB8AC3E}">
        <p14:creationId xmlns:p14="http://schemas.microsoft.com/office/powerpoint/2010/main" val="1882686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Kızıl (</a:t>
            </a:r>
            <a:r>
              <a:rPr lang="tr-TR" altLang="tr-TR" dirty="0" err="1">
                <a:solidFill>
                  <a:schemeClr val="tx1"/>
                </a:solidFill>
              </a:rPr>
              <a:t>Scarlet</a:t>
            </a:r>
            <a:r>
              <a:rPr lang="tr-TR" altLang="tr-TR" dirty="0">
                <a:solidFill>
                  <a:schemeClr val="tx1"/>
                </a:solidFill>
              </a:rPr>
              <a:t> Fever, </a:t>
            </a:r>
            <a:r>
              <a:rPr lang="tr-TR" altLang="tr-TR" dirty="0" err="1">
                <a:solidFill>
                  <a:schemeClr val="tx1"/>
                </a:solidFill>
              </a:rPr>
              <a:t>Scarlatina</a:t>
            </a:r>
            <a:r>
              <a:rPr lang="tr-TR" altLang="tr-T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4"/>
            <a:ext cx="7124700" cy="464676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Etken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A grubu beta-</a:t>
            </a:r>
            <a:r>
              <a:rPr lang="tr-TR" altLang="tr-TR" sz="1800" dirty="0" err="1">
                <a:solidFill>
                  <a:schemeClr val="tx1"/>
                </a:solidFill>
              </a:rPr>
              <a:t>hemolitik</a:t>
            </a:r>
            <a:r>
              <a:rPr lang="tr-TR" altLang="tr-TR" sz="1800" dirty="0">
                <a:solidFill>
                  <a:schemeClr val="tx1"/>
                </a:solidFill>
              </a:rPr>
              <a:t> streptokokların </a:t>
            </a:r>
            <a:r>
              <a:rPr lang="tr-TR" altLang="tr-TR" sz="1800" dirty="0" err="1">
                <a:solidFill>
                  <a:schemeClr val="tx1"/>
                </a:solidFill>
              </a:rPr>
              <a:t>eritrojenik</a:t>
            </a:r>
            <a:r>
              <a:rPr lang="tr-TR" altLang="tr-TR" sz="1800" dirty="0">
                <a:solidFill>
                  <a:schemeClr val="tx1"/>
                </a:solidFill>
              </a:rPr>
              <a:t> toksini.</a:t>
            </a:r>
          </a:p>
          <a:p>
            <a:pPr lvl="1" eaLnBrk="1" hangingPunct="1"/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İnkubasyon</a:t>
            </a:r>
            <a:r>
              <a:rPr lang="tr-TR" altLang="tr-TR" sz="2000" dirty="0">
                <a:solidFill>
                  <a:schemeClr val="tx1"/>
                </a:solidFill>
              </a:rPr>
              <a:t> süresi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1-7 gün (2-5 gün).</a:t>
            </a:r>
          </a:p>
          <a:p>
            <a:pPr lvl="1" eaLnBrk="1" hangingPunct="1"/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Bulaştırıcılık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Belirtilerden 24 saat öncesinden, 2-3 hafta sonrasına dek (Tedavi alıyorsa 24 saat sonra bulaşıcılık sona erer).</a:t>
            </a:r>
          </a:p>
          <a:p>
            <a:pPr lvl="1" eaLnBrk="1" hangingPunct="1"/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/>
            <a:r>
              <a:rPr lang="sv-SE" altLang="tr-TR" sz="2000" dirty="0">
                <a:solidFill>
                  <a:schemeClr val="tx1"/>
                </a:solidFill>
              </a:rPr>
              <a:t>En sık 4-8 yaşında görülür.</a:t>
            </a:r>
            <a:endParaRPr lang="tr-TR" alt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1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Kızıl - Tanı </a:t>
            </a:r>
          </a:p>
        </p:txBody>
      </p:sp>
      <p:sp>
        <p:nvSpPr>
          <p:cNvPr id="86019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solidFill>
                  <a:schemeClr val="tx1"/>
                </a:solidFill>
              </a:rPr>
              <a:t>Klinik,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Boğaz kültürü (taşıyıcılığı ayırt etmez),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Hızlı antijen testleri.</a:t>
            </a:r>
          </a:p>
          <a:p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tr-TR" altLang="tr-TR" sz="2400" dirty="0">
                <a:solidFill>
                  <a:schemeClr val="tx1"/>
                </a:solidFill>
              </a:rPr>
              <a:t>ASO; </a:t>
            </a:r>
            <a:r>
              <a:rPr lang="tr-TR" altLang="tr-TR" sz="2400" dirty="0" err="1">
                <a:solidFill>
                  <a:schemeClr val="tx1"/>
                </a:solidFill>
              </a:rPr>
              <a:t>infeksiyonun</a:t>
            </a:r>
            <a:r>
              <a:rPr lang="tr-TR" altLang="tr-TR" sz="2400" dirty="0">
                <a:solidFill>
                  <a:schemeClr val="tx1"/>
                </a:solidFill>
              </a:rPr>
              <a:t> erken tanısında faydalı değildir.</a:t>
            </a:r>
          </a:p>
        </p:txBody>
      </p:sp>
    </p:spTree>
    <p:extLst>
      <p:ext uri="{BB962C8B-B14F-4D97-AF65-F5344CB8AC3E}">
        <p14:creationId xmlns:p14="http://schemas.microsoft.com/office/powerpoint/2010/main" val="2160142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Kızıl - Ayırıcı tanı</a:t>
            </a:r>
          </a:p>
        </p:txBody>
      </p:sp>
      <p:sp>
        <p:nvSpPr>
          <p:cNvPr id="8704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Kızamıkçık,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5. hastalık,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Ebstein-Barr</a:t>
            </a:r>
            <a:r>
              <a:rPr lang="tr-TR" altLang="tr-TR" sz="2400" dirty="0">
                <a:solidFill>
                  <a:schemeClr val="tx1"/>
                </a:solidFill>
              </a:rPr>
              <a:t> enfeksiyonu,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İlaç </a:t>
            </a:r>
            <a:r>
              <a:rPr lang="tr-TR" altLang="tr-TR" sz="2400" dirty="0" err="1">
                <a:solidFill>
                  <a:schemeClr val="tx1"/>
                </a:solidFill>
              </a:rPr>
              <a:t>allerjisi</a:t>
            </a:r>
            <a:r>
              <a:rPr lang="tr-TR" altLang="tr-TR" sz="2400" dirty="0">
                <a:solidFill>
                  <a:schemeClr val="tx1"/>
                </a:solidFill>
              </a:rPr>
              <a:t>, </a:t>
            </a:r>
          </a:p>
          <a:p>
            <a:r>
              <a:rPr lang="tr-TR" altLang="tr-TR" sz="2400" dirty="0" err="1">
                <a:solidFill>
                  <a:schemeClr val="tx1"/>
                </a:solidFill>
              </a:rPr>
              <a:t>Kawasaki</a:t>
            </a:r>
            <a:r>
              <a:rPr lang="tr-TR" altLang="tr-TR" sz="2400" dirty="0">
                <a:solidFill>
                  <a:schemeClr val="tx1"/>
                </a:solidFill>
              </a:rPr>
              <a:t> hastalığı.</a:t>
            </a:r>
          </a:p>
        </p:txBody>
      </p:sp>
    </p:spTree>
    <p:extLst>
      <p:ext uri="{BB962C8B-B14F-4D97-AF65-F5344CB8AC3E}">
        <p14:creationId xmlns:p14="http://schemas.microsoft.com/office/powerpoint/2010/main" val="3823330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Kızıl - Tedavi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Ateş için </a:t>
            </a:r>
            <a:r>
              <a:rPr lang="tr-TR" altLang="tr-TR" sz="2000" dirty="0" err="1">
                <a:solidFill>
                  <a:schemeClr val="tx1"/>
                </a:solidFill>
              </a:rPr>
              <a:t>parasetamol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de-DE" altLang="tr-TR" sz="2000" dirty="0">
                <a:solidFill>
                  <a:schemeClr val="tx1"/>
                </a:solidFill>
              </a:rPr>
              <a:t>(40-60 mg/kg/</a:t>
            </a:r>
            <a:r>
              <a:rPr lang="de-DE" altLang="tr-TR" sz="2000" dirty="0" err="1">
                <a:solidFill>
                  <a:schemeClr val="tx1"/>
                </a:solidFill>
              </a:rPr>
              <a:t>gün</a:t>
            </a:r>
            <a:r>
              <a:rPr lang="de-DE" altLang="tr-TR" sz="2000" dirty="0">
                <a:solidFill>
                  <a:schemeClr val="tx1"/>
                </a:solidFill>
              </a:rPr>
              <a:t>, 4</a:t>
            </a:r>
            <a:r>
              <a:rPr lang="tr-TR" altLang="tr-TR" sz="2000" dirty="0">
                <a:solidFill>
                  <a:schemeClr val="tx1"/>
                </a:solidFill>
              </a:rPr>
              <a:t> dozda, ağızdan),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Penisilin V 50.000-</a:t>
            </a:r>
            <a:r>
              <a:rPr lang="de-DE" altLang="tr-TR" sz="2000" dirty="0">
                <a:solidFill>
                  <a:schemeClr val="tx1"/>
                </a:solidFill>
              </a:rPr>
              <a:t>100.000 ü/kg/</a:t>
            </a:r>
            <a:r>
              <a:rPr lang="de-DE" altLang="tr-TR" sz="2000" dirty="0" err="1">
                <a:solidFill>
                  <a:schemeClr val="tx1"/>
                </a:solidFill>
              </a:rPr>
              <a:t>gün</a:t>
            </a:r>
            <a:r>
              <a:rPr lang="de-DE" altLang="tr-TR" sz="2000" dirty="0">
                <a:solidFill>
                  <a:schemeClr val="tx1"/>
                </a:solidFill>
              </a:rPr>
              <a:t>, 3</a:t>
            </a:r>
            <a:r>
              <a:rPr lang="tr-TR" altLang="tr-TR" sz="2000" dirty="0">
                <a:solidFill>
                  <a:schemeClr val="tx1"/>
                </a:solidFill>
              </a:rPr>
              <a:t> dozda, oral, 10 gün,</a:t>
            </a:r>
          </a:p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Benzatin</a:t>
            </a:r>
            <a:r>
              <a:rPr lang="tr-TR" altLang="tr-TR" sz="2000" dirty="0">
                <a:solidFill>
                  <a:schemeClr val="tx1"/>
                </a:solidFill>
              </a:rPr>
              <a:t> Penisilin tek doz, IM.</a:t>
            </a:r>
          </a:p>
        </p:txBody>
      </p:sp>
    </p:spTree>
    <p:extLst>
      <p:ext uri="{BB962C8B-B14F-4D97-AF65-F5344CB8AC3E}">
        <p14:creationId xmlns:p14="http://schemas.microsoft.com/office/powerpoint/2010/main" val="2692310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 err="1">
                <a:solidFill>
                  <a:schemeClr val="tx1"/>
                </a:solidFill>
              </a:rPr>
              <a:t>Komplikayon</a:t>
            </a:r>
            <a:endParaRPr lang="tr-TR" altLang="tr-TR" sz="2400" dirty="0">
              <a:solidFill>
                <a:schemeClr val="tx1"/>
              </a:solidFill>
            </a:endParaRPr>
          </a:p>
          <a:p>
            <a:pPr lvl="1"/>
            <a:r>
              <a:rPr lang="tr-TR" altLang="tr-TR" sz="2000" dirty="0">
                <a:solidFill>
                  <a:schemeClr val="tx1"/>
                </a:solidFill>
              </a:rPr>
              <a:t>Sinüzit, </a:t>
            </a:r>
            <a:r>
              <a:rPr lang="tr-TR" altLang="tr-TR" sz="2000" dirty="0" err="1">
                <a:solidFill>
                  <a:schemeClr val="tx1"/>
                </a:solidFill>
              </a:rPr>
              <a:t>otitis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tr-TR" altLang="tr-TR" sz="2000" dirty="0" err="1">
                <a:solidFill>
                  <a:schemeClr val="tx1"/>
                </a:solidFill>
              </a:rPr>
              <a:t>media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mastoidit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servikal</a:t>
            </a:r>
            <a:r>
              <a:rPr lang="tr-TR" altLang="tr-TR" sz="2000" dirty="0">
                <a:solidFill>
                  <a:schemeClr val="tx1"/>
                </a:solidFill>
              </a:rPr>
              <a:t> adenit, </a:t>
            </a:r>
            <a:r>
              <a:rPr lang="tr-TR" altLang="tr-TR" sz="2000" dirty="0" err="1">
                <a:solidFill>
                  <a:schemeClr val="tx1"/>
                </a:solidFill>
              </a:rPr>
              <a:t>retrofarengeal</a:t>
            </a:r>
            <a:r>
              <a:rPr lang="tr-TR" altLang="tr-TR" sz="2000" dirty="0">
                <a:solidFill>
                  <a:schemeClr val="tx1"/>
                </a:solidFill>
              </a:rPr>
              <a:t> apse, </a:t>
            </a:r>
            <a:r>
              <a:rPr lang="tr-TR" altLang="tr-TR" sz="2000" dirty="0" err="1">
                <a:solidFill>
                  <a:schemeClr val="tx1"/>
                </a:solidFill>
              </a:rPr>
              <a:t>osteomiyelit</a:t>
            </a:r>
            <a:r>
              <a:rPr lang="tr-TR" altLang="tr-TR" sz="2000" dirty="0">
                <a:solidFill>
                  <a:schemeClr val="tx1"/>
                </a:solidFill>
              </a:rPr>
              <a:t>, ARA, AGN.</a:t>
            </a:r>
          </a:p>
          <a:p>
            <a:pPr lvl="1"/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400" dirty="0">
                <a:solidFill>
                  <a:schemeClr val="tx1"/>
                </a:solidFill>
              </a:rPr>
              <a:t>Sevk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Peritonsillerretrofarengeal</a:t>
            </a:r>
            <a:r>
              <a:rPr lang="tr-TR" altLang="tr-TR" sz="2000" dirty="0">
                <a:solidFill>
                  <a:schemeClr val="tx1"/>
                </a:solidFill>
              </a:rPr>
              <a:t> apse, menenjit, septik </a:t>
            </a:r>
            <a:r>
              <a:rPr lang="tr-TR" altLang="tr-TR" sz="2000" dirty="0" err="1">
                <a:solidFill>
                  <a:schemeClr val="tx1"/>
                </a:solidFill>
              </a:rPr>
              <a:t>artrit</a:t>
            </a:r>
            <a:r>
              <a:rPr lang="tr-TR" altLang="tr-TR" sz="2000" dirty="0">
                <a:solidFill>
                  <a:schemeClr val="tx1"/>
                </a:solidFill>
              </a:rPr>
              <a:t>, </a:t>
            </a:r>
            <a:r>
              <a:rPr lang="tr-TR" altLang="tr-TR" sz="2000" dirty="0" err="1">
                <a:solidFill>
                  <a:schemeClr val="tx1"/>
                </a:solidFill>
              </a:rPr>
              <a:t>osteomiyelit</a:t>
            </a:r>
            <a:r>
              <a:rPr lang="tr-TR" altLang="tr-TR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227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Vaka - 8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2-3 gün süren;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Ateş, boğaz ağrısı ve halsizlik.</a:t>
            </a:r>
          </a:p>
          <a:p>
            <a:pPr lvl="1"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Ateşin daha yükselmesiyle,</a:t>
            </a:r>
          </a:p>
          <a:p>
            <a:pPr lvl="1" eaLnBrk="1" hangingPunct="1"/>
            <a:r>
              <a:rPr lang="tr-TR" altLang="tr-TR" sz="2000" dirty="0" err="1">
                <a:solidFill>
                  <a:schemeClr val="tx1"/>
                </a:solidFill>
              </a:rPr>
              <a:t>Jeneralize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tr-TR" altLang="tr-TR" sz="2000" dirty="0" err="1">
                <a:solidFill>
                  <a:schemeClr val="tx1"/>
                </a:solidFill>
              </a:rPr>
              <a:t>lenfadenopati</a:t>
            </a:r>
            <a:r>
              <a:rPr lang="tr-TR" altLang="tr-TR" sz="2000" dirty="0">
                <a:solidFill>
                  <a:schemeClr val="tx1"/>
                </a:solidFill>
              </a:rPr>
              <a:t>,</a:t>
            </a:r>
          </a:p>
          <a:p>
            <a:pPr lvl="1" eaLnBrk="1" hangingPunct="1"/>
            <a:r>
              <a:rPr lang="tr-TR" altLang="tr-TR" sz="2000" dirty="0" err="1">
                <a:solidFill>
                  <a:schemeClr val="tx1"/>
                </a:solidFill>
              </a:rPr>
              <a:t>Hepatosplenomegali</a:t>
            </a:r>
            <a:r>
              <a:rPr lang="tr-TR" altLang="tr-TR" sz="2000" dirty="0">
                <a:solidFill>
                  <a:schemeClr val="tx1"/>
                </a:solidFill>
              </a:rPr>
              <a:t>,</a:t>
            </a:r>
          </a:p>
          <a:p>
            <a:pPr lvl="1" eaLnBrk="1" hangingPunct="1"/>
            <a:r>
              <a:rPr lang="tr-TR" altLang="tr-TR" sz="2000" dirty="0" err="1">
                <a:solidFill>
                  <a:schemeClr val="tx1"/>
                </a:solidFill>
              </a:rPr>
              <a:t>Membranöz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tr-TR" altLang="tr-TR" sz="2000" dirty="0" err="1">
                <a:solidFill>
                  <a:schemeClr val="tx1"/>
                </a:solidFill>
              </a:rPr>
              <a:t>tonsillit</a:t>
            </a:r>
            <a:r>
              <a:rPr lang="tr-TR" altLang="tr-TR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459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Yumuşak ve sert damak birleşme yerinde </a:t>
            </a:r>
            <a:r>
              <a:rPr lang="tr-TR" altLang="tr-TR" dirty="0" err="1">
                <a:solidFill>
                  <a:schemeClr val="tx1"/>
                </a:solidFill>
              </a:rPr>
              <a:t>Palatal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peteşiler</a:t>
            </a:r>
            <a:r>
              <a:rPr lang="tr-TR" altLang="tr-TR" dirty="0">
                <a:solidFill>
                  <a:schemeClr val="tx1"/>
                </a:solidFill>
              </a:rPr>
              <a:t>,</a:t>
            </a: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err="1">
                <a:solidFill>
                  <a:schemeClr val="tx1"/>
                </a:solidFill>
              </a:rPr>
              <a:t>Periorbital</a:t>
            </a:r>
            <a:r>
              <a:rPr lang="tr-TR" altLang="tr-TR" dirty="0">
                <a:solidFill>
                  <a:schemeClr val="tx1"/>
                </a:solidFill>
              </a:rPr>
              <a:t> ödem, </a:t>
            </a: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Döküntü yaygın </a:t>
            </a:r>
            <a:r>
              <a:rPr lang="tr-TR" altLang="tr-TR" dirty="0" err="1">
                <a:solidFill>
                  <a:schemeClr val="tx1"/>
                </a:solidFill>
              </a:rPr>
              <a:t>makulopapüler</a:t>
            </a:r>
            <a:r>
              <a:rPr lang="tr-TR" altLang="tr-TR" dirty="0">
                <a:solidFill>
                  <a:schemeClr val="tx1"/>
                </a:solidFill>
              </a:rPr>
              <a:t> tarzda hastaların yalnızca %10-15'inde görülür.</a:t>
            </a:r>
          </a:p>
        </p:txBody>
      </p:sp>
    </p:spTree>
    <p:extLst>
      <p:ext uri="{BB962C8B-B14F-4D97-AF65-F5344CB8AC3E}">
        <p14:creationId xmlns:p14="http://schemas.microsoft.com/office/powerpoint/2010/main" val="7751807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881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>
                <a:solidFill>
                  <a:schemeClr val="tx1"/>
                </a:solidFill>
              </a:rPr>
              <a:t>Enfeksiyöz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Mononükleoz</a:t>
            </a:r>
            <a:endParaRPr lang="tr-TR" altLang="tr-TR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988840"/>
            <a:ext cx="7124700" cy="43924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Etken</a:t>
            </a:r>
          </a:p>
          <a:p>
            <a:pPr lvl="1" eaLnBrk="1" hangingPunct="1"/>
            <a:r>
              <a:rPr lang="tr-TR" altLang="tr-TR" sz="1800" dirty="0" err="1">
                <a:solidFill>
                  <a:schemeClr val="tx1"/>
                </a:solidFill>
              </a:rPr>
              <a:t>Ebstein-Barr</a:t>
            </a:r>
            <a:r>
              <a:rPr lang="tr-TR" altLang="tr-TR" sz="1800" dirty="0">
                <a:solidFill>
                  <a:schemeClr val="tx1"/>
                </a:solidFill>
              </a:rPr>
              <a:t> Virüs (EBV), </a:t>
            </a:r>
            <a:r>
              <a:rPr lang="tr-TR" altLang="tr-TR" dirty="0">
                <a:solidFill>
                  <a:schemeClr val="tx1"/>
                </a:solidFill>
              </a:rPr>
              <a:t>(</a:t>
            </a:r>
            <a:r>
              <a:rPr lang="tr-TR" altLang="tr-TR" dirty="0" err="1">
                <a:solidFill>
                  <a:schemeClr val="tx1"/>
                </a:solidFill>
              </a:rPr>
              <a:t>Cytomegalovirus</a:t>
            </a:r>
            <a:r>
              <a:rPr lang="tr-TR" altLang="tr-TR" dirty="0">
                <a:solidFill>
                  <a:schemeClr val="tx1"/>
                </a:solidFill>
              </a:rPr>
              <a:t> (CMV), </a:t>
            </a:r>
            <a:r>
              <a:rPr lang="tr-TR" altLang="tr-TR" dirty="0" err="1">
                <a:solidFill>
                  <a:schemeClr val="tx1"/>
                </a:solidFill>
              </a:rPr>
              <a:t>tokzoplazma</a:t>
            </a:r>
            <a:r>
              <a:rPr lang="tr-TR" altLang="tr-TR" dirty="0">
                <a:solidFill>
                  <a:schemeClr val="tx1"/>
                </a:solidFill>
              </a:rPr>
              <a:t>, </a:t>
            </a:r>
            <a:r>
              <a:rPr lang="tr-TR" altLang="tr-TR" dirty="0" err="1">
                <a:solidFill>
                  <a:schemeClr val="tx1"/>
                </a:solidFill>
              </a:rPr>
              <a:t>adenovirüs</a:t>
            </a:r>
            <a:r>
              <a:rPr lang="tr-TR" altLang="tr-TR" dirty="0">
                <a:solidFill>
                  <a:schemeClr val="tx1"/>
                </a:solidFill>
              </a:rPr>
              <a:t>, </a:t>
            </a:r>
            <a:r>
              <a:rPr lang="tr-TR" altLang="tr-TR" dirty="0" err="1">
                <a:solidFill>
                  <a:schemeClr val="tx1"/>
                </a:solidFill>
              </a:rPr>
              <a:t>kýzamýkçýk</a:t>
            </a:r>
            <a:r>
              <a:rPr lang="tr-TR" altLang="tr-TR" dirty="0">
                <a:solidFill>
                  <a:schemeClr val="tx1"/>
                </a:solidFill>
              </a:rPr>
              <a:t> virüsü, hepatit A virüsü, </a:t>
            </a:r>
            <a:r>
              <a:rPr lang="tr-TR" altLang="tr-TR" dirty="0" err="1">
                <a:solidFill>
                  <a:schemeClr val="tx1"/>
                </a:solidFill>
              </a:rPr>
              <a:t>human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immunodeficiency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virus</a:t>
            </a:r>
            <a:r>
              <a:rPr lang="tr-TR" altLang="tr-TR" dirty="0">
                <a:solidFill>
                  <a:schemeClr val="tx1"/>
                </a:solidFill>
              </a:rPr>
              <a:t> (HIV))</a:t>
            </a:r>
          </a:p>
          <a:p>
            <a:pPr lvl="1" eaLnBrk="1" hangingPunct="1"/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100" dirty="0">
                <a:solidFill>
                  <a:schemeClr val="tx1"/>
                </a:solidFill>
              </a:rPr>
              <a:t>Bulaş </a:t>
            </a:r>
            <a:r>
              <a:rPr lang="tr-TR" altLang="tr-TR" sz="2100" dirty="0" err="1">
                <a:solidFill>
                  <a:schemeClr val="tx1"/>
                </a:solidFill>
              </a:rPr>
              <a:t>enfekte</a:t>
            </a:r>
            <a:r>
              <a:rPr lang="tr-TR" altLang="tr-TR" sz="2100" dirty="0">
                <a:solidFill>
                  <a:schemeClr val="tx1"/>
                </a:solidFill>
              </a:rPr>
              <a:t> kişinin </a:t>
            </a:r>
            <a:r>
              <a:rPr lang="tr-TR" altLang="tr-TR" sz="2100" dirty="0" err="1">
                <a:solidFill>
                  <a:schemeClr val="tx1"/>
                </a:solidFill>
              </a:rPr>
              <a:t>sekresyonları</a:t>
            </a:r>
            <a:r>
              <a:rPr lang="tr-TR" altLang="tr-TR" sz="2100" dirty="0">
                <a:solidFill>
                  <a:schemeClr val="tx1"/>
                </a:solidFill>
              </a:rPr>
              <a:t> ile temasla olur. Özellikle de tükürükle olduğu için öpücük hastalığı olarak da bilinir. </a:t>
            </a:r>
          </a:p>
          <a:p>
            <a:pPr lvl="1" eaLnBrk="1" hangingPunct="1"/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Adölesan</a:t>
            </a:r>
            <a:r>
              <a:rPr lang="tr-TR" altLang="tr-TR" sz="2000" dirty="0">
                <a:solidFill>
                  <a:schemeClr val="tx1"/>
                </a:solidFill>
              </a:rPr>
              <a:t> yaş grubu.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İnkubasyon</a:t>
            </a:r>
            <a:r>
              <a:rPr lang="tr-TR" altLang="tr-TR" sz="2000" dirty="0">
                <a:solidFill>
                  <a:schemeClr val="tx1"/>
                </a:solidFill>
              </a:rPr>
              <a:t> süresi.</a:t>
            </a:r>
          </a:p>
          <a:p>
            <a:pPr lvl="1" eaLnBrk="1" hangingPunct="1"/>
            <a:r>
              <a:rPr lang="tr-TR" altLang="tr-TR" sz="1800" dirty="0">
                <a:solidFill>
                  <a:schemeClr val="tx1"/>
                </a:solidFill>
              </a:rPr>
              <a:t>4-6 hafta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55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>
                <a:solidFill>
                  <a:schemeClr val="tx1"/>
                </a:solidFill>
              </a:rPr>
              <a:t>Enfeksiyöz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Mononükleoz</a:t>
            </a:r>
            <a:r>
              <a:rPr lang="tr-TR" altLang="tr-TR" dirty="0">
                <a:solidFill>
                  <a:schemeClr val="tx1"/>
                </a:solidFill>
              </a:rPr>
              <a:t> - Tanı</a:t>
            </a:r>
            <a:endParaRPr lang="tr-TR" altLang="tr-T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Klinik,</a:t>
            </a: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>
                <a:solidFill>
                  <a:schemeClr val="tx1"/>
                </a:solidFill>
              </a:rPr>
              <a:t>10000-40000/mm3 arası </a:t>
            </a:r>
            <a:r>
              <a:rPr lang="tr-TR" altLang="tr-TR" dirty="0" err="1">
                <a:solidFill>
                  <a:schemeClr val="tx1"/>
                </a:solidFill>
              </a:rPr>
              <a:t>lökositoz</a:t>
            </a:r>
            <a:r>
              <a:rPr lang="tr-TR" altLang="tr-TR" dirty="0">
                <a:solidFill>
                  <a:schemeClr val="tx1"/>
                </a:solidFill>
              </a:rPr>
              <a:t> varlığı,</a:t>
            </a: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err="1">
                <a:solidFill>
                  <a:schemeClr val="tx1"/>
                </a:solidFill>
              </a:rPr>
              <a:t>Serolojik</a:t>
            </a:r>
            <a:r>
              <a:rPr lang="tr-TR" altLang="tr-TR" dirty="0">
                <a:solidFill>
                  <a:schemeClr val="tx1"/>
                </a:solidFill>
              </a:rPr>
              <a:t> doğrulama.</a:t>
            </a:r>
          </a:p>
          <a:p>
            <a:pPr lvl="1" eaLnBrk="1" hangingPunct="1"/>
            <a:r>
              <a:rPr lang="tr-TR" altLang="tr-TR" dirty="0">
                <a:solidFill>
                  <a:schemeClr val="tx1"/>
                </a:solidFill>
              </a:rPr>
              <a:t>EBV-VCA </a:t>
            </a:r>
            <a:r>
              <a:rPr lang="tr-TR" altLang="tr-TR" dirty="0" err="1">
                <a:solidFill>
                  <a:schemeClr val="tx1"/>
                </a:solidFill>
              </a:rPr>
              <a:t>IgM</a:t>
            </a:r>
            <a:r>
              <a:rPr lang="tr-TR" altLang="tr-TR" dirty="0">
                <a:solidFill>
                  <a:schemeClr val="tx1"/>
                </a:solidFill>
              </a:rPr>
              <a:t> ve </a:t>
            </a:r>
            <a:r>
              <a:rPr lang="tr-TR" altLang="tr-TR" dirty="0" err="1">
                <a:solidFill>
                  <a:schemeClr val="tx1"/>
                </a:solidFill>
              </a:rPr>
              <a:t>IgG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0" y="1806575"/>
            <a:ext cx="5964399" cy="4052888"/>
          </a:xfrm>
        </p:spPr>
      </p:pic>
    </p:spTree>
    <p:extLst>
      <p:ext uri="{BB962C8B-B14F-4D97-AF65-F5344CB8AC3E}">
        <p14:creationId xmlns:p14="http://schemas.microsoft.com/office/powerpoint/2010/main" val="4911571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>
                <a:solidFill>
                  <a:schemeClr val="tx1"/>
                </a:solidFill>
              </a:rPr>
              <a:t>Enfeksiyöz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Mononükleoz</a:t>
            </a:r>
            <a:r>
              <a:rPr lang="tr-TR" altLang="tr-TR" dirty="0">
                <a:solidFill>
                  <a:schemeClr val="tx1"/>
                </a:solidFill>
              </a:rPr>
              <a:t> – Tedavi</a:t>
            </a:r>
            <a:endParaRPr lang="tr-TR" altLang="tr-T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000" dirty="0" err="1">
                <a:solidFill>
                  <a:schemeClr val="tx1"/>
                </a:solidFill>
              </a:rPr>
              <a:t>Semptomatik</a:t>
            </a:r>
            <a:r>
              <a:rPr lang="tr-TR" altLang="tr-TR" sz="2000" dirty="0">
                <a:solidFill>
                  <a:schemeClr val="tx1"/>
                </a:solidFill>
              </a:rPr>
              <a:t>,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Hastalık 10-20 günde kendini sınırlar.</a:t>
            </a:r>
          </a:p>
          <a:p>
            <a:pPr eaLnBrk="1" hangingPunct="1"/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chemeClr val="tx1"/>
                </a:solidFill>
              </a:rPr>
              <a:t>Boğaz kültüründe AGBHS üremesi varsa </a:t>
            </a:r>
            <a:r>
              <a:rPr lang="fi-FI" altLang="tr-TR" sz="2000" dirty="0">
                <a:solidFill>
                  <a:schemeClr val="tx1"/>
                </a:solidFill>
              </a:rPr>
              <a:t>mutlaka penisillin ile tedavi etmek gerekir</a:t>
            </a:r>
            <a:r>
              <a:rPr lang="tr-TR" altLang="tr-TR" sz="2000" dirty="0">
                <a:solidFill>
                  <a:schemeClr val="tx1"/>
                </a:solidFill>
              </a:rPr>
              <a:t> (</a:t>
            </a:r>
            <a:r>
              <a:rPr lang="tr-TR" altLang="tr-TR" sz="2000" dirty="0" err="1">
                <a:solidFill>
                  <a:schemeClr val="tx1"/>
                </a:solidFill>
              </a:rPr>
              <a:t>ampisillin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tr-TR" altLang="tr-TR" sz="2000" dirty="0" err="1">
                <a:solidFill>
                  <a:schemeClr val="tx1"/>
                </a:solidFill>
              </a:rPr>
              <a:t>kontraendike</a:t>
            </a:r>
            <a:r>
              <a:rPr lang="tr-TR" altLang="tr-TR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61080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Vaka - 9</a:t>
            </a:r>
          </a:p>
        </p:txBody>
      </p:sp>
      <p:sp>
        <p:nvSpPr>
          <p:cNvPr id="911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Baş ağrısı, boğaz ağrısı, öksürük, bulantı-kusma sonrası,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Ani başlangıçlı yüksek ateş, 4-6 saat sonra geçici bir iyilik durumu.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Bu dönemi izleyen 6-12 saat sonra döküntü başlar ve genel durum hızla bozulur.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Taşikardi, hipotansiyon ve menenjit bulguları.</a:t>
            </a:r>
          </a:p>
        </p:txBody>
      </p:sp>
    </p:spTree>
    <p:extLst>
      <p:ext uri="{BB962C8B-B14F-4D97-AF65-F5344CB8AC3E}">
        <p14:creationId xmlns:p14="http://schemas.microsoft.com/office/powerpoint/2010/main" val="21421142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>
                <a:solidFill>
                  <a:schemeClr val="tx1"/>
                </a:solidFill>
              </a:rPr>
              <a:t>Gövde ve </a:t>
            </a:r>
            <a:r>
              <a:rPr lang="tr-TR" altLang="tr-TR" sz="2000" dirty="0" err="1">
                <a:solidFill>
                  <a:schemeClr val="tx1"/>
                </a:solidFill>
              </a:rPr>
              <a:t>ekstremitelerde</a:t>
            </a:r>
            <a:r>
              <a:rPr lang="tr-TR" altLang="tr-TR" sz="2000" dirty="0">
                <a:solidFill>
                  <a:schemeClr val="tx1"/>
                </a:solidFill>
              </a:rPr>
              <a:t>, başlangıçta küçük ve </a:t>
            </a:r>
            <a:r>
              <a:rPr lang="tr-TR" altLang="tr-TR" sz="2000" b="1" dirty="0" err="1">
                <a:solidFill>
                  <a:schemeClr val="tx1"/>
                </a:solidFill>
              </a:rPr>
              <a:t>peteşiyel</a:t>
            </a:r>
            <a:r>
              <a:rPr lang="tr-TR" altLang="tr-TR" sz="2000" dirty="0">
                <a:solidFill>
                  <a:schemeClr val="tx1"/>
                </a:solidFill>
              </a:rPr>
              <a:t>, hızla </a:t>
            </a:r>
            <a:r>
              <a:rPr lang="tr-TR" altLang="tr-TR" sz="2000" b="1" dirty="0" err="1">
                <a:solidFill>
                  <a:schemeClr val="tx1"/>
                </a:solidFill>
              </a:rPr>
              <a:t>purpurik</a:t>
            </a:r>
            <a:r>
              <a:rPr lang="tr-TR" altLang="tr-TR" sz="2000" dirty="0">
                <a:solidFill>
                  <a:schemeClr val="tx1"/>
                </a:solidFill>
              </a:rPr>
              <a:t> özellik kazanan, düzensiz, kabarık ve hassas döküntüler.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Baş, avuç içi, ayak tabanı ve mukozalarda da görülebilir.</a:t>
            </a:r>
          </a:p>
          <a:p>
            <a:endParaRPr lang="tr-TR" altLang="tr-TR" sz="2000" dirty="0">
              <a:solidFill>
                <a:schemeClr val="tx1"/>
              </a:solidFill>
            </a:endParaRPr>
          </a:p>
          <a:p>
            <a:r>
              <a:rPr lang="tr-TR" altLang="tr-TR" sz="2000" dirty="0">
                <a:solidFill>
                  <a:schemeClr val="tx1"/>
                </a:solidFill>
              </a:rPr>
              <a:t>Ortası gri renkli küçük septik </a:t>
            </a:r>
            <a:r>
              <a:rPr lang="tr-TR" altLang="tr-TR" sz="2000" dirty="0" err="1">
                <a:solidFill>
                  <a:schemeClr val="tx1"/>
                </a:solidFill>
              </a:rPr>
              <a:t>emboliler</a:t>
            </a:r>
            <a:r>
              <a:rPr lang="tr-TR" altLang="tr-TR" sz="2000" dirty="0">
                <a:solidFill>
                  <a:schemeClr val="tx1"/>
                </a:solidFill>
              </a:rPr>
              <a:t> de görülebilir.</a:t>
            </a:r>
          </a:p>
        </p:txBody>
      </p:sp>
    </p:spTree>
    <p:extLst>
      <p:ext uri="{BB962C8B-B14F-4D97-AF65-F5344CB8AC3E}">
        <p14:creationId xmlns:p14="http://schemas.microsoft.com/office/powerpoint/2010/main" val="833311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9318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35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836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altLang="tr-TR" sz="2400" dirty="0">
                <a:solidFill>
                  <a:schemeClr val="tx1"/>
                </a:solidFill>
              </a:rPr>
              <a:t>İlerleyen dönemde </a:t>
            </a:r>
            <a:r>
              <a:rPr lang="tr-TR" altLang="tr-TR" sz="2400" dirty="0" err="1">
                <a:solidFill>
                  <a:schemeClr val="tx1"/>
                </a:solidFill>
              </a:rPr>
              <a:t>purpura</a:t>
            </a:r>
            <a:r>
              <a:rPr lang="tr-TR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</a:rPr>
              <a:t>fulminans</a:t>
            </a:r>
            <a:r>
              <a:rPr lang="tr-TR" altLang="tr-TR" sz="2400" dirty="0">
                <a:solidFill>
                  <a:schemeClr val="tx1"/>
                </a:solidFill>
              </a:rPr>
              <a:t> olur, </a:t>
            </a:r>
            <a:r>
              <a:rPr lang="tr-TR" altLang="tr-TR" sz="2400" dirty="0" err="1">
                <a:solidFill>
                  <a:schemeClr val="tx1"/>
                </a:solidFill>
              </a:rPr>
              <a:t>prognozun</a:t>
            </a:r>
            <a:r>
              <a:rPr lang="tr-TR" altLang="tr-TR" sz="2400" dirty="0">
                <a:solidFill>
                  <a:schemeClr val="tx1"/>
                </a:solidFill>
              </a:rPr>
              <a:t> kötü olduğunu gösterir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  <a:endParaRPr lang="tr-TR" dirty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85" y="1988840"/>
            <a:ext cx="6200429" cy="46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888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Meningokoksemi</a:t>
            </a:r>
            <a:endParaRPr lang="tr-TR" altLang="tr-TR" dirty="0">
              <a:solidFill>
                <a:schemeClr val="tx1"/>
              </a:solidFill>
            </a:endParaRPr>
          </a:p>
        </p:txBody>
      </p:sp>
      <p:sp>
        <p:nvSpPr>
          <p:cNvPr id="8909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Etken</a:t>
            </a:r>
          </a:p>
          <a:p>
            <a:pPr lvl="1"/>
            <a:r>
              <a:rPr lang="tr-TR" altLang="tr-TR" dirty="0" err="1">
                <a:solidFill>
                  <a:schemeClr val="tx1"/>
                </a:solidFill>
              </a:rPr>
              <a:t>Neisseria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meningitis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Genellikle bir yaş altı çocuklarda görülür.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Kış aylarında.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b="1" dirty="0">
                <a:solidFill>
                  <a:schemeClr val="tx1"/>
                </a:solidFill>
              </a:rPr>
              <a:t>Ateşli bir çocukta </a:t>
            </a:r>
            <a:r>
              <a:rPr lang="tr-TR" altLang="tr-TR" b="1" dirty="0" err="1">
                <a:solidFill>
                  <a:schemeClr val="tx1"/>
                </a:solidFill>
              </a:rPr>
              <a:t>peteşial</a:t>
            </a:r>
            <a:r>
              <a:rPr lang="tr-TR" altLang="tr-TR" b="1" dirty="0">
                <a:solidFill>
                  <a:schemeClr val="tx1"/>
                </a:solidFill>
              </a:rPr>
              <a:t> ve </a:t>
            </a:r>
            <a:r>
              <a:rPr lang="tr-TR" altLang="tr-TR" b="1" dirty="0" err="1">
                <a:solidFill>
                  <a:schemeClr val="tx1"/>
                </a:solidFill>
              </a:rPr>
              <a:t>purpurik</a:t>
            </a:r>
            <a:r>
              <a:rPr lang="tr-TR" altLang="tr-TR" b="1" dirty="0">
                <a:solidFill>
                  <a:schemeClr val="tx1"/>
                </a:solidFill>
              </a:rPr>
              <a:t> döküntüler aksi ispat edilinceye kadar </a:t>
            </a:r>
            <a:r>
              <a:rPr lang="tr-TR" altLang="tr-TR" b="1" dirty="0" err="1">
                <a:solidFill>
                  <a:schemeClr val="tx1"/>
                </a:solidFill>
              </a:rPr>
              <a:t>meningokoksemi</a:t>
            </a:r>
            <a:r>
              <a:rPr lang="tr-TR" altLang="tr-TR" b="1" dirty="0">
                <a:solidFill>
                  <a:schemeClr val="tx1"/>
                </a:solidFill>
              </a:rPr>
              <a:t> olarak kabul edilmelidir.</a:t>
            </a:r>
          </a:p>
        </p:txBody>
      </p:sp>
    </p:spTree>
    <p:extLst>
      <p:ext uri="{BB962C8B-B14F-4D97-AF65-F5344CB8AC3E}">
        <p14:creationId xmlns:p14="http://schemas.microsoft.com/office/powerpoint/2010/main" val="2752343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Meningokoksemi</a:t>
            </a:r>
            <a:r>
              <a:rPr lang="tr-TR" altLang="tr-TR" dirty="0">
                <a:solidFill>
                  <a:schemeClr val="tx1"/>
                </a:solidFill>
              </a:rPr>
              <a:t> - Tedavi</a:t>
            </a:r>
            <a:endParaRPr lang="tr-TR" altLang="tr-TR" dirty="0"/>
          </a:p>
        </p:txBody>
      </p:sp>
      <p:sp>
        <p:nvSpPr>
          <p:cNvPr id="97283" name="İçerik Yer Tutucusu 2"/>
          <p:cNvSpPr>
            <a:spLocks noGrp="1"/>
          </p:cNvSpPr>
          <p:nvPr>
            <p:ph idx="1"/>
          </p:nvPr>
        </p:nvSpPr>
        <p:spPr>
          <a:xfrm>
            <a:off x="1009650" y="2132857"/>
            <a:ext cx="7124700" cy="4104456"/>
          </a:xfrm>
        </p:spPr>
        <p:txBody>
          <a:bodyPr/>
          <a:lstStyle/>
          <a:p>
            <a:r>
              <a:rPr lang="tr-TR" altLang="tr-TR" sz="2400" dirty="0">
                <a:solidFill>
                  <a:schemeClr val="tx1"/>
                </a:solidFill>
              </a:rPr>
              <a:t>Acilen </a:t>
            </a:r>
            <a:r>
              <a:rPr lang="tr-TR" altLang="tr-TR" sz="2400" dirty="0" err="1">
                <a:solidFill>
                  <a:schemeClr val="tx1"/>
                </a:solidFill>
              </a:rPr>
              <a:t>parenteral</a:t>
            </a:r>
            <a:r>
              <a:rPr lang="tr-TR" altLang="tr-TR" sz="2400" dirty="0">
                <a:solidFill>
                  <a:schemeClr val="tx1"/>
                </a:solidFill>
              </a:rPr>
              <a:t> AB tedavi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Seftriakson</a:t>
            </a:r>
            <a:r>
              <a:rPr lang="tr-TR" altLang="tr-TR" sz="2000" dirty="0">
                <a:solidFill>
                  <a:schemeClr val="tx1"/>
                </a:solidFill>
              </a:rPr>
              <a:t> (24 saatte 2 gr), </a:t>
            </a:r>
            <a:r>
              <a:rPr lang="tr-TR" altLang="tr-TR" sz="2000" dirty="0" err="1">
                <a:solidFill>
                  <a:schemeClr val="tx1"/>
                </a:solidFill>
              </a:rPr>
              <a:t>sefotaksim</a:t>
            </a:r>
            <a:r>
              <a:rPr lang="tr-TR" altLang="tr-TR" sz="2000" dirty="0">
                <a:solidFill>
                  <a:schemeClr val="tx1"/>
                </a:solidFill>
              </a:rPr>
              <a:t> (4-6 saatte 2 gr),</a:t>
            </a:r>
          </a:p>
          <a:p>
            <a:pPr lvl="1"/>
            <a:r>
              <a:rPr lang="tr-TR" altLang="tr-TR" sz="2000" dirty="0" err="1">
                <a:solidFill>
                  <a:schemeClr val="tx1"/>
                </a:solidFill>
              </a:rPr>
              <a:t>Ampisilin</a:t>
            </a:r>
            <a:r>
              <a:rPr lang="tr-TR" altLang="tr-TR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tr-TR" altLang="tr-TR" sz="2000">
                <a:solidFill>
                  <a:schemeClr val="tx1"/>
                </a:solidFill>
              </a:rPr>
              <a:t>7-10 gün</a:t>
            </a:r>
            <a:r>
              <a:rPr lang="tr-TR" altLang="tr-TR" sz="2000">
                <a:solidFill>
                  <a:schemeClr val="tx1"/>
                </a:solidFill>
              </a:rPr>
              <a:t>.</a:t>
            </a:r>
            <a:endParaRPr lang="tr-TR" alt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1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Meningokoksemi</a:t>
            </a:r>
            <a:r>
              <a:rPr lang="tr-TR" altLang="tr-TR" dirty="0">
                <a:solidFill>
                  <a:schemeClr val="tx1"/>
                </a:solidFill>
              </a:rPr>
              <a:t> - Tedavi</a:t>
            </a:r>
            <a:endParaRPr lang="tr-TR" altLang="tr-TR" dirty="0"/>
          </a:p>
        </p:txBody>
      </p:sp>
      <p:sp>
        <p:nvSpPr>
          <p:cNvPr id="97283" name="İçerik Yer Tutucusu 2"/>
          <p:cNvSpPr>
            <a:spLocks noGrp="1"/>
          </p:cNvSpPr>
          <p:nvPr>
            <p:ph idx="1"/>
          </p:nvPr>
        </p:nvSpPr>
        <p:spPr>
          <a:xfrm>
            <a:off x="1009650" y="2132857"/>
            <a:ext cx="7124700" cy="4104456"/>
          </a:xfrm>
        </p:spPr>
        <p:txBody>
          <a:bodyPr/>
          <a:lstStyle/>
          <a:p>
            <a:r>
              <a:rPr lang="es-ES" sz="2400" dirty="0">
                <a:solidFill>
                  <a:schemeClr val="tx1"/>
                </a:solidFill>
              </a:rPr>
              <a:t>Vaka</a:t>
            </a:r>
            <a:r>
              <a:rPr lang="tr-TR" sz="2400" dirty="0">
                <a:solidFill>
                  <a:schemeClr val="tx1"/>
                </a:solidFill>
              </a:rPr>
              <a:t> i</a:t>
            </a:r>
            <a:r>
              <a:rPr lang="es-ES" sz="2400" dirty="0">
                <a:solidFill>
                  <a:schemeClr val="tx1"/>
                </a:solidFill>
              </a:rPr>
              <a:t>le </a:t>
            </a:r>
            <a:r>
              <a:rPr lang="tr-TR" sz="2400" dirty="0">
                <a:solidFill>
                  <a:schemeClr val="tx1"/>
                </a:solidFill>
              </a:rPr>
              <a:t>ya</a:t>
            </a:r>
            <a:r>
              <a:rPr lang="es-ES" sz="2400" dirty="0">
                <a:solidFill>
                  <a:schemeClr val="tx1"/>
                </a:solidFill>
              </a:rPr>
              <a:t>kın temas edenler</a:t>
            </a:r>
            <a:r>
              <a:rPr lang="tr-TR" sz="2400" dirty="0">
                <a:solidFill>
                  <a:schemeClr val="tx1"/>
                </a:solidFill>
              </a:rPr>
              <a:t>e </a:t>
            </a:r>
            <a:r>
              <a:rPr lang="tr-TR" sz="2400" dirty="0" err="1">
                <a:solidFill>
                  <a:schemeClr val="tx1"/>
                </a:solidFill>
              </a:rPr>
              <a:t>proflaksi</a:t>
            </a:r>
            <a:endParaRPr lang="tr-TR" sz="2400" dirty="0">
              <a:solidFill>
                <a:schemeClr val="tx1"/>
              </a:solidFill>
            </a:endParaRPr>
          </a:p>
          <a:p>
            <a:endParaRPr lang="tr-TR" altLang="tr-TR" sz="2400" b="1" dirty="0">
              <a:solidFill>
                <a:schemeClr val="tx1"/>
              </a:solidFill>
            </a:endParaRPr>
          </a:p>
          <a:p>
            <a:pPr lvl="1"/>
            <a:r>
              <a:rPr lang="tr-TR" sz="2000" dirty="0" err="1">
                <a:solidFill>
                  <a:schemeClr val="tx1"/>
                </a:solidFill>
              </a:rPr>
              <a:t>Rifampin</a:t>
            </a:r>
            <a:r>
              <a:rPr lang="tr-TR" sz="2000" dirty="0">
                <a:solidFill>
                  <a:schemeClr val="tx1"/>
                </a:solidFill>
              </a:rPr>
              <a:t> ilk seçenektir. </a:t>
            </a:r>
          </a:p>
          <a:p>
            <a:pPr lvl="2"/>
            <a:r>
              <a:rPr lang="tr-TR" sz="1800" dirty="0">
                <a:solidFill>
                  <a:schemeClr val="tx1"/>
                </a:solidFill>
              </a:rPr>
              <a:t>10 mg/ kg/doz olarak günde iki kez iki gün süreyle oral olarak kullanılır</a:t>
            </a:r>
          </a:p>
          <a:p>
            <a:pPr lvl="1"/>
            <a:r>
              <a:rPr lang="tr-TR" sz="2000" dirty="0" err="1">
                <a:solidFill>
                  <a:schemeClr val="tx1"/>
                </a:solidFill>
              </a:rPr>
              <a:t>Seftriakson</a:t>
            </a:r>
            <a:endParaRPr lang="tr-TR" sz="2000" dirty="0">
              <a:solidFill>
                <a:schemeClr val="tx1"/>
              </a:solidFill>
            </a:endParaRPr>
          </a:p>
          <a:p>
            <a:pPr lvl="2"/>
            <a:r>
              <a:rPr lang="tr-TR" sz="1800" dirty="0">
                <a:solidFill>
                  <a:schemeClr val="tx1"/>
                </a:solidFill>
              </a:rPr>
              <a:t>Tek doz IM (15 yaş altındakilerde 125 mg; 15 yaş üzerindekilerde ise 250 mg)</a:t>
            </a:r>
            <a:endParaRPr lang="tr-TR" alt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06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Meningokoksemi</a:t>
            </a:r>
            <a:r>
              <a:rPr lang="tr-TR" altLang="tr-TR" dirty="0">
                <a:solidFill>
                  <a:schemeClr val="tx1"/>
                </a:solidFill>
              </a:rPr>
              <a:t> - 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İlk 24 saat içinde tedaviye başlanmayan olguların yaklaşık yarısı kaybedilirken, tedaviye ilk 12 saatte başlamakla </a:t>
            </a:r>
            <a:r>
              <a:rPr lang="tr-TR" altLang="tr-TR" dirty="0" err="1">
                <a:solidFill>
                  <a:schemeClr val="tx1"/>
                </a:solidFill>
              </a:rPr>
              <a:t>mortalite</a:t>
            </a:r>
            <a:r>
              <a:rPr lang="tr-TR" altLang="tr-TR" dirty="0">
                <a:solidFill>
                  <a:schemeClr val="tx1"/>
                </a:solidFill>
              </a:rPr>
              <a:t> ve </a:t>
            </a:r>
            <a:r>
              <a:rPr lang="tr-TR" altLang="tr-TR" dirty="0" err="1">
                <a:solidFill>
                  <a:schemeClr val="tx1"/>
                </a:solidFill>
              </a:rPr>
              <a:t>morbidite</a:t>
            </a:r>
            <a:r>
              <a:rPr lang="tr-TR" altLang="tr-TR" dirty="0">
                <a:solidFill>
                  <a:schemeClr val="tx1"/>
                </a:solidFill>
              </a:rPr>
              <a:t> önemli ölçüde azalır</a:t>
            </a:r>
          </a:p>
          <a:p>
            <a:endParaRPr lang="tr-TR" altLang="tr-TR" b="1" dirty="0">
              <a:solidFill>
                <a:schemeClr val="tx1"/>
              </a:solidFill>
            </a:endParaRPr>
          </a:p>
          <a:p>
            <a:r>
              <a:rPr lang="tr-TR" altLang="tr-TR" b="1" dirty="0">
                <a:solidFill>
                  <a:schemeClr val="tx1"/>
                </a:solidFill>
              </a:rPr>
              <a:t>Bu nedenle </a:t>
            </a:r>
            <a:r>
              <a:rPr lang="tr-TR" altLang="tr-TR" b="1" dirty="0" err="1">
                <a:solidFill>
                  <a:schemeClr val="tx1"/>
                </a:solidFill>
              </a:rPr>
              <a:t>meningokoksemi</a:t>
            </a:r>
            <a:r>
              <a:rPr lang="tr-TR" altLang="tr-TR" b="1" dirty="0">
                <a:solidFill>
                  <a:schemeClr val="tx1"/>
                </a:solidFill>
              </a:rPr>
              <a:t> döküntü ayırıcı tanısında akıldan çıkarılmaması gereken bir hastalıktır.</a:t>
            </a:r>
          </a:p>
        </p:txBody>
      </p:sp>
    </p:spTree>
    <p:extLst>
      <p:ext uri="{BB962C8B-B14F-4D97-AF65-F5344CB8AC3E}">
        <p14:creationId xmlns:p14="http://schemas.microsoft.com/office/powerpoint/2010/main" val="2516331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739"/>
          <a:stretch/>
        </p:blipFill>
        <p:spPr>
          <a:xfrm>
            <a:off x="539552" y="476672"/>
            <a:ext cx="8088899" cy="5904656"/>
          </a:xfrm>
        </p:spPr>
      </p:pic>
    </p:spTree>
    <p:extLst>
      <p:ext uri="{BB962C8B-B14F-4D97-AF65-F5344CB8AC3E}">
        <p14:creationId xmlns:p14="http://schemas.microsoft.com/office/powerpoint/2010/main" val="51261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" y="389382"/>
            <a:ext cx="4215110" cy="634027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231552" cy="29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84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373"/>
          <a:stretch/>
        </p:blipFill>
        <p:spPr>
          <a:xfrm>
            <a:off x="611560" y="476672"/>
            <a:ext cx="8064895" cy="5904656"/>
          </a:xfrm>
        </p:spPr>
      </p:pic>
    </p:spTree>
    <p:extLst>
      <p:ext uri="{BB962C8B-B14F-4D97-AF65-F5344CB8AC3E}">
        <p14:creationId xmlns:p14="http://schemas.microsoft.com/office/powerpoint/2010/main" val="17429983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376083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4368877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Kaynaklar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tr-TR" altLang="tr-TR" sz="2800" dirty="0" err="1"/>
              <a:t>Tuygun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Nilden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Gönül Tanır. "Döküntülü hastaya yaklaşım." </a:t>
            </a:r>
            <a:r>
              <a:rPr lang="tr-TR" altLang="tr-TR" sz="2800" i="1" dirty="0" err="1"/>
              <a:t>Sted</a:t>
            </a:r>
            <a:r>
              <a:rPr lang="tr-TR" altLang="tr-TR" sz="2800" dirty="0"/>
              <a:t> 14 (2005): 26-30.</a:t>
            </a:r>
          </a:p>
          <a:p>
            <a:pPr eaLnBrk="1" hangingPunct="1"/>
            <a:r>
              <a:rPr lang="tr-TR" altLang="tr-TR" sz="2800" dirty="0" err="1"/>
              <a:t>Varkal</a:t>
            </a:r>
            <a:r>
              <a:rPr lang="tr-TR" altLang="tr-TR" sz="2800" dirty="0"/>
              <a:t>, Muhammet Ali, İsmail YILDIZ,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Emin Ünüvar. "ÇOCUKLARDA ATEŞLİ DÖKÜNTÜLÜ HASTALIKLAR." </a:t>
            </a:r>
            <a:r>
              <a:rPr lang="tr-TR" altLang="tr-TR" sz="2800" i="1" dirty="0"/>
              <a:t>İstanbul Tıp Fakültesi Dergisi</a:t>
            </a:r>
            <a:r>
              <a:rPr lang="tr-TR" altLang="tr-TR" sz="2800" dirty="0"/>
              <a:t> 78.1 (2015): 23-32.</a:t>
            </a:r>
          </a:p>
          <a:p>
            <a:pPr eaLnBrk="1" hangingPunct="1"/>
            <a:r>
              <a:rPr lang="tr-TR" altLang="tr-TR" sz="2800" dirty="0"/>
              <a:t>BİRİNCİ BASAMAĞA YÖNELİK TANI VE TEDAVİ REHBERLERİ 2012</a:t>
            </a:r>
          </a:p>
          <a:p>
            <a:pPr eaLnBrk="1" hangingPunct="1"/>
            <a:r>
              <a:rPr lang="tr-TR" altLang="tr-TR" sz="2800" dirty="0"/>
              <a:t>ÇOCUKLUK ÇAĞI DÖKÜNTÜLÜ HASTALIKLARI </a:t>
            </a:r>
            <a:r>
              <a:rPr lang="nn-NO" altLang="tr-TR" sz="2800" dirty="0"/>
              <a:t>Yrd. Doç. Dr. A. Selda Tekiner</a:t>
            </a:r>
            <a:endParaRPr lang="tr-TR" altLang="tr-TR" sz="2800" dirty="0"/>
          </a:p>
          <a:p>
            <a:pPr eaLnBrk="1" hangingPunct="1"/>
            <a:r>
              <a:rPr lang="tr-TR" altLang="tr-TR" sz="2800" dirty="0" err="1"/>
              <a:t>Medscape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14800556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3432</TotalTime>
  <Words>1949</Words>
  <Application>Microsoft Office PowerPoint</Application>
  <PresentationFormat>Ekran Gösterisi (4:3)</PresentationFormat>
  <Paragraphs>400</Paragraphs>
  <Slides>92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92</vt:i4>
      </vt:variant>
    </vt:vector>
  </HeadingPairs>
  <TitlesOfParts>
    <vt:vector size="99" baseType="lpstr">
      <vt:lpstr>Arial</vt:lpstr>
      <vt:lpstr>Calibri</vt:lpstr>
      <vt:lpstr>Courier New</vt:lpstr>
      <vt:lpstr>Trebuchet MS</vt:lpstr>
      <vt:lpstr>Verdana</vt:lpstr>
      <vt:lpstr>Wingdings 2</vt:lpstr>
      <vt:lpstr>Spring</vt:lpstr>
      <vt:lpstr>ÇOCUKLUK ÇAĞININ BULAŞICI DÖKÜNTÜLÜ HASTALIKLARI</vt:lpstr>
      <vt:lpstr>Amaç</vt:lpstr>
      <vt:lpstr>Vaka - 1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Kızamık (Rubeola, measles)</vt:lpstr>
      <vt:lpstr>Kızamık - Tanı</vt:lpstr>
      <vt:lpstr>Kızamık - Ayırıcı tanı</vt:lpstr>
      <vt:lpstr>Kızamık - Tedavi </vt:lpstr>
      <vt:lpstr>Kızamık</vt:lpstr>
      <vt:lpstr>Vaka - 2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Kızamıkçık (Rubella, Üç gün kızamığı, Alman kızamığı)</vt:lpstr>
      <vt:lpstr>Kızamıkcık - Tanı</vt:lpstr>
      <vt:lpstr>Kızamıkcık - Ayırıcı tanı</vt:lpstr>
      <vt:lpstr>Kızamıkcık</vt:lpstr>
      <vt:lpstr>Vaka - 3</vt:lpstr>
      <vt:lpstr>PowerPoint Sunusu</vt:lpstr>
      <vt:lpstr>PowerPoint Sunusu</vt:lpstr>
      <vt:lpstr>PowerPoint Sunusu</vt:lpstr>
      <vt:lpstr>Eritema enfeksiyozum (5. Hastalık)</vt:lpstr>
      <vt:lpstr>Eritema enfeksiyozum - Ayırıcı tanı</vt:lpstr>
      <vt:lpstr>Eritema enfeksiyozum</vt:lpstr>
      <vt:lpstr>Vaka – 4</vt:lpstr>
      <vt:lpstr>PowerPoint Sunusu</vt:lpstr>
      <vt:lpstr>PowerPoint Sunusu</vt:lpstr>
      <vt:lpstr>PowerPoint Sunusu</vt:lpstr>
      <vt:lpstr>PowerPoint Sunusu</vt:lpstr>
      <vt:lpstr>PowerPoint Sunusu</vt:lpstr>
      <vt:lpstr>Roseola enfantum (6. Hastalık, eksantema subitum)</vt:lpstr>
      <vt:lpstr>Roseola enfantum - Tanı </vt:lpstr>
      <vt:lpstr>Roseola enfantum - Ayırıcı tanı</vt:lpstr>
      <vt:lpstr>Roseola enfantum</vt:lpstr>
      <vt:lpstr>Vaka - 5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Suçiçeği (Varisella)</vt:lpstr>
      <vt:lpstr>Suçiçeği - Tanı</vt:lpstr>
      <vt:lpstr>Suçiçeği - Tedavi</vt:lpstr>
      <vt:lpstr>Suçiçeği</vt:lpstr>
      <vt:lpstr>Vaka - 6</vt:lpstr>
      <vt:lpstr>PowerPoint Sunusu</vt:lpstr>
      <vt:lpstr>PowerPoint Sunusu</vt:lpstr>
      <vt:lpstr>PowerPoint Sunusu</vt:lpstr>
      <vt:lpstr>El-ayak-ağız hastalığı</vt:lpstr>
      <vt:lpstr>Vaka - 7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Kızıl (Scarlet Fever, Scarlatina)</vt:lpstr>
      <vt:lpstr>Kızıl - Tanı </vt:lpstr>
      <vt:lpstr>Kızıl - Ayırıcı tanı</vt:lpstr>
      <vt:lpstr>Kızıl - Tedavi</vt:lpstr>
      <vt:lpstr>PowerPoint Sunusu</vt:lpstr>
      <vt:lpstr>Vaka - 8</vt:lpstr>
      <vt:lpstr>PowerPoint Sunusu</vt:lpstr>
      <vt:lpstr>PowerPoint Sunusu</vt:lpstr>
      <vt:lpstr>Enfeksiyöz Mononükleoz</vt:lpstr>
      <vt:lpstr>Enfeksiyöz Mononükleoz - Tanı</vt:lpstr>
      <vt:lpstr>Enfeksiyöz Mononükleoz – Tedavi</vt:lpstr>
      <vt:lpstr>Vaka - 9</vt:lpstr>
      <vt:lpstr>PowerPoint Sunusu</vt:lpstr>
      <vt:lpstr>PowerPoint Sunusu</vt:lpstr>
      <vt:lpstr>İlerleyen dönemde purpura fulminans olur, prognozun kötü olduğunu gösterir.</vt:lpstr>
      <vt:lpstr>Meningokoksemi</vt:lpstr>
      <vt:lpstr>Meningokoksemi - Tedavi</vt:lpstr>
      <vt:lpstr>Meningokoksemi - Tedavi</vt:lpstr>
      <vt:lpstr>Meningokoksemi - Tedavi</vt:lpstr>
      <vt:lpstr>PowerPoint Sunusu</vt:lpstr>
      <vt:lpstr>PowerPoint Sunusu</vt:lpstr>
      <vt:lpstr>TEŞEKKÜRLER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Yenidoğan Sarılığı</dc:title>
  <dc:creator>Win7</dc:creator>
  <cp:lastModifiedBy>CEYHUN YURTSEVER</cp:lastModifiedBy>
  <cp:revision>318</cp:revision>
  <dcterms:created xsi:type="dcterms:W3CDTF">2015-10-27T09:15:28Z</dcterms:created>
  <dcterms:modified xsi:type="dcterms:W3CDTF">2017-02-21T07:57:01Z</dcterms:modified>
</cp:coreProperties>
</file>