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93" r:id="rId3"/>
    <p:sldId id="294" r:id="rId4"/>
    <p:sldId id="257" r:id="rId5"/>
    <p:sldId id="258" r:id="rId6"/>
    <p:sldId id="268" r:id="rId7"/>
    <p:sldId id="259" r:id="rId8"/>
    <p:sldId id="260" r:id="rId9"/>
    <p:sldId id="273" r:id="rId10"/>
    <p:sldId id="272" r:id="rId11"/>
    <p:sldId id="265" r:id="rId12"/>
    <p:sldId id="266" r:id="rId13"/>
    <p:sldId id="267" r:id="rId14"/>
    <p:sldId id="301" r:id="rId15"/>
    <p:sldId id="271" r:id="rId16"/>
    <p:sldId id="302" r:id="rId17"/>
    <p:sldId id="275" r:id="rId18"/>
    <p:sldId id="277" r:id="rId19"/>
    <p:sldId id="279" r:id="rId20"/>
    <p:sldId id="282" r:id="rId21"/>
    <p:sldId id="283" r:id="rId22"/>
    <p:sldId id="284" r:id="rId23"/>
    <p:sldId id="298" r:id="rId24"/>
    <p:sldId id="285" r:id="rId25"/>
    <p:sldId id="286" r:id="rId26"/>
    <p:sldId id="305" r:id="rId27"/>
    <p:sldId id="304" r:id="rId28"/>
    <p:sldId id="287" r:id="rId29"/>
    <p:sldId id="288" r:id="rId30"/>
    <p:sldId id="289" r:id="rId31"/>
    <p:sldId id="290" r:id="rId32"/>
    <p:sldId id="291" r:id="rId33"/>
    <p:sldId id="292" r:id="rId34"/>
    <p:sldId id="29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96DC"/>
    <a:srgbClr val="5A9CD8"/>
    <a:srgbClr val="52A3E0"/>
    <a:srgbClr val="4295F0"/>
    <a:srgbClr val="1897CA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594F-48B6-4143-8665-C36AFD4BED1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DE75F-DA1B-490B-9674-04308A6217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40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Erkek cinsiyet, ileri yaş çocukluk dönemi ve &lt;30 yaş </a:t>
            </a:r>
            <a:r>
              <a:rPr lang="tr-TR" dirty="0" err="1"/>
              <a:t>malignite</a:t>
            </a:r>
            <a:r>
              <a:rPr lang="tr-TR" dirty="0"/>
              <a:t> için risk faktörleri  </a:t>
            </a:r>
          </a:p>
          <a:p>
            <a:r>
              <a:rPr lang="tr-TR" dirty="0"/>
              <a:t>Ailede </a:t>
            </a:r>
            <a:r>
              <a:rPr lang="tr-TR" dirty="0" err="1"/>
              <a:t>medüller</a:t>
            </a:r>
            <a:r>
              <a:rPr lang="tr-TR" dirty="0"/>
              <a:t> veya </a:t>
            </a:r>
            <a:r>
              <a:rPr lang="tr-TR" dirty="0" err="1"/>
              <a:t>diferansiye</a:t>
            </a:r>
            <a:r>
              <a:rPr lang="tr-TR" dirty="0"/>
              <a:t> </a:t>
            </a:r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ca</a:t>
            </a:r>
            <a:r>
              <a:rPr lang="tr-TR" dirty="0"/>
              <a:t> öyküsü veya ailede MEN gibi </a:t>
            </a:r>
            <a:r>
              <a:rPr lang="tr-TR" dirty="0" err="1"/>
              <a:t>tiroid</a:t>
            </a:r>
            <a:r>
              <a:rPr lang="tr-TR" dirty="0"/>
              <a:t> kanser sendromu öyküsü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E75F-DA1B-490B-9674-04308A62170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27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Sert, çevre dokulara fiske nodül, vokal </a:t>
            </a:r>
            <a:r>
              <a:rPr lang="tr-TR" sz="1200" dirty="0" err="1"/>
              <a:t>kord</a:t>
            </a:r>
            <a:r>
              <a:rPr lang="tr-TR" sz="1200" dirty="0"/>
              <a:t> paralizisi, </a:t>
            </a:r>
            <a:r>
              <a:rPr lang="tr-TR" sz="1200" dirty="0" err="1"/>
              <a:t>servikal</a:t>
            </a:r>
            <a:r>
              <a:rPr lang="tr-TR" sz="1200" dirty="0"/>
              <a:t> </a:t>
            </a:r>
            <a:r>
              <a:rPr lang="tr-TR" sz="1200" dirty="0" err="1"/>
              <a:t>lateral</a:t>
            </a:r>
            <a:r>
              <a:rPr lang="tr-TR" sz="1200" dirty="0"/>
              <a:t> </a:t>
            </a:r>
            <a:r>
              <a:rPr lang="tr-TR" sz="1200" dirty="0" err="1"/>
              <a:t>lenfadenopati</a:t>
            </a:r>
            <a:r>
              <a:rPr lang="tr-TR" sz="1200" dirty="0"/>
              <a:t> (LAP) varlığı, bası bulguları </a:t>
            </a:r>
            <a:r>
              <a:rPr lang="tr-TR" sz="1200" dirty="0" err="1"/>
              <a:t>maligniteyi</a:t>
            </a:r>
            <a:r>
              <a:rPr lang="tr-TR" sz="1200" dirty="0"/>
              <a:t> düşündürmelidir</a:t>
            </a:r>
            <a:endParaRPr lang="tr-TR" sz="1200" dirty="0"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Malign</a:t>
            </a:r>
            <a:r>
              <a:rPr lang="tr-TR" dirty="0"/>
              <a:t> nodül nadiren ağrılı olabilirse de </a:t>
            </a:r>
            <a:r>
              <a:rPr lang="tr-TR" dirty="0" err="1"/>
              <a:t>tiroidde</a:t>
            </a:r>
            <a:r>
              <a:rPr lang="tr-TR" dirty="0"/>
              <a:t> ağrı ve hassasiyetin sık nedenleri, </a:t>
            </a:r>
            <a:r>
              <a:rPr lang="tr-TR" dirty="0" err="1"/>
              <a:t>benign</a:t>
            </a:r>
            <a:r>
              <a:rPr lang="tr-TR" dirty="0"/>
              <a:t> nodüller içine kanama ve </a:t>
            </a:r>
            <a:r>
              <a:rPr lang="tr-TR" dirty="0" err="1"/>
              <a:t>subakut</a:t>
            </a:r>
            <a:r>
              <a:rPr lang="tr-TR" dirty="0"/>
              <a:t> </a:t>
            </a:r>
            <a:r>
              <a:rPr lang="tr-TR" dirty="0" err="1"/>
              <a:t>tiroiditlerdir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E75F-DA1B-490B-9674-04308A62170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716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E75F-DA1B-490B-9674-04308A62170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89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712-D8AC-409D-8E09-73A433F09A00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F412-6F10-4784-9D79-B90BDE60F46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75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712-D8AC-409D-8E09-73A433F09A00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F412-6F10-4784-9D79-B90BDE60F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8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712-D8AC-409D-8E09-73A433F09A00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F412-6F10-4784-9D79-B90BDE60F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87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712-D8AC-409D-8E09-73A433F09A00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F412-6F10-4784-9D79-B90BDE60F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69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712-D8AC-409D-8E09-73A433F09A00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F412-6F10-4784-9D79-B90BDE60F46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55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712-D8AC-409D-8E09-73A433F09A00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F412-6F10-4784-9D79-B90BDE60F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9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712-D8AC-409D-8E09-73A433F09A00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F412-6F10-4784-9D79-B90BDE60F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58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712-D8AC-409D-8E09-73A433F09A00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F412-6F10-4784-9D79-B90BDE60F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80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712-D8AC-409D-8E09-73A433F09A00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F412-6F10-4784-9D79-B90BDE60F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49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2401712-D8AC-409D-8E09-73A433F09A00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7AF412-6F10-4784-9D79-B90BDE60F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14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712-D8AC-409D-8E09-73A433F09A00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F412-6F10-4784-9D79-B90BDE60F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07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401712-D8AC-409D-8E09-73A433F09A00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C7AF412-6F10-4784-9D79-B90BDE60F46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95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diagnostic-approach-to-and-treatment-of-thyroid-nodules/abstract/84" TargetMode="External"/><Relationship Id="rId2" Type="http://schemas.openxmlformats.org/officeDocument/2006/relationships/hyperlink" Target="https://www.uptodate.com/contents/diagnostic-approach-to-and-treatm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ptodate.com/contents/diagnostic-approach-to-and-treatment-of-thyroid-nodules/abstract/87" TargetMode="External"/><Relationship Id="rId4" Type="http://schemas.openxmlformats.org/officeDocument/2006/relationships/hyperlink" Target="https://www.uptodate.com/contents/diagnostic-approach-to-and-treatment-of-thyroid-nodules/abstract/85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diagnostic-approach-to-and-treatment-of-thyroid-nodules/abstract/84" TargetMode="External"/><Relationship Id="rId2" Type="http://schemas.openxmlformats.org/officeDocument/2006/relationships/hyperlink" Target="https://www.uptodate.com/contents/diagnostic-approach-to-and-treat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ptodate.com/contents/diagnostic-approach-to-and-treatment-of-thyroid-nodules/abstract/8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DC833B-29F9-4021-BD7E-B402B0909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TİROİD NODÜLÜNE YAKLAŞIM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AE6A4D3-0BC6-4B52-9B6E-CB76CAC43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1513" y="4587825"/>
            <a:ext cx="9516938" cy="1143000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/>
              <a:t>Arş.Gör.Dr.Hatice</a:t>
            </a:r>
            <a:r>
              <a:rPr lang="tr-TR" dirty="0"/>
              <a:t> ALKAYA KOL</a:t>
            </a:r>
          </a:p>
          <a:p>
            <a:r>
              <a:rPr lang="tr-TR" dirty="0"/>
              <a:t>Aile Hekimliği AD</a:t>
            </a:r>
          </a:p>
          <a:p>
            <a:r>
              <a:rPr lang="tr-TR" dirty="0"/>
              <a:t>17.04.2018</a:t>
            </a:r>
          </a:p>
        </p:txBody>
      </p:sp>
    </p:spTree>
    <p:extLst>
      <p:ext uri="{BB962C8B-B14F-4D97-AF65-F5344CB8AC3E}">
        <p14:creationId xmlns:p14="http://schemas.microsoft.com/office/powerpoint/2010/main" val="124806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E13CD7-4C39-418D-AF22-C45717B7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TİROİD NODÜLÜNDE 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7441DF-9D81-4667-B3C0-496B98E43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Anamnez</a:t>
            </a:r>
            <a:r>
              <a:rPr lang="tr-T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Fizik muayene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Ultrasonografi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Tiroid</a:t>
            </a:r>
            <a:r>
              <a:rPr lang="tr-TR" dirty="0"/>
              <a:t> ince iğne </a:t>
            </a:r>
            <a:r>
              <a:rPr lang="tr-TR" dirty="0" err="1"/>
              <a:t>aspirasyon</a:t>
            </a:r>
            <a:r>
              <a:rPr lang="tr-TR" dirty="0"/>
              <a:t> </a:t>
            </a:r>
            <a:r>
              <a:rPr lang="tr-TR" dirty="0" err="1"/>
              <a:t>biopsisi</a:t>
            </a:r>
            <a:r>
              <a:rPr lang="tr-TR" dirty="0"/>
              <a:t> (TİİAB) (riskli </a:t>
            </a:r>
            <a:r>
              <a:rPr lang="tr-TR" dirty="0" err="1"/>
              <a:t>nodullere</a:t>
            </a:r>
            <a:r>
              <a:rPr lang="tr-T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Tiroid</a:t>
            </a:r>
            <a:r>
              <a:rPr lang="tr-TR" dirty="0"/>
              <a:t> sintigrafisi (yalnızca TSH baskılı olanlarda (özellikle &gt;1,3 cm nodül))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2472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692577-D276-4153-AC1A-2E01C9E9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TANI-ANAMNEZ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BE2BC9-D4A2-49BF-9425-93DB23455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7688" lvl="1" indent="-273050">
              <a:lnSpc>
                <a:spcPct val="80000"/>
              </a:lnSpc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</a:rPr>
              <a:t>Cinsiyet</a:t>
            </a:r>
          </a:p>
          <a:p>
            <a:pPr marL="274638" lvl="1" indent="0">
              <a:lnSpc>
                <a:spcPct val="80000"/>
              </a:lnSpc>
              <a:buNone/>
            </a:pPr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pPr marL="547688" lvl="1" indent="-273050">
              <a:lnSpc>
                <a:spcPct val="80000"/>
              </a:lnSpc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</a:rPr>
              <a:t>Yaş</a:t>
            </a:r>
          </a:p>
          <a:p>
            <a:pPr marL="547688" lvl="1" indent="-273050">
              <a:lnSpc>
                <a:spcPct val="80000"/>
              </a:lnSpc>
            </a:pPr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pPr marL="547688" lvl="1" indent="-273050">
              <a:lnSpc>
                <a:spcPct val="80000"/>
              </a:lnSpc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</a:rPr>
              <a:t>Ailede </a:t>
            </a:r>
            <a:r>
              <a:rPr lang="tr-TR" dirty="0" err="1">
                <a:solidFill>
                  <a:schemeClr val="tx1"/>
                </a:solidFill>
                <a:latin typeface="Times New Roman" pitchFamily="18" charset="0"/>
              </a:rPr>
              <a:t>tiroid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</a:rPr>
              <a:t> kanser öyküsü </a:t>
            </a:r>
          </a:p>
          <a:p>
            <a:pPr marL="547688" lvl="1" indent="-273050">
              <a:lnSpc>
                <a:spcPct val="80000"/>
              </a:lnSpc>
            </a:pPr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pPr marL="547688" lvl="1" indent="-273050">
              <a:lnSpc>
                <a:spcPct val="80000"/>
              </a:lnSpc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</a:rPr>
              <a:t>Baş-boyun bölgesine radyoterapi öyküsü </a:t>
            </a:r>
          </a:p>
          <a:p>
            <a:pPr marL="547688" lvl="1" indent="-273050">
              <a:lnSpc>
                <a:spcPct val="80000"/>
              </a:lnSpc>
            </a:pPr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pPr marL="547688" lvl="1" indent="-273050">
              <a:lnSpc>
                <a:spcPct val="80000"/>
              </a:lnSpc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</a:rPr>
              <a:t>İyonize radyasyona maruz kalma (nükleer kazalar)</a:t>
            </a:r>
          </a:p>
          <a:p>
            <a:pPr marL="547688" lvl="1" indent="-273050">
              <a:lnSpc>
                <a:spcPct val="80000"/>
              </a:lnSpc>
            </a:pPr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pPr marL="547688" lvl="1" indent="-273050">
              <a:lnSpc>
                <a:spcPct val="80000"/>
              </a:lnSpc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</a:rPr>
              <a:t>Bası bulguları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</a:rPr>
              <a:t> ses kısıklığı, nefes darlığı, yutma güçlüğü ve öksürük</a:t>
            </a:r>
          </a:p>
          <a:p>
            <a:pPr marL="547688" lvl="1" indent="-273050">
              <a:lnSpc>
                <a:spcPct val="80000"/>
              </a:lnSpc>
            </a:pPr>
            <a:endParaRPr lang="tr-TR" sz="19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547688" lvl="1" indent="-273050">
              <a:lnSpc>
                <a:spcPct val="80000"/>
              </a:lnSpc>
            </a:pPr>
            <a:endParaRPr lang="tr-TR" sz="19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547688" lvl="1" indent="-273050">
              <a:lnSpc>
                <a:spcPct val="80000"/>
              </a:lnSpc>
              <a:buNone/>
            </a:pPr>
            <a:r>
              <a:rPr lang="tr-TR" sz="19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756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B179FCD-CE5F-420E-838F-A9757E64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77687"/>
            <a:ext cx="10058400" cy="1073070"/>
          </a:xfrm>
        </p:spPr>
        <p:txBody>
          <a:bodyPr/>
          <a:lstStyle/>
          <a:p>
            <a:r>
              <a:rPr lang="tr-TR" dirty="0"/>
              <a:t>TANI-FİZİK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4184D4-F5F6-4675-97DA-0F8227EB0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dirty="0" err="1">
                <a:latin typeface="Times New Roman" pitchFamily="18" charset="0"/>
              </a:rPr>
              <a:t>Tiroid</a:t>
            </a:r>
            <a:r>
              <a:rPr lang="tr-TR" sz="2400" dirty="0">
                <a:latin typeface="Times New Roman" pitchFamily="18" charset="0"/>
              </a:rPr>
              <a:t> bezi + </a:t>
            </a:r>
            <a:r>
              <a:rPr lang="tr-TR" sz="2400" dirty="0" err="1">
                <a:latin typeface="Times New Roman" pitchFamily="18" charset="0"/>
              </a:rPr>
              <a:t>Servikal</a:t>
            </a:r>
            <a:r>
              <a:rPr lang="tr-TR" sz="2400" dirty="0">
                <a:latin typeface="Times New Roman" pitchFamily="18" charset="0"/>
              </a:rPr>
              <a:t> lenf </a:t>
            </a:r>
            <a:r>
              <a:rPr lang="tr-TR" sz="2400" dirty="0" err="1">
                <a:latin typeface="Times New Roman" pitchFamily="18" charset="0"/>
              </a:rPr>
              <a:t>nodları</a:t>
            </a:r>
            <a:r>
              <a:rPr lang="tr-TR" sz="2400" dirty="0">
                <a:latin typeface="Times New Roman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400" dirty="0">
              <a:latin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itchFamily="18" charset="0"/>
              </a:rPr>
              <a:t>Nodül ya da nodüllerin kıvamı, yeri,  boyutları , çevre dokulara </a:t>
            </a:r>
            <a:r>
              <a:rPr lang="tr-TR" sz="2400" dirty="0" err="1">
                <a:latin typeface="Times New Roman" pitchFamily="18" charset="0"/>
              </a:rPr>
              <a:t>fikse</a:t>
            </a:r>
            <a:r>
              <a:rPr lang="tr-TR" sz="2400" dirty="0">
                <a:latin typeface="Times New Roman" pitchFamily="18" charset="0"/>
              </a:rPr>
              <a:t> olup olmadığı 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400" dirty="0">
              <a:latin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itchFamily="18" charset="0"/>
              </a:rPr>
              <a:t>Nodül veya </a:t>
            </a:r>
            <a:r>
              <a:rPr lang="tr-TR" sz="2400" dirty="0" err="1">
                <a:latin typeface="Times New Roman" pitchFamily="18" charset="0"/>
              </a:rPr>
              <a:t>tiroidde</a:t>
            </a:r>
            <a:r>
              <a:rPr lang="tr-TR" sz="2400" dirty="0">
                <a:latin typeface="Times New Roman" pitchFamily="18" charset="0"/>
              </a:rPr>
              <a:t> ağrı 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400" dirty="0">
              <a:latin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err="1">
                <a:latin typeface="Times New Roman" pitchFamily="18" charset="0"/>
              </a:rPr>
              <a:t>Mukozal</a:t>
            </a:r>
            <a:r>
              <a:rPr lang="tr-TR" sz="2400" dirty="0">
                <a:latin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</a:rPr>
              <a:t>nörinomlar</a:t>
            </a:r>
            <a:r>
              <a:rPr lang="tr-TR" sz="2400" dirty="0">
                <a:latin typeface="Times New Roman" pitchFamily="18" charset="0"/>
              </a:rPr>
              <a:t> ve </a:t>
            </a:r>
            <a:r>
              <a:rPr lang="tr-TR" sz="2400" dirty="0" err="1">
                <a:latin typeface="Times New Roman" pitchFamily="18" charset="0"/>
              </a:rPr>
              <a:t>marfanoid</a:t>
            </a:r>
            <a:r>
              <a:rPr lang="tr-TR" sz="2400" dirty="0">
                <a:latin typeface="Times New Roman" pitchFamily="18" charset="0"/>
              </a:rPr>
              <a:t> yapı gibi bulgular MEN 2B’yi akla getirmelidir.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>
              <a:latin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407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ED4805A-656B-463F-8884-34DE20F7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TANI-LABORATUVAR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F27381-4F07-4052-8F73-CAF527D16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5786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Times New Roman" pitchFamily="18" charset="0"/>
              </a:rPr>
              <a:t>TSH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TSH düşük veya normal düşükse, özellikle </a:t>
            </a:r>
            <a:r>
              <a:rPr lang="tr-TR" sz="2400" dirty="0"/>
              <a:t>nodül &gt;1,3 cm 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Sintigrafi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TSH normal veya yüksek </a:t>
            </a: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ultrasonografik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kriterleri karşılarsa TİİAB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Nodülün sıcak olması </a:t>
            </a:r>
            <a:r>
              <a:rPr lang="tr-TR" sz="2400" dirty="0">
                <a:sym typeface="Wingdings" panose="05000000000000000000" pitchFamily="2" charset="2"/>
              </a:rPr>
              <a:t> </a:t>
            </a:r>
            <a:r>
              <a:rPr lang="tr-TR" sz="2400" dirty="0" err="1"/>
              <a:t>malignite</a:t>
            </a:r>
            <a:r>
              <a:rPr lang="tr-TR" sz="2400" dirty="0"/>
              <a:t> riski ihmal edilebilecek kadar düşük  </a:t>
            </a:r>
            <a:r>
              <a:rPr lang="tr-TR" sz="2400" dirty="0">
                <a:sym typeface="Wingdings" panose="05000000000000000000" pitchFamily="2" charset="2"/>
              </a:rPr>
              <a:t> </a:t>
            </a:r>
            <a:r>
              <a:rPr lang="tr-TR" sz="2400" dirty="0"/>
              <a:t>TİİAB gerekmez.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err="1"/>
              <a:t>Tg</a:t>
            </a:r>
            <a:r>
              <a:rPr lang="tr-TR" sz="2400" dirty="0"/>
              <a:t> </a:t>
            </a:r>
            <a:r>
              <a:rPr lang="tr-TR" sz="2400" dirty="0">
                <a:sym typeface="Wingdings" panose="05000000000000000000" pitchFamily="2" charset="2"/>
              </a:rPr>
              <a:t></a:t>
            </a:r>
            <a:r>
              <a:rPr lang="tr-TR" sz="2400" dirty="0"/>
              <a:t>tümör belirteci olarak kullanılmamalı</a:t>
            </a:r>
          </a:p>
          <a:p>
            <a:pPr marL="273050" indent="-273050"/>
            <a:endParaRPr lang="tr-TR" sz="240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2218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3E13933-11C5-4472-9238-9C2A049F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99826"/>
          </a:xfrm>
        </p:spPr>
        <p:txBody>
          <a:bodyPr/>
          <a:lstStyle/>
          <a:p>
            <a:r>
              <a:rPr lang="tr-TR" dirty="0"/>
              <a:t>TANI-LABORATUVAR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4B8CEC-E446-48D4-A5BA-DC8344B59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45734"/>
            <a:ext cx="1024128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Tiroid</a:t>
            </a:r>
            <a:r>
              <a:rPr lang="tr-TR" dirty="0"/>
              <a:t> nodüllerinin takibinde </a:t>
            </a:r>
            <a:r>
              <a:rPr lang="tr-TR" dirty="0" err="1"/>
              <a:t>kalsitonin</a:t>
            </a:r>
            <a:r>
              <a:rPr lang="tr-TR" dirty="0"/>
              <a:t> ölçümü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şüpheli biyopsilerde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tekrarlayan yetersiz biyopsilerde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/>
              <a:t>tiroid</a:t>
            </a:r>
            <a:r>
              <a:rPr lang="tr-TR" dirty="0"/>
              <a:t> cerrahisi öncesinde  </a:t>
            </a:r>
            <a:r>
              <a:rPr lang="tr-TR" dirty="0" err="1"/>
              <a:t>sitolojik</a:t>
            </a:r>
            <a:r>
              <a:rPr lang="tr-TR" dirty="0"/>
              <a:t> tanı bilinmiyorsa yararlı</a:t>
            </a:r>
          </a:p>
          <a:p>
            <a:pPr lvl="1"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MTK veya MEN2 şüphesi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</a:t>
            </a:r>
            <a:r>
              <a:rPr lang="tr-TR" dirty="0" err="1"/>
              <a:t>Kalsitonin</a:t>
            </a:r>
            <a:r>
              <a:rPr lang="tr-TR" dirty="0"/>
              <a:t> ölçümü mutlaka yapılmalı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Kalsitonin</a:t>
            </a:r>
            <a:r>
              <a:rPr lang="tr-TR" dirty="0"/>
              <a:t> düzeyi yüksek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tekrarlanmalı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Kalsitonin</a:t>
            </a:r>
            <a:r>
              <a:rPr lang="tr-TR" dirty="0"/>
              <a:t> düzeyinin anlamlı olarak yüksek bulunması MTK açısından tanısal öneme sahiptir.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672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28BA6F3-BAF1-4D27-8609-C7E69CED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TANI-GÖRÜNTÜLEME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7095DA-2BD3-4B5E-A1AD-174862B59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USG 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/>
              <a:t>Toplumda tarama amaçlı önerilmez.</a:t>
            </a:r>
          </a:p>
          <a:p>
            <a:pPr lvl="1"/>
            <a:r>
              <a:rPr lang="tr-TR" dirty="0" err="1"/>
              <a:t>Tiroid</a:t>
            </a:r>
            <a:r>
              <a:rPr lang="tr-TR" dirty="0"/>
              <a:t> nodülünden şüphelenilen </a:t>
            </a:r>
          </a:p>
          <a:p>
            <a:pPr lvl="1"/>
            <a:r>
              <a:rPr lang="tr-TR" dirty="0" err="1"/>
              <a:t>Nodüler</a:t>
            </a:r>
            <a:r>
              <a:rPr lang="tr-TR" dirty="0"/>
              <a:t> guatrı veya </a:t>
            </a:r>
          </a:p>
          <a:p>
            <a:pPr lvl="1"/>
            <a:r>
              <a:rPr lang="tr-TR" dirty="0"/>
              <a:t>Radyolojik bulgusu (BT, MRG veya 18 FDG </a:t>
            </a:r>
            <a:r>
              <a:rPr lang="tr-TR" dirty="0" err="1"/>
              <a:t>PET’de</a:t>
            </a:r>
            <a:r>
              <a:rPr lang="tr-TR" dirty="0"/>
              <a:t> saptanan </a:t>
            </a:r>
            <a:r>
              <a:rPr lang="tr-TR" dirty="0" err="1"/>
              <a:t>insidental</a:t>
            </a:r>
            <a:r>
              <a:rPr lang="tr-TR" dirty="0"/>
              <a:t> nodülleri) olan tüm hastalara tanısal </a:t>
            </a:r>
            <a:r>
              <a:rPr lang="tr-TR" dirty="0" err="1"/>
              <a:t>tiroid</a:t>
            </a:r>
            <a:r>
              <a:rPr lang="tr-TR" dirty="0"/>
              <a:t> USG yapılmalıdır.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3373AB2-7CD8-40ED-BCDE-BDEC68182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63" y="4049081"/>
            <a:ext cx="2482014" cy="223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6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D6B94E-2C9B-4216-89E4-DE138F5F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???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2478D9-E938-4412-9996-30AC7C225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USG’de</a:t>
            </a:r>
            <a:r>
              <a:rPr lang="tr-TR" dirty="0"/>
              <a:t> </a:t>
            </a:r>
            <a:r>
              <a:rPr lang="tr-TR" dirty="0" err="1"/>
              <a:t>malignite</a:t>
            </a:r>
            <a:r>
              <a:rPr lang="tr-TR" dirty="0"/>
              <a:t> belirteçleri nelerdir?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127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İçerik Yer Tutucusu 3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3A56574A-B52F-4AEA-A2C5-3D1A15D27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126" t="31127" r="23207" b="17272"/>
          <a:stretch/>
        </p:blipFill>
        <p:spPr>
          <a:xfrm>
            <a:off x="1041637" y="675862"/>
            <a:ext cx="10108725" cy="5528732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BE7DA4B0-1F9E-47E8-8D59-079C1F93F3FA}"/>
              </a:ext>
            </a:extLst>
          </p:cNvPr>
          <p:cNvSpPr/>
          <p:nvPr/>
        </p:nvSpPr>
        <p:spPr>
          <a:xfrm>
            <a:off x="1476260" y="903383"/>
            <a:ext cx="870333" cy="297456"/>
          </a:xfrm>
          <a:prstGeom prst="rect">
            <a:avLst/>
          </a:prstGeom>
          <a:solidFill>
            <a:srgbClr val="089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7893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DED74A-87F3-4726-A50A-31058A92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1BDF406-FC3B-497F-B0F3-B33194F77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09" t="13382" r="18347" b="11900"/>
          <a:stretch/>
        </p:blipFill>
        <p:spPr>
          <a:xfrm>
            <a:off x="1366522" y="133345"/>
            <a:ext cx="9103356" cy="6068906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5332F1A7-8821-45AF-8B11-C2B5829A9E43}"/>
              </a:ext>
            </a:extLst>
          </p:cNvPr>
          <p:cNvSpPr/>
          <p:nvPr/>
        </p:nvSpPr>
        <p:spPr>
          <a:xfrm>
            <a:off x="1972019" y="5519451"/>
            <a:ext cx="826265" cy="25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1648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70287A3-748D-48B7-A69E-80E2FD20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3193"/>
          </a:xfrm>
        </p:spPr>
        <p:txBody>
          <a:bodyPr/>
          <a:lstStyle/>
          <a:p>
            <a:r>
              <a:rPr lang="tr-TR" dirty="0"/>
              <a:t>TANI-GÖRÜNTÜLEME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602912-EFD3-4072-A0A9-8FBBBE728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0288"/>
          </a:xfrm>
        </p:spPr>
        <p:txBody>
          <a:bodyPr/>
          <a:lstStyle/>
          <a:p>
            <a:r>
              <a:rPr lang="tr-TR" dirty="0"/>
              <a:t>TİİAB</a:t>
            </a:r>
          </a:p>
          <a:p>
            <a:endParaRPr lang="tr-T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/>
              <a:t>Tiroid</a:t>
            </a:r>
            <a:r>
              <a:rPr lang="tr-TR" dirty="0"/>
              <a:t> nodüllerini değerlendirmek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Cerrahi rezeksiyon gerektiren hastaları tanımlamak için en doğru yöntemdir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Cerrahi sırasında daha yüksek </a:t>
            </a:r>
            <a:r>
              <a:rPr lang="tr-TR" dirty="0" err="1"/>
              <a:t>malignite</a:t>
            </a:r>
            <a:r>
              <a:rPr lang="tr-TR" dirty="0"/>
              <a:t> ve daha düşük maliyet ile sonuçlanmıştır.</a:t>
            </a:r>
          </a:p>
          <a:p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BAE6FD4-524B-45FF-8DDF-1FC28658E838}"/>
              </a:ext>
            </a:extLst>
          </p:cNvPr>
          <p:cNvSpPr txBox="1"/>
          <p:nvPr/>
        </p:nvSpPr>
        <p:spPr>
          <a:xfrm>
            <a:off x="425792" y="5971742"/>
            <a:ext cx="11340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/>
              <a:t>https://www.uptodate.com/contents/diagnostic-approach-to-and-treatment-of-thyroid-nodules?search=throid%20nodule&amp;source=search_result&amp;selectedTitle=1~150&amp;usage_type=default&amp;display_rank=1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C290E8C-5AC3-4E20-B219-18CA7C7E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740" y="3569466"/>
            <a:ext cx="3040940" cy="22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8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A73FAE6-ACF3-4667-BC38-0822DD203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AMAÇ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759D15-59D2-4B8A-88B9-B79CDF863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nodülüne yaklaşım hakkında bilgi vermek</a:t>
            </a:r>
          </a:p>
        </p:txBody>
      </p:sp>
    </p:spTree>
    <p:extLst>
      <p:ext uri="{BB962C8B-B14F-4D97-AF65-F5344CB8AC3E}">
        <p14:creationId xmlns:p14="http://schemas.microsoft.com/office/powerpoint/2010/main" val="434850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40D5FEA-7F18-48D5-8BA3-7342B09F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8E5DEA67-5188-444F-BB79-37DBF8E2C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05" t="24590" r="4293" b="11901"/>
          <a:stretch/>
        </p:blipFill>
        <p:spPr>
          <a:xfrm>
            <a:off x="89237" y="373970"/>
            <a:ext cx="11919883" cy="4980352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586A50C0-7DF6-42E5-9484-686BE6EFA1DD}"/>
              </a:ext>
            </a:extLst>
          </p:cNvPr>
          <p:cNvSpPr/>
          <p:nvPr/>
        </p:nvSpPr>
        <p:spPr>
          <a:xfrm>
            <a:off x="188843" y="2136913"/>
            <a:ext cx="11698357" cy="427382"/>
          </a:xfrm>
          <a:prstGeom prst="round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4F9F756-9E6B-4BF2-A74C-21038199998B}"/>
              </a:ext>
            </a:extLst>
          </p:cNvPr>
          <p:cNvSpPr/>
          <p:nvPr/>
        </p:nvSpPr>
        <p:spPr>
          <a:xfrm>
            <a:off x="188843" y="594911"/>
            <a:ext cx="1111147" cy="427382"/>
          </a:xfrm>
          <a:prstGeom prst="rect">
            <a:avLst/>
          </a:prstGeom>
          <a:solidFill>
            <a:srgbClr val="089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0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6DBB55-3D95-4A51-8E45-EBBC356F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TANI-GÖRÜNTÜLEME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7A453A-9D09-46A9-B0F1-B5C8CDEA8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Sintigraﬁsi</a:t>
            </a:r>
            <a:r>
              <a:rPr lang="tr-TR" dirty="0"/>
              <a:t> ve Radyoaktif İyot Yakalama(RAIU) Testi</a:t>
            </a:r>
          </a:p>
          <a:p>
            <a:pPr marL="0" indent="0">
              <a:buNone/>
            </a:pPr>
            <a:endParaRPr lang="tr-T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131 I, 123 I ya da 99m </a:t>
            </a:r>
            <a:r>
              <a:rPr lang="tr-TR" dirty="0" err="1"/>
              <a:t>Tc</a:t>
            </a:r>
            <a:r>
              <a:rPr lang="tr-TR" dirty="0"/>
              <a:t> kullanılır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Rutinde yeri yok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TSH düşük veya düşük-normal bulunduğu vakalarda </a:t>
            </a:r>
            <a:r>
              <a:rPr lang="tr-TR" dirty="0" err="1"/>
              <a:t>hipertiroidi</a:t>
            </a:r>
            <a:r>
              <a:rPr lang="tr-TR" dirty="0"/>
              <a:t> ayırıcı tanısında kullanılabilir. </a:t>
            </a:r>
          </a:p>
        </p:txBody>
      </p:sp>
    </p:spTree>
    <p:extLst>
      <p:ext uri="{BB962C8B-B14F-4D97-AF65-F5344CB8AC3E}">
        <p14:creationId xmlns:p14="http://schemas.microsoft.com/office/powerpoint/2010/main" val="1469066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217BAC-A085-4128-AF8B-39B11A02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TANI-GÖRÜNTÜLEME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6BE342-33B1-4034-AAD3-E0679AAD9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Sintigraﬁsi</a:t>
            </a:r>
            <a:r>
              <a:rPr lang="tr-TR" dirty="0"/>
              <a:t> ve Radyoaktif İyot Yakalama(RAIU) Testi</a:t>
            </a:r>
          </a:p>
          <a:p>
            <a:endParaRPr lang="tr-TR" dirty="0"/>
          </a:p>
          <a:p>
            <a:pPr lvl="1"/>
            <a:r>
              <a:rPr lang="tr-TR" dirty="0" err="1"/>
              <a:t>Malign</a:t>
            </a:r>
            <a:r>
              <a:rPr lang="tr-TR" dirty="0"/>
              <a:t> nodüllerin hemen hemen hepsi, </a:t>
            </a:r>
            <a:r>
              <a:rPr lang="tr-TR" dirty="0" err="1"/>
              <a:t>benign</a:t>
            </a:r>
            <a:r>
              <a:rPr lang="tr-TR" dirty="0"/>
              <a:t> nodüllerin çoğu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hipoaktif</a:t>
            </a:r>
            <a:r>
              <a:rPr lang="tr-TR" dirty="0">
                <a:sym typeface="Wingdings" panose="05000000000000000000" pitchFamily="2" charset="2"/>
              </a:rPr>
              <a:t> </a:t>
            </a:r>
            <a:endParaRPr lang="tr-TR" dirty="0"/>
          </a:p>
          <a:p>
            <a:pPr lvl="1"/>
            <a:r>
              <a:rPr lang="tr-TR" dirty="0" err="1"/>
              <a:t>Multinodüler</a:t>
            </a:r>
            <a:r>
              <a:rPr lang="tr-TR" dirty="0"/>
              <a:t> tiroidi olan hastalarda TİİAB gerektiren </a:t>
            </a:r>
            <a:r>
              <a:rPr lang="tr-TR" dirty="0" err="1"/>
              <a:t>hipofonksiyonel</a:t>
            </a:r>
            <a:r>
              <a:rPr lang="tr-TR" dirty="0"/>
              <a:t> nodülleri seçmek için yararlı olabilir.*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787093-002A-412E-A268-EA53C80BDE22}"/>
              </a:ext>
            </a:extLst>
          </p:cNvPr>
          <p:cNvSpPr txBox="1"/>
          <p:nvPr/>
        </p:nvSpPr>
        <p:spPr>
          <a:xfrm>
            <a:off x="425792" y="5971742"/>
            <a:ext cx="11340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/>
              <a:t>https://www.uptodate.com/contents/diagnostic-approach-to-and-treatment-of-thyroid-nodules?search=throid%20nodule&amp;source=search_result&amp;selectedTitle=1~150&amp;usage_type=default&amp;display_rank=1</a:t>
            </a:r>
          </a:p>
        </p:txBody>
      </p:sp>
    </p:spTree>
    <p:extLst>
      <p:ext uri="{BB962C8B-B14F-4D97-AF65-F5344CB8AC3E}">
        <p14:creationId xmlns:p14="http://schemas.microsoft.com/office/powerpoint/2010/main" val="2425429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D0D387B-6C3E-48B1-8550-90033A106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TANI-GÖRÜNTÜLEME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4D2FD5-E8C6-45BE-B295-373D975DE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Sintigraﬁsi</a:t>
            </a:r>
            <a:r>
              <a:rPr lang="tr-TR" dirty="0"/>
              <a:t> ve Radyoaktif İyot Yakalama(RAIU) Testi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/>
              <a:t>Sintigrafinin </a:t>
            </a:r>
            <a:r>
              <a:rPr lang="tr-TR" dirty="0" err="1"/>
              <a:t>maligniteyi</a:t>
            </a:r>
            <a:r>
              <a:rPr lang="tr-TR" dirty="0"/>
              <a:t> ekarte edebildiği tek durum </a:t>
            </a:r>
            <a:r>
              <a:rPr lang="tr-TR" dirty="0" err="1"/>
              <a:t>toksik</a:t>
            </a:r>
            <a:r>
              <a:rPr lang="tr-TR" dirty="0"/>
              <a:t> adenomlar</a:t>
            </a:r>
          </a:p>
          <a:p>
            <a:pPr lvl="1"/>
            <a:r>
              <a:rPr lang="tr-TR" dirty="0" err="1"/>
              <a:t>Toksik</a:t>
            </a:r>
            <a:r>
              <a:rPr lang="tr-TR" dirty="0"/>
              <a:t> adenomlarda nodülde anlamlı derecede artmış tutulum ve kalan dokuda belirgin </a:t>
            </a:r>
            <a:r>
              <a:rPr lang="tr-TR" dirty="0" err="1"/>
              <a:t>supresyon</a:t>
            </a:r>
            <a:r>
              <a:rPr lang="tr-TR" dirty="0"/>
              <a:t> izlenir. </a:t>
            </a:r>
          </a:p>
          <a:p>
            <a:pPr lvl="1"/>
            <a:r>
              <a:rPr lang="tr-TR" dirty="0" err="1"/>
              <a:t>Toksik</a:t>
            </a:r>
            <a:r>
              <a:rPr lang="tr-TR" dirty="0"/>
              <a:t> adenomlar</a:t>
            </a:r>
          </a:p>
          <a:p>
            <a:pPr lvl="2"/>
            <a:r>
              <a:rPr lang="tr-TR" dirty="0" err="1"/>
              <a:t>tiroid</a:t>
            </a:r>
            <a:r>
              <a:rPr lang="tr-TR" dirty="0"/>
              <a:t> nodüllerinin %3’ünden daha azı</a:t>
            </a:r>
          </a:p>
          <a:p>
            <a:pPr lvl="2"/>
            <a:r>
              <a:rPr lang="tr-TR" dirty="0"/>
              <a:t>hemen daima </a:t>
            </a:r>
            <a:r>
              <a:rPr lang="tr-TR" dirty="0" err="1"/>
              <a:t>benign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1275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976A735-6031-47D8-B72A-AFB0F168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44632"/>
          </a:xfrm>
        </p:spPr>
        <p:txBody>
          <a:bodyPr/>
          <a:lstStyle/>
          <a:p>
            <a:r>
              <a:rPr lang="tr-TR" dirty="0"/>
              <a:t>TANI-GÖRÜNTÜLEME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6CE594-CD27-4E60-A7CC-71A18C9F6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MRG ve BT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 err="1"/>
              <a:t>Tiroid</a:t>
            </a:r>
            <a:r>
              <a:rPr lang="tr-TR" dirty="0"/>
              <a:t> nodülü değerlendirmesinde genellikle kullanılmaz. </a:t>
            </a:r>
          </a:p>
          <a:p>
            <a:pPr lvl="1"/>
            <a:r>
              <a:rPr lang="tr-TR" dirty="0"/>
              <a:t>Hava yolu basısı</a:t>
            </a:r>
          </a:p>
          <a:p>
            <a:pPr lvl="1"/>
            <a:r>
              <a:rPr lang="tr-TR" dirty="0"/>
              <a:t>Çevreye </a:t>
            </a:r>
            <a:r>
              <a:rPr lang="tr-TR" dirty="0" err="1"/>
              <a:t>invazyon</a:t>
            </a:r>
            <a:r>
              <a:rPr lang="tr-TR" dirty="0"/>
              <a:t> derecesinin değerlendirilmesi </a:t>
            </a:r>
          </a:p>
          <a:p>
            <a:pPr lvl="1"/>
            <a:r>
              <a:rPr lang="tr-TR" dirty="0" err="1"/>
              <a:t>Retrosternal</a:t>
            </a:r>
            <a:r>
              <a:rPr lang="tr-TR" dirty="0"/>
              <a:t> uzanım gösteren </a:t>
            </a:r>
            <a:r>
              <a:rPr lang="tr-TR" dirty="0" err="1"/>
              <a:t>tiroid</a:t>
            </a:r>
            <a:r>
              <a:rPr lang="tr-TR" dirty="0"/>
              <a:t> dokularının tanısında </a:t>
            </a:r>
          </a:p>
          <a:p>
            <a:pPr lvl="1"/>
            <a:r>
              <a:rPr lang="tr-TR" dirty="0" err="1"/>
              <a:t>Metastatik</a:t>
            </a:r>
            <a:r>
              <a:rPr lang="tr-TR" dirty="0"/>
              <a:t> </a:t>
            </a:r>
            <a:r>
              <a:rPr lang="tr-TR" dirty="0" err="1"/>
              <a:t>tiroid</a:t>
            </a:r>
            <a:r>
              <a:rPr lang="tr-TR" dirty="0"/>
              <a:t> kanser takibinde yardımcı olurlar.</a:t>
            </a:r>
          </a:p>
        </p:txBody>
      </p:sp>
    </p:spTree>
    <p:extLst>
      <p:ext uri="{BB962C8B-B14F-4D97-AF65-F5344CB8AC3E}">
        <p14:creationId xmlns:p14="http://schemas.microsoft.com/office/powerpoint/2010/main" val="2805489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F84E07-6D21-4208-B741-669BA62E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99" y="827830"/>
            <a:ext cx="10515600" cy="935355"/>
          </a:xfrm>
        </p:spPr>
        <p:txBody>
          <a:bodyPr/>
          <a:lstStyle/>
          <a:p>
            <a:r>
              <a:rPr lang="tr-TR" dirty="0"/>
              <a:t>TAKİP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E4E53B3-E4EF-4EF0-86D8-C765AA278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0" t="53075" b="7698"/>
          <a:stretch/>
        </p:blipFill>
        <p:spPr>
          <a:xfrm>
            <a:off x="929639" y="3071992"/>
            <a:ext cx="9718041" cy="207288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45F54E0-57F0-43AD-B487-46A8C66A95B0}"/>
              </a:ext>
            </a:extLst>
          </p:cNvPr>
          <p:cNvSpPr txBox="1"/>
          <p:nvPr/>
        </p:nvSpPr>
        <p:spPr>
          <a:xfrm>
            <a:off x="5607494" y="5325202"/>
            <a:ext cx="4693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En az iki boyutta ve en az 2 mm olmak üzere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Büyüme  ve volümde %50’den fazla artış </a:t>
            </a:r>
          </a:p>
          <a:p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E51A71E-C982-4E76-97E9-21452C369410}"/>
              </a:ext>
            </a:extLst>
          </p:cNvPr>
          <p:cNvSpPr txBox="1"/>
          <p:nvPr/>
        </p:nvSpPr>
        <p:spPr>
          <a:xfrm>
            <a:off x="929639" y="1945069"/>
            <a:ext cx="9550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Tiroid</a:t>
            </a:r>
            <a:r>
              <a:rPr lang="tr-TR" dirty="0"/>
              <a:t> nodüllerinde </a:t>
            </a:r>
            <a:r>
              <a:rPr lang="tr-TR" dirty="0" err="1"/>
              <a:t>maligniteden</a:t>
            </a:r>
            <a:r>
              <a:rPr lang="tr-TR" dirty="0"/>
              <a:t> USG ile şüphelenilir ve tanı TİİAB ile doğrulanır.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Benign</a:t>
            </a:r>
            <a:r>
              <a:rPr lang="tr-TR" dirty="0"/>
              <a:t> </a:t>
            </a:r>
            <a:r>
              <a:rPr lang="tr-TR" dirty="0" err="1"/>
              <a:t>sitolojili</a:t>
            </a:r>
            <a:r>
              <a:rPr lang="tr-TR" dirty="0"/>
              <a:t> hastalarda atlanmış </a:t>
            </a:r>
            <a:r>
              <a:rPr lang="tr-TR" dirty="0" err="1"/>
              <a:t>malignitelerin</a:t>
            </a:r>
            <a:r>
              <a:rPr lang="tr-TR" dirty="0"/>
              <a:t> yakalanmasında “</a:t>
            </a:r>
            <a:r>
              <a:rPr lang="tr-TR" dirty="0" err="1"/>
              <a:t>sonografik</a:t>
            </a:r>
            <a:r>
              <a:rPr lang="tr-TR" dirty="0"/>
              <a:t> </a:t>
            </a:r>
            <a:r>
              <a:rPr lang="tr-TR" dirty="0" err="1"/>
              <a:t>patern</a:t>
            </a:r>
            <a:r>
              <a:rPr lang="tr-TR" dirty="0"/>
              <a:t>”, “nodül boyut artışından” daha önemlidir.</a:t>
            </a:r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6E2CD3E0-D8FE-489D-8B4A-1E414935742A}"/>
              </a:ext>
            </a:extLst>
          </p:cNvPr>
          <p:cNvSpPr/>
          <p:nvPr/>
        </p:nvSpPr>
        <p:spPr>
          <a:xfrm>
            <a:off x="8328990" y="4486327"/>
            <a:ext cx="1779105" cy="34787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2CCDABF9-5EF3-44E5-9369-D3B5192A31F2}"/>
              </a:ext>
            </a:extLst>
          </p:cNvPr>
          <p:cNvSpPr/>
          <p:nvPr/>
        </p:nvSpPr>
        <p:spPr>
          <a:xfrm>
            <a:off x="5618602" y="5348467"/>
            <a:ext cx="4649118" cy="710212"/>
          </a:xfrm>
          <a:prstGeom prst="roundRect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2" name="Grafik 21" descr="Çizgi Ok: Hafif eğri">
            <a:extLst>
              <a:ext uri="{FF2B5EF4-FFF2-40B4-BE49-F238E27FC236}">
                <a16:creationId xmlns:a16="http://schemas.microsoft.com/office/drawing/2014/main" id="{D20A6BFE-9889-4BEF-88E6-750592D9B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813950" y="4680466"/>
            <a:ext cx="576904" cy="759103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BFB7DD67-75B0-4BC8-92B6-67AF76AB43B9}"/>
              </a:ext>
            </a:extLst>
          </p:cNvPr>
          <p:cNvSpPr/>
          <p:nvPr/>
        </p:nvSpPr>
        <p:spPr>
          <a:xfrm>
            <a:off x="1090670" y="3227942"/>
            <a:ext cx="870332" cy="297456"/>
          </a:xfrm>
          <a:prstGeom prst="rect">
            <a:avLst/>
          </a:prstGeom>
          <a:solidFill>
            <a:srgbClr val="089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57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B0B79A9-A049-4A08-954C-583286A8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TAKİP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C8CE03-0834-4B12-9425-010B136A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nodüle tekrar TİİAB yapılır ve ikinci sitoloji iyi huylu gelir ise, bu nodülün </a:t>
            </a:r>
            <a:r>
              <a:rPr lang="tr-TR" dirty="0" err="1"/>
              <a:t>malignite</a:t>
            </a:r>
            <a:r>
              <a:rPr lang="tr-TR" dirty="0"/>
              <a:t> riski açısından ultrasonografi değerlendirmesi artık gerekli değildir.*</a:t>
            </a:r>
          </a:p>
          <a:p>
            <a:endParaRPr lang="tr-TR" dirty="0"/>
          </a:p>
          <a:p>
            <a:pPr lvl="1"/>
            <a:r>
              <a:rPr lang="tr-TR" dirty="0"/>
              <a:t>Tekrarlayan TİİAB yapılan 250 hastanın olduğu iki çalışmada sadece bir </a:t>
            </a:r>
            <a:r>
              <a:rPr lang="tr-TR" dirty="0" err="1"/>
              <a:t>benign</a:t>
            </a:r>
            <a:r>
              <a:rPr lang="tr-TR" dirty="0"/>
              <a:t> nodülün </a:t>
            </a:r>
            <a:r>
              <a:rPr lang="tr-TR" dirty="0" err="1"/>
              <a:t>malign</a:t>
            </a:r>
            <a:r>
              <a:rPr lang="tr-TR" dirty="0"/>
              <a:t> olduğu saptanmıştır (% 0,4). **</a:t>
            </a:r>
          </a:p>
          <a:p>
            <a:pPr lvl="1"/>
            <a:r>
              <a:rPr lang="tr-TR" dirty="0"/>
              <a:t>Tekrarlayan TİİAB yapılan 216 hastanın olduğu başka bir çalışmada hastaların 3'ünde (% 1,4) tekrar biyopsisinde </a:t>
            </a:r>
            <a:r>
              <a:rPr lang="tr-TR" dirty="0" err="1"/>
              <a:t>papiller</a:t>
            </a:r>
            <a:r>
              <a:rPr lang="tr-TR" dirty="0"/>
              <a:t> kanser saptanmıştır.***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0C4A5D6-B2C5-4536-8876-62C34526B047}"/>
              </a:ext>
            </a:extLst>
          </p:cNvPr>
          <p:cNvSpPr txBox="1"/>
          <p:nvPr/>
        </p:nvSpPr>
        <p:spPr>
          <a:xfrm>
            <a:off x="893283" y="5030093"/>
            <a:ext cx="10927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chemeClr val="accent1"/>
                </a:solidFill>
                <a:hlinkClick r:id="rId2"/>
              </a:rPr>
              <a:t>*https://www.uptodate.com/contents/diagnostic-approach-to-and-treatment</a:t>
            </a:r>
            <a:r>
              <a:rPr lang="tr-TR" sz="1000" dirty="0">
                <a:solidFill>
                  <a:schemeClr val="accent1"/>
                </a:solidFill>
              </a:rPr>
              <a:t> </a:t>
            </a:r>
            <a:r>
              <a:rPr lang="tr-TR" sz="1000" u="sng" dirty="0" err="1">
                <a:solidFill>
                  <a:schemeClr val="accent1"/>
                </a:solidFill>
              </a:rPr>
              <a:t>ofthyroidnodules?search</a:t>
            </a:r>
            <a:r>
              <a:rPr lang="tr-TR" sz="1000" u="sng" dirty="0">
                <a:solidFill>
                  <a:schemeClr val="accent1"/>
                </a:solidFill>
              </a:rPr>
              <a:t>=throid%20nodule&amp;source=</a:t>
            </a:r>
            <a:r>
              <a:rPr lang="tr-TR" sz="1000" u="sng" dirty="0" err="1">
                <a:solidFill>
                  <a:schemeClr val="accent1"/>
                </a:solidFill>
              </a:rPr>
              <a:t>search_result&amp;selectedTitle</a:t>
            </a:r>
            <a:r>
              <a:rPr lang="tr-TR" sz="1000" u="sng" dirty="0">
                <a:solidFill>
                  <a:schemeClr val="accent1"/>
                </a:solidFill>
              </a:rPr>
              <a:t>=1~150&amp;usage_type=</a:t>
            </a:r>
            <a:r>
              <a:rPr lang="tr-TR" sz="1000" u="sng" dirty="0" err="1">
                <a:solidFill>
                  <a:schemeClr val="accent1"/>
                </a:solidFill>
              </a:rPr>
              <a:t>default&amp;display_rank</a:t>
            </a:r>
            <a:r>
              <a:rPr lang="tr-TR" sz="1000" u="sng" dirty="0">
                <a:solidFill>
                  <a:schemeClr val="accent1"/>
                </a:solidFill>
              </a:rPr>
              <a:t>=1</a:t>
            </a:r>
          </a:p>
          <a:p>
            <a:r>
              <a:rPr lang="tr-TR" sz="1000" u="sng" dirty="0">
                <a:solidFill>
                  <a:schemeClr val="accent1"/>
                </a:solidFill>
              </a:rPr>
              <a:t>**</a:t>
            </a:r>
            <a:r>
              <a:rPr lang="tr-TR" dirty="0">
                <a:hlinkClick r:id="rId3"/>
              </a:rPr>
              <a:t> </a:t>
            </a:r>
            <a:r>
              <a:rPr lang="tr-TR" sz="1000" dirty="0">
                <a:hlinkClick r:id="rId3"/>
              </a:rPr>
              <a:t>Kuma K, </a:t>
            </a:r>
            <a:r>
              <a:rPr lang="tr-TR" sz="1000" dirty="0" err="1">
                <a:hlinkClick r:id="rId3"/>
              </a:rPr>
              <a:t>Matsuzuka</a:t>
            </a:r>
            <a:r>
              <a:rPr lang="tr-TR" sz="1000" dirty="0">
                <a:hlinkClick r:id="rId3"/>
              </a:rPr>
              <a:t> F, </a:t>
            </a:r>
            <a:r>
              <a:rPr lang="tr-TR" sz="1000" dirty="0" err="1">
                <a:hlinkClick r:id="rId3"/>
              </a:rPr>
              <a:t>Yokozawa</a:t>
            </a:r>
            <a:r>
              <a:rPr lang="tr-TR" sz="1000" dirty="0">
                <a:hlinkClick r:id="rId3"/>
              </a:rPr>
              <a:t> T, et al. </a:t>
            </a:r>
            <a:r>
              <a:rPr lang="tr-TR" sz="1000" dirty="0" err="1">
                <a:hlinkClick r:id="rId3"/>
              </a:rPr>
              <a:t>Fate</a:t>
            </a:r>
            <a:r>
              <a:rPr lang="tr-TR" sz="1000" dirty="0">
                <a:hlinkClick r:id="rId3"/>
              </a:rPr>
              <a:t> of </a:t>
            </a:r>
            <a:r>
              <a:rPr lang="tr-TR" sz="1000" dirty="0" err="1">
                <a:hlinkClick r:id="rId3"/>
              </a:rPr>
              <a:t>untreated</a:t>
            </a:r>
            <a:r>
              <a:rPr lang="tr-TR" sz="1000" dirty="0">
                <a:hlinkClick r:id="rId3"/>
              </a:rPr>
              <a:t> </a:t>
            </a:r>
            <a:r>
              <a:rPr lang="tr-TR" sz="1000" dirty="0" err="1">
                <a:hlinkClick r:id="rId3"/>
              </a:rPr>
              <a:t>benign</a:t>
            </a:r>
            <a:r>
              <a:rPr lang="tr-TR" sz="1000" dirty="0">
                <a:hlinkClick r:id="rId3"/>
              </a:rPr>
              <a:t> </a:t>
            </a:r>
            <a:r>
              <a:rPr lang="tr-TR" sz="1000" dirty="0" err="1">
                <a:hlinkClick r:id="rId3"/>
              </a:rPr>
              <a:t>thyroid</a:t>
            </a:r>
            <a:r>
              <a:rPr lang="tr-TR" sz="1000" dirty="0">
                <a:hlinkClick r:id="rId3"/>
              </a:rPr>
              <a:t> </a:t>
            </a:r>
            <a:r>
              <a:rPr lang="tr-TR" sz="1000" dirty="0" err="1">
                <a:hlinkClick r:id="rId3"/>
              </a:rPr>
              <a:t>nodules</a:t>
            </a:r>
            <a:r>
              <a:rPr lang="tr-TR" sz="1000" dirty="0">
                <a:hlinkClick r:id="rId3"/>
              </a:rPr>
              <a:t>: </a:t>
            </a:r>
            <a:r>
              <a:rPr lang="tr-TR" sz="1000" dirty="0" err="1">
                <a:hlinkClick r:id="rId3"/>
              </a:rPr>
              <a:t>results</a:t>
            </a:r>
            <a:r>
              <a:rPr lang="tr-TR" sz="1000" dirty="0">
                <a:hlinkClick r:id="rId3"/>
              </a:rPr>
              <a:t> of </a:t>
            </a:r>
            <a:r>
              <a:rPr lang="tr-TR" sz="1000" dirty="0" err="1">
                <a:hlinkClick r:id="rId3"/>
              </a:rPr>
              <a:t>long-term</a:t>
            </a:r>
            <a:r>
              <a:rPr lang="tr-TR" sz="1000" dirty="0">
                <a:hlinkClick r:id="rId3"/>
              </a:rPr>
              <a:t> </a:t>
            </a:r>
            <a:r>
              <a:rPr lang="tr-TR" sz="1000" dirty="0" err="1">
                <a:hlinkClick r:id="rId3"/>
              </a:rPr>
              <a:t>follow-up</a:t>
            </a:r>
            <a:r>
              <a:rPr lang="tr-TR" sz="1000" dirty="0">
                <a:hlinkClick r:id="rId3"/>
              </a:rPr>
              <a:t>. World J </a:t>
            </a:r>
            <a:r>
              <a:rPr lang="tr-TR" sz="1000" dirty="0" err="1">
                <a:hlinkClick r:id="rId3"/>
              </a:rPr>
              <a:t>Surg</a:t>
            </a:r>
            <a:r>
              <a:rPr lang="tr-TR" sz="1000" dirty="0">
                <a:hlinkClick r:id="rId3"/>
              </a:rPr>
              <a:t> 1994; 18:495.</a:t>
            </a:r>
            <a:endParaRPr lang="tr-TR" sz="1000" dirty="0"/>
          </a:p>
          <a:p>
            <a:r>
              <a:rPr lang="tr-TR" sz="1000" dirty="0" err="1">
                <a:hlinkClick r:id="rId4"/>
              </a:rPr>
              <a:t>Lucas</a:t>
            </a:r>
            <a:r>
              <a:rPr lang="tr-TR" sz="1000" dirty="0">
                <a:hlinkClick r:id="rId4"/>
              </a:rPr>
              <a:t> A, </a:t>
            </a:r>
            <a:r>
              <a:rPr lang="tr-TR" sz="1000" dirty="0" err="1">
                <a:hlinkClick r:id="rId4"/>
              </a:rPr>
              <a:t>Llatjós</a:t>
            </a:r>
            <a:r>
              <a:rPr lang="tr-TR" sz="1000" dirty="0">
                <a:hlinkClick r:id="rId4"/>
              </a:rPr>
              <a:t> M, </a:t>
            </a:r>
            <a:r>
              <a:rPr lang="tr-TR" sz="1000" dirty="0" err="1">
                <a:hlinkClick r:id="rId4"/>
              </a:rPr>
              <a:t>Salinas</a:t>
            </a:r>
            <a:r>
              <a:rPr lang="tr-TR" sz="1000" dirty="0">
                <a:hlinkClick r:id="rId4"/>
              </a:rPr>
              <a:t> I, et al. </a:t>
            </a:r>
            <a:r>
              <a:rPr lang="tr-TR" sz="1000" dirty="0" err="1">
                <a:hlinkClick r:id="rId4"/>
              </a:rPr>
              <a:t>Fine-needle</a:t>
            </a:r>
            <a:r>
              <a:rPr lang="tr-TR" sz="1000" dirty="0">
                <a:hlinkClick r:id="rId4"/>
              </a:rPr>
              <a:t> </a:t>
            </a:r>
            <a:r>
              <a:rPr lang="tr-TR" sz="1000" dirty="0" err="1">
                <a:hlinkClick r:id="rId4"/>
              </a:rPr>
              <a:t>aspiration</a:t>
            </a:r>
            <a:r>
              <a:rPr lang="tr-TR" sz="1000" dirty="0">
                <a:hlinkClick r:id="rId4"/>
              </a:rPr>
              <a:t> </a:t>
            </a:r>
            <a:r>
              <a:rPr lang="tr-TR" sz="1000" dirty="0" err="1">
                <a:hlinkClick r:id="rId4"/>
              </a:rPr>
              <a:t>cytology</a:t>
            </a:r>
            <a:r>
              <a:rPr lang="tr-TR" sz="1000" dirty="0">
                <a:hlinkClick r:id="rId4"/>
              </a:rPr>
              <a:t> of </a:t>
            </a:r>
            <a:r>
              <a:rPr lang="tr-TR" sz="1000" dirty="0" err="1">
                <a:hlinkClick r:id="rId4"/>
              </a:rPr>
              <a:t>benign</a:t>
            </a:r>
            <a:r>
              <a:rPr lang="tr-TR" sz="1000" dirty="0">
                <a:hlinkClick r:id="rId4"/>
              </a:rPr>
              <a:t> </a:t>
            </a:r>
            <a:r>
              <a:rPr lang="tr-TR" sz="1000" dirty="0" err="1">
                <a:hlinkClick r:id="rId4"/>
              </a:rPr>
              <a:t>nodular</a:t>
            </a:r>
            <a:r>
              <a:rPr lang="tr-TR" sz="1000" dirty="0">
                <a:hlinkClick r:id="rId4"/>
              </a:rPr>
              <a:t> </a:t>
            </a:r>
            <a:r>
              <a:rPr lang="tr-TR" sz="1000" dirty="0" err="1">
                <a:hlinkClick r:id="rId4"/>
              </a:rPr>
              <a:t>thyroid</a:t>
            </a:r>
            <a:r>
              <a:rPr lang="tr-TR" sz="1000" dirty="0">
                <a:hlinkClick r:id="rId4"/>
              </a:rPr>
              <a:t> </a:t>
            </a:r>
            <a:r>
              <a:rPr lang="tr-TR" sz="1000" dirty="0" err="1">
                <a:hlinkClick r:id="rId4"/>
              </a:rPr>
              <a:t>disease</a:t>
            </a:r>
            <a:r>
              <a:rPr lang="tr-TR" sz="1000" dirty="0">
                <a:hlinkClick r:id="rId4"/>
              </a:rPr>
              <a:t>. Value of re-</a:t>
            </a:r>
            <a:r>
              <a:rPr lang="tr-TR" sz="1000" dirty="0" err="1">
                <a:hlinkClick r:id="rId4"/>
              </a:rPr>
              <a:t>aspiration</a:t>
            </a:r>
            <a:r>
              <a:rPr lang="tr-TR" sz="1000" dirty="0">
                <a:hlinkClick r:id="rId4"/>
              </a:rPr>
              <a:t>. </a:t>
            </a:r>
            <a:r>
              <a:rPr lang="tr-TR" sz="1000" dirty="0" err="1">
                <a:hlinkClick r:id="rId4"/>
              </a:rPr>
              <a:t>Eur</a:t>
            </a:r>
            <a:r>
              <a:rPr lang="tr-TR" sz="1000" dirty="0">
                <a:hlinkClick r:id="rId4"/>
              </a:rPr>
              <a:t> J </a:t>
            </a:r>
            <a:r>
              <a:rPr lang="tr-TR" sz="1000" dirty="0" err="1">
                <a:hlinkClick r:id="rId4"/>
              </a:rPr>
              <a:t>Endocrinol</a:t>
            </a:r>
            <a:r>
              <a:rPr lang="tr-TR" sz="1000" dirty="0">
                <a:hlinkClick r:id="rId4"/>
              </a:rPr>
              <a:t> 1995; 132:677</a:t>
            </a:r>
          </a:p>
          <a:p>
            <a:r>
              <a:rPr lang="tr-TR" sz="1000" dirty="0">
                <a:hlinkClick r:id="rId4"/>
              </a:rPr>
              <a:t>***</a:t>
            </a:r>
            <a:r>
              <a:rPr lang="tr-TR" sz="1000" dirty="0">
                <a:hlinkClick r:id="rId5"/>
              </a:rPr>
              <a:t> Erdoğan MF, </a:t>
            </a:r>
            <a:r>
              <a:rPr lang="tr-TR" sz="1000" dirty="0" err="1">
                <a:hlinkClick r:id="rId5"/>
              </a:rPr>
              <a:t>Kamel</a:t>
            </a:r>
            <a:r>
              <a:rPr lang="tr-TR" sz="1000" dirty="0">
                <a:hlinkClick r:id="rId5"/>
              </a:rPr>
              <a:t> N, Aras D, et al. Value of re-</a:t>
            </a:r>
            <a:r>
              <a:rPr lang="tr-TR" sz="1000" dirty="0" err="1">
                <a:hlinkClick r:id="rId5"/>
              </a:rPr>
              <a:t>aspirations</a:t>
            </a:r>
            <a:r>
              <a:rPr lang="tr-TR" sz="1000" dirty="0">
                <a:hlinkClick r:id="rId5"/>
              </a:rPr>
              <a:t> in </a:t>
            </a:r>
            <a:r>
              <a:rPr lang="tr-TR" sz="1000" dirty="0" err="1">
                <a:hlinkClick r:id="rId5"/>
              </a:rPr>
              <a:t>benign</a:t>
            </a:r>
            <a:r>
              <a:rPr lang="tr-TR" sz="1000" dirty="0">
                <a:hlinkClick r:id="rId5"/>
              </a:rPr>
              <a:t> </a:t>
            </a:r>
            <a:r>
              <a:rPr lang="tr-TR" sz="1000" dirty="0" err="1">
                <a:hlinkClick r:id="rId5"/>
              </a:rPr>
              <a:t>nodular</a:t>
            </a:r>
            <a:r>
              <a:rPr lang="tr-TR" sz="1000" dirty="0">
                <a:hlinkClick r:id="rId5"/>
              </a:rPr>
              <a:t> </a:t>
            </a:r>
            <a:r>
              <a:rPr lang="tr-TR" sz="1000" dirty="0" err="1">
                <a:hlinkClick r:id="rId5"/>
              </a:rPr>
              <a:t>thyroid</a:t>
            </a:r>
            <a:r>
              <a:rPr lang="tr-TR" sz="1000" dirty="0">
                <a:hlinkClick r:id="rId5"/>
              </a:rPr>
              <a:t> </a:t>
            </a:r>
            <a:r>
              <a:rPr lang="tr-TR" sz="1000" dirty="0" err="1">
                <a:hlinkClick r:id="rId5"/>
              </a:rPr>
              <a:t>disease</a:t>
            </a:r>
            <a:r>
              <a:rPr lang="tr-TR" sz="1000" dirty="0">
                <a:hlinkClick r:id="rId5"/>
              </a:rPr>
              <a:t>. </a:t>
            </a:r>
            <a:r>
              <a:rPr lang="tr-TR" sz="1000" dirty="0" err="1">
                <a:hlinkClick r:id="rId5"/>
              </a:rPr>
              <a:t>Thyroid</a:t>
            </a:r>
            <a:r>
              <a:rPr lang="tr-TR" sz="1000" dirty="0">
                <a:hlinkClick r:id="rId5"/>
              </a:rPr>
              <a:t> 1998; 8:1087</a:t>
            </a:r>
            <a:r>
              <a:rPr lang="tr-TR" dirty="0">
                <a:hlinkClick r:id="rId5"/>
              </a:rPr>
              <a:t>.</a:t>
            </a:r>
            <a:endParaRPr lang="tr-TR" dirty="0"/>
          </a:p>
          <a:p>
            <a:r>
              <a:rPr lang="tr-T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746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8D3A623-F3FD-44C9-98F7-FCC6F88B4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6607"/>
          </a:xfrm>
        </p:spPr>
        <p:txBody>
          <a:bodyPr>
            <a:normAutofit/>
          </a:bodyPr>
          <a:lstStyle/>
          <a:p>
            <a:r>
              <a:rPr lang="tr-TR" dirty="0"/>
              <a:t>TAKİP-</a:t>
            </a:r>
            <a:r>
              <a:rPr lang="tr-TR" sz="3600" dirty="0"/>
              <a:t>TİİAB kriterlerine uymayan nodüllerin izlenmesi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302EA9-CC8D-4A30-8F70-BDBD36EE8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TİİAB için </a:t>
            </a:r>
            <a:r>
              <a:rPr lang="tr-TR" dirty="0" err="1"/>
              <a:t>sonografik</a:t>
            </a:r>
            <a:r>
              <a:rPr lang="tr-TR" dirty="0"/>
              <a:t> kriterleri karşılamayan nodüller izlenmelidir.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Değerlendirme sıklığı nodüllerin </a:t>
            </a:r>
            <a:r>
              <a:rPr lang="tr-TR" dirty="0" err="1"/>
              <a:t>sonografik</a:t>
            </a:r>
            <a:r>
              <a:rPr lang="tr-TR" dirty="0"/>
              <a:t> özelliklerine bağlıdır. </a:t>
            </a:r>
          </a:p>
          <a:p>
            <a:endParaRPr lang="tr-TR" dirty="0"/>
          </a:p>
          <a:p>
            <a:pPr lvl="1"/>
            <a:r>
              <a:rPr lang="tr-TR" dirty="0"/>
              <a:t> Şüpheli özelliklere sahip &lt;1 cm nodüller için 6 ile 12 ay</a:t>
            </a:r>
          </a:p>
          <a:p>
            <a:endParaRPr lang="tr-TR" dirty="0"/>
          </a:p>
          <a:p>
            <a:pPr lvl="1"/>
            <a:r>
              <a:rPr lang="tr-TR" dirty="0"/>
              <a:t> Ultrasonda düşük ile orta şüphe olan nodüller için 12 ile 24 ay , daha sonra artan aralıklarla (ör. 2-5yıl)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/>
              <a:t> Çok düşük riskli nodüller için 2 ile 3 yıl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5D7E69F-3805-43F6-886B-E0711D2D2F6C}"/>
              </a:ext>
            </a:extLst>
          </p:cNvPr>
          <p:cNvSpPr txBox="1"/>
          <p:nvPr/>
        </p:nvSpPr>
        <p:spPr>
          <a:xfrm>
            <a:off x="425792" y="5971742"/>
            <a:ext cx="11340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/>
              <a:t>https://www.uptodate.com/contents/diagnostic-approach-to-and-treatment-of-thyroid-nodules?search=throid%20nodule&amp;source=search_result&amp;selectedTitle=1~150&amp;usage_type=default&amp;display_rank=1</a:t>
            </a:r>
          </a:p>
        </p:txBody>
      </p:sp>
    </p:spTree>
    <p:extLst>
      <p:ext uri="{BB962C8B-B14F-4D97-AF65-F5344CB8AC3E}">
        <p14:creationId xmlns:p14="http://schemas.microsoft.com/office/powerpoint/2010/main" val="1722862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1F3A31E-61BF-4CBA-A237-D15D31410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F7ED8C-1D85-45BF-8549-3BD9BD40B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Levotiroksin</a:t>
            </a:r>
            <a:r>
              <a:rPr lang="tr-TR" dirty="0"/>
              <a:t> (LT4) </a:t>
            </a:r>
            <a:r>
              <a:rPr lang="tr-TR" dirty="0" err="1"/>
              <a:t>supresyon</a:t>
            </a:r>
            <a:r>
              <a:rPr lang="tr-TR" dirty="0"/>
              <a:t> tedavisi:</a:t>
            </a:r>
          </a:p>
          <a:p>
            <a:endParaRPr lang="tr-T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LT4 ile TSH baskılama tedavisi önerilmemektedir.</a:t>
            </a:r>
          </a:p>
        </p:txBody>
      </p:sp>
    </p:spTree>
    <p:extLst>
      <p:ext uri="{BB962C8B-B14F-4D97-AF65-F5344CB8AC3E}">
        <p14:creationId xmlns:p14="http://schemas.microsoft.com/office/powerpoint/2010/main" val="2036987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125E6C0-8E1B-4A95-B056-21C205BB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167B2A-B5C1-4C6B-9611-E326BAC53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3F857C6-D2AA-4FC9-A052-2A88B2B59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6621" r="4167" b="33036"/>
          <a:stretch/>
        </p:blipFill>
        <p:spPr>
          <a:xfrm>
            <a:off x="838200" y="2044492"/>
            <a:ext cx="10845800" cy="3203576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85A59BE6-3949-4EC4-AC7D-26BEAA97E6AE}"/>
              </a:ext>
            </a:extLst>
          </p:cNvPr>
          <p:cNvSpPr/>
          <p:nvPr/>
        </p:nvSpPr>
        <p:spPr>
          <a:xfrm>
            <a:off x="969484" y="2170323"/>
            <a:ext cx="991518" cy="407624"/>
          </a:xfrm>
          <a:prstGeom prst="rect">
            <a:avLst/>
          </a:prstGeom>
          <a:solidFill>
            <a:srgbClr val="089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75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0895051-39EC-4D58-B8E0-1891DD3C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4814"/>
          </a:xfrm>
        </p:spPr>
        <p:txBody>
          <a:bodyPr/>
          <a:lstStyle/>
          <a:p>
            <a:r>
              <a:rPr lang="tr-TR" dirty="0"/>
              <a:t>ÖĞRENİM HEDEFLERİ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2FD04C-47FF-4581-9C05-51A8D102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25756"/>
            <a:ext cx="10058400" cy="35433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Tiroid</a:t>
            </a:r>
            <a:r>
              <a:rPr lang="tr-TR" dirty="0"/>
              <a:t> nodülünde </a:t>
            </a:r>
            <a:r>
              <a:rPr lang="tr-TR" dirty="0" err="1"/>
              <a:t>malignite</a:t>
            </a:r>
            <a:r>
              <a:rPr lang="tr-TR" dirty="0"/>
              <a:t> düşündürebilecek </a:t>
            </a:r>
            <a:r>
              <a:rPr lang="tr-TR" dirty="0" err="1"/>
              <a:t>anamnez</a:t>
            </a:r>
            <a:r>
              <a:rPr lang="tr-TR" dirty="0"/>
              <a:t> ve fizik muayene bulgularını sayabilmek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Tiroid</a:t>
            </a:r>
            <a:r>
              <a:rPr lang="tr-TR" dirty="0"/>
              <a:t> nodüllerinin </a:t>
            </a:r>
            <a:r>
              <a:rPr lang="tr-TR" dirty="0" err="1"/>
              <a:t>ultrasonografik</a:t>
            </a:r>
            <a:r>
              <a:rPr lang="tr-TR" dirty="0"/>
              <a:t> karakterlerine göre </a:t>
            </a:r>
            <a:r>
              <a:rPr lang="tr-TR" dirty="0" err="1"/>
              <a:t>malignite</a:t>
            </a:r>
            <a:r>
              <a:rPr lang="tr-TR" dirty="0"/>
              <a:t> belirteçlerini sayabilmek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Tiroid</a:t>
            </a:r>
            <a:r>
              <a:rPr lang="tr-TR" dirty="0"/>
              <a:t> nodülünün cerrahi tedavi edilmesi gereken durumları sayabilmek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7513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FDB7F69-95EE-415C-B3FE-A758CEE8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A11FB8-55B4-46D5-8AC6-F7D8F5D5B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u="sng" dirty="0"/>
              <a:t>Girişimsel tedaviler </a:t>
            </a:r>
          </a:p>
          <a:p>
            <a:r>
              <a:rPr lang="tr-TR" dirty="0"/>
              <a:t>PEE (</a:t>
            </a:r>
            <a:r>
              <a:rPr lang="tr-TR" dirty="0" err="1"/>
              <a:t>perkutan</a:t>
            </a:r>
            <a:r>
              <a:rPr lang="tr-TR" dirty="0"/>
              <a:t> etanol enjeksiyonu):</a:t>
            </a:r>
          </a:p>
          <a:p>
            <a:pPr lvl="1"/>
            <a:r>
              <a:rPr lang="tr-TR" dirty="0"/>
              <a:t>Etanol uygulandığı nodüllerde </a:t>
            </a:r>
            <a:r>
              <a:rPr lang="tr-TR" dirty="0" err="1"/>
              <a:t>koagülasyon</a:t>
            </a:r>
            <a:r>
              <a:rPr lang="tr-TR" dirty="0"/>
              <a:t> nekrozu ile küçülmeye neden olmaktadır. </a:t>
            </a:r>
          </a:p>
          <a:p>
            <a:pPr lvl="1"/>
            <a:r>
              <a:rPr lang="tr-TR" dirty="0"/>
              <a:t>Tekrarlayan </a:t>
            </a:r>
            <a:r>
              <a:rPr lang="tr-TR" dirty="0" err="1"/>
              <a:t>kistik</a:t>
            </a:r>
            <a:r>
              <a:rPr lang="tr-TR" dirty="0"/>
              <a:t> nodüllerde uygulanabilir</a:t>
            </a:r>
          </a:p>
          <a:p>
            <a:pPr lvl="1"/>
            <a:r>
              <a:rPr lang="tr-TR" dirty="0"/>
              <a:t>Bu tedavi için aranan koşullar;</a:t>
            </a:r>
          </a:p>
          <a:p>
            <a:pPr lvl="2"/>
            <a:r>
              <a:rPr lang="tr-TR" dirty="0"/>
              <a:t>Nodülden en az iki yeterli </a:t>
            </a:r>
            <a:r>
              <a:rPr lang="tr-TR" dirty="0" err="1"/>
              <a:t>benign</a:t>
            </a:r>
            <a:r>
              <a:rPr lang="tr-TR" dirty="0"/>
              <a:t> biyopsi </a:t>
            </a:r>
          </a:p>
          <a:p>
            <a:pPr lvl="2"/>
            <a:r>
              <a:rPr lang="tr-TR" dirty="0"/>
              <a:t>Hasta uyumu</a:t>
            </a:r>
          </a:p>
          <a:p>
            <a:pPr lvl="2"/>
            <a:r>
              <a:rPr lang="tr-TR" dirty="0"/>
              <a:t>Nodülün alkolü tutacak yapıda olması </a:t>
            </a:r>
          </a:p>
          <a:p>
            <a:pPr lvl="2"/>
            <a:r>
              <a:rPr lang="tr-TR" dirty="0" err="1"/>
              <a:t>Posteriorda</a:t>
            </a:r>
            <a:r>
              <a:rPr lang="tr-TR" dirty="0"/>
              <a:t> sızıntıyı engelleyecek yeterli </a:t>
            </a:r>
            <a:r>
              <a:rPr lang="tr-TR" dirty="0" err="1"/>
              <a:t>tiroid</a:t>
            </a:r>
            <a:r>
              <a:rPr lang="tr-TR" dirty="0"/>
              <a:t> dokusu bulunmasıdır</a:t>
            </a:r>
          </a:p>
        </p:txBody>
      </p:sp>
    </p:spTree>
    <p:extLst>
      <p:ext uri="{BB962C8B-B14F-4D97-AF65-F5344CB8AC3E}">
        <p14:creationId xmlns:p14="http://schemas.microsoft.com/office/powerpoint/2010/main" val="4119792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81EE0D-0277-43C4-A952-88C7C63E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952175-F283-4EFA-8B11-B80ACFB2A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u="sng" dirty="0"/>
              <a:t>Girişimsel tedaviler </a:t>
            </a:r>
          </a:p>
          <a:p>
            <a:r>
              <a:rPr lang="tr-TR" dirty="0" err="1"/>
              <a:t>Laser</a:t>
            </a:r>
            <a:r>
              <a:rPr lang="tr-TR" dirty="0"/>
              <a:t> </a:t>
            </a:r>
            <a:r>
              <a:rPr lang="tr-TR" dirty="0" err="1"/>
              <a:t>ablasyon</a:t>
            </a:r>
            <a:r>
              <a:rPr lang="tr-TR" dirty="0"/>
              <a:t>, </a:t>
            </a:r>
            <a:r>
              <a:rPr lang="tr-TR" dirty="0" err="1"/>
              <a:t>radyofrekans</a:t>
            </a:r>
            <a:r>
              <a:rPr lang="tr-TR" dirty="0"/>
              <a:t> </a:t>
            </a:r>
            <a:r>
              <a:rPr lang="tr-TR" dirty="0" err="1"/>
              <a:t>ablasyon</a:t>
            </a:r>
            <a:r>
              <a:rPr lang="tr-TR" dirty="0"/>
              <a:t>, HIFU: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/>
              <a:t>Enerjinin nodül içerisinde ısıya dönüşmesi ile ağrı lifleri içermeyen nodüllerde kapsülle sınırlanmak üzere bir nekroz oluşturmaktadır. </a:t>
            </a:r>
          </a:p>
          <a:p>
            <a:pPr lvl="1"/>
            <a:r>
              <a:rPr lang="tr-TR" dirty="0"/>
              <a:t>Seçilmiş vakalarda ve deneyimli ellerde kitle küçültmek amacıyla başarı ile kullanılabilir</a:t>
            </a:r>
          </a:p>
        </p:txBody>
      </p:sp>
    </p:spTree>
    <p:extLst>
      <p:ext uri="{BB962C8B-B14F-4D97-AF65-F5344CB8AC3E}">
        <p14:creationId xmlns:p14="http://schemas.microsoft.com/office/powerpoint/2010/main" val="3276105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5BAA4B4-9417-47C6-AD69-6ACC7468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74D9A9-CD0A-4ACA-BCB3-47E4BB633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/>
              <a:t>Girişimsel tedaviler </a:t>
            </a:r>
          </a:p>
          <a:p>
            <a:r>
              <a:rPr lang="tr-TR" dirty="0"/>
              <a:t>RAİ tedavisi:</a:t>
            </a:r>
          </a:p>
          <a:p>
            <a:endParaRPr lang="tr-T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Tek sıcak nodülü olan hastalarda seçilebilecek tedavi yöntemidir.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/>
              <a:t>Multinodüler</a:t>
            </a:r>
            <a:r>
              <a:rPr lang="tr-TR" dirty="0"/>
              <a:t> vakalarda da hasta özellikle </a:t>
            </a:r>
            <a:r>
              <a:rPr lang="tr-TR" dirty="0" err="1"/>
              <a:t>toksik</a:t>
            </a:r>
            <a:r>
              <a:rPr lang="tr-TR" dirty="0"/>
              <a:t> ise RAİ ile başarıyla tedavi edilebilmekte ve anlamlı volüm küçülmeleri ile bası bulguları da kısmen giderilebilmektedir</a:t>
            </a:r>
          </a:p>
        </p:txBody>
      </p:sp>
    </p:spTree>
    <p:extLst>
      <p:ext uri="{BB962C8B-B14F-4D97-AF65-F5344CB8AC3E}">
        <p14:creationId xmlns:p14="http://schemas.microsoft.com/office/powerpoint/2010/main" val="3041555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D0970C5-E4D8-4F5B-9A79-7DDC79D7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6F046F5-30A8-4ED6-8117-7FD47A193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33" t="25991" r="34239" b="7932"/>
          <a:stretch/>
        </p:blipFill>
        <p:spPr>
          <a:xfrm>
            <a:off x="2540000" y="0"/>
            <a:ext cx="6725920" cy="6990079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E2E313A5-968F-4313-8DDD-82687C22CB4C}"/>
              </a:ext>
            </a:extLst>
          </p:cNvPr>
          <p:cNvSpPr/>
          <p:nvPr/>
        </p:nvSpPr>
        <p:spPr>
          <a:xfrm>
            <a:off x="2926080" y="6665204"/>
            <a:ext cx="423048" cy="132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672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CB08944-E306-4F8F-B8B8-89B5C0DF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E6F7FA-D010-4027-B793-907FF62CA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accent1"/>
                </a:solidFill>
              </a:rPr>
              <a:t>Türkiye Endokrinoloji ve Metabolizma Derneği-</a:t>
            </a:r>
            <a:r>
              <a:rPr lang="tr-TR" dirty="0" err="1">
                <a:solidFill>
                  <a:schemeClr val="accent1"/>
                </a:solidFill>
              </a:rPr>
              <a:t>Tiroid</a:t>
            </a:r>
            <a:r>
              <a:rPr lang="tr-TR" dirty="0">
                <a:solidFill>
                  <a:schemeClr val="accent1"/>
                </a:solidFill>
              </a:rPr>
              <a:t> Hastalıkları Tanı ve Tedavi Kılavuzu-2017</a:t>
            </a:r>
          </a:p>
          <a:p>
            <a:r>
              <a:rPr lang="tr-TR" u="sng" dirty="0">
                <a:solidFill>
                  <a:schemeClr val="accent1"/>
                </a:solidFill>
                <a:hlinkClick r:id="rId2"/>
              </a:rPr>
              <a:t>https://www.uptodate.com/contents/diagnostic-approach-to-and-treatment</a:t>
            </a:r>
            <a:r>
              <a:rPr lang="tr-TR" u="sng" dirty="0">
                <a:solidFill>
                  <a:schemeClr val="accent1"/>
                </a:solidFill>
              </a:rPr>
              <a:t> </a:t>
            </a:r>
            <a:r>
              <a:rPr lang="tr-TR" u="sng" dirty="0" err="1">
                <a:solidFill>
                  <a:schemeClr val="accent1"/>
                </a:solidFill>
              </a:rPr>
              <a:t>ofthyroidnodules?search</a:t>
            </a:r>
            <a:r>
              <a:rPr lang="tr-TR" u="sng" dirty="0">
                <a:solidFill>
                  <a:schemeClr val="accent1"/>
                </a:solidFill>
              </a:rPr>
              <a:t>=throid%20nodule&amp;source=</a:t>
            </a:r>
            <a:r>
              <a:rPr lang="tr-TR" u="sng" dirty="0" err="1">
                <a:solidFill>
                  <a:schemeClr val="accent1"/>
                </a:solidFill>
              </a:rPr>
              <a:t>search_result&amp;selectedTitle</a:t>
            </a:r>
            <a:r>
              <a:rPr lang="tr-TR" u="sng" dirty="0">
                <a:solidFill>
                  <a:schemeClr val="accent1"/>
                </a:solidFill>
              </a:rPr>
              <a:t>=1~150&amp;usage_type=</a:t>
            </a:r>
            <a:r>
              <a:rPr lang="tr-TR" u="sng" dirty="0" err="1">
                <a:solidFill>
                  <a:schemeClr val="accent1"/>
                </a:solidFill>
              </a:rPr>
              <a:t>default&amp;display_rank</a:t>
            </a:r>
            <a:r>
              <a:rPr lang="tr-TR" u="sng" dirty="0">
                <a:solidFill>
                  <a:schemeClr val="accent1"/>
                </a:solidFill>
              </a:rPr>
              <a:t>=1</a:t>
            </a:r>
          </a:p>
          <a:p>
            <a:r>
              <a:rPr lang="tr-TR" dirty="0">
                <a:solidFill>
                  <a:schemeClr val="accent1"/>
                </a:solidFill>
                <a:hlinkClick r:id="rId3"/>
              </a:rPr>
              <a:t>Kuma K,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Matsuzuka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 F,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Yokozawa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 T, et al.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Fate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 of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untreated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benign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thyroid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nodules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: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results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 of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long-term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follow-up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. World J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Surg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 1994; 18:495.</a:t>
            </a:r>
            <a:endParaRPr lang="tr-TR" dirty="0">
              <a:solidFill>
                <a:schemeClr val="accent1"/>
              </a:solidFill>
            </a:endParaRPr>
          </a:p>
          <a:p>
            <a:r>
              <a:rPr lang="tr-TR" dirty="0" err="1">
                <a:solidFill>
                  <a:schemeClr val="accent1"/>
                </a:solidFill>
              </a:rPr>
              <a:t>Lucas</a:t>
            </a:r>
            <a:r>
              <a:rPr lang="tr-TR" dirty="0">
                <a:solidFill>
                  <a:schemeClr val="accent1"/>
                </a:solidFill>
              </a:rPr>
              <a:t> A, </a:t>
            </a:r>
            <a:r>
              <a:rPr lang="tr-TR" dirty="0" err="1">
                <a:solidFill>
                  <a:schemeClr val="accent1"/>
                </a:solidFill>
              </a:rPr>
              <a:t>Llatjós</a:t>
            </a:r>
            <a:r>
              <a:rPr lang="tr-TR" dirty="0">
                <a:solidFill>
                  <a:schemeClr val="accent1"/>
                </a:solidFill>
              </a:rPr>
              <a:t> M, </a:t>
            </a:r>
            <a:r>
              <a:rPr lang="tr-TR" dirty="0" err="1">
                <a:solidFill>
                  <a:schemeClr val="accent1"/>
                </a:solidFill>
              </a:rPr>
              <a:t>Salinas</a:t>
            </a:r>
            <a:r>
              <a:rPr lang="tr-TR" dirty="0">
                <a:solidFill>
                  <a:schemeClr val="accent1"/>
                </a:solidFill>
              </a:rPr>
              <a:t> I, et al. </a:t>
            </a:r>
            <a:r>
              <a:rPr lang="tr-TR" dirty="0" err="1">
                <a:solidFill>
                  <a:schemeClr val="accent1"/>
                </a:solidFill>
              </a:rPr>
              <a:t>Fine-needle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aspiration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cytology</a:t>
            </a:r>
            <a:r>
              <a:rPr lang="tr-TR" dirty="0">
                <a:solidFill>
                  <a:schemeClr val="accent1"/>
                </a:solidFill>
              </a:rPr>
              <a:t> of </a:t>
            </a:r>
            <a:r>
              <a:rPr lang="tr-TR" dirty="0" err="1">
                <a:solidFill>
                  <a:schemeClr val="accent1"/>
                </a:solidFill>
              </a:rPr>
              <a:t>benign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nodular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thyroid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disease</a:t>
            </a:r>
            <a:r>
              <a:rPr lang="tr-TR" dirty="0">
                <a:solidFill>
                  <a:schemeClr val="accent1"/>
                </a:solidFill>
              </a:rPr>
              <a:t>. Value of re-</a:t>
            </a:r>
            <a:r>
              <a:rPr lang="tr-TR" dirty="0" err="1">
                <a:solidFill>
                  <a:schemeClr val="accent1"/>
                </a:solidFill>
              </a:rPr>
              <a:t>aspiration</a:t>
            </a:r>
            <a:r>
              <a:rPr lang="tr-TR" dirty="0">
                <a:solidFill>
                  <a:schemeClr val="accent1"/>
                </a:solidFill>
              </a:rPr>
              <a:t>. </a:t>
            </a:r>
            <a:r>
              <a:rPr lang="tr-TR" dirty="0" err="1">
                <a:solidFill>
                  <a:schemeClr val="accent1"/>
                </a:solidFill>
              </a:rPr>
              <a:t>Eur</a:t>
            </a:r>
            <a:r>
              <a:rPr lang="tr-TR" dirty="0">
                <a:solidFill>
                  <a:schemeClr val="accent1"/>
                </a:solidFill>
              </a:rPr>
              <a:t> J </a:t>
            </a:r>
            <a:r>
              <a:rPr lang="tr-TR" dirty="0" err="1">
                <a:solidFill>
                  <a:schemeClr val="accent1"/>
                </a:solidFill>
              </a:rPr>
              <a:t>Endocrinol</a:t>
            </a:r>
            <a:r>
              <a:rPr lang="tr-TR" dirty="0">
                <a:solidFill>
                  <a:schemeClr val="accent1"/>
                </a:solidFill>
              </a:rPr>
              <a:t> 1995; 132:677</a:t>
            </a:r>
          </a:p>
          <a:p>
            <a:r>
              <a:rPr lang="tr-TR" dirty="0">
                <a:solidFill>
                  <a:schemeClr val="accent1"/>
                </a:solidFill>
                <a:hlinkClick r:id="rId4"/>
              </a:rPr>
              <a:t>Erdoğan MF, </a:t>
            </a:r>
            <a:r>
              <a:rPr lang="tr-TR" dirty="0" err="1">
                <a:solidFill>
                  <a:schemeClr val="accent1"/>
                </a:solidFill>
                <a:hlinkClick r:id="rId4"/>
              </a:rPr>
              <a:t>Kamel</a:t>
            </a:r>
            <a:r>
              <a:rPr lang="tr-TR" dirty="0">
                <a:solidFill>
                  <a:schemeClr val="accent1"/>
                </a:solidFill>
                <a:hlinkClick r:id="rId4"/>
              </a:rPr>
              <a:t> N, Aras D, et al. Value of re-</a:t>
            </a:r>
            <a:r>
              <a:rPr lang="tr-TR" dirty="0" err="1">
                <a:solidFill>
                  <a:schemeClr val="accent1"/>
                </a:solidFill>
                <a:hlinkClick r:id="rId4"/>
              </a:rPr>
              <a:t>aspirations</a:t>
            </a:r>
            <a:r>
              <a:rPr lang="tr-TR" dirty="0">
                <a:solidFill>
                  <a:schemeClr val="accent1"/>
                </a:solidFill>
                <a:hlinkClick r:id="rId4"/>
              </a:rPr>
              <a:t> in </a:t>
            </a:r>
            <a:r>
              <a:rPr lang="tr-TR" dirty="0" err="1">
                <a:solidFill>
                  <a:schemeClr val="accent1"/>
                </a:solidFill>
                <a:hlinkClick r:id="rId4"/>
              </a:rPr>
              <a:t>benign</a:t>
            </a:r>
            <a:r>
              <a:rPr lang="tr-TR" dirty="0">
                <a:solidFill>
                  <a:schemeClr val="accent1"/>
                </a:solidFill>
                <a:hlinkClick r:id="rId4"/>
              </a:rPr>
              <a:t> </a:t>
            </a:r>
            <a:r>
              <a:rPr lang="tr-TR" dirty="0" err="1">
                <a:solidFill>
                  <a:schemeClr val="accent1"/>
                </a:solidFill>
                <a:hlinkClick r:id="rId4"/>
              </a:rPr>
              <a:t>nodular</a:t>
            </a:r>
            <a:r>
              <a:rPr lang="tr-TR" dirty="0">
                <a:solidFill>
                  <a:schemeClr val="accent1"/>
                </a:solidFill>
                <a:hlinkClick r:id="rId4"/>
              </a:rPr>
              <a:t> </a:t>
            </a:r>
            <a:r>
              <a:rPr lang="tr-TR" dirty="0" err="1">
                <a:solidFill>
                  <a:schemeClr val="accent1"/>
                </a:solidFill>
                <a:hlinkClick r:id="rId4"/>
              </a:rPr>
              <a:t>thyroid</a:t>
            </a:r>
            <a:r>
              <a:rPr lang="tr-TR" dirty="0">
                <a:solidFill>
                  <a:schemeClr val="accent1"/>
                </a:solidFill>
                <a:hlinkClick r:id="rId4"/>
              </a:rPr>
              <a:t> </a:t>
            </a:r>
            <a:r>
              <a:rPr lang="tr-TR" dirty="0" err="1">
                <a:solidFill>
                  <a:schemeClr val="accent1"/>
                </a:solidFill>
                <a:hlinkClick r:id="rId4"/>
              </a:rPr>
              <a:t>disease</a:t>
            </a:r>
            <a:r>
              <a:rPr lang="tr-TR" dirty="0">
                <a:solidFill>
                  <a:schemeClr val="accent1"/>
                </a:solidFill>
                <a:hlinkClick r:id="rId4"/>
              </a:rPr>
              <a:t>. </a:t>
            </a:r>
            <a:r>
              <a:rPr lang="tr-TR" dirty="0" err="1">
                <a:solidFill>
                  <a:schemeClr val="accent1"/>
                </a:solidFill>
                <a:hlinkClick r:id="rId4"/>
              </a:rPr>
              <a:t>Thyroid</a:t>
            </a:r>
            <a:r>
              <a:rPr lang="tr-TR" dirty="0">
                <a:solidFill>
                  <a:schemeClr val="accent1"/>
                </a:solidFill>
                <a:hlinkClick r:id="rId4"/>
              </a:rPr>
              <a:t> 1998; 8:1087.</a:t>
            </a:r>
            <a:endParaRPr lang="tr-TR" dirty="0">
              <a:solidFill>
                <a:schemeClr val="accent1"/>
              </a:solidFill>
            </a:endParaRP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047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CCB255C-3D88-4577-9E53-F03C68B99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9F8CC6-4F01-41B6-B087-80F079013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nodülü; 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 err="1"/>
              <a:t>Tiroid</a:t>
            </a:r>
            <a:r>
              <a:rPr lang="tr-TR" dirty="0"/>
              <a:t> bezinde yer kaplayan</a:t>
            </a:r>
          </a:p>
          <a:p>
            <a:pPr lvl="1"/>
            <a:r>
              <a:rPr lang="tr-TR" dirty="0"/>
              <a:t>Çevresindeki normal </a:t>
            </a:r>
            <a:r>
              <a:rPr lang="tr-TR" dirty="0" err="1"/>
              <a:t>tiroid</a:t>
            </a:r>
            <a:r>
              <a:rPr lang="tr-TR" dirty="0"/>
              <a:t> dokusundan kıvam olarak farklı </a:t>
            </a:r>
          </a:p>
          <a:p>
            <a:pPr lvl="1"/>
            <a:r>
              <a:rPr lang="tr-TR" dirty="0"/>
              <a:t>Radyolojik olarak sınırları ayrılabilen</a:t>
            </a:r>
          </a:p>
          <a:p>
            <a:pPr lvl="1"/>
            <a:r>
              <a:rPr lang="tr-TR" dirty="0"/>
              <a:t>Küresel veya </a:t>
            </a:r>
            <a:r>
              <a:rPr lang="tr-TR" dirty="0" err="1"/>
              <a:t>ovoid</a:t>
            </a:r>
            <a:r>
              <a:rPr lang="tr-TR" dirty="0"/>
              <a:t> şekilli lezyonlar</a:t>
            </a:r>
          </a:p>
        </p:txBody>
      </p:sp>
      <p:pic>
        <p:nvPicPr>
          <p:cNvPr id="7" name="Resim 6" descr="iç mekan içeren bir resim&#10;&#10;Çok yüksek güvenilirlikle oluşturulmuş açıklama">
            <a:extLst>
              <a:ext uri="{FF2B5EF4-FFF2-40B4-BE49-F238E27FC236}">
                <a16:creationId xmlns:a16="http://schemas.microsoft.com/office/drawing/2014/main" id="{858D04CA-C1E8-4D1E-B0FB-C017BA59A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20" y="3625517"/>
            <a:ext cx="3393908" cy="235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9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1187E1C-C93F-4971-973B-045DC3CC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nodülü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DE9C96-B8A9-4939-9722-27FEF08F8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En sık neden: iyot eksikliği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Tiroid</a:t>
            </a:r>
            <a:r>
              <a:rPr lang="tr-TR" dirty="0"/>
              <a:t> bezinin en sık hastalığı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Ülkemizde, </a:t>
            </a:r>
          </a:p>
          <a:p>
            <a:pPr lvl="1"/>
            <a:r>
              <a:rPr lang="tr-TR" dirty="0"/>
              <a:t>18-65 yaş arasındaki  </a:t>
            </a:r>
            <a:r>
              <a:rPr lang="tr-TR" dirty="0" err="1"/>
              <a:t>sonografik</a:t>
            </a:r>
            <a:r>
              <a:rPr lang="tr-TR" dirty="0"/>
              <a:t> </a:t>
            </a:r>
            <a:r>
              <a:rPr lang="tr-TR" dirty="0" err="1"/>
              <a:t>prevalans</a:t>
            </a:r>
            <a:r>
              <a:rPr lang="tr-TR" dirty="0"/>
              <a:t> %23,5</a:t>
            </a:r>
          </a:p>
          <a:p>
            <a:pPr lvl="1"/>
            <a:r>
              <a:rPr lang="tr-TR" dirty="0"/>
              <a:t>65 yaşın üzerinde %37,4</a:t>
            </a:r>
          </a:p>
        </p:txBody>
      </p:sp>
    </p:spTree>
    <p:extLst>
      <p:ext uri="{BB962C8B-B14F-4D97-AF65-F5344CB8AC3E}">
        <p14:creationId xmlns:p14="http://schemas.microsoft.com/office/powerpoint/2010/main" val="148771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82F018B-CA2D-42B0-9398-7CC0ABA7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3725"/>
          </a:xfrm>
        </p:spPr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nodülü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D5EED7-462D-47DC-96C2-704306250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itchFamily="18" charset="0"/>
                <a:cs typeface="Times New Roman" pitchFamily="18" charset="0"/>
              </a:rPr>
              <a:t>Palpe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edilebilen nodül sıklığı</a:t>
            </a:r>
            <a:r>
              <a:rPr lang="tr-TR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%3 -7 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Klinikte saptanamayıp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USG’de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tespit edilen nodül </a:t>
            </a:r>
            <a:r>
              <a:rPr lang="tr-TR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%20-76  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Nodüllerde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malignite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riski %4-6.5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Çoğu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tr-TR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takip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009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4E1C49D-5C73-46A0-A41B-38DEDC89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nodülü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8AB139-6E12-4502-9BBD-862EAA20F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26364"/>
            <a:ext cx="10058400" cy="36427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Tek olabilse de sıklıkla birden fazla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Solid, </a:t>
            </a:r>
            <a:r>
              <a:rPr lang="tr-TR" dirty="0" err="1"/>
              <a:t>kistik</a:t>
            </a:r>
            <a:r>
              <a:rPr lang="tr-TR" dirty="0"/>
              <a:t> veya karışık yapıda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Fonksiyonlu ya da fonksiyonsuz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Boyutları değişken</a:t>
            </a:r>
          </a:p>
        </p:txBody>
      </p:sp>
    </p:spTree>
    <p:extLst>
      <p:ext uri="{BB962C8B-B14F-4D97-AF65-F5344CB8AC3E}">
        <p14:creationId xmlns:p14="http://schemas.microsoft.com/office/powerpoint/2010/main" val="244152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062B10F-A14E-4B96-8DC3-6B8E2A89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3E491156-B6B1-434C-92D8-616D775D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30" t="43472" r="27944" b="18154"/>
          <a:stretch/>
        </p:blipFill>
        <p:spPr>
          <a:xfrm>
            <a:off x="752123" y="447261"/>
            <a:ext cx="10442180" cy="5426765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3B4612CF-69DF-4BAF-8E58-24026C053CA2}"/>
              </a:ext>
            </a:extLst>
          </p:cNvPr>
          <p:cNvSpPr/>
          <p:nvPr/>
        </p:nvSpPr>
        <p:spPr>
          <a:xfrm>
            <a:off x="1299990" y="749147"/>
            <a:ext cx="848299" cy="440675"/>
          </a:xfrm>
          <a:prstGeom prst="rect">
            <a:avLst/>
          </a:prstGeom>
          <a:solidFill>
            <a:srgbClr val="089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11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407D36-F542-4311-B856-F0AD638E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nodülü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8C5B58-78FC-4FA9-832A-4591A29A6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1. Nodülde </a:t>
            </a:r>
            <a:r>
              <a:rPr lang="tr-TR" dirty="0" err="1"/>
              <a:t>hiperfonksiyon-hipofonksiyon</a:t>
            </a:r>
            <a:r>
              <a:rPr lang="tr-TR" dirty="0"/>
              <a:t> var mı?</a:t>
            </a:r>
          </a:p>
          <a:p>
            <a:r>
              <a:rPr lang="tr-TR" dirty="0"/>
              <a:t>2. Kanser riski var mı? </a:t>
            </a:r>
          </a:p>
          <a:p>
            <a:r>
              <a:rPr lang="tr-TR" dirty="0"/>
              <a:t>3. Bası semptom ve bulguları var mı?</a:t>
            </a:r>
          </a:p>
        </p:txBody>
      </p:sp>
    </p:spTree>
    <p:extLst>
      <p:ext uri="{BB962C8B-B14F-4D97-AF65-F5344CB8AC3E}">
        <p14:creationId xmlns:p14="http://schemas.microsoft.com/office/powerpoint/2010/main" val="1329482705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7700</TotalTime>
  <Words>1374</Words>
  <Application>Microsoft Office PowerPoint</Application>
  <PresentationFormat>Geniş ekran</PresentationFormat>
  <Paragraphs>202</Paragraphs>
  <Slides>34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Geçmişe bakış</vt:lpstr>
      <vt:lpstr>TİROİD NODÜLÜNE YAKLAŞIM</vt:lpstr>
      <vt:lpstr>AMAÇ</vt:lpstr>
      <vt:lpstr>ÖĞRENİM HEDEFLERİ </vt:lpstr>
      <vt:lpstr>TANIM</vt:lpstr>
      <vt:lpstr>Tiroid nodülü </vt:lpstr>
      <vt:lpstr>Tiroid nodülü </vt:lpstr>
      <vt:lpstr>Tiroid nodülü </vt:lpstr>
      <vt:lpstr>PowerPoint Sunusu</vt:lpstr>
      <vt:lpstr>Tiroid nodülü </vt:lpstr>
      <vt:lpstr>TİROİD NODÜLÜNDE TANI</vt:lpstr>
      <vt:lpstr>TANI-ANAMNEZ</vt:lpstr>
      <vt:lpstr>TANI-FİZİK MUAYENE</vt:lpstr>
      <vt:lpstr>TANI-LABORATUVAR</vt:lpstr>
      <vt:lpstr>TANI-LABORATUVAR</vt:lpstr>
      <vt:lpstr>TANI-GÖRÜNTÜLEME</vt:lpstr>
      <vt:lpstr>???</vt:lpstr>
      <vt:lpstr>PowerPoint Sunusu</vt:lpstr>
      <vt:lpstr>PowerPoint Sunusu</vt:lpstr>
      <vt:lpstr>TANI-GÖRÜNTÜLEME</vt:lpstr>
      <vt:lpstr>PowerPoint Sunusu</vt:lpstr>
      <vt:lpstr>TANI-GÖRÜNTÜLEME</vt:lpstr>
      <vt:lpstr>TANI-GÖRÜNTÜLEME</vt:lpstr>
      <vt:lpstr>TANI-GÖRÜNTÜLEME</vt:lpstr>
      <vt:lpstr>TANI-GÖRÜNTÜLEME</vt:lpstr>
      <vt:lpstr>TAKİP</vt:lpstr>
      <vt:lpstr>TAKİP</vt:lpstr>
      <vt:lpstr>TAKİP-TİİAB kriterlerine uymayan nodüllerin izlenmesi </vt:lpstr>
      <vt:lpstr>TEDAVİ</vt:lpstr>
      <vt:lpstr>TEDAVİ</vt:lpstr>
      <vt:lpstr>TEDAVİ</vt:lpstr>
      <vt:lpstr>TEDAVİ</vt:lpstr>
      <vt:lpstr>TEDAVİ</vt:lpstr>
      <vt:lpstr>PowerPoint Sunusu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TİROİD NODÜLLERİNE YAKLAŞIM</dc:title>
  <dc:creator>Hatice Alkaya</dc:creator>
  <cp:lastModifiedBy>Hatice Alkaya</cp:lastModifiedBy>
  <cp:revision>95</cp:revision>
  <dcterms:created xsi:type="dcterms:W3CDTF">2018-04-10T13:38:37Z</dcterms:created>
  <dcterms:modified xsi:type="dcterms:W3CDTF">2018-04-17T08:34:13Z</dcterms:modified>
</cp:coreProperties>
</file>