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9" r:id="rId2"/>
    <p:sldId id="258" r:id="rId3"/>
    <p:sldId id="280" r:id="rId4"/>
    <p:sldId id="260" r:id="rId5"/>
    <p:sldId id="297" r:id="rId6"/>
    <p:sldId id="261" r:id="rId7"/>
    <p:sldId id="281" r:id="rId8"/>
    <p:sldId id="262" r:id="rId9"/>
    <p:sldId id="263" r:id="rId10"/>
    <p:sldId id="284" r:id="rId11"/>
    <p:sldId id="265" r:id="rId12"/>
    <p:sldId id="266" r:id="rId13"/>
    <p:sldId id="275" r:id="rId14"/>
    <p:sldId id="282" r:id="rId15"/>
    <p:sldId id="276" r:id="rId16"/>
    <p:sldId id="277" r:id="rId17"/>
    <p:sldId id="283" r:id="rId18"/>
    <p:sldId id="278" r:id="rId19"/>
    <p:sldId id="279" r:id="rId20"/>
    <p:sldId id="296" r:id="rId21"/>
    <p:sldId id="285" r:id="rId22"/>
    <p:sldId id="286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94665"/>
  </p:normalViewPr>
  <p:slideViewPr>
    <p:cSldViewPr>
      <p:cViewPr>
        <p:scale>
          <a:sx n="100" d="100"/>
          <a:sy n="100" d="100"/>
        </p:scale>
        <p:origin x="1592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18079-CB12-DB44-B85F-3D7F1FEC8B06}" type="datetimeFigureOut">
              <a:rPr lang="tr-TR" smtClean="0"/>
              <a:t>18.01.2017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F7FD-7FFA-7746-BBED-89C285145C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4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63AE-BB8B-E242-8073-2A178FBF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2805-2C7F-CF4F-B7DD-47948BBCB6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C4F1-B60C-A949-A6CA-FD5BAAF37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0417-A490-164C-8F9D-68237C205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78CE-6F8B-794E-9FFE-017AC2E281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04B2-D7F8-5344-B560-9067627D5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DFC91-F2A7-E94D-BCB7-E59C03343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5BB4-07DD-EB49-A4E6-9564FA893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475D-282E-6446-B0EB-98200AB7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60933-3016-C74A-B042-AA22BE592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CE63B-DBAA-2747-B3B0-6F40D49DF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3013D9B-4A22-154A-913F-28DC83A11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752600"/>
          </a:xfrm>
        </p:spPr>
        <p:txBody>
          <a:bodyPr/>
          <a:lstStyle/>
          <a:p>
            <a:pPr algn="just"/>
            <a:r>
              <a:rPr lang="en-US" sz="2800" dirty="0" err="1" smtClean="0"/>
              <a:t>Osteoporoz</a:t>
            </a:r>
            <a:r>
              <a:rPr lang="en-US" sz="2800" dirty="0" smtClean="0"/>
              <a:t> </a:t>
            </a:r>
            <a:r>
              <a:rPr lang="en-US" sz="2800" dirty="0" err="1" smtClean="0"/>
              <a:t>Yönetimi</a:t>
            </a:r>
            <a:r>
              <a:rPr lang="en-US" sz="2800" dirty="0" smtClean="0"/>
              <a:t>: </a:t>
            </a:r>
            <a:r>
              <a:rPr lang="en-US" sz="2800" dirty="0" err="1" smtClean="0"/>
              <a:t>İsrail'de</a:t>
            </a:r>
            <a:r>
              <a:rPr lang="en-US" sz="2800" dirty="0" smtClean="0"/>
              <a:t> </a:t>
            </a:r>
            <a:r>
              <a:rPr lang="en-US" sz="2800" dirty="0" err="1"/>
              <a:t>Birinci</a:t>
            </a:r>
            <a:r>
              <a:rPr lang="en-US" sz="2800" dirty="0"/>
              <a:t> </a:t>
            </a:r>
            <a:r>
              <a:rPr lang="en-US" sz="2800" dirty="0" err="1"/>
              <a:t>Basamak</a:t>
            </a:r>
            <a:r>
              <a:rPr lang="en-US" sz="2800" dirty="0"/>
              <a:t> </a:t>
            </a:r>
            <a:r>
              <a:rPr lang="en-US" sz="2800" dirty="0" err="1" smtClean="0"/>
              <a:t>Hekimleri</a:t>
            </a:r>
            <a:r>
              <a:rPr lang="en-US" sz="2800" dirty="0" smtClean="0"/>
              <a:t> </a:t>
            </a:r>
            <a:r>
              <a:rPr lang="en-US" sz="2800" dirty="0" err="1" smtClean="0"/>
              <a:t>Arasında</a:t>
            </a:r>
            <a:r>
              <a:rPr lang="en-US" sz="2800" dirty="0" smtClean="0"/>
              <a:t> </a:t>
            </a:r>
            <a:r>
              <a:rPr lang="en-US" sz="2800" dirty="0" err="1"/>
              <a:t>Bilgi</a:t>
            </a:r>
            <a:r>
              <a:rPr lang="en-US" sz="2800" dirty="0"/>
              <a:t>, </a:t>
            </a:r>
            <a:r>
              <a:rPr lang="en-US" sz="2800" dirty="0" err="1"/>
              <a:t>Tutum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Uygulamaların</a:t>
            </a:r>
            <a:r>
              <a:rPr lang="en-US" sz="2800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eğerlendirilmesi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err="1" smtClean="0"/>
              <a:t>Zehra</a:t>
            </a:r>
            <a:r>
              <a:rPr lang="en-US" dirty="0" smtClean="0"/>
              <a:t> ASLAN AYDOĞDU</a:t>
            </a:r>
          </a:p>
          <a:p>
            <a:pPr algn="r"/>
            <a:r>
              <a:rPr lang="en-US" dirty="0" smtClean="0"/>
              <a:t>KTÜ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AD</a:t>
            </a:r>
          </a:p>
          <a:p>
            <a:pPr algn="r"/>
            <a:r>
              <a:rPr lang="en-US" dirty="0" smtClean="0"/>
              <a:t>10.01.2017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660900"/>
            <a:ext cx="3695700" cy="2197100"/>
          </a:xfrm>
          <a:prstGeom prst="rect">
            <a:avLst/>
          </a:prstGeom>
          <a:effectLst>
            <a:outerShdw blurRad="622300" dist="50800" dir="5400000" sx="61000" sy="61000" algn="ctr" rotWithShape="0">
              <a:srgbClr val="000000"/>
            </a:outerShdw>
            <a:softEdge rad="266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5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dirty="0" smtClean="0"/>
              <a:t>Sonuçlar </a:t>
            </a:r>
            <a:endParaRPr lang="tr-TR" dirty="0"/>
          </a:p>
        </p:txBody>
      </p:sp>
      <p:sp>
        <p:nvSpPr>
          <p:cNvPr id="5" name="Alt Konu Başlığı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0"/>
            <a:ext cx="6477000" cy="28702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73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Sonuçlar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490 </a:t>
            </a:r>
            <a:r>
              <a:rPr lang="en-US" dirty="0" err="1" smtClean="0"/>
              <a:t>kişiden</a:t>
            </a:r>
            <a:r>
              <a:rPr lang="en-US" dirty="0" smtClean="0"/>
              <a:t> 363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anketlerini</a:t>
            </a:r>
            <a:r>
              <a:rPr lang="en-US" dirty="0" smtClean="0"/>
              <a:t> </a:t>
            </a:r>
            <a:r>
              <a:rPr lang="en-US" dirty="0" err="1" smtClean="0"/>
              <a:t>tamamladı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%52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kadındı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06694"/>
            <a:ext cx="8077201" cy="11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Anket</a:t>
            </a:r>
            <a:r>
              <a:rPr lang="en-US" sz="2400" dirty="0"/>
              <a:t> </a:t>
            </a:r>
            <a:r>
              <a:rPr lang="en-US" sz="2400" dirty="0" err="1"/>
              <a:t>sonuçlarının</a:t>
            </a:r>
            <a:r>
              <a:rPr lang="en-US" sz="2400" dirty="0"/>
              <a:t> </a:t>
            </a:r>
            <a:r>
              <a:rPr lang="en-US" sz="2400" dirty="0" err="1"/>
              <a:t>özeti</a:t>
            </a:r>
            <a:r>
              <a:rPr lang="en-US" sz="2400" dirty="0"/>
              <a:t>: </a:t>
            </a:r>
            <a:r>
              <a:rPr lang="en-US" sz="2400" dirty="0" err="1"/>
              <a:t>Birinci</a:t>
            </a:r>
            <a:r>
              <a:rPr lang="en-US" sz="2400" dirty="0"/>
              <a:t> </a:t>
            </a:r>
            <a:r>
              <a:rPr lang="en-US" sz="2400" dirty="0" err="1"/>
              <a:t>basamak</a:t>
            </a:r>
            <a:r>
              <a:rPr lang="en-US" sz="2400" dirty="0"/>
              <a:t> </a:t>
            </a:r>
            <a:r>
              <a:rPr lang="en-US" sz="2400" dirty="0" err="1"/>
              <a:t>hekimlerinin</a:t>
            </a:r>
            <a:r>
              <a:rPr lang="en-US" sz="2400" dirty="0"/>
              <a:t> </a:t>
            </a:r>
            <a:r>
              <a:rPr lang="en-US" sz="2400" dirty="0" err="1"/>
              <a:t>osteoporozun</a:t>
            </a:r>
            <a:r>
              <a:rPr lang="en-US" sz="2400" dirty="0"/>
              <a:t> </a:t>
            </a:r>
            <a:r>
              <a:rPr lang="en-US" sz="2400" dirty="0" err="1"/>
              <a:t>teşhisi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tedavisiyle</a:t>
            </a:r>
            <a:r>
              <a:rPr lang="en-US" sz="2400" dirty="0" smtClean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endParaRPr lang="en-US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756"/>
            <a:ext cx="8458200" cy="322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5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Hekimlerin özelliklerine </a:t>
            </a:r>
            <a:r>
              <a:rPr lang="tr-TR" sz="2800" dirty="0"/>
              <a:t>göre osteoporoz hakkında bilgi </a:t>
            </a:r>
            <a:r>
              <a:rPr lang="tr-TR" sz="2800" dirty="0" smtClean="0"/>
              <a:t>farklılıkları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&lt;40 yaş	:   toplam skor 48</a:t>
            </a:r>
          </a:p>
          <a:p>
            <a:r>
              <a:rPr lang="tr-TR" dirty="0"/>
              <a:t>40-59 yaş </a:t>
            </a:r>
            <a:r>
              <a:rPr lang="tr-TR" dirty="0" smtClean="0"/>
              <a:t>	:   toplam </a:t>
            </a:r>
            <a:r>
              <a:rPr lang="tr-TR" dirty="0"/>
              <a:t>skor </a:t>
            </a:r>
            <a:r>
              <a:rPr lang="tr-TR" dirty="0" smtClean="0"/>
              <a:t>46		p </a:t>
            </a:r>
            <a:r>
              <a:rPr lang="tr-TR" dirty="0"/>
              <a:t>= </a:t>
            </a:r>
            <a:r>
              <a:rPr lang="tr-TR" dirty="0" smtClean="0"/>
              <a:t>0.006</a:t>
            </a:r>
          </a:p>
          <a:p>
            <a:r>
              <a:rPr lang="tr-TR" dirty="0"/>
              <a:t>50+ </a:t>
            </a:r>
            <a:r>
              <a:rPr lang="tr-TR" dirty="0" smtClean="0"/>
              <a:t>yaş 	:   toplam </a:t>
            </a:r>
            <a:r>
              <a:rPr lang="tr-TR" dirty="0"/>
              <a:t>skor </a:t>
            </a:r>
            <a:r>
              <a:rPr lang="tr-TR" dirty="0" smtClean="0"/>
              <a:t>44	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smtClean="0"/>
              <a:t>Yaş </a:t>
            </a:r>
            <a:r>
              <a:rPr lang="tr-TR" dirty="0"/>
              <a:t>ve </a:t>
            </a:r>
            <a:r>
              <a:rPr lang="tr-TR" dirty="0" smtClean="0"/>
              <a:t>çalışma yılı </a:t>
            </a:r>
            <a:r>
              <a:rPr lang="tr-TR" dirty="0"/>
              <a:t>arasında yüksek bir korelasyon gözlemlendi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&lt;10 yıl	:48</a:t>
            </a:r>
          </a:p>
          <a:p>
            <a:r>
              <a:rPr lang="tr-TR" dirty="0" smtClean="0"/>
              <a:t>10-24 yıl	:47		</a:t>
            </a:r>
            <a:r>
              <a:rPr lang="tr-TR" dirty="0"/>
              <a:t>	 p = 0.035</a:t>
            </a:r>
            <a:endParaRPr lang="tr-TR" dirty="0" smtClean="0"/>
          </a:p>
          <a:p>
            <a:r>
              <a:rPr lang="tr-TR" dirty="0" smtClean="0"/>
              <a:t>25</a:t>
            </a:r>
            <a:r>
              <a:rPr lang="tr-TR" dirty="0"/>
              <a:t>+ </a:t>
            </a:r>
            <a:r>
              <a:rPr lang="tr-TR" dirty="0" smtClean="0"/>
              <a:t>yıl	:44  </a:t>
            </a:r>
          </a:p>
          <a:p>
            <a:endParaRPr lang="tr-TR" dirty="0"/>
          </a:p>
          <a:p>
            <a:r>
              <a:rPr lang="tr-TR" dirty="0" smtClean="0"/>
              <a:t>Erkek </a:t>
            </a:r>
            <a:r>
              <a:rPr lang="tr-TR" dirty="0"/>
              <a:t>ve kadın hekimler arasında genel bilgi açısından istatistiksel olarak anlamlı farklılık bulunmamıştır (p = 0.63).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29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 seviyesi 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üksek: %5</a:t>
            </a:r>
          </a:p>
          <a:p>
            <a:pPr lvl="1"/>
            <a:r>
              <a:rPr lang="tr-TR" dirty="0" smtClean="0"/>
              <a:t>Yeterli: % 41</a:t>
            </a:r>
          </a:p>
          <a:p>
            <a:pPr lvl="1"/>
            <a:r>
              <a:rPr lang="tr-TR" dirty="0" smtClean="0"/>
              <a:t>Düşük: % 46 </a:t>
            </a:r>
          </a:p>
          <a:p>
            <a:pPr lvl="1"/>
            <a:r>
              <a:rPr lang="tr-TR" dirty="0" smtClean="0"/>
              <a:t>Cevapsız: % 8</a:t>
            </a:r>
          </a:p>
          <a:p>
            <a:pPr lvl="1"/>
            <a:r>
              <a:rPr lang="tr-TR" dirty="0" smtClean="0"/>
              <a:t>Algılanan </a:t>
            </a:r>
            <a:r>
              <a:rPr lang="tr-TR" dirty="0"/>
              <a:t>bilgi ile anket ile ölçülen bilgi arasında herhangi bir ilişki bulunamamıştır (p = 0.42).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Aile hekimleri, pratisyenlere göre genel </a:t>
            </a:r>
            <a:r>
              <a:rPr lang="tr-TR" dirty="0"/>
              <a:t>osteoporoz hakkında daha iyi genel bilgi (</a:t>
            </a:r>
            <a:r>
              <a:rPr lang="tr-TR" dirty="0" err="1" smtClean="0"/>
              <a:t>ort.</a:t>
            </a:r>
            <a:r>
              <a:rPr lang="tr-TR" dirty="0" smtClean="0"/>
              <a:t> </a:t>
            </a:r>
            <a:r>
              <a:rPr lang="tr-TR" dirty="0"/>
              <a:t>toplam puan 42, p &lt;0.001) </a:t>
            </a:r>
            <a:r>
              <a:rPr lang="tr-TR" dirty="0" smtClean="0"/>
              <a:t>göstermiştir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0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Osteoporoz Hakkında Bilgi </a:t>
            </a:r>
            <a:r>
              <a:rPr lang="tr-TR" sz="2800" dirty="0" smtClean="0"/>
              <a:t>Kaynakları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</a:t>
            </a:r>
            <a:r>
              <a:rPr lang="tr-TR" dirty="0" smtClean="0"/>
              <a:t>evam </a:t>
            </a:r>
            <a:r>
              <a:rPr lang="tr-TR" dirty="0"/>
              <a:t>eden tıbbi eğitim ve mesleki konferanslarda (% 59) </a:t>
            </a:r>
            <a:endParaRPr lang="tr-TR" dirty="0" smtClean="0"/>
          </a:p>
          <a:p>
            <a:r>
              <a:rPr lang="tr-TR" dirty="0"/>
              <a:t>U</a:t>
            </a:r>
            <a:r>
              <a:rPr lang="tr-TR" dirty="0" smtClean="0"/>
              <a:t>zmanlık </a:t>
            </a:r>
            <a:r>
              <a:rPr lang="tr-TR" dirty="0"/>
              <a:t>dersleri ve klinik deneyimi (% 58) 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581400"/>
            <a:ext cx="8153400" cy="24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Optimal yönetim için </a:t>
            </a:r>
            <a:r>
              <a:rPr lang="tr-TR" sz="2800" dirty="0" smtClean="0"/>
              <a:t>zorluklar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Hastaların </a:t>
            </a:r>
            <a:r>
              <a:rPr lang="tr-TR" dirty="0"/>
              <a:t>uyum </a:t>
            </a:r>
            <a:r>
              <a:rPr lang="tr-TR" dirty="0" smtClean="0"/>
              <a:t>eksikliği - % 26</a:t>
            </a:r>
          </a:p>
          <a:p>
            <a:r>
              <a:rPr lang="tr-TR" dirty="0"/>
              <a:t>A</a:t>
            </a:r>
            <a:r>
              <a:rPr lang="tr-TR" dirty="0" smtClean="0"/>
              <a:t>landa </a:t>
            </a:r>
            <a:r>
              <a:rPr lang="tr-TR" dirty="0"/>
              <a:t>yetersiz </a:t>
            </a:r>
            <a:r>
              <a:rPr lang="tr-TR" dirty="0" smtClean="0"/>
              <a:t>bilgi - % 24 </a:t>
            </a:r>
          </a:p>
          <a:p>
            <a:r>
              <a:rPr lang="tr-TR" dirty="0"/>
              <a:t>Tıbbi konsültasyonun zaman sınırlaması- % 20</a:t>
            </a:r>
          </a:p>
          <a:p>
            <a:r>
              <a:rPr lang="tr-TR" dirty="0" smtClean="0"/>
              <a:t>Bürokratik </a:t>
            </a:r>
            <a:r>
              <a:rPr lang="tr-TR" dirty="0"/>
              <a:t>sorunlar (osteoporoz ilaçlarının onaylanması için doldurma formları) </a:t>
            </a:r>
            <a:r>
              <a:rPr lang="tr-TR" dirty="0" smtClean="0"/>
              <a:t>- % 18</a:t>
            </a:r>
          </a:p>
          <a:p>
            <a:r>
              <a:rPr lang="tr-TR" dirty="0"/>
              <a:t>İ</a:t>
            </a:r>
            <a:r>
              <a:rPr lang="tr-TR" dirty="0" smtClean="0"/>
              <a:t>laçların </a:t>
            </a:r>
            <a:r>
              <a:rPr lang="tr-TR" dirty="0"/>
              <a:t>giderleri </a:t>
            </a:r>
            <a:r>
              <a:rPr lang="tr-TR" dirty="0" smtClean="0"/>
              <a:t>- % 17</a:t>
            </a:r>
            <a:endParaRPr lang="tr-TR" dirty="0"/>
          </a:p>
          <a:p>
            <a:r>
              <a:rPr lang="tr-TR" dirty="0" smtClean="0"/>
              <a:t>Kanıta </a:t>
            </a:r>
            <a:r>
              <a:rPr lang="tr-TR" dirty="0"/>
              <a:t>dayalı tanı araçlarının olmaması </a:t>
            </a:r>
            <a:r>
              <a:rPr lang="tr-TR" dirty="0" smtClean="0"/>
              <a:t>- %11</a:t>
            </a:r>
          </a:p>
          <a:p>
            <a:r>
              <a:rPr lang="tr-TR" dirty="0"/>
              <a:t>İ</a:t>
            </a:r>
            <a:r>
              <a:rPr lang="tr-TR" dirty="0" smtClean="0"/>
              <a:t>laçların </a:t>
            </a:r>
            <a:r>
              <a:rPr lang="tr-TR" dirty="0"/>
              <a:t>yan etkileri </a:t>
            </a:r>
            <a:r>
              <a:rPr lang="tr-TR" dirty="0" smtClean="0"/>
              <a:t>- % 7</a:t>
            </a:r>
          </a:p>
          <a:p>
            <a:r>
              <a:rPr lang="tr-TR" dirty="0"/>
              <a:t>M</a:t>
            </a:r>
            <a:r>
              <a:rPr lang="tr-TR" dirty="0" smtClean="0"/>
              <a:t>evcut </a:t>
            </a:r>
            <a:r>
              <a:rPr lang="tr-TR" dirty="0"/>
              <a:t>ilaçların etkinliğine olan inanç eksikliği </a:t>
            </a:r>
            <a:r>
              <a:rPr lang="tr-TR" dirty="0" smtClean="0"/>
              <a:t>- % 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9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5" name="Alt Konu Başlığı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3149600" cy="3009900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13152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Dünyadaki araştırmalar, aile hekimleri arasında osteoporoz hakkındaki bilgi düzeylerinin yetersiz olduğunu göstermektedir.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yıllarda çok sayıda yeni tedaviler  bulunmasına rağmen, osteoporoz ilaçlarına az bir </a:t>
            </a:r>
            <a:r>
              <a:rPr lang="tr-TR" dirty="0" smtClean="0"/>
              <a:t>araştırmada yer verilmiştir.</a:t>
            </a:r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çalışmada, doktorların en fazla zorlandığı konu </a:t>
            </a:r>
            <a:r>
              <a:rPr lang="tr-TR" dirty="0" err="1"/>
              <a:t>farmakoterapi</a:t>
            </a:r>
            <a:r>
              <a:rPr lang="tr-TR" dirty="0"/>
              <a:t> idi.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Mevcut </a:t>
            </a:r>
            <a:r>
              <a:rPr lang="tr-TR" dirty="0"/>
              <a:t>ilaçların mekanizmaları, yan etkileri ve </a:t>
            </a:r>
            <a:r>
              <a:rPr lang="tr-TR" dirty="0" err="1"/>
              <a:t>endikasyonları</a:t>
            </a:r>
            <a:r>
              <a:rPr lang="tr-TR" dirty="0"/>
              <a:t> </a:t>
            </a:r>
            <a:r>
              <a:rPr lang="tr-TR" dirty="0" smtClean="0"/>
              <a:t>hakkında </a:t>
            </a:r>
            <a:r>
              <a:rPr lang="tr-TR" dirty="0"/>
              <a:t>büyük </a:t>
            </a:r>
            <a:r>
              <a:rPr lang="tr-TR" dirty="0" smtClean="0"/>
              <a:t>bilgi boşlukları </a:t>
            </a:r>
            <a:r>
              <a:rPr lang="tr-TR" dirty="0"/>
              <a:t>ortaya çıkmıştır.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091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Aile hekimliği uzmanları, osteoporoz tanısı ve tedavisi konusunda genel pratisyenlere kıyasla daha fazla bilgi sunarken </a:t>
            </a:r>
            <a:r>
              <a:rPr lang="tr-TR" dirty="0" smtClean="0"/>
              <a:t>bu durum diğer </a:t>
            </a:r>
            <a:r>
              <a:rPr lang="tr-TR" dirty="0"/>
              <a:t>çalışmalarla da uyumluydu.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Hekimlerin </a:t>
            </a:r>
            <a:r>
              <a:rPr lang="tr-TR" dirty="0"/>
              <a:t>yaşı ve </a:t>
            </a:r>
            <a:r>
              <a:rPr lang="tr-TR" dirty="0" smtClean="0"/>
              <a:t>çalışma süreleri, osteoporoz </a:t>
            </a:r>
            <a:r>
              <a:rPr lang="tr-TR" dirty="0"/>
              <a:t>hakkında bilgi seviyesi ile ters orantılıydı.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90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27160" b="-27160"/>
          <a:stretch>
            <a:fillRect/>
          </a:stretch>
        </p:blipFill>
        <p:spPr>
          <a:xfrm>
            <a:off x="152400" y="1600200"/>
            <a:ext cx="8305800" cy="4038600"/>
          </a:xfrm>
        </p:spPr>
      </p:pic>
    </p:spTree>
    <p:extLst>
      <p:ext uri="{BB962C8B-B14F-4D97-AF65-F5344CB8AC3E}">
        <p14:creationId xmlns:p14="http://schemas.microsoft.com/office/powerpoint/2010/main" val="31779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Mevcut çalışmaya katılan hekimlere göre, osteoporoz için </a:t>
            </a:r>
            <a:r>
              <a:rPr lang="tr-TR" dirty="0" smtClean="0"/>
              <a:t>uygun </a:t>
            </a:r>
            <a:r>
              <a:rPr lang="tr-TR" dirty="0"/>
              <a:t>tedavinin temel kısıtlamaları, hastaların bir </a:t>
            </a:r>
            <a:r>
              <a:rPr lang="tr-TR" dirty="0" smtClean="0"/>
              <a:t>kısmında var olan </a:t>
            </a:r>
            <a:r>
              <a:rPr lang="tr-TR" dirty="0"/>
              <a:t>uyum eksikliği ve hekimlerin </a:t>
            </a:r>
            <a:r>
              <a:rPr lang="tr-TR" dirty="0" smtClean="0"/>
              <a:t>bilgi </a:t>
            </a:r>
            <a:r>
              <a:rPr lang="tr-TR" dirty="0"/>
              <a:t>yetersizliğidir.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Katılımcılar </a:t>
            </a:r>
            <a:r>
              <a:rPr lang="tr-TR" dirty="0"/>
              <a:t>en </a:t>
            </a:r>
            <a:r>
              <a:rPr lang="tr-TR" dirty="0" smtClean="0"/>
              <a:t>fazla bilgiyi </a:t>
            </a:r>
            <a:r>
              <a:rPr lang="tr-TR" dirty="0"/>
              <a:t>tedavi </a:t>
            </a:r>
            <a:r>
              <a:rPr lang="tr-TR" dirty="0" smtClean="0"/>
              <a:t>kararları konusunda sağlamışlardır. Anket, klinik uygulamaları değil sadece </a:t>
            </a:r>
            <a:r>
              <a:rPr lang="tr-TR" dirty="0"/>
              <a:t>bilgi ve tutumları </a:t>
            </a:r>
            <a:r>
              <a:rPr lang="tr-TR" dirty="0" smtClean="0"/>
              <a:t>değerlendirebilmiştir. </a:t>
            </a:r>
          </a:p>
        </p:txBody>
      </p:sp>
    </p:spTree>
    <p:extLst>
      <p:ext uri="{BB962C8B-B14F-4D97-AF65-F5344CB8AC3E}">
        <p14:creationId xmlns:p14="http://schemas.microsoft.com/office/powerpoint/2010/main" val="10184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çalışmanın bir </a:t>
            </a:r>
            <a:r>
              <a:rPr lang="tr-TR" dirty="0" smtClean="0"/>
              <a:t>kısıtlaması</a:t>
            </a:r>
            <a:r>
              <a:rPr lang="tr-TR" dirty="0"/>
              <a:t>, </a:t>
            </a:r>
            <a:r>
              <a:rPr lang="tr-TR" dirty="0" smtClean="0"/>
              <a:t>genelleştirilebilmesinin belirsizliğidir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çalışmadaki bulgular</a:t>
            </a:r>
            <a:r>
              <a:rPr lang="tr-TR" dirty="0"/>
              <a:t>, </a:t>
            </a:r>
            <a:r>
              <a:rPr lang="tr-TR" dirty="0" smtClean="0"/>
              <a:t>haftalık </a:t>
            </a:r>
            <a:r>
              <a:rPr lang="tr-TR" dirty="0"/>
              <a:t>hizmet içi eğitim seminerlerine katılan İsrail hekimlerinin bilgisini yansıtıyor.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Özellikle </a:t>
            </a:r>
            <a:r>
              <a:rPr lang="tr-TR" dirty="0"/>
              <a:t>ilaçların yan etkileri </a:t>
            </a:r>
            <a:r>
              <a:rPr lang="tr-TR" dirty="0" smtClean="0"/>
              <a:t>konusundaki </a:t>
            </a:r>
            <a:r>
              <a:rPr lang="tr-TR" dirty="0"/>
              <a:t>e</a:t>
            </a:r>
            <a:r>
              <a:rPr lang="tr-TR" dirty="0" smtClean="0"/>
              <a:t>ksik </a:t>
            </a:r>
            <a:r>
              <a:rPr lang="tr-TR" dirty="0"/>
              <a:t>veriler çalışmanın bir </a:t>
            </a:r>
            <a:r>
              <a:rPr lang="tr-TR" dirty="0" smtClean="0"/>
              <a:t>kısıtlılığıdır.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62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çalışma</a:t>
            </a:r>
            <a:r>
              <a:rPr lang="tr-TR" dirty="0"/>
              <a:t>, </a:t>
            </a:r>
            <a:r>
              <a:rPr lang="tr-TR" dirty="0" smtClean="0"/>
              <a:t>birinci basamak hekimlerinin  osteoporoz, özellikle </a:t>
            </a:r>
            <a:r>
              <a:rPr lang="tr-TR" dirty="0"/>
              <a:t>osteoporoz </a:t>
            </a:r>
            <a:r>
              <a:rPr lang="tr-TR" dirty="0" err="1" smtClean="0"/>
              <a:t>farmakoterapisi</a:t>
            </a:r>
            <a:r>
              <a:rPr lang="tr-TR" dirty="0" smtClean="0"/>
              <a:t> hakkındaki genel bilgilerini geliştirmek için yoğun çaba sarf etmeleri gerektiğini ortaya koymuştur.</a:t>
            </a:r>
          </a:p>
          <a:p>
            <a:endParaRPr lang="tr-TR" dirty="0" smtClean="0"/>
          </a:p>
          <a:p>
            <a:r>
              <a:rPr lang="tr-TR" dirty="0" smtClean="0"/>
              <a:t>Birinci </a:t>
            </a:r>
            <a:r>
              <a:rPr lang="tr-TR" dirty="0"/>
              <a:t>basamak hekimlerinin İsrail'de ve diğer birçok bölgede osteoporozun tanı ve tedavisinde merkezi rolü nedeniyle bu özellikle önemlidir.</a:t>
            </a:r>
          </a:p>
        </p:txBody>
      </p:sp>
    </p:spTree>
    <p:extLst>
      <p:ext uri="{BB962C8B-B14F-4D97-AF65-F5344CB8AC3E}">
        <p14:creationId xmlns:p14="http://schemas.microsoft.com/office/powerpoint/2010/main" val="13261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86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tr-TR" dirty="0" smtClean="0"/>
              <a:t>Giriş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6300" cy="3124200"/>
          </a:xfrm>
          <a:prstGeom prst="rect">
            <a:avLst/>
          </a:prstGeom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1496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Osteoporoz</a:t>
            </a:r>
            <a:r>
              <a:rPr lang="en-US" dirty="0"/>
              <a:t>, </a:t>
            </a:r>
            <a:r>
              <a:rPr lang="en-US" dirty="0" err="1"/>
              <a:t>bozulmuş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kalitesi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mikroyapısal</a:t>
            </a:r>
            <a:r>
              <a:rPr lang="en-US" dirty="0"/>
              <a:t> </a:t>
            </a:r>
            <a:r>
              <a:rPr lang="en-US" dirty="0" err="1"/>
              <a:t>bozulma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karakterize</a:t>
            </a:r>
            <a:r>
              <a:rPr lang="en-US" dirty="0"/>
              <a:t>, </a:t>
            </a:r>
            <a:r>
              <a:rPr lang="en-US" dirty="0" err="1"/>
              <a:t>kırık</a:t>
            </a:r>
            <a:r>
              <a:rPr lang="en-US" dirty="0"/>
              <a:t> </a:t>
            </a:r>
            <a:r>
              <a:rPr lang="en-US" dirty="0" err="1"/>
              <a:t>eğilimine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açan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 smtClean="0"/>
              <a:t>bozukluğudur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ABD’de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milyondan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 smtClean="0"/>
              <a:t>yetişkinde</a:t>
            </a:r>
            <a:r>
              <a:rPr lang="en-US" dirty="0" smtClean="0"/>
              <a:t>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43 </a:t>
            </a:r>
            <a:r>
              <a:rPr lang="en-US" dirty="0" err="1" smtClean="0"/>
              <a:t>milyondan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kişide</a:t>
            </a:r>
            <a:r>
              <a:rPr lang="en-US" dirty="0" smtClean="0"/>
              <a:t> de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kütlesi</a:t>
            </a:r>
            <a:r>
              <a:rPr lang="en-US" dirty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tahmin</a:t>
            </a:r>
            <a:r>
              <a:rPr lang="en-US" dirty="0" smtClean="0"/>
              <a:t> </a:t>
            </a:r>
            <a:r>
              <a:rPr lang="en-US" dirty="0" err="1" smtClean="0"/>
              <a:t>edilmektedir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Hastalığın</a:t>
            </a:r>
            <a:r>
              <a:rPr lang="en-US" dirty="0" smtClean="0"/>
              <a:t> </a:t>
            </a:r>
            <a:r>
              <a:rPr lang="en-US" dirty="0" err="1"/>
              <a:t>tıbbi</a:t>
            </a:r>
            <a:r>
              <a:rPr lang="en-US" dirty="0"/>
              <a:t>,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 smtClean="0"/>
              <a:t>sonuçları;kırıklara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/>
              <a:t>engellilik</a:t>
            </a:r>
            <a:r>
              <a:rPr lang="en-US" dirty="0" smtClean="0"/>
              <a:t>, </a:t>
            </a:r>
            <a:r>
              <a:rPr lang="en-US" dirty="0" err="1"/>
              <a:t>ölüm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maliyetleri</a:t>
            </a:r>
            <a:r>
              <a:rPr lang="en-US" dirty="0" smtClean="0"/>
              <a:t> </a:t>
            </a:r>
            <a:r>
              <a:rPr lang="en-US" dirty="0" err="1" smtClean="0"/>
              <a:t>içermektedir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dirty="0" err="1"/>
              <a:t>yayınlar</a:t>
            </a:r>
            <a:r>
              <a:rPr lang="en-US" dirty="0"/>
              <a:t>, </a:t>
            </a:r>
            <a:r>
              <a:rPr lang="en-US" dirty="0" err="1"/>
              <a:t>osteoporozla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kırıkların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, </a:t>
            </a:r>
            <a:r>
              <a:rPr lang="en-US" dirty="0" err="1"/>
              <a:t>önleme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</a:t>
            </a:r>
            <a:r>
              <a:rPr lang="en-US" dirty="0" err="1"/>
              <a:t>yetersizlikleri</a:t>
            </a:r>
            <a:r>
              <a:rPr lang="en-US" dirty="0"/>
              <a:t> </a:t>
            </a:r>
            <a:r>
              <a:rPr lang="en-US" dirty="0" err="1" smtClean="0"/>
              <a:t>belgelemektedir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İsrail'de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bulunması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uzmanların</a:t>
            </a:r>
            <a:r>
              <a:rPr lang="en-US" dirty="0"/>
              <a:t> </a:t>
            </a:r>
            <a:r>
              <a:rPr lang="en-US" dirty="0" err="1"/>
              <a:t>yetersizliği</a:t>
            </a:r>
            <a:r>
              <a:rPr lang="en-US" dirty="0"/>
              <a:t> (</a:t>
            </a:r>
            <a:r>
              <a:rPr lang="en-US" dirty="0" err="1"/>
              <a:t>endokrinologlar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romatologlar</a:t>
            </a:r>
            <a:r>
              <a:rPr lang="en-US" dirty="0"/>
              <a:t>) </a:t>
            </a:r>
            <a:r>
              <a:rPr lang="en-US" dirty="0" err="1"/>
              <a:t>nedeniyle</a:t>
            </a:r>
            <a:r>
              <a:rPr lang="en-US" dirty="0"/>
              <a:t>,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oranda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basamak</a:t>
            </a:r>
            <a:r>
              <a:rPr lang="en-US" dirty="0"/>
              <a:t> </a:t>
            </a:r>
            <a:r>
              <a:rPr lang="en-US" dirty="0" err="1"/>
              <a:t>hekim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edilmektedir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sistemlerinde</a:t>
            </a:r>
            <a:r>
              <a:rPr lang="en-US" dirty="0"/>
              <a:t>, </a:t>
            </a:r>
            <a:r>
              <a:rPr lang="en-US" dirty="0" err="1"/>
              <a:t>pratisyen</a:t>
            </a:r>
            <a:r>
              <a:rPr lang="en-US" dirty="0"/>
              <a:t> </a:t>
            </a:r>
            <a:r>
              <a:rPr lang="en-US" dirty="0" err="1"/>
              <a:t>hekim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err="1"/>
              <a:t>uzmanlarının</a:t>
            </a:r>
            <a:r>
              <a:rPr lang="en-US" dirty="0"/>
              <a:t> da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altındaki</a:t>
            </a:r>
            <a:r>
              <a:rPr lang="en-US" dirty="0"/>
              <a:t>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tanımlamada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tedavisinde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rolü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Böylece</a:t>
            </a:r>
            <a:r>
              <a:rPr lang="en-US" dirty="0"/>
              <a:t>, </a:t>
            </a:r>
            <a:r>
              <a:rPr lang="en-US" dirty="0" err="1"/>
              <a:t>birinci</a:t>
            </a:r>
            <a:r>
              <a:rPr lang="en-US" dirty="0"/>
              <a:t> </a:t>
            </a:r>
            <a:r>
              <a:rPr lang="en-US" dirty="0" err="1"/>
              <a:t>basamak</a:t>
            </a:r>
            <a:r>
              <a:rPr lang="en-US" dirty="0"/>
              <a:t> </a:t>
            </a:r>
            <a:r>
              <a:rPr lang="en-US" dirty="0" err="1"/>
              <a:t>hekimleri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güncellenmiş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önem</a:t>
            </a:r>
            <a:r>
              <a:rPr lang="en-US" dirty="0"/>
              <a:t> </a:t>
            </a:r>
            <a:r>
              <a:rPr lang="en-US" dirty="0" err="1"/>
              <a:t>kazanmaktadır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birinci</a:t>
            </a:r>
            <a:r>
              <a:rPr lang="en-US" dirty="0" smtClean="0"/>
              <a:t> </a:t>
            </a:r>
            <a:r>
              <a:rPr lang="en-US" dirty="0" err="1" smtClean="0"/>
              <a:t>basamak</a:t>
            </a:r>
            <a:r>
              <a:rPr lang="en-US" dirty="0" smtClean="0"/>
              <a:t> </a:t>
            </a:r>
            <a:r>
              <a:rPr lang="en-US" dirty="0" err="1" smtClean="0"/>
              <a:t>hekimlerine</a:t>
            </a:r>
            <a:r>
              <a:rPr lang="en-US" dirty="0" smtClean="0"/>
              <a:t>,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tanısı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mekanizması,mevcut</a:t>
            </a:r>
            <a:r>
              <a:rPr lang="en-US" dirty="0" smtClean="0"/>
              <a:t> </a:t>
            </a:r>
            <a:r>
              <a:rPr lang="en-US" dirty="0" err="1"/>
              <a:t>ilaçların</a:t>
            </a:r>
            <a:r>
              <a:rPr lang="en-US" dirty="0"/>
              <a:t> </a:t>
            </a:r>
            <a:r>
              <a:rPr lang="en-US" dirty="0" err="1" smtClean="0"/>
              <a:t>endikasyonları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hakkındaki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 smtClean="0"/>
              <a:t>amacıyla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anket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 smtClean="0"/>
              <a:t>gönderildi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err="1"/>
              <a:t>Materyal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Metod</a:t>
            </a:r>
            <a:endParaRPr lang="tr-TR" dirty="0"/>
          </a:p>
        </p:txBody>
      </p:sp>
      <p:sp>
        <p:nvSpPr>
          <p:cNvPr id="5" name="Alt Konu Başlığı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75" y="0"/>
            <a:ext cx="4373425" cy="29718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2149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Yöntemi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irinci</a:t>
            </a:r>
            <a:r>
              <a:rPr lang="en-US" dirty="0" smtClean="0"/>
              <a:t> </a:t>
            </a:r>
            <a:r>
              <a:rPr lang="en-US" dirty="0" err="1"/>
              <a:t>basamak</a:t>
            </a:r>
            <a:r>
              <a:rPr lang="en-US" dirty="0"/>
              <a:t> </a:t>
            </a:r>
            <a:r>
              <a:rPr lang="en-US" dirty="0" err="1" smtClean="0"/>
              <a:t>hekimleri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doldurulan</a:t>
            </a:r>
            <a:r>
              <a:rPr lang="en-US" dirty="0" smtClean="0"/>
              <a:t> </a:t>
            </a:r>
            <a:r>
              <a:rPr lang="en-US" dirty="0" err="1"/>
              <a:t>kesitsel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çalışma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Anket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r>
              <a:rPr lang="en-US" dirty="0" smtClean="0"/>
              <a:t>, </a:t>
            </a:r>
            <a:r>
              <a:rPr lang="en-US" dirty="0"/>
              <a:t>2012 </a:t>
            </a:r>
            <a:r>
              <a:rPr lang="en-US" dirty="0" err="1"/>
              <a:t>İsrail</a:t>
            </a:r>
            <a:r>
              <a:rPr lang="en-US" dirty="0"/>
              <a:t> </a:t>
            </a:r>
            <a:r>
              <a:rPr lang="en-US" dirty="0" err="1"/>
              <a:t>Osteoporoz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Kemik</a:t>
            </a:r>
            <a:r>
              <a:rPr lang="en-US" dirty="0"/>
              <a:t> </a:t>
            </a:r>
            <a:r>
              <a:rPr lang="en-US" dirty="0" err="1"/>
              <a:t>Hastalıkları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erneği</a:t>
            </a:r>
            <a:r>
              <a:rPr lang="en-US" dirty="0" smtClean="0"/>
              <a:t> </a:t>
            </a:r>
            <a:r>
              <a:rPr lang="en-US" dirty="0"/>
              <a:t>(IFOB) </a:t>
            </a:r>
            <a:r>
              <a:rPr lang="en-US" dirty="0" err="1" smtClean="0"/>
              <a:t>rehberlerine</a:t>
            </a:r>
            <a:r>
              <a:rPr lang="en-US" dirty="0" smtClean="0"/>
              <a:t> </a:t>
            </a:r>
            <a:r>
              <a:rPr lang="en-US" dirty="0" err="1" smtClean="0"/>
              <a:t>dayalıydı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Osteoporozun</a:t>
            </a:r>
            <a:r>
              <a:rPr lang="en-US" dirty="0"/>
              <a:t> </a:t>
            </a:r>
            <a:r>
              <a:rPr lang="en-US" dirty="0" err="1"/>
              <a:t>teşhisi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çoktan</a:t>
            </a:r>
            <a:r>
              <a:rPr lang="en-US" dirty="0"/>
              <a:t> </a:t>
            </a:r>
            <a:r>
              <a:rPr lang="en-US" dirty="0" err="1"/>
              <a:t>seçmeli</a:t>
            </a:r>
            <a:r>
              <a:rPr lang="en-US" dirty="0"/>
              <a:t> </a:t>
            </a:r>
            <a:r>
              <a:rPr lang="en-US" dirty="0" err="1"/>
              <a:t>sorular</a:t>
            </a:r>
            <a:r>
              <a:rPr lang="en-US" dirty="0"/>
              <a:t> </a:t>
            </a:r>
            <a:r>
              <a:rPr lang="en-US" dirty="0" err="1" smtClean="0"/>
              <a:t>kullanılmıştır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4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pratisyenler</a:t>
            </a:r>
            <a:r>
              <a:rPr lang="en-US" dirty="0" smtClean="0"/>
              <a:t>,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uzmanları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uzmanlığı</a:t>
            </a:r>
            <a:r>
              <a:rPr lang="en-US" dirty="0" smtClean="0"/>
              <a:t> </a:t>
            </a:r>
            <a:r>
              <a:rPr lang="en-US" dirty="0" err="1" smtClean="0"/>
              <a:t>öğrencileri</a:t>
            </a:r>
            <a:r>
              <a:rPr lang="en-US" dirty="0" smtClean="0"/>
              <a:t> </a:t>
            </a:r>
            <a:r>
              <a:rPr lang="en-US" dirty="0" err="1" smtClean="0"/>
              <a:t>çalışmaya</a:t>
            </a:r>
            <a:r>
              <a:rPr lang="en-US" dirty="0" smtClean="0"/>
              <a:t> </a:t>
            </a:r>
            <a:r>
              <a:rPr lang="en-US" dirty="0" err="1" smtClean="0"/>
              <a:t>katıldı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Puan</a:t>
            </a:r>
            <a:r>
              <a:rPr lang="en-US" dirty="0" smtClean="0"/>
              <a:t> </a:t>
            </a:r>
            <a:r>
              <a:rPr lang="en-US" dirty="0" err="1" smtClean="0"/>
              <a:t>aralığı</a:t>
            </a:r>
            <a:r>
              <a:rPr lang="en-US" dirty="0" smtClean="0"/>
              <a:t> 0-100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belirlendi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ilgi</a:t>
            </a:r>
            <a:r>
              <a:rPr lang="en-US" dirty="0" smtClean="0"/>
              <a:t> </a:t>
            </a:r>
            <a:r>
              <a:rPr lang="en-US" dirty="0" err="1" smtClean="0"/>
              <a:t>seviyesi</a:t>
            </a:r>
            <a:r>
              <a:rPr lang="en-US" dirty="0" smtClean="0"/>
              <a:t>, </a:t>
            </a:r>
            <a:r>
              <a:rPr lang="en-US" dirty="0" err="1"/>
              <a:t>yaş</a:t>
            </a:r>
            <a:r>
              <a:rPr lang="en-US" dirty="0"/>
              <a:t> (&lt;40, 40-59 </a:t>
            </a:r>
            <a:r>
              <a:rPr lang="en-US" dirty="0" err="1"/>
              <a:t>ve</a:t>
            </a:r>
            <a:r>
              <a:rPr lang="en-US" dirty="0"/>
              <a:t> 50+ </a:t>
            </a:r>
            <a:r>
              <a:rPr lang="en-US" dirty="0" err="1"/>
              <a:t>yaş</a:t>
            </a:r>
            <a:r>
              <a:rPr lang="en-US" dirty="0"/>
              <a:t>), </a:t>
            </a:r>
            <a:r>
              <a:rPr lang="en-US" dirty="0" err="1"/>
              <a:t>kıdem</a:t>
            </a:r>
            <a:r>
              <a:rPr lang="en-US" dirty="0"/>
              <a:t> (&lt;10, 10-24 </a:t>
            </a:r>
            <a:r>
              <a:rPr lang="en-US" dirty="0" err="1"/>
              <a:t>ve</a:t>
            </a:r>
            <a:r>
              <a:rPr lang="en-US" dirty="0"/>
              <a:t> 25+ </a:t>
            </a:r>
            <a:r>
              <a:rPr lang="en-US" dirty="0" err="1"/>
              <a:t>yıl</a:t>
            </a:r>
            <a:r>
              <a:rPr lang="en-US" dirty="0"/>
              <a:t>), </a:t>
            </a:r>
            <a:r>
              <a:rPr lang="en-US" dirty="0" err="1"/>
              <a:t>cinsiyet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durum </a:t>
            </a:r>
            <a:r>
              <a:rPr lang="en-US" dirty="0" err="1" smtClean="0"/>
              <a:t>karşılaştırıldı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686</TotalTime>
  <Words>683</Words>
  <Application>Microsoft Macintosh PowerPoint</Application>
  <PresentationFormat>Ekran Gösterisi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ＭＳ Ｐゴシック</vt:lpstr>
      <vt:lpstr>Tahoma</vt:lpstr>
      <vt:lpstr>Adjacency</vt:lpstr>
      <vt:lpstr>Osteoporoz Yönetimi: İsrail'de Birinci Basamak Hekimleri Arasında Bilgi, Tutum ve Uygulamaların Değerlendirilmesi</vt:lpstr>
      <vt:lpstr>PowerPoint Sunusu</vt:lpstr>
      <vt:lpstr>Giriş</vt:lpstr>
      <vt:lpstr>Giriş</vt:lpstr>
      <vt:lpstr>Giriş</vt:lpstr>
      <vt:lpstr>Giriş</vt:lpstr>
      <vt:lpstr>Materyal ve Metod</vt:lpstr>
      <vt:lpstr>Çalışma Yöntemi</vt:lpstr>
      <vt:lpstr>PowerPoint Sunusu</vt:lpstr>
      <vt:lpstr>Sonuçlar </vt:lpstr>
      <vt:lpstr>Sonuçlar</vt:lpstr>
      <vt:lpstr>Anket sonuçlarının özeti: Birinci basamak hekimlerinin osteoporozun teşhisi ve tedavisiyle ilgili bilgileri</vt:lpstr>
      <vt:lpstr>Hekimlerin özelliklerine göre osteoporoz hakkında bilgi farklılıkları</vt:lpstr>
      <vt:lpstr>PowerPoint Sunusu</vt:lpstr>
      <vt:lpstr>Osteoporoz Hakkında Bilgi Kaynakları</vt:lpstr>
      <vt:lpstr>Optimal yönetim için zorluklar</vt:lpstr>
      <vt:lpstr>Tartışma</vt:lpstr>
      <vt:lpstr>Tartışma</vt:lpstr>
      <vt:lpstr>Tartışma</vt:lpstr>
      <vt:lpstr>Tartışma</vt:lpstr>
      <vt:lpstr>Tartışma</vt:lpstr>
      <vt:lpstr>Tartışma</vt:lpstr>
      <vt:lpstr>PowerPoint Sunusu</vt:lpstr>
    </vt:vector>
  </TitlesOfParts>
  <Manager/>
  <Company>Microsoft Corporation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Osteoporoz Yönetimi: İsrail'de Birinci Basamak Hekimleri Arasında Bilgi, Tutum ve Uygulamaların Değerlendirilmesi</dc:title>
  <dc:subject/>
  <dc:creator/>
  <cp:keywords/>
  <dc:description/>
  <cp:lastModifiedBy>Microsoft Office Kullanıcısı</cp:lastModifiedBy>
  <cp:revision>41</cp:revision>
  <dcterms:created xsi:type="dcterms:W3CDTF">2005-10-31T20:14:36Z</dcterms:created>
  <dcterms:modified xsi:type="dcterms:W3CDTF">2017-01-18T07:14:09Z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TC100690451033</vt:lpwstr>
  </property>
</Properties>
</file>