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0" r:id="rId15"/>
    <p:sldId id="291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9" r:id="rId31"/>
    <p:sldId id="284" r:id="rId32"/>
    <p:sldId id="285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38070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4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0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7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70782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0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1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0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5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16AA21-1863-4931-97CB-99D0A168701B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835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72C379-9A7C-4C87-A116-CBE9F58B04C5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204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2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8797834" cy="1650611"/>
          </a:xfrm>
        </p:spPr>
        <p:txBody>
          <a:bodyPr/>
          <a:lstStyle/>
          <a:p>
            <a:pPr algn="ctr"/>
            <a:r>
              <a:rPr lang="tr-TR" dirty="0" smtClean="0"/>
              <a:t>Vaka sunumu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8675044" cy="1733007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Arş. Gör. Dr. Sevgi PEKŞEN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KTÜ TIP FAKÜLTESİ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AİLE HEKİMLİĞİ ANABİLİM DALI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19.11.2019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93222" y="665728"/>
            <a:ext cx="10611394" cy="572589"/>
          </a:xfrm>
        </p:spPr>
        <p:txBody>
          <a:bodyPr/>
          <a:lstStyle/>
          <a:p>
            <a:r>
              <a:rPr lang="tr-TR" dirty="0" err="1" smtClean="0"/>
              <a:t>Nodüler</a:t>
            </a:r>
            <a:r>
              <a:rPr lang="tr-TR" dirty="0" smtClean="0"/>
              <a:t> tip BCC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03" y="1238317"/>
            <a:ext cx="6792685" cy="448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3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3223" y="657497"/>
            <a:ext cx="9191897" cy="474617"/>
          </a:xfrm>
        </p:spPr>
        <p:txBody>
          <a:bodyPr/>
          <a:lstStyle/>
          <a:p>
            <a:r>
              <a:rPr lang="tr-TR" dirty="0" err="1" smtClean="0"/>
              <a:t>Yüzeyel</a:t>
            </a:r>
            <a:r>
              <a:rPr lang="tr-TR" dirty="0" smtClean="0"/>
              <a:t> tip BCC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7" y="1282193"/>
            <a:ext cx="7275857" cy="47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3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40972" y="544286"/>
            <a:ext cx="9252857" cy="544286"/>
          </a:xfrm>
        </p:spPr>
        <p:txBody>
          <a:bodyPr/>
          <a:lstStyle/>
          <a:p>
            <a:r>
              <a:rPr lang="tr-TR" dirty="0" smtClean="0"/>
              <a:t>Pigmente BCC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1" y="1208926"/>
            <a:ext cx="7245530" cy="47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1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80308" y="2447108"/>
            <a:ext cx="10358847" cy="2751909"/>
          </a:xfrm>
        </p:spPr>
        <p:txBody>
          <a:bodyPr>
            <a:normAutofit/>
          </a:bodyPr>
          <a:lstStyle/>
          <a:p>
            <a:r>
              <a:rPr lang="tr-TR" dirty="0"/>
              <a:t>Bazal hücreli </a:t>
            </a:r>
            <a:r>
              <a:rPr lang="tr-TR" dirty="0" err="1"/>
              <a:t>karsinom</a:t>
            </a:r>
            <a:r>
              <a:rPr lang="tr-TR" dirty="0"/>
              <a:t> için tedavi seçimi histolojik özelliklere, lezyonun konumuna ve hasta </a:t>
            </a:r>
            <a:r>
              <a:rPr lang="tr-TR" dirty="0" smtClean="0"/>
              <a:t>özelliklerine bağlı</a:t>
            </a:r>
          </a:p>
          <a:p>
            <a:r>
              <a:rPr lang="tr-TR" dirty="0" smtClean="0"/>
              <a:t>Cerrahi dışı tedavi seçenekleri radyoterapi, </a:t>
            </a:r>
            <a:r>
              <a:rPr lang="tr-TR" dirty="0" err="1"/>
              <a:t>f</a:t>
            </a:r>
            <a:r>
              <a:rPr lang="tr-TR" dirty="0" err="1" smtClean="0"/>
              <a:t>otodinamik</a:t>
            </a:r>
            <a:r>
              <a:rPr lang="tr-TR" dirty="0" smtClean="0"/>
              <a:t> terapi, </a:t>
            </a:r>
            <a:r>
              <a:rPr lang="tr-TR" dirty="0"/>
              <a:t>f</a:t>
            </a:r>
            <a:r>
              <a:rPr lang="tr-TR" dirty="0" smtClean="0"/>
              <a:t>armakolojik terapi ( (</a:t>
            </a:r>
            <a:r>
              <a:rPr lang="tr-TR" dirty="0" err="1" smtClean="0"/>
              <a:t>fluorourasil</a:t>
            </a:r>
            <a:r>
              <a:rPr lang="tr-TR" dirty="0" smtClean="0"/>
              <a:t> , </a:t>
            </a:r>
            <a:r>
              <a:rPr lang="tr-TR" dirty="0" err="1" smtClean="0"/>
              <a:t>imikimod</a:t>
            </a:r>
            <a:r>
              <a:rPr lang="tr-TR" dirty="0" smtClean="0"/>
              <a:t>) ve </a:t>
            </a:r>
            <a:r>
              <a:rPr lang="tr-TR" dirty="0" err="1" smtClean="0"/>
              <a:t>topikal</a:t>
            </a:r>
            <a:r>
              <a:rPr lang="tr-TR" dirty="0" smtClean="0"/>
              <a:t> </a:t>
            </a:r>
            <a:r>
              <a:rPr lang="tr-TR" dirty="0"/>
              <a:t>kemoterapi </a:t>
            </a:r>
            <a:endParaRPr lang="tr-TR" dirty="0" smtClean="0"/>
          </a:p>
          <a:p>
            <a:r>
              <a:rPr lang="tr-TR" dirty="0" smtClean="0"/>
              <a:t>Tümör </a:t>
            </a:r>
            <a:r>
              <a:rPr lang="tr-TR" dirty="0" err="1"/>
              <a:t>rekürrens</a:t>
            </a:r>
            <a:r>
              <a:rPr lang="tr-TR" dirty="0"/>
              <a:t> oranları ve </a:t>
            </a:r>
            <a:r>
              <a:rPr lang="tr-TR" dirty="0" smtClean="0"/>
              <a:t>maliyet etkinlik dikkate </a:t>
            </a:r>
            <a:r>
              <a:rPr lang="tr-TR" dirty="0"/>
              <a:t>alındığında </a:t>
            </a:r>
            <a:r>
              <a:rPr lang="tr-TR" dirty="0" smtClean="0"/>
              <a:t>cerrahi </a:t>
            </a:r>
            <a:r>
              <a:rPr lang="tr-TR" dirty="0" err="1" smtClean="0"/>
              <a:t>eksizyon</a:t>
            </a:r>
            <a:r>
              <a:rPr lang="tr-TR" dirty="0" smtClean="0"/>
              <a:t> tedavide </a:t>
            </a:r>
            <a:r>
              <a:rPr lang="tr-TR" dirty="0"/>
              <a:t>ilk </a:t>
            </a:r>
            <a:r>
              <a:rPr lang="tr-TR" dirty="0" smtClean="0"/>
              <a:t>seçenek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531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Skuamoz</a:t>
            </a:r>
            <a:r>
              <a:rPr lang="tr-TR" dirty="0" smtClean="0"/>
              <a:t> Hücreli Cilt Kanseri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767840"/>
            <a:ext cx="9601200" cy="4099560"/>
          </a:xfrm>
        </p:spPr>
        <p:txBody>
          <a:bodyPr>
            <a:normAutofit/>
          </a:bodyPr>
          <a:lstStyle/>
          <a:p>
            <a:r>
              <a:rPr lang="tr-TR" dirty="0" err="1"/>
              <a:t>E</a:t>
            </a:r>
            <a:r>
              <a:rPr lang="tr-TR" dirty="0" err="1" smtClean="0"/>
              <a:t>pidermal</a:t>
            </a:r>
            <a:r>
              <a:rPr lang="tr-TR" dirty="0" smtClean="0"/>
              <a:t> </a:t>
            </a:r>
            <a:r>
              <a:rPr lang="tr-TR" dirty="0" err="1" smtClean="0"/>
              <a:t>keratinositlerden</a:t>
            </a:r>
            <a:r>
              <a:rPr lang="tr-TR" dirty="0" smtClean="0"/>
              <a:t> kaynaklanan </a:t>
            </a:r>
            <a:r>
              <a:rPr lang="tr-TR" dirty="0" err="1"/>
              <a:t>malign</a:t>
            </a:r>
            <a:r>
              <a:rPr lang="tr-TR" dirty="0"/>
              <a:t> </a:t>
            </a:r>
            <a:r>
              <a:rPr lang="tr-TR" dirty="0" smtClean="0"/>
              <a:t>tümör</a:t>
            </a:r>
          </a:p>
          <a:p>
            <a:r>
              <a:rPr lang="tr-TR" dirty="0" smtClean="0"/>
              <a:t>Klinik oldukça değişken fakat güneşe maruz kalan bölgelerde iyileşmeyen lezyon varlığında akla gelmeli</a:t>
            </a:r>
          </a:p>
          <a:p>
            <a:r>
              <a:rPr lang="tr-TR" dirty="0"/>
              <a:t>Sınırları belirsiz, sert, </a:t>
            </a:r>
            <a:r>
              <a:rPr lang="tr-TR" dirty="0" err="1"/>
              <a:t>eritemli</a:t>
            </a:r>
            <a:r>
              <a:rPr lang="tr-TR" dirty="0" smtClean="0"/>
              <a:t>, deriden </a:t>
            </a:r>
            <a:r>
              <a:rPr lang="tr-TR" dirty="0"/>
              <a:t>kabarık </a:t>
            </a:r>
            <a:r>
              <a:rPr lang="tr-TR" dirty="0" smtClean="0"/>
              <a:t>nodüller, santral nekroz, </a:t>
            </a:r>
            <a:r>
              <a:rPr lang="tr-TR" dirty="0" err="1" smtClean="0"/>
              <a:t>ülserasyonlar</a:t>
            </a:r>
            <a:endParaRPr lang="tr-TR" dirty="0" smtClean="0"/>
          </a:p>
          <a:p>
            <a:r>
              <a:rPr lang="tr-TR" dirty="0" err="1" smtClean="0"/>
              <a:t>BCC’ye</a:t>
            </a:r>
            <a:r>
              <a:rPr lang="tr-TR" dirty="0" smtClean="0"/>
              <a:t> benzer ancak daha kabarık ve kabuklu</a:t>
            </a:r>
          </a:p>
          <a:p>
            <a:r>
              <a:rPr lang="tr-TR" dirty="0" err="1" smtClean="0"/>
              <a:t>Aktinik</a:t>
            </a:r>
            <a:r>
              <a:rPr lang="tr-TR" dirty="0" smtClean="0"/>
              <a:t> </a:t>
            </a:r>
            <a:r>
              <a:rPr lang="tr-TR" dirty="0" err="1" smtClean="0"/>
              <a:t>keratoz</a:t>
            </a:r>
            <a:r>
              <a:rPr lang="tr-TR" dirty="0" smtClean="0"/>
              <a:t>, </a:t>
            </a:r>
            <a:r>
              <a:rPr lang="tr-TR" dirty="0" err="1" smtClean="0"/>
              <a:t>bowen</a:t>
            </a:r>
            <a:r>
              <a:rPr lang="tr-TR" dirty="0" smtClean="0"/>
              <a:t> hastalığı, kronik </a:t>
            </a:r>
            <a:r>
              <a:rPr lang="tr-TR" dirty="0" err="1" smtClean="0"/>
              <a:t>skar</a:t>
            </a:r>
            <a:r>
              <a:rPr lang="tr-TR" dirty="0"/>
              <a:t> </a:t>
            </a:r>
            <a:r>
              <a:rPr lang="tr-TR" dirty="0" smtClean="0"/>
              <a:t>alanları, </a:t>
            </a:r>
            <a:r>
              <a:rPr lang="tr-TR" dirty="0" err="1" smtClean="0"/>
              <a:t>lökoplaki</a:t>
            </a:r>
            <a:r>
              <a:rPr lang="tr-TR" dirty="0" smtClean="0"/>
              <a:t>, </a:t>
            </a:r>
            <a:r>
              <a:rPr lang="tr-TR" dirty="0" err="1" smtClean="0"/>
              <a:t>eritroplaki</a:t>
            </a:r>
            <a:r>
              <a:rPr lang="tr-TR" dirty="0" smtClean="0"/>
              <a:t> zemininde gelişebilmekte</a:t>
            </a:r>
          </a:p>
          <a:p>
            <a:r>
              <a:rPr lang="tr-TR" dirty="0"/>
              <a:t>M</a:t>
            </a:r>
            <a:r>
              <a:rPr lang="tr-TR" dirty="0" smtClean="0"/>
              <a:t>etastaz </a:t>
            </a:r>
            <a:r>
              <a:rPr lang="tr-TR" dirty="0"/>
              <a:t>oranı % 0,5 ile 6 </a:t>
            </a:r>
            <a:r>
              <a:rPr lang="tr-TR" dirty="0" smtClean="0"/>
              <a:t>arasında, metastaz </a:t>
            </a:r>
            <a:r>
              <a:rPr lang="tr-TR" dirty="0"/>
              <a:t>genellikle tanıdan 1-3 yıl </a:t>
            </a:r>
            <a:r>
              <a:rPr lang="tr-TR" dirty="0" smtClean="0"/>
              <a:t>sonra </a:t>
            </a:r>
            <a:r>
              <a:rPr lang="tr-TR" dirty="0"/>
              <a:t>ve sıklıkla bölgesel lenf </a:t>
            </a:r>
            <a:r>
              <a:rPr lang="tr-TR" dirty="0" err="1"/>
              <a:t>nodlarına</a:t>
            </a:r>
            <a:r>
              <a:rPr lang="tr-TR" dirty="0"/>
              <a:t> 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757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JCAS-5-3-g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8" y="1102270"/>
            <a:ext cx="5398680" cy="40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41" y="1566053"/>
            <a:ext cx="4116245" cy="358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38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Malign</a:t>
            </a:r>
            <a:r>
              <a:rPr lang="tr-TR" dirty="0" smtClean="0"/>
              <a:t> </a:t>
            </a:r>
            <a:r>
              <a:rPr lang="tr-TR" dirty="0" err="1" smtClean="0"/>
              <a:t>Melanom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</a:t>
            </a:r>
            <a:r>
              <a:rPr lang="tr-TR" dirty="0" err="1" smtClean="0"/>
              <a:t>elanositik</a:t>
            </a:r>
            <a:r>
              <a:rPr lang="tr-TR" dirty="0" smtClean="0"/>
              <a:t> </a:t>
            </a:r>
            <a:r>
              <a:rPr lang="tr-TR" dirty="0"/>
              <a:t>kökenli bir </a:t>
            </a:r>
            <a:r>
              <a:rPr lang="tr-TR" dirty="0" err="1" smtClean="0"/>
              <a:t>malignite</a:t>
            </a:r>
            <a:r>
              <a:rPr lang="tr-TR" dirty="0" smtClean="0"/>
              <a:t> (cilt,</a:t>
            </a:r>
            <a:r>
              <a:rPr lang="tr-TR" dirty="0"/>
              <a:t> mukozalar, </a:t>
            </a:r>
            <a:r>
              <a:rPr lang="tr-TR" dirty="0" err="1"/>
              <a:t>meninksler</a:t>
            </a:r>
            <a:r>
              <a:rPr lang="tr-TR" dirty="0"/>
              <a:t>, göz ve iç </a:t>
            </a:r>
            <a:r>
              <a:rPr lang="tr-TR" dirty="0" smtClean="0"/>
              <a:t>organlar)</a:t>
            </a:r>
          </a:p>
          <a:p>
            <a:r>
              <a:rPr lang="tr-TR" dirty="0"/>
              <a:t>T</a:t>
            </a:r>
            <a:r>
              <a:rPr lang="tr-TR" dirty="0" smtClean="0"/>
              <a:t>üm </a:t>
            </a:r>
            <a:r>
              <a:rPr lang="tr-TR" dirty="0"/>
              <a:t>deri kanserlerinin yaklaşık %</a:t>
            </a:r>
            <a:r>
              <a:rPr lang="tr-TR" dirty="0" smtClean="0"/>
              <a:t>2’si</a:t>
            </a:r>
          </a:p>
          <a:p>
            <a:r>
              <a:rPr lang="tr-TR" dirty="0"/>
              <a:t>D</a:t>
            </a:r>
            <a:r>
              <a:rPr lang="tr-TR" dirty="0" smtClean="0"/>
              <a:t>eri </a:t>
            </a:r>
            <a:r>
              <a:rPr lang="tr-TR" dirty="0"/>
              <a:t>kanserlerine bağlı ölümlerin önde gelen </a:t>
            </a:r>
            <a:r>
              <a:rPr lang="tr-TR" dirty="0" smtClean="0"/>
              <a:t>nedeni</a:t>
            </a:r>
          </a:p>
          <a:p>
            <a:r>
              <a:rPr lang="tr-TR" dirty="0"/>
              <a:t>B</a:t>
            </a:r>
            <a:r>
              <a:rPr lang="tr-TR" dirty="0" smtClean="0"/>
              <a:t>aşlıca </a:t>
            </a:r>
            <a:r>
              <a:rPr lang="tr-TR" dirty="0"/>
              <a:t>risk faktörleri; </a:t>
            </a:r>
            <a:r>
              <a:rPr lang="tr-TR" dirty="0" smtClean="0"/>
              <a:t>açık ten rengi, ultraviyole </a:t>
            </a:r>
            <a:r>
              <a:rPr lang="tr-TR" dirty="0" err="1" smtClean="0"/>
              <a:t>maruziyeti</a:t>
            </a:r>
            <a:r>
              <a:rPr lang="tr-TR" dirty="0" smtClean="0"/>
              <a:t>, </a:t>
            </a:r>
            <a:r>
              <a:rPr lang="tr-TR" dirty="0"/>
              <a:t>genetik </a:t>
            </a:r>
            <a:r>
              <a:rPr lang="tr-TR" dirty="0" smtClean="0"/>
              <a:t>zemin, </a:t>
            </a:r>
            <a:r>
              <a:rPr lang="tr-TR" dirty="0"/>
              <a:t>önceden var olan </a:t>
            </a:r>
            <a:r>
              <a:rPr lang="tr-TR" dirty="0" err="1"/>
              <a:t>melanositik</a:t>
            </a:r>
            <a:r>
              <a:rPr lang="tr-TR" dirty="0"/>
              <a:t> </a:t>
            </a:r>
            <a:r>
              <a:rPr lang="tr-TR" dirty="0" err="1"/>
              <a:t>nevus</a:t>
            </a:r>
            <a:r>
              <a:rPr lang="tr-TR" dirty="0"/>
              <a:t> </a:t>
            </a:r>
            <a:r>
              <a:rPr lang="tr-TR" dirty="0" smtClean="0"/>
              <a:t>sayısı ( &gt;100) , </a:t>
            </a:r>
            <a:r>
              <a:rPr lang="tr-TR" dirty="0" err="1"/>
              <a:t>displastik</a:t>
            </a:r>
            <a:r>
              <a:rPr lang="tr-TR" dirty="0"/>
              <a:t> </a:t>
            </a:r>
            <a:r>
              <a:rPr lang="tr-TR" dirty="0" err="1"/>
              <a:t>nevus</a:t>
            </a:r>
            <a:r>
              <a:rPr lang="tr-TR" dirty="0"/>
              <a:t> varlığı ve geçirilmiş </a:t>
            </a:r>
            <a:r>
              <a:rPr lang="tr-TR" dirty="0" err="1"/>
              <a:t>melanom</a:t>
            </a:r>
            <a:r>
              <a:rPr lang="tr-TR" dirty="0"/>
              <a:t> </a:t>
            </a:r>
            <a:r>
              <a:rPr lang="tr-TR" dirty="0" smtClean="0"/>
              <a:t>öyküsü</a:t>
            </a:r>
          </a:p>
          <a:p>
            <a:r>
              <a:rPr lang="tr-TR" dirty="0"/>
              <a:t>%8-12 oranında </a:t>
            </a:r>
            <a:r>
              <a:rPr lang="tr-TR" dirty="0" smtClean="0"/>
              <a:t>ailesel</a:t>
            </a:r>
          </a:p>
        </p:txBody>
      </p:sp>
    </p:spTree>
    <p:extLst>
      <p:ext uri="{BB962C8B-B14F-4D97-AF65-F5344CB8AC3E}">
        <p14:creationId xmlns:p14="http://schemas.microsoft.com/office/powerpoint/2010/main" val="644310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3851" y="1206137"/>
            <a:ext cx="9601200" cy="3581400"/>
          </a:xfrm>
        </p:spPr>
        <p:txBody>
          <a:bodyPr>
            <a:normAutofit/>
          </a:bodyPr>
          <a:lstStyle/>
          <a:p>
            <a:r>
              <a:rPr lang="tr-TR" dirty="0"/>
              <a:t>Tümör genellikle açık kahverengi bir </a:t>
            </a:r>
            <a:r>
              <a:rPr lang="tr-TR" dirty="0" err="1"/>
              <a:t>makül</a:t>
            </a:r>
            <a:r>
              <a:rPr lang="tr-TR" dirty="0"/>
              <a:t> </a:t>
            </a:r>
            <a:r>
              <a:rPr lang="tr-TR" dirty="0" smtClean="0"/>
              <a:t>şeklinde</a:t>
            </a:r>
          </a:p>
          <a:p>
            <a:r>
              <a:rPr lang="tr-TR" dirty="0"/>
              <a:t>H</a:t>
            </a:r>
            <a:r>
              <a:rPr lang="tr-TR" dirty="0" smtClean="0"/>
              <a:t>afifçe </a:t>
            </a:r>
            <a:r>
              <a:rPr lang="tr-TR" dirty="0"/>
              <a:t>kabararak yavaşça çevreye doğru genişlemeye </a:t>
            </a:r>
            <a:r>
              <a:rPr lang="tr-TR" dirty="0" smtClean="0"/>
              <a:t>eğilimi</a:t>
            </a:r>
          </a:p>
          <a:p>
            <a:r>
              <a:rPr lang="tr-TR" dirty="0" smtClean="0"/>
              <a:t>Yuvarlak </a:t>
            </a:r>
            <a:r>
              <a:rPr lang="tr-TR" dirty="0"/>
              <a:t>veya düzensiz şekilli lezyonun sınırları </a:t>
            </a:r>
            <a:r>
              <a:rPr lang="tr-TR" dirty="0" smtClean="0"/>
              <a:t> </a:t>
            </a:r>
            <a:r>
              <a:rPr lang="tr-TR" dirty="0"/>
              <a:t>çoğu zaman girintili </a:t>
            </a:r>
            <a:r>
              <a:rPr lang="tr-TR" dirty="0" smtClean="0"/>
              <a:t>çıkıntılı</a:t>
            </a:r>
          </a:p>
          <a:p>
            <a:r>
              <a:rPr lang="tr-TR" dirty="0" smtClean="0"/>
              <a:t>Zamanla alacalı </a:t>
            </a:r>
            <a:r>
              <a:rPr lang="tr-TR" dirty="0"/>
              <a:t>renkli, kenarları çentikli bir </a:t>
            </a:r>
            <a:r>
              <a:rPr lang="tr-TR" dirty="0" smtClean="0"/>
              <a:t>plak</a:t>
            </a:r>
          </a:p>
          <a:p>
            <a:r>
              <a:rPr lang="tr-TR" dirty="0" err="1"/>
              <a:t>H</a:t>
            </a:r>
            <a:r>
              <a:rPr lang="tr-TR" dirty="0" err="1" smtClean="0"/>
              <a:t>ipopigmente</a:t>
            </a:r>
            <a:r>
              <a:rPr lang="tr-TR" dirty="0" smtClean="0"/>
              <a:t> </a:t>
            </a:r>
            <a:r>
              <a:rPr lang="tr-TR" dirty="0"/>
              <a:t>veya göreceli olarak çökük alanlar şeklinde “kısmi” regresyon </a:t>
            </a:r>
            <a:r>
              <a:rPr lang="tr-TR" dirty="0" smtClean="0"/>
              <a:t>işaretleri</a:t>
            </a:r>
          </a:p>
          <a:p>
            <a:r>
              <a:rPr lang="tr-TR" dirty="0" err="1"/>
              <a:t>MM’nin</a:t>
            </a:r>
            <a:r>
              <a:rPr lang="tr-TR" dirty="0"/>
              <a:t> tipik renkleri olarak siyah ve kahverengi baskın olmakla birlikte mavi, pembe, kırmızı, sarı, gri ve beyaz odaklar </a:t>
            </a:r>
          </a:p>
        </p:txBody>
      </p:sp>
    </p:spTree>
    <p:extLst>
      <p:ext uri="{BB962C8B-B14F-4D97-AF65-F5344CB8AC3E}">
        <p14:creationId xmlns:p14="http://schemas.microsoft.com/office/powerpoint/2010/main" val="3323262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8" y="703401"/>
            <a:ext cx="6609806" cy="53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5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37" y="775254"/>
            <a:ext cx="5904412" cy="53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0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7" y="2121408"/>
            <a:ext cx="10625763" cy="261605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</a:t>
            </a:r>
            <a:r>
              <a:rPr lang="tr-TR" sz="3200" dirty="0" smtClean="0"/>
              <a:t>GÖZ ALTINDA PİGMENTLİ LEZYON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6" y="3090386"/>
            <a:ext cx="10058400" cy="8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7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16" y="763057"/>
            <a:ext cx="6818811" cy="55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48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5" y="995824"/>
            <a:ext cx="6069875" cy="53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36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23" y="1450125"/>
            <a:ext cx="5059680" cy="45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60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7" y="1091865"/>
            <a:ext cx="5521234" cy="48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0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33" y="1584961"/>
            <a:ext cx="5498097" cy="40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74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24" y="1097279"/>
            <a:ext cx="5392716" cy="463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55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15" y="1558834"/>
            <a:ext cx="5652983" cy="3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70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02" y="686289"/>
            <a:ext cx="6395679" cy="49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59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Melanom</a:t>
            </a:r>
            <a:r>
              <a:rPr lang="tr-TR" dirty="0"/>
              <a:t> tedavisiz </a:t>
            </a:r>
            <a:r>
              <a:rPr lang="tr-TR" dirty="0" smtClean="0"/>
              <a:t>kaldığında </a:t>
            </a:r>
            <a:r>
              <a:rPr lang="tr-TR" dirty="0"/>
              <a:t>büyük çoğunlukla metastaz yaparak ölümle </a:t>
            </a:r>
            <a:r>
              <a:rPr lang="tr-TR" dirty="0" smtClean="0"/>
              <a:t>sonuçlanmakta</a:t>
            </a:r>
          </a:p>
          <a:p>
            <a:r>
              <a:rPr lang="tr-TR" dirty="0" err="1" smtClean="0"/>
              <a:t>Melanoma</a:t>
            </a:r>
            <a:r>
              <a:rPr lang="tr-TR" dirty="0" smtClean="0"/>
              <a:t> </a:t>
            </a:r>
            <a:r>
              <a:rPr lang="tr-TR" dirty="0"/>
              <a:t>bağlı ölümlerin önemli bölümü önlenebilir </a:t>
            </a:r>
            <a:endParaRPr lang="tr-TR" dirty="0" smtClean="0"/>
          </a:p>
          <a:p>
            <a:r>
              <a:rPr lang="tr-TR" dirty="0" smtClean="0"/>
              <a:t>MM </a:t>
            </a:r>
            <a:r>
              <a:rPr lang="tr-TR" dirty="0"/>
              <a:t>tanısında gecikme başlıca hastaların pigmente tümörlerin riski konusundaki bilgisizliğine veya ihmalkarlığına, bazen de genel tıpla uğraşan hekimlerin şüpheli lezyonları olan hastaları konunun uzmanlarına sevk etmekte gecikmelerine </a:t>
            </a:r>
            <a:r>
              <a:rPr lang="tr-TR" dirty="0" smtClean="0"/>
              <a:t>bağlı!!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8169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Melanositik</a:t>
            </a:r>
            <a:r>
              <a:rPr lang="tr-TR" dirty="0"/>
              <a:t> </a:t>
            </a:r>
            <a:r>
              <a:rPr lang="tr-TR" dirty="0" err="1"/>
              <a:t>nevüs</a:t>
            </a: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870857"/>
            <a:ext cx="9601200" cy="5669280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Konjenital</a:t>
            </a:r>
            <a:r>
              <a:rPr lang="tr-TR" dirty="0" smtClean="0"/>
              <a:t> veya </a:t>
            </a:r>
            <a:r>
              <a:rPr lang="tr-TR" dirty="0" err="1" smtClean="0"/>
              <a:t>edinsel</a:t>
            </a:r>
            <a:endParaRPr lang="tr-TR" dirty="0" smtClean="0"/>
          </a:p>
          <a:p>
            <a:r>
              <a:rPr lang="tr-TR" dirty="0" smtClean="0"/>
              <a:t>Beyaz ırkta her insanda ortalama 20 adet mevcut</a:t>
            </a:r>
          </a:p>
          <a:p>
            <a:r>
              <a:rPr lang="tr-TR" dirty="0" smtClean="0"/>
              <a:t>Genelde ilk 3-4 </a:t>
            </a:r>
            <a:r>
              <a:rPr lang="tr-TR" dirty="0" err="1" smtClean="0"/>
              <a:t>dekatta</a:t>
            </a:r>
            <a:r>
              <a:rPr lang="tr-TR" dirty="0" smtClean="0"/>
              <a:t> </a:t>
            </a:r>
            <a:endParaRPr lang="tr-TR" dirty="0" smtClean="0"/>
          </a:p>
          <a:p>
            <a:r>
              <a:rPr lang="tr-TR" dirty="0"/>
              <a:t>S</a:t>
            </a:r>
            <a:r>
              <a:rPr lang="tr-TR" dirty="0" smtClean="0"/>
              <a:t>imetrik</a:t>
            </a:r>
            <a:r>
              <a:rPr lang="tr-TR" dirty="0"/>
              <a:t>, pürüzsüz, </a:t>
            </a:r>
            <a:r>
              <a:rPr lang="tr-TR" dirty="0" smtClean="0"/>
              <a:t>pembeden </a:t>
            </a:r>
            <a:r>
              <a:rPr lang="tr-TR" dirty="0"/>
              <a:t>kahverengine </a:t>
            </a:r>
            <a:r>
              <a:rPr lang="tr-TR" dirty="0" smtClean="0"/>
              <a:t>çeşitli renklerde, </a:t>
            </a:r>
            <a:r>
              <a:rPr lang="tr-TR" dirty="0"/>
              <a:t>düz veya </a:t>
            </a:r>
            <a:r>
              <a:rPr lang="tr-TR" dirty="0" smtClean="0"/>
              <a:t>kabarık</a:t>
            </a:r>
          </a:p>
          <a:p>
            <a:r>
              <a:rPr lang="tr-TR" dirty="0" err="1"/>
              <a:t>B</a:t>
            </a:r>
            <a:r>
              <a:rPr lang="tr-TR" dirty="0" err="1" smtClean="0"/>
              <a:t>enign</a:t>
            </a:r>
            <a:r>
              <a:rPr lang="tr-TR" dirty="0"/>
              <a:t>, </a:t>
            </a:r>
            <a:r>
              <a:rPr lang="tr-TR" dirty="0" err="1" smtClean="0"/>
              <a:t>verrüköz</a:t>
            </a:r>
            <a:r>
              <a:rPr lang="tr-TR" dirty="0" smtClean="0"/>
              <a:t>, </a:t>
            </a:r>
            <a:r>
              <a:rPr lang="tr-TR" dirty="0" err="1"/>
              <a:t>polipoid</a:t>
            </a:r>
            <a:r>
              <a:rPr lang="tr-TR" dirty="0"/>
              <a:t> veya sapsız bir </a:t>
            </a:r>
            <a:r>
              <a:rPr lang="tr-TR" dirty="0" smtClean="0"/>
              <a:t>lezyon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39" y="3795038"/>
            <a:ext cx="2824378" cy="255860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02" y="3785703"/>
            <a:ext cx="3374806" cy="2567941"/>
          </a:xfrm>
          <a:prstGeom prst="rect">
            <a:avLst/>
          </a:prstGeom>
        </p:spPr>
      </p:pic>
      <p:pic>
        <p:nvPicPr>
          <p:cNvPr id="1026" name="Picture 2" descr="kıllı nevüs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68" y="3705497"/>
            <a:ext cx="2434689" cy="27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6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A</a:t>
            </a:r>
            <a:r>
              <a:rPr lang="tr-TR" dirty="0" err="1" smtClean="0"/>
              <a:t>namnez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58 yaş erkek hasta</a:t>
            </a:r>
          </a:p>
          <a:p>
            <a:r>
              <a:rPr lang="tr-TR" dirty="0"/>
              <a:t>S</a:t>
            </a:r>
            <a:r>
              <a:rPr lang="tr-TR" dirty="0" smtClean="0"/>
              <a:t>ağ alt göz kapağının alt </a:t>
            </a:r>
            <a:r>
              <a:rPr lang="tr-TR" dirty="0" err="1" smtClean="0"/>
              <a:t>lateral</a:t>
            </a:r>
            <a:r>
              <a:rPr lang="tr-TR" dirty="0" smtClean="0"/>
              <a:t> tarafında </a:t>
            </a:r>
            <a:r>
              <a:rPr lang="tr-TR" dirty="0" smtClean="0"/>
              <a:t>aylar önce ortaya </a:t>
            </a:r>
            <a:r>
              <a:rPr lang="tr-TR" dirty="0" smtClean="0"/>
              <a:t>çıkan </a:t>
            </a:r>
            <a:r>
              <a:rPr lang="tr-TR" dirty="0" err="1" smtClean="0"/>
              <a:t>asemptomatik</a:t>
            </a:r>
            <a:r>
              <a:rPr lang="tr-TR" dirty="0" smtClean="0"/>
              <a:t> tek lezyon</a:t>
            </a:r>
          </a:p>
          <a:p>
            <a:r>
              <a:rPr lang="tr-TR" dirty="0"/>
              <a:t>L</a:t>
            </a:r>
            <a:r>
              <a:rPr lang="tr-TR" dirty="0" smtClean="0"/>
              <a:t>ezyonun </a:t>
            </a:r>
            <a:r>
              <a:rPr lang="tr-TR" dirty="0"/>
              <a:t>büyüklüğü veya rengi </a:t>
            </a:r>
            <a:r>
              <a:rPr lang="tr-TR" dirty="0" smtClean="0"/>
              <a:t>değişmemiş</a:t>
            </a:r>
          </a:p>
          <a:p>
            <a:r>
              <a:rPr lang="tr-TR" dirty="0" smtClean="0"/>
              <a:t>Kanama veya drenaj olmamış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26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6949" y="984069"/>
            <a:ext cx="9805851" cy="4883331"/>
          </a:xfrm>
        </p:spPr>
        <p:txBody>
          <a:bodyPr/>
          <a:lstStyle/>
          <a:p>
            <a:r>
              <a:rPr lang="tr-TR" dirty="0" err="1" smtClean="0"/>
              <a:t>Melanositik</a:t>
            </a:r>
            <a:r>
              <a:rPr lang="tr-TR" dirty="0" smtClean="0"/>
              <a:t> </a:t>
            </a:r>
            <a:r>
              <a:rPr lang="tr-TR" dirty="0" err="1" smtClean="0"/>
              <a:t>nevüsler</a:t>
            </a:r>
            <a:r>
              <a:rPr lang="tr-TR" dirty="0" smtClean="0"/>
              <a:t> </a:t>
            </a:r>
            <a:r>
              <a:rPr lang="tr-TR" dirty="0" err="1" smtClean="0"/>
              <a:t>konjenital</a:t>
            </a:r>
            <a:r>
              <a:rPr lang="tr-TR" dirty="0" smtClean="0"/>
              <a:t> veya </a:t>
            </a:r>
            <a:r>
              <a:rPr lang="tr-TR" dirty="0" err="1" smtClean="0"/>
              <a:t>edinsel</a:t>
            </a:r>
            <a:r>
              <a:rPr lang="tr-TR" dirty="0" smtClean="0"/>
              <a:t> meydana gelebilen </a:t>
            </a:r>
            <a:r>
              <a:rPr lang="tr-TR" dirty="0" err="1" smtClean="0"/>
              <a:t>bening</a:t>
            </a:r>
            <a:r>
              <a:rPr lang="tr-TR" dirty="0" smtClean="0"/>
              <a:t> lezyonlardır ancak </a:t>
            </a:r>
            <a:r>
              <a:rPr lang="tr-TR" dirty="0" err="1" smtClean="0"/>
              <a:t>melanoma</a:t>
            </a:r>
            <a:r>
              <a:rPr lang="tr-TR" dirty="0" smtClean="0"/>
              <a:t> dönüşüm riskleri mevcut</a:t>
            </a:r>
          </a:p>
          <a:p>
            <a:r>
              <a:rPr lang="tr-TR" dirty="0" smtClean="0"/>
              <a:t>Sayı ve değişim takibi </a:t>
            </a:r>
            <a:r>
              <a:rPr lang="tr-TR" dirty="0" smtClean="0"/>
              <a:t>önemli</a:t>
            </a:r>
          </a:p>
          <a:p>
            <a:r>
              <a:rPr lang="tr-TR" dirty="0" smtClean="0"/>
              <a:t>İleri yaşta yeni oluşan lezyonlara kuşkuyla bakılmalı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88" y="2724150"/>
            <a:ext cx="54197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98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Seboreik</a:t>
            </a:r>
            <a:r>
              <a:rPr lang="tr-TR" dirty="0"/>
              <a:t> </a:t>
            </a:r>
            <a:r>
              <a:rPr lang="tr-TR" dirty="0" err="1"/>
              <a:t>keratoz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r>
              <a:rPr lang="tr-TR" dirty="0"/>
              <a:t>P</a:t>
            </a:r>
            <a:r>
              <a:rPr lang="tr-TR" dirty="0" smtClean="0"/>
              <a:t>ürüzlü-balmumu </a:t>
            </a:r>
            <a:r>
              <a:rPr lang="tr-TR" dirty="0"/>
              <a:t>bir yüzeye sahip, iyi huylu </a:t>
            </a:r>
            <a:r>
              <a:rPr lang="tr-TR" dirty="0" err="1"/>
              <a:t>keratinosit</a:t>
            </a:r>
            <a:r>
              <a:rPr lang="tr-TR" dirty="0"/>
              <a:t> </a:t>
            </a:r>
            <a:r>
              <a:rPr lang="tr-TR" dirty="0" err="1" smtClean="0"/>
              <a:t>proliferasyonu</a:t>
            </a:r>
            <a:endParaRPr lang="tr-TR" dirty="0" smtClean="0"/>
          </a:p>
          <a:p>
            <a:r>
              <a:rPr lang="tr-TR" dirty="0"/>
              <a:t>G</a:t>
            </a:r>
            <a:r>
              <a:rPr lang="tr-TR" dirty="0" smtClean="0"/>
              <a:t>enellikle pigmentli</a:t>
            </a:r>
          </a:p>
          <a:p>
            <a:r>
              <a:rPr lang="tr-TR" dirty="0" smtClean="0"/>
              <a:t>Genellikle yaşlılarda ve yüzde yerleşimli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42" y="2914650"/>
            <a:ext cx="4447178" cy="333538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914650"/>
            <a:ext cx="4467498" cy="335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48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Solar </a:t>
            </a:r>
            <a:r>
              <a:rPr lang="tr-TR" dirty="0" err="1"/>
              <a:t>lentigo</a:t>
            </a: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</a:t>
            </a:r>
            <a:r>
              <a:rPr lang="tr-TR" dirty="0" smtClean="0"/>
              <a:t>üneş </a:t>
            </a:r>
            <a:r>
              <a:rPr lang="tr-TR" dirty="0"/>
              <a:t>hasarının bir </a:t>
            </a:r>
            <a:r>
              <a:rPr lang="tr-TR" dirty="0" smtClean="0"/>
              <a:t>belirteci</a:t>
            </a:r>
          </a:p>
          <a:p>
            <a:r>
              <a:rPr lang="tr-TR" dirty="0" smtClean="0"/>
              <a:t>Genelde 1-3 cm </a:t>
            </a:r>
            <a:r>
              <a:rPr lang="tr-TR" dirty="0" err="1" smtClean="0"/>
              <a:t>hiperpigmente</a:t>
            </a:r>
            <a:r>
              <a:rPr lang="tr-TR" dirty="0" smtClean="0"/>
              <a:t> lezyonlar</a:t>
            </a:r>
          </a:p>
          <a:p>
            <a:r>
              <a:rPr lang="tr-TR" dirty="0" err="1" smtClean="0"/>
              <a:t>Bening</a:t>
            </a:r>
            <a:r>
              <a:rPr lang="tr-TR" dirty="0" smtClean="0"/>
              <a:t>, </a:t>
            </a:r>
            <a:r>
              <a:rPr lang="tr-TR" dirty="0"/>
              <a:t>cilt kanserine </a:t>
            </a:r>
            <a:r>
              <a:rPr lang="tr-TR" dirty="0" smtClean="0"/>
              <a:t>ilerleme yok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 descr="https://www.aafp.org/afp/2017/1215/hi-res/afp20171215p797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43" y="1224960"/>
            <a:ext cx="5749093" cy="43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67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15640"/>
              </p:ext>
            </p:extLst>
          </p:nvPr>
        </p:nvGraphicFramePr>
        <p:xfrm>
          <a:off x="2058124" y="266820"/>
          <a:ext cx="9254310" cy="63560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627155">
                  <a:extLst>
                    <a:ext uri="{9D8B030D-6E8A-4147-A177-3AD203B41FA5}">
                      <a16:colId xmlns:a16="http://schemas.microsoft.com/office/drawing/2014/main" val="47379858"/>
                    </a:ext>
                  </a:extLst>
                </a:gridCol>
                <a:gridCol w="4627155">
                  <a:extLst>
                    <a:ext uri="{9D8B030D-6E8A-4147-A177-3AD203B41FA5}">
                      <a16:colId xmlns:a16="http://schemas.microsoft.com/office/drawing/2014/main" val="774151803"/>
                    </a:ext>
                  </a:extLst>
                </a:gridCol>
              </a:tblGrid>
              <a:tr h="1033466">
                <a:tc>
                  <a:txBody>
                    <a:bodyPr/>
                    <a:lstStyle/>
                    <a:p>
                      <a:r>
                        <a:rPr lang="tr-TR" dirty="0" smtClean="0"/>
                        <a:t>Durum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Özellikleri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653035"/>
                  </a:ext>
                </a:extLst>
              </a:tr>
              <a:tr h="10334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Malign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melanom</a:t>
                      </a:r>
                      <a:r>
                        <a:rPr lang="tr-TR" dirty="0" smtClean="0"/>
                        <a:t> 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Asimetrik, heterojen renkte</a:t>
                      </a:r>
                      <a:r>
                        <a:rPr lang="tr-TR" baseline="0" dirty="0" smtClean="0"/>
                        <a:t> genelde düzensiz sınırlı </a:t>
                      </a:r>
                      <a:r>
                        <a:rPr lang="tr-TR" baseline="0" dirty="0" err="1" smtClean="0"/>
                        <a:t>makül</a:t>
                      </a:r>
                      <a:r>
                        <a:rPr lang="tr-TR" baseline="0" dirty="0" smtClean="0"/>
                        <a:t> ya da </a:t>
                      </a:r>
                      <a:r>
                        <a:rPr lang="tr-TR" baseline="0" dirty="0" err="1" smtClean="0"/>
                        <a:t>papül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Genelde &gt; 5 mm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193988"/>
                  </a:ext>
                </a:extLst>
              </a:tr>
              <a:tr h="1033466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Melanositik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nevüs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Verrüköz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polipoid</a:t>
                      </a:r>
                      <a:r>
                        <a:rPr lang="tr-TR" baseline="0" dirty="0" smtClean="0"/>
                        <a:t> ya da </a:t>
                      </a:r>
                      <a:r>
                        <a:rPr lang="tr-TR" baseline="0" dirty="0" err="1" smtClean="0"/>
                        <a:t>sesil</a:t>
                      </a:r>
                      <a:r>
                        <a:rPr lang="tr-TR" baseline="0" dirty="0" smtClean="0"/>
                        <a:t> olabilen, simetrik, düzgün sınırlı, sarı- kahverengi renkte, düz veya ciltten kabarık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770031"/>
                  </a:ext>
                </a:extLst>
              </a:tr>
              <a:tr h="1033466">
                <a:tc>
                  <a:txBody>
                    <a:bodyPr/>
                    <a:lstStyle/>
                    <a:p>
                      <a:r>
                        <a:rPr lang="tr-TR" dirty="0" smtClean="0"/>
                        <a:t>Pigmente bazal hücreli </a:t>
                      </a:r>
                      <a:r>
                        <a:rPr lang="tr-TR" dirty="0" err="1" smtClean="0"/>
                        <a:t>karsinom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Translusent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papül</a:t>
                      </a:r>
                      <a:r>
                        <a:rPr lang="tr-TR" dirty="0" smtClean="0"/>
                        <a:t> ya da plak, yüzeyde </a:t>
                      </a:r>
                      <a:r>
                        <a:rPr lang="tr-TR" dirty="0" err="1" smtClean="0"/>
                        <a:t>telenjiektaziler</a:t>
                      </a:r>
                      <a:r>
                        <a:rPr lang="tr-TR" dirty="0" smtClean="0"/>
                        <a:t>, bombe</a:t>
                      </a:r>
                      <a:r>
                        <a:rPr lang="tr-TR" baseline="0" dirty="0" smtClean="0"/>
                        <a:t> kenar, genelde ülsere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749421"/>
                  </a:ext>
                </a:extLst>
              </a:tr>
              <a:tr h="1033466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Seboreik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keratoz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Balmumu yüzey, genelde pigmente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29935"/>
                  </a:ext>
                </a:extLst>
              </a:tr>
              <a:tr h="1033466">
                <a:tc>
                  <a:txBody>
                    <a:bodyPr/>
                    <a:lstStyle/>
                    <a:p>
                      <a:r>
                        <a:rPr lang="tr-TR" dirty="0" smtClean="0"/>
                        <a:t>Solar </a:t>
                      </a:r>
                      <a:r>
                        <a:rPr lang="tr-TR" dirty="0" err="1" smtClean="0"/>
                        <a:t>lentigo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Güneş gören yüzeylerde,</a:t>
                      </a:r>
                      <a:r>
                        <a:rPr lang="tr-TR" baseline="0" dirty="0" smtClean="0"/>
                        <a:t> kahverengi </a:t>
                      </a:r>
                      <a:r>
                        <a:rPr lang="tr-TR" baseline="0" dirty="0" err="1" smtClean="0"/>
                        <a:t>makül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00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971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</a:t>
            </a:r>
            <a:r>
              <a:rPr lang="tr-TR" dirty="0" smtClean="0"/>
              <a:t>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567543"/>
            <a:ext cx="9601200" cy="4299857"/>
          </a:xfrm>
        </p:spPr>
        <p:txBody>
          <a:bodyPr>
            <a:normAutofit/>
          </a:bodyPr>
          <a:lstStyle/>
          <a:p>
            <a:endParaRPr lang="tr-TR" sz="1050" dirty="0">
              <a:solidFill>
                <a:srgbClr val="000000"/>
              </a:solidFill>
              <a:latin typeface="Minion"/>
            </a:endParaRPr>
          </a:p>
          <a:p>
            <a:r>
              <a:rPr lang="tr-TR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Plensdorf</a:t>
            </a:r>
            <a:r>
              <a:rPr lang="tr-TR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tr-TR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Livieratos</a:t>
            </a:r>
            <a:r>
              <a:rPr lang="tr-TR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Dada N, </a:t>
            </a:r>
            <a:r>
              <a:rPr lang="tr-TR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Pigmentation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tr-TR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Physician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2017; 96(12), 797-804.</a:t>
            </a:r>
          </a:p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oldow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amie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Pigmented Nodule Below The Eye</a:t>
            </a:r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Fam Physician.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2010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82(9)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1137-1138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 M, Uzun H,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Bazal Hücreli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Karsinomun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Tedavisinde Güncel Gelişmeler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tr-T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Oncologica</a:t>
            </a:r>
            <a:r>
              <a:rPr lang="tr-T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Turcica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2016, 206-209.</a:t>
            </a:r>
          </a:p>
          <a:p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Baykal C, Ekinci A, 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Malign Melanom: Risk Faktörleri </a:t>
            </a:r>
            <a:r>
              <a:rPr lang="sv-S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Temel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Klinik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Özellikler, </a:t>
            </a:r>
            <a:r>
              <a:rPr lang="tr-T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</a:t>
            </a:r>
            <a:r>
              <a:rPr lang="tr-T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tr-TR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Dermatol</a:t>
            </a:r>
            <a:r>
              <a:rPr lang="tr-T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1: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1-7.</a:t>
            </a:r>
          </a:p>
          <a:p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Özaydın Yavuz G, Yavuz İ,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Melanositik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Nevusler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Tıp </a:t>
            </a:r>
            <a:r>
              <a:rPr lang="nl-NL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Dergisi</a:t>
            </a:r>
            <a:r>
              <a:rPr lang="tr-T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2014; </a:t>
            </a:r>
            <a:r>
              <a:rPr lang="nl-N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21(4)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259-268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Ersoy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Evans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S, Gündüz Ö, Erkin G, Boztepe G,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Fiahin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Özkaya Ö,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Spitz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Nevüs’ün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Klinik,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Dermatoskopik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Histopatolojik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Özellikleri, 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 </a:t>
            </a:r>
            <a:r>
              <a:rPr lang="de-DE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Dermatoloji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Dergisi</a:t>
            </a:r>
            <a:r>
              <a:rPr lang="tr-T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2008; 2: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93-8</a:t>
            </a: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Gül Ü,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Nonmelanoma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 Kanserleri: Bazal Hücreli Kanser Ve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Skuamöz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Hücreli Kanser , </a:t>
            </a:r>
            <a:r>
              <a:rPr lang="tr-T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Klinik Tıp Aile Hekimliği </a:t>
            </a:r>
            <a:r>
              <a:rPr lang="tr-T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Dergisi, 2016;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8(6) ,36-41.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0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Fizik Muayene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1.5 </a:t>
            </a:r>
            <a:r>
              <a:rPr lang="tr-TR" dirty="0"/>
              <a:t>x 1 </a:t>
            </a:r>
            <a:r>
              <a:rPr lang="tr-TR" dirty="0" smtClean="0"/>
              <a:t>cm tek nodül</a:t>
            </a:r>
          </a:p>
          <a:p>
            <a:r>
              <a:rPr lang="tr-TR" dirty="0" err="1"/>
              <a:t>T</a:t>
            </a:r>
            <a:r>
              <a:rPr lang="tr-TR" dirty="0" err="1" smtClean="0"/>
              <a:t>ranslusent</a:t>
            </a:r>
            <a:endParaRPr lang="tr-TR" dirty="0" smtClean="0"/>
          </a:p>
          <a:p>
            <a:r>
              <a:rPr lang="tr-TR" dirty="0" smtClean="0"/>
              <a:t>Üzerinde </a:t>
            </a:r>
            <a:r>
              <a:rPr lang="tr-TR" dirty="0" err="1" smtClean="0"/>
              <a:t>telenjiektatik</a:t>
            </a:r>
            <a:r>
              <a:rPr lang="tr-TR" dirty="0" smtClean="0"/>
              <a:t> damarlar</a:t>
            </a:r>
          </a:p>
          <a:p>
            <a:r>
              <a:rPr lang="tr-TR" dirty="0" smtClean="0"/>
              <a:t>Çökmüş merkez yapısı</a:t>
            </a:r>
          </a:p>
          <a:p>
            <a:r>
              <a:rPr lang="tr-TR" dirty="0" smtClean="0"/>
              <a:t>Yüksek kenar</a:t>
            </a:r>
          </a:p>
        </p:txBody>
      </p:sp>
    </p:spTree>
    <p:extLst>
      <p:ext uri="{BB962C8B-B14F-4D97-AF65-F5344CB8AC3E}">
        <p14:creationId xmlns:p14="http://schemas.microsoft.com/office/powerpoint/2010/main" val="96497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235356"/>
            <a:ext cx="7794171" cy="64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4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63189" y="1894114"/>
            <a:ext cx="9601200" cy="3581400"/>
          </a:xfrm>
        </p:spPr>
        <p:txBody>
          <a:bodyPr/>
          <a:lstStyle/>
          <a:p>
            <a:r>
              <a:rPr lang="tr-TR" dirty="0" smtClean="0"/>
              <a:t>Hastanın </a:t>
            </a:r>
            <a:r>
              <a:rPr lang="tr-TR" dirty="0" err="1" smtClean="0"/>
              <a:t>anamnezi</a:t>
            </a:r>
            <a:r>
              <a:rPr lang="tr-TR" dirty="0" smtClean="0"/>
              <a:t> ve mevcut fizik muayene bulguları ışığında en olası tanınız nedir?</a:t>
            </a:r>
          </a:p>
          <a:p>
            <a:pPr marL="0" indent="0">
              <a:buNone/>
            </a:pPr>
            <a:r>
              <a:rPr lang="tr-TR" dirty="0" smtClean="0"/>
              <a:t>A) </a:t>
            </a:r>
            <a:r>
              <a:rPr lang="tr-TR" dirty="0" err="1" smtClean="0"/>
              <a:t>Malign</a:t>
            </a:r>
            <a:r>
              <a:rPr lang="tr-TR" dirty="0" smtClean="0"/>
              <a:t> </a:t>
            </a:r>
            <a:r>
              <a:rPr lang="tr-TR" dirty="0" err="1"/>
              <a:t>m</a:t>
            </a:r>
            <a:r>
              <a:rPr lang="tr-TR" dirty="0" err="1" smtClean="0"/>
              <a:t>elanom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B) </a:t>
            </a:r>
            <a:r>
              <a:rPr lang="tr-TR" dirty="0" err="1" smtClean="0"/>
              <a:t>Melanositik</a:t>
            </a:r>
            <a:r>
              <a:rPr lang="tr-TR" dirty="0" smtClean="0"/>
              <a:t> </a:t>
            </a:r>
            <a:r>
              <a:rPr lang="tr-TR" dirty="0" err="1" smtClean="0"/>
              <a:t>nevüs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C) Pigmente bazal hücreli </a:t>
            </a:r>
            <a:r>
              <a:rPr lang="tr-TR" dirty="0" err="1" smtClean="0"/>
              <a:t>karsinom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D) </a:t>
            </a:r>
            <a:r>
              <a:rPr lang="tr-TR" dirty="0" err="1" smtClean="0"/>
              <a:t>Seboreik</a:t>
            </a:r>
            <a:r>
              <a:rPr lang="tr-TR" dirty="0" smtClean="0"/>
              <a:t> </a:t>
            </a:r>
            <a:r>
              <a:rPr lang="tr-TR" dirty="0" err="1" smtClean="0"/>
              <a:t>keratoz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E) Solar </a:t>
            </a:r>
            <a:r>
              <a:rPr lang="tr-TR" dirty="0" err="1" smtClean="0"/>
              <a:t>lentigo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09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Cevap: C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Pigmente </a:t>
            </a:r>
            <a:r>
              <a:rPr lang="tr-TR" dirty="0" smtClean="0"/>
              <a:t>bazal hücreli </a:t>
            </a:r>
            <a:r>
              <a:rPr lang="tr-TR" dirty="0" err="1" smtClean="0"/>
              <a:t>karsinom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Malign</a:t>
            </a:r>
            <a:r>
              <a:rPr lang="tr-TR" dirty="0" smtClean="0"/>
              <a:t> cilt </a:t>
            </a:r>
            <a:r>
              <a:rPr lang="tr-TR" dirty="0" smtClean="0"/>
              <a:t>kanseri</a:t>
            </a:r>
          </a:p>
          <a:p>
            <a:r>
              <a:rPr lang="tr-TR" dirty="0" err="1" smtClean="0"/>
              <a:t>Malign</a:t>
            </a:r>
            <a:r>
              <a:rPr lang="tr-TR" dirty="0" smtClean="0"/>
              <a:t> </a:t>
            </a:r>
            <a:r>
              <a:rPr lang="tr-TR" dirty="0" err="1" smtClean="0"/>
              <a:t>melanom</a:t>
            </a:r>
            <a:r>
              <a:rPr lang="tr-TR" dirty="0" smtClean="0"/>
              <a:t> dışı cilt kanserlerinin yaklaşık %80’i</a:t>
            </a:r>
            <a:endParaRPr lang="tr-TR" dirty="0" smtClean="0"/>
          </a:p>
          <a:p>
            <a:r>
              <a:rPr lang="tr-TR" dirty="0" smtClean="0"/>
              <a:t>Yavaş </a:t>
            </a:r>
            <a:r>
              <a:rPr lang="tr-TR" dirty="0" err="1" smtClean="0"/>
              <a:t>progresyon</a:t>
            </a:r>
            <a:endParaRPr lang="tr-TR" dirty="0" smtClean="0"/>
          </a:p>
          <a:p>
            <a:r>
              <a:rPr lang="tr-TR" dirty="0" smtClean="0"/>
              <a:t>Genelde 40 yaş üzeri kişilerde</a:t>
            </a:r>
          </a:p>
          <a:p>
            <a:r>
              <a:rPr lang="tr-TR" dirty="0" smtClean="0"/>
              <a:t>Ana </a:t>
            </a:r>
            <a:r>
              <a:rPr lang="tr-TR" dirty="0"/>
              <a:t>risk </a:t>
            </a:r>
            <a:r>
              <a:rPr lang="tr-TR" dirty="0" smtClean="0"/>
              <a:t>faktörü </a:t>
            </a:r>
            <a:r>
              <a:rPr lang="tr-TR" dirty="0"/>
              <a:t>ultraviyole ışığa maruz kalma </a:t>
            </a:r>
            <a:r>
              <a:rPr lang="tr-TR" dirty="0" smtClean="0"/>
              <a:t>öyküsü ve </a:t>
            </a:r>
            <a:r>
              <a:rPr lang="tr-TR" dirty="0" err="1" smtClean="0"/>
              <a:t>immünsüpresyon</a:t>
            </a:r>
            <a:endParaRPr lang="tr-TR" dirty="0" smtClean="0"/>
          </a:p>
          <a:p>
            <a:r>
              <a:rPr lang="tr-TR" dirty="0" smtClean="0"/>
              <a:t>Açık </a:t>
            </a:r>
            <a:r>
              <a:rPr lang="tr-TR" dirty="0"/>
              <a:t>tenli, mavi gözlü, kızıl </a:t>
            </a:r>
            <a:r>
              <a:rPr lang="tr-TR" dirty="0" smtClean="0"/>
              <a:t>saçlı, </a:t>
            </a:r>
            <a:r>
              <a:rPr lang="tr-TR" dirty="0"/>
              <a:t>çilli insanlar </a:t>
            </a:r>
            <a:r>
              <a:rPr lang="tr-TR" dirty="0" smtClean="0"/>
              <a:t>ile </a:t>
            </a:r>
            <a:r>
              <a:rPr lang="tr-TR" dirty="0"/>
              <a:t>açık havada ve güneş altında </a:t>
            </a:r>
            <a:r>
              <a:rPr lang="tr-TR" dirty="0" smtClean="0"/>
              <a:t>çalışanlar </a:t>
            </a:r>
            <a:r>
              <a:rPr lang="tr-TR" dirty="0"/>
              <a:t>daha fazla risk </a:t>
            </a:r>
            <a:r>
              <a:rPr lang="tr-TR" dirty="0" smtClean="0"/>
              <a:t>altında</a:t>
            </a:r>
          </a:p>
          <a:p>
            <a:r>
              <a:rPr lang="tr-TR" dirty="0"/>
              <a:t>G</a:t>
            </a:r>
            <a:r>
              <a:rPr lang="tr-TR" dirty="0" smtClean="0"/>
              <a:t>enellikle baş, </a:t>
            </a:r>
            <a:r>
              <a:rPr lang="tr-TR" dirty="0"/>
              <a:t>boyun </a:t>
            </a:r>
            <a:r>
              <a:rPr lang="tr-TR" dirty="0" smtClean="0"/>
              <a:t>ve </a:t>
            </a:r>
            <a:r>
              <a:rPr lang="tr-TR" dirty="0" err="1" smtClean="0"/>
              <a:t>ekstremiteler</a:t>
            </a:r>
            <a:r>
              <a:rPr lang="tr-TR" dirty="0" smtClean="0"/>
              <a:t> gibi güneşe </a:t>
            </a:r>
            <a:r>
              <a:rPr lang="tr-TR" dirty="0"/>
              <a:t>maruz kalan </a:t>
            </a:r>
            <a:r>
              <a:rPr lang="tr-TR" dirty="0" smtClean="0"/>
              <a:t>bölgelerde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504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6433" y="1946365"/>
            <a:ext cx="10785567" cy="3975464"/>
          </a:xfrm>
        </p:spPr>
        <p:txBody>
          <a:bodyPr>
            <a:normAutofit/>
          </a:bodyPr>
          <a:lstStyle/>
          <a:p>
            <a:r>
              <a:rPr lang="tr-TR" dirty="0"/>
              <a:t>Klinik olarak </a:t>
            </a:r>
            <a:r>
              <a:rPr lang="tr-TR" dirty="0" smtClean="0"/>
              <a:t>genellikle </a:t>
            </a:r>
            <a:r>
              <a:rPr lang="tr-TR" dirty="0" err="1" smtClean="0"/>
              <a:t>telanjiektatik</a:t>
            </a:r>
            <a:r>
              <a:rPr lang="tr-TR" dirty="0" smtClean="0"/>
              <a:t> </a:t>
            </a:r>
            <a:r>
              <a:rPr lang="tr-TR" dirty="0"/>
              <a:t>damarlara sahip pembe veya et renginde bir </a:t>
            </a:r>
            <a:r>
              <a:rPr lang="tr-TR" dirty="0" err="1" smtClean="0"/>
              <a:t>papül</a:t>
            </a:r>
            <a:endParaRPr lang="tr-TR" dirty="0" smtClean="0"/>
          </a:p>
          <a:p>
            <a:r>
              <a:rPr lang="tr-TR" dirty="0"/>
              <a:t>Büyüdükçe üzerinde </a:t>
            </a:r>
            <a:r>
              <a:rPr lang="tr-TR" dirty="0" err="1"/>
              <a:t>kurutlanma</a:t>
            </a:r>
            <a:r>
              <a:rPr lang="tr-TR" dirty="0"/>
              <a:t>, kepeklenme, kanama ve </a:t>
            </a:r>
            <a:r>
              <a:rPr lang="tr-TR" dirty="0" err="1" smtClean="0"/>
              <a:t>ülserasyon</a:t>
            </a:r>
            <a:endParaRPr lang="tr-TR" dirty="0"/>
          </a:p>
          <a:p>
            <a:r>
              <a:rPr lang="tr-TR" dirty="0" err="1" smtClean="0"/>
              <a:t>Histopatolojik</a:t>
            </a:r>
            <a:r>
              <a:rPr lang="tr-TR" dirty="0" smtClean="0"/>
              <a:t> </a:t>
            </a:r>
            <a:r>
              <a:rPr lang="tr-TR" dirty="0" err="1" smtClean="0"/>
              <a:t>alttipleri</a:t>
            </a:r>
            <a:r>
              <a:rPr lang="tr-TR" dirty="0" smtClean="0"/>
              <a:t> </a:t>
            </a:r>
            <a:r>
              <a:rPr lang="tr-TR" dirty="0" err="1"/>
              <a:t>nodüler</a:t>
            </a:r>
            <a:r>
              <a:rPr lang="tr-TR" dirty="0"/>
              <a:t>, </a:t>
            </a:r>
            <a:r>
              <a:rPr lang="tr-TR" dirty="0" err="1"/>
              <a:t>yüzeyel</a:t>
            </a:r>
            <a:r>
              <a:rPr lang="tr-TR" dirty="0"/>
              <a:t> yayılan, pigmente, </a:t>
            </a:r>
            <a:r>
              <a:rPr lang="tr-TR" dirty="0" err="1"/>
              <a:t>mikronodüler</a:t>
            </a:r>
            <a:r>
              <a:rPr lang="tr-TR" dirty="0"/>
              <a:t>, </a:t>
            </a:r>
            <a:r>
              <a:rPr lang="tr-TR" dirty="0" err="1" smtClean="0"/>
              <a:t>infiltratif</a:t>
            </a:r>
            <a:r>
              <a:rPr lang="tr-TR" dirty="0" smtClean="0"/>
              <a:t>, </a:t>
            </a:r>
            <a:r>
              <a:rPr lang="tr-TR" dirty="0" err="1" smtClean="0"/>
              <a:t>bazoskuamoz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sklerozan</a:t>
            </a:r>
            <a:r>
              <a:rPr lang="tr-TR" dirty="0"/>
              <a:t> </a:t>
            </a:r>
            <a:r>
              <a:rPr lang="tr-TR" dirty="0" err="1"/>
              <a:t>morfeaform</a:t>
            </a:r>
            <a:r>
              <a:rPr lang="tr-TR" dirty="0"/>
              <a:t> </a:t>
            </a:r>
            <a:r>
              <a:rPr lang="tr-TR" dirty="0" smtClean="0"/>
              <a:t>tipleri </a:t>
            </a:r>
          </a:p>
          <a:p>
            <a:r>
              <a:rPr lang="tr-TR" dirty="0" smtClean="0"/>
              <a:t>Hassasiyet ve kaşıntı </a:t>
            </a:r>
          </a:p>
          <a:p>
            <a:r>
              <a:rPr lang="tr-TR" dirty="0" smtClean="0"/>
              <a:t>Metastaz nadir</a:t>
            </a:r>
          </a:p>
          <a:p>
            <a:r>
              <a:rPr lang="tr-TR" dirty="0" smtClean="0"/>
              <a:t>Lokal </a:t>
            </a:r>
            <a:r>
              <a:rPr lang="tr-TR" dirty="0" err="1" smtClean="0"/>
              <a:t>destrüktif</a:t>
            </a:r>
            <a:r>
              <a:rPr lang="tr-TR" dirty="0" smtClean="0"/>
              <a:t> olabilmekte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897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91" y="931817"/>
            <a:ext cx="7955888" cy="47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4036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TM10001105[[fn=kırpılmış]]</Template>
  <TotalTime>721</TotalTime>
  <Words>687</Words>
  <Application>Microsoft Office PowerPoint</Application>
  <PresentationFormat>Geniş ekran</PresentationFormat>
  <Paragraphs>108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Arial</vt:lpstr>
      <vt:lpstr>Franklin Gothic Book</vt:lpstr>
      <vt:lpstr>Minion</vt:lpstr>
      <vt:lpstr>Times New Roman</vt:lpstr>
      <vt:lpstr>Crop</vt:lpstr>
      <vt:lpstr>Vaka sunumu</vt:lpstr>
      <vt:lpstr>PowerPoint Sunusu</vt:lpstr>
      <vt:lpstr>Anamnez</vt:lpstr>
      <vt:lpstr>Fizik Muayene</vt:lpstr>
      <vt:lpstr>PowerPoint Sunusu</vt:lpstr>
      <vt:lpstr>PowerPoint Sunusu</vt:lpstr>
      <vt:lpstr>Cevap: C  Pigmente bazal hücreli karsinom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Skuamoz Hücreli Cilt Kanseri</vt:lpstr>
      <vt:lpstr>PowerPoint Sunusu</vt:lpstr>
      <vt:lpstr>Malign Melanom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Melanositik nevüs </vt:lpstr>
      <vt:lpstr>PowerPoint Sunusu</vt:lpstr>
      <vt:lpstr>Seboreik keratoz</vt:lpstr>
      <vt:lpstr>Solar lentigo </vt:lpstr>
      <vt:lpstr>PowerPoint Sunusu</vt:lpstr>
      <vt:lpstr>Kaynakça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Vaka sunumu</dc:title>
  <dc:creator>SEVGİ</dc:creator>
  <cp:lastModifiedBy>SEVGİ</cp:lastModifiedBy>
  <cp:revision>47</cp:revision>
  <dcterms:created xsi:type="dcterms:W3CDTF">2019-11-16T19:02:38Z</dcterms:created>
  <dcterms:modified xsi:type="dcterms:W3CDTF">2019-11-18T22:23:32Z</dcterms:modified>
</cp:coreProperties>
</file>