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53"/>
  </p:notesMasterIdLst>
  <p:sldIdLst>
    <p:sldId id="256" r:id="rId2"/>
    <p:sldId id="285" r:id="rId3"/>
    <p:sldId id="286" r:id="rId4"/>
    <p:sldId id="297" r:id="rId5"/>
    <p:sldId id="299" r:id="rId6"/>
    <p:sldId id="302" r:id="rId7"/>
    <p:sldId id="305" r:id="rId8"/>
    <p:sldId id="306" r:id="rId9"/>
    <p:sldId id="304" r:id="rId10"/>
    <p:sldId id="300" r:id="rId11"/>
    <p:sldId id="266" r:id="rId12"/>
    <p:sldId id="267" r:id="rId13"/>
    <p:sldId id="268" r:id="rId14"/>
    <p:sldId id="282" r:id="rId15"/>
    <p:sldId id="269" r:id="rId16"/>
    <p:sldId id="271" r:id="rId17"/>
    <p:sldId id="272" r:id="rId18"/>
    <p:sldId id="273" r:id="rId19"/>
    <p:sldId id="274" r:id="rId20"/>
    <p:sldId id="284" r:id="rId21"/>
    <p:sldId id="275" r:id="rId22"/>
    <p:sldId id="276" r:id="rId23"/>
    <p:sldId id="280" r:id="rId24"/>
    <p:sldId id="313" r:id="rId25"/>
    <p:sldId id="307" r:id="rId26"/>
    <p:sldId id="308" r:id="rId27"/>
    <p:sldId id="314" r:id="rId28"/>
    <p:sldId id="309" r:id="rId29"/>
    <p:sldId id="317" r:id="rId30"/>
    <p:sldId id="310" r:id="rId31"/>
    <p:sldId id="315" r:id="rId32"/>
    <p:sldId id="316" r:id="rId33"/>
    <p:sldId id="287" r:id="rId34"/>
    <p:sldId id="288" r:id="rId35"/>
    <p:sldId id="311" r:id="rId36"/>
    <p:sldId id="289" r:id="rId37"/>
    <p:sldId id="290" r:id="rId38"/>
    <p:sldId id="291" r:id="rId39"/>
    <p:sldId id="292" r:id="rId40"/>
    <p:sldId id="293" r:id="rId41"/>
    <p:sldId id="294" r:id="rId42"/>
    <p:sldId id="295" r:id="rId43"/>
    <p:sldId id="265" r:id="rId44"/>
    <p:sldId id="258" r:id="rId45"/>
    <p:sldId id="279" r:id="rId46"/>
    <p:sldId id="319" r:id="rId47"/>
    <p:sldId id="296" r:id="rId48"/>
    <p:sldId id="301" r:id="rId49"/>
    <p:sldId id="318" r:id="rId50"/>
    <p:sldId id="262" r:id="rId51"/>
    <p:sldId id="303"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C7FF"/>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9152" autoAdjust="0"/>
  </p:normalViewPr>
  <p:slideViewPr>
    <p:cSldViewPr snapToGrid="0">
      <p:cViewPr varScale="1">
        <p:scale>
          <a:sx n="70" d="100"/>
          <a:sy n="70" d="100"/>
        </p:scale>
        <p:origin x="117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033C-074A-43AA-A03B-232508E8DFB1}" type="datetimeFigureOut">
              <a:rPr lang="tr-TR" smtClean="0"/>
              <a:t>8.05.2023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52F74-77EF-4DAE-867F-5C1B5ADED3A2}" type="slidenum">
              <a:rPr lang="tr-TR" smtClean="0"/>
              <a:t>‹#›</a:t>
            </a:fld>
            <a:endParaRPr lang="tr-TR"/>
          </a:p>
        </p:txBody>
      </p:sp>
    </p:spTree>
    <p:extLst>
      <p:ext uri="{BB962C8B-B14F-4D97-AF65-F5344CB8AC3E}">
        <p14:creationId xmlns:p14="http://schemas.microsoft.com/office/powerpoint/2010/main" val="32556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 </a:t>
            </a:r>
            <a:r>
              <a:rPr lang="tr-TR" dirty="0" err="1" smtClean="0"/>
              <a:t>endikasyon</a:t>
            </a:r>
            <a:r>
              <a:rPr lang="tr-TR" dirty="0" smtClean="0"/>
              <a:t> için uygun ilaç, etkililik, güvenlik, uygunluk ve maliyet kriterleri dikkate alınmışsa akılcı olarak seçilebilir.</a:t>
            </a:r>
          </a:p>
          <a:p>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5</a:t>
            </a:fld>
            <a:endParaRPr lang="tr-TR"/>
          </a:p>
        </p:txBody>
      </p:sp>
    </p:spTree>
    <p:extLst>
      <p:ext uri="{BB962C8B-B14F-4D97-AF65-F5344CB8AC3E}">
        <p14:creationId xmlns:p14="http://schemas.microsoft.com/office/powerpoint/2010/main" val="4200417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İki ilacın birlikte gösterdikleri etki ayrı ayrı oluşturdukları etkinin toplamı kadar ise buna </a:t>
            </a:r>
            <a:r>
              <a:rPr lang="tr-TR" dirty="0" err="1" smtClean="0"/>
              <a:t>aditif</a:t>
            </a:r>
            <a:r>
              <a:rPr lang="tr-TR" dirty="0" smtClean="0"/>
              <a:t> etkileşme, toplamından fazlaysa </a:t>
            </a:r>
            <a:r>
              <a:rPr lang="tr-TR" dirty="0" err="1" smtClean="0"/>
              <a:t>potansiyalizasyonm</a:t>
            </a:r>
            <a:r>
              <a:rPr lang="tr-TR" dirty="0" smtClean="0"/>
              <a:t> (</a:t>
            </a:r>
            <a:r>
              <a:rPr lang="tr-TR" dirty="0" err="1" smtClean="0"/>
              <a:t>supraaditif</a:t>
            </a:r>
            <a:r>
              <a:rPr lang="tr-TR" dirty="0" smtClean="0"/>
              <a:t> etkileşme) denir. </a:t>
            </a:r>
            <a:r>
              <a:rPr lang="tr-TR" dirty="0" err="1" smtClean="0"/>
              <a:t>Teofilin</a:t>
            </a:r>
            <a:r>
              <a:rPr lang="tr-TR" dirty="0" smtClean="0"/>
              <a:t>, </a:t>
            </a:r>
            <a:r>
              <a:rPr lang="tr-TR" dirty="0" err="1" smtClean="0"/>
              <a:t>efedrin</a:t>
            </a:r>
            <a:r>
              <a:rPr lang="tr-TR" dirty="0" smtClean="0"/>
              <a:t> veya diğer </a:t>
            </a:r>
            <a:r>
              <a:rPr lang="tr-TR" dirty="0" err="1" smtClean="0"/>
              <a:t>sempatomimetik</a:t>
            </a:r>
            <a:r>
              <a:rPr lang="tr-TR" dirty="0" smtClean="0"/>
              <a:t> ilaçlarla birlikte verildiği zaman </a:t>
            </a:r>
            <a:r>
              <a:rPr lang="tr-TR" dirty="0" err="1" smtClean="0"/>
              <a:t>toksik</a:t>
            </a:r>
            <a:r>
              <a:rPr lang="tr-TR" dirty="0" smtClean="0"/>
              <a:t> düzeyde </a:t>
            </a:r>
            <a:r>
              <a:rPr lang="tr-TR" dirty="0" err="1" smtClean="0"/>
              <a:t>sinerjizma</a:t>
            </a:r>
            <a:r>
              <a:rPr lang="tr-TR" dirty="0" smtClean="0"/>
              <a:t> meydana getirip sempatik etkide artış yapabilir. </a:t>
            </a:r>
            <a:r>
              <a:rPr lang="tr-TR" dirty="0" err="1" smtClean="0"/>
              <a:t>Ginkgo</a:t>
            </a:r>
            <a:r>
              <a:rPr lang="tr-TR" dirty="0" smtClean="0"/>
              <a:t> </a:t>
            </a:r>
            <a:r>
              <a:rPr lang="tr-TR" dirty="0" err="1" smtClean="0"/>
              <a:t>biloba</a:t>
            </a:r>
            <a:r>
              <a:rPr lang="tr-TR" dirty="0" smtClean="0"/>
              <a:t> ekstreleri ile </a:t>
            </a:r>
            <a:r>
              <a:rPr lang="tr-TR" dirty="0" err="1" smtClean="0"/>
              <a:t>antikoagülan</a:t>
            </a:r>
            <a:r>
              <a:rPr lang="tr-TR" dirty="0" smtClean="0"/>
              <a:t> (</a:t>
            </a:r>
            <a:r>
              <a:rPr lang="tr-TR" dirty="0" err="1" smtClean="0"/>
              <a:t>varfarin</a:t>
            </a:r>
            <a:r>
              <a:rPr lang="tr-TR" dirty="0" smtClean="0"/>
              <a:t>) veya </a:t>
            </a:r>
            <a:r>
              <a:rPr lang="tr-TR" dirty="0" err="1" smtClean="0"/>
              <a:t>antiplatelet</a:t>
            </a:r>
            <a:r>
              <a:rPr lang="tr-TR" dirty="0" smtClean="0"/>
              <a:t> (</a:t>
            </a:r>
            <a:r>
              <a:rPr lang="tr-TR" dirty="0" err="1" smtClean="0"/>
              <a:t>tiklopidin</a:t>
            </a:r>
            <a:r>
              <a:rPr lang="tr-TR" dirty="0" smtClean="0"/>
              <a:t>) kullanımı sırasında ekstrelerin </a:t>
            </a:r>
            <a:r>
              <a:rPr lang="tr-TR" dirty="0" err="1" smtClean="0"/>
              <a:t>Platelet</a:t>
            </a:r>
            <a:r>
              <a:rPr lang="tr-TR" dirty="0" smtClean="0"/>
              <a:t> Aktive Edici </a:t>
            </a:r>
            <a:r>
              <a:rPr lang="tr-TR" dirty="0" err="1" smtClean="0"/>
              <a:t>Faktör’ü</a:t>
            </a:r>
            <a:r>
              <a:rPr lang="tr-TR" dirty="0" smtClean="0"/>
              <a:t> </a:t>
            </a:r>
            <a:r>
              <a:rPr lang="tr-TR" dirty="0" err="1" smtClean="0"/>
              <a:t>inhibe</a:t>
            </a:r>
            <a:r>
              <a:rPr lang="tr-TR" dirty="0" smtClean="0"/>
              <a:t> etmesine bağlı olarak etkinin </a:t>
            </a:r>
            <a:r>
              <a:rPr lang="tr-TR" dirty="0" err="1" smtClean="0"/>
              <a:t>potansiyalizasyonundan</a:t>
            </a:r>
            <a:r>
              <a:rPr lang="tr-TR" dirty="0" smtClean="0"/>
              <a:t> dolayı kontrol edilemeyen kanamalar görülebilir.9 </a:t>
            </a:r>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19</a:t>
            </a:fld>
            <a:endParaRPr lang="tr-TR"/>
          </a:p>
        </p:txBody>
      </p:sp>
    </p:spTree>
    <p:extLst>
      <p:ext uri="{BB962C8B-B14F-4D97-AF65-F5344CB8AC3E}">
        <p14:creationId xmlns:p14="http://schemas.microsoft.com/office/powerpoint/2010/main" val="26014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24</a:t>
            </a:fld>
            <a:endParaRPr lang="tr-TR"/>
          </a:p>
        </p:txBody>
      </p:sp>
    </p:spTree>
    <p:extLst>
      <p:ext uri="{BB962C8B-B14F-4D97-AF65-F5344CB8AC3E}">
        <p14:creationId xmlns:p14="http://schemas.microsoft.com/office/powerpoint/2010/main" val="2413583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Makrolidlerin</a:t>
            </a:r>
            <a:r>
              <a:rPr lang="tr-TR" dirty="0" smtClean="0"/>
              <a:t> çoğu </a:t>
            </a:r>
            <a:r>
              <a:rPr lang="tr-TR" dirty="0" err="1" smtClean="0"/>
              <a:t>hepatik</a:t>
            </a:r>
            <a:r>
              <a:rPr lang="tr-TR" dirty="0" smtClean="0"/>
              <a:t> </a:t>
            </a:r>
            <a:r>
              <a:rPr lang="tr-TR" dirty="0" err="1" smtClean="0"/>
              <a:t>sitokrom</a:t>
            </a:r>
            <a:r>
              <a:rPr lang="tr-TR" dirty="0" smtClean="0"/>
              <a:t> CYP (P450) 3A</a:t>
            </a:r>
            <a:r>
              <a:rPr lang="tr-TR" baseline="0" dirty="0" smtClean="0"/>
              <a:t> </a:t>
            </a:r>
            <a:r>
              <a:rPr lang="tr-TR" dirty="0" smtClean="0"/>
              <a:t>enzimlerinin </a:t>
            </a:r>
            <a:r>
              <a:rPr lang="tr-TR" dirty="0" err="1" smtClean="0"/>
              <a:t>inhibe</a:t>
            </a:r>
            <a:r>
              <a:rPr lang="tr-TR" dirty="0" smtClean="0"/>
              <a:t> edilmesine aracılık eden çeşitli ilaç etkileşimlerine sahiptir. </a:t>
            </a:r>
            <a:r>
              <a:rPr lang="tr-TR" dirty="0" err="1" smtClean="0"/>
              <a:t>Klaritromisin</a:t>
            </a:r>
            <a:r>
              <a:rPr lang="tr-TR" dirty="0" smtClean="0"/>
              <a:t> ve kalsiyum kanal </a:t>
            </a:r>
            <a:r>
              <a:rPr lang="tr-TR" dirty="0" err="1" smtClean="0"/>
              <a:t>blokerlerinin</a:t>
            </a:r>
            <a:r>
              <a:rPr lang="tr-TR" dirty="0" smtClean="0"/>
              <a:t> bir arada kullanılmasıyla </a:t>
            </a:r>
            <a:r>
              <a:rPr lang="tr-TR" dirty="0" smtClean="0"/>
              <a:t>ilişkili </a:t>
            </a:r>
            <a:r>
              <a:rPr lang="tr-TR" dirty="0" smtClean="0"/>
              <a:t>riskler küçük görünmekle birlikte, bu ajanların </a:t>
            </a:r>
            <a:r>
              <a:rPr lang="tr-TR" b="1" dirty="0" smtClean="0"/>
              <a:t>yaşlı hastalarda veya akut böbrek yetmezliği riski </a:t>
            </a:r>
            <a:r>
              <a:rPr lang="tr-TR" dirty="0" smtClean="0"/>
              <a:t>altındaki diğer hastalarda kombinasyon halinde kullanılmasına karar verirken bu riskler göz önünde </a:t>
            </a:r>
            <a:r>
              <a:rPr lang="tr-TR" dirty="0" smtClean="0"/>
              <a:t>bulundurulmalıdır</a:t>
            </a:r>
            <a:r>
              <a:rPr lang="tr-TR" dirty="0" smtClean="0"/>
              <a:t>. </a:t>
            </a:r>
            <a:r>
              <a:rPr lang="tr-TR" dirty="0" err="1" smtClean="0"/>
              <a:t>Makrolidleri</a:t>
            </a:r>
            <a:r>
              <a:rPr lang="tr-TR" dirty="0" smtClean="0"/>
              <a:t> önerirken, ortaya çıkabilecek ilaç etkileşimleri de dikkate alınmalıdır.</a:t>
            </a:r>
          </a:p>
          <a:p>
            <a:r>
              <a:rPr lang="tr-TR" dirty="0" smtClean="0"/>
              <a:t>Tüm </a:t>
            </a:r>
            <a:r>
              <a:rPr lang="tr-TR" dirty="0" err="1" smtClean="0"/>
              <a:t>makrolidler</a:t>
            </a:r>
            <a:r>
              <a:rPr lang="tr-TR" dirty="0" smtClean="0"/>
              <a:t>, </a:t>
            </a:r>
            <a:r>
              <a:rPr lang="tr-TR" b="1" dirty="0" smtClean="0"/>
              <a:t>QT aralığı uzaması ile ilişkilidir</a:t>
            </a:r>
            <a:r>
              <a:rPr lang="tr-TR" dirty="0" smtClean="0"/>
              <a:t>. </a:t>
            </a:r>
            <a:r>
              <a:rPr lang="tr-TR" b="1" dirty="0" err="1" smtClean="0"/>
              <a:t>ØBu</a:t>
            </a:r>
            <a:r>
              <a:rPr lang="tr-TR" b="1" dirty="0" smtClean="0"/>
              <a:t> ajanlardan birini vermeden önce, hastanın </a:t>
            </a:r>
            <a:r>
              <a:rPr lang="tr-TR" b="1" dirty="0" err="1" smtClean="0"/>
              <a:t>toresades</a:t>
            </a:r>
            <a:r>
              <a:rPr lang="tr-TR" b="1" dirty="0" smtClean="0"/>
              <a:t> de </a:t>
            </a:r>
            <a:r>
              <a:rPr lang="tr-TR" b="1" dirty="0" err="1" smtClean="0"/>
              <a:t>pointes</a:t>
            </a:r>
            <a:r>
              <a:rPr lang="tr-TR" b="1" dirty="0" smtClean="0"/>
              <a:t> için risk altında olup olmadığının belirlenmesi </a:t>
            </a:r>
            <a:r>
              <a:rPr lang="tr-TR" dirty="0" smtClean="0"/>
              <a:t>önemlidir. </a:t>
            </a:r>
            <a:endParaRPr lang="tr-TR" dirty="0" smtClean="0"/>
          </a:p>
          <a:p>
            <a:r>
              <a:rPr lang="tr-TR" dirty="0" smtClean="0"/>
              <a:t>HASTAMIZ 65 YAŞ ÜSTÜ VE KAH</a:t>
            </a:r>
            <a:r>
              <a:rPr lang="tr-TR" baseline="0" dirty="0" smtClean="0"/>
              <a:t> HASTALIĞI MEVCUTTU.</a:t>
            </a:r>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41</a:t>
            </a:fld>
            <a:endParaRPr lang="tr-TR"/>
          </a:p>
        </p:txBody>
      </p:sp>
    </p:spTree>
    <p:extLst>
      <p:ext uri="{BB962C8B-B14F-4D97-AF65-F5344CB8AC3E}">
        <p14:creationId xmlns:p14="http://schemas.microsoft.com/office/powerpoint/2010/main" val="3496710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Anti</a:t>
            </a:r>
            <a:r>
              <a:rPr lang="tr-TR" baseline="0" dirty="0" smtClean="0"/>
              <a:t> epileptik ilaçlar</a:t>
            </a:r>
          </a:p>
          <a:p>
            <a:r>
              <a:rPr lang="tr-TR" baseline="0" dirty="0" smtClean="0"/>
              <a:t>Antiasitler</a:t>
            </a:r>
          </a:p>
          <a:p>
            <a:r>
              <a:rPr lang="tr-TR" baseline="0" dirty="0" smtClean="0"/>
              <a:t>Alkol</a:t>
            </a:r>
          </a:p>
          <a:p>
            <a:r>
              <a:rPr lang="tr-TR" baseline="0" dirty="0" smtClean="0"/>
              <a:t>Penisilin g </a:t>
            </a:r>
          </a:p>
          <a:p>
            <a:r>
              <a:rPr lang="tr-TR" baseline="0" dirty="0" smtClean="0"/>
              <a:t>Anti </a:t>
            </a:r>
            <a:r>
              <a:rPr lang="tr-TR" baseline="0" dirty="0" err="1" smtClean="0"/>
              <a:t>viral</a:t>
            </a:r>
            <a:r>
              <a:rPr lang="tr-TR" baseline="0" dirty="0" smtClean="0"/>
              <a:t>(anti HIV ajanlar)</a:t>
            </a:r>
          </a:p>
          <a:p>
            <a:r>
              <a:rPr lang="tr-TR" baseline="0" dirty="0" smtClean="0"/>
              <a:t>Östrojen </a:t>
            </a:r>
          </a:p>
          <a:p>
            <a:r>
              <a:rPr lang="tr-TR" baseline="0" dirty="0" err="1" smtClean="0"/>
              <a:t>Warfarin</a:t>
            </a:r>
            <a:endParaRPr lang="tr-TR" baseline="0" dirty="0" smtClean="0"/>
          </a:p>
          <a:p>
            <a:r>
              <a:rPr lang="tr-TR" baseline="0" dirty="0" smtClean="0"/>
              <a:t>Lokal </a:t>
            </a:r>
            <a:r>
              <a:rPr lang="tr-TR" baseline="0" dirty="0" err="1" smtClean="0"/>
              <a:t>anestezikler</a:t>
            </a:r>
            <a:endParaRPr lang="tr-TR" baseline="0" dirty="0" smtClean="0"/>
          </a:p>
          <a:p>
            <a:r>
              <a:rPr lang="en-US" sz="1200" b="0" i="0" u="sng" kern="1200" dirty="0" smtClean="0">
                <a:solidFill>
                  <a:schemeClr val="tx1"/>
                </a:solidFill>
                <a:effectLst/>
                <a:latin typeface="+mn-lt"/>
                <a:ea typeface="+mn-ea"/>
                <a:cs typeface="+mn-cs"/>
              </a:rPr>
              <a:t>Warfarin:</a:t>
            </a:r>
            <a:r>
              <a:rPr lang="en-US" sz="1200" b="0" i="0" kern="1200" dirty="0" smtClean="0">
                <a:solidFill>
                  <a:schemeClr val="tx1"/>
                </a:solidFill>
                <a:effectLst/>
                <a:latin typeface="+mn-lt"/>
                <a:ea typeface="+mn-ea"/>
                <a:cs typeface="+mn-cs"/>
              </a:rPr>
              <a:t> (Minor) Although acetaminophen is routinely considered safer than aspirin and agent of choice when a mild analgesic/antipyretic is necessary for a patient receiving therapy with warfarin, acetaminophen has also been shown to augment the </a:t>
            </a:r>
            <a:r>
              <a:rPr lang="en-US" sz="1200" b="0" i="0" kern="1200" dirty="0" err="1" smtClean="0">
                <a:solidFill>
                  <a:schemeClr val="tx1"/>
                </a:solidFill>
                <a:effectLst/>
                <a:latin typeface="+mn-lt"/>
                <a:ea typeface="+mn-ea"/>
                <a:cs typeface="+mn-cs"/>
              </a:rPr>
              <a:t>hypoprothrombinemic</a:t>
            </a:r>
            <a:r>
              <a:rPr lang="en-US" sz="1200" b="0" i="0" kern="1200" dirty="0" smtClean="0">
                <a:solidFill>
                  <a:schemeClr val="tx1"/>
                </a:solidFill>
                <a:effectLst/>
                <a:latin typeface="+mn-lt"/>
                <a:ea typeface="+mn-ea"/>
                <a:cs typeface="+mn-cs"/>
              </a:rPr>
              <a:t> response to warfarin. Concomitant acetaminophen ingestion may result in increases in the INR in a dose-related fashion. Clinical bleeding has been reported. Single doses or short (i.e., several days) courses of treatment with acetaminophen are probably safe in most patients taking warfarin. Clinicians should be alert for an increased INR if acetaminophen is administered in large daily doses for longer than 10 to 14 days.</a:t>
            </a:r>
            <a:endParaRPr lang="tr-TR" baseline="0" dirty="0" smtClean="0"/>
          </a:p>
        </p:txBody>
      </p:sp>
      <p:sp>
        <p:nvSpPr>
          <p:cNvPr id="4" name="Slayt Numarası Yer Tutucusu 3"/>
          <p:cNvSpPr>
            <a:spLocks noGrp="1"/>
          </p:cNvSpPr>
          <p:nvPr>
            <p:ph type="sldNum" sz="quarter" idx="10"/>
          </p:nvPr>
        </p:nvSpPr>
        <p:spPr/>
        <p:txBody>
          <a:bodyPr/>
          <a:lstStyle/>
          <a:p>
            <a:fld id="{91652F74-77EF-4DAE-867F-5C1B5ADED3A2}" type="slidenum">
              <a:rPr lang="tr-TR" smtClean="0"/>
              <a:t>43</a:t>
            </a:fld>
            <a:endParaRPr lang="tr-TR"/>
          </a:p>
        </p:txBody>
      </p:sp>
    </p:spTree>
    <p:extLst>
      <p:ext uri="{BB962C8B-B14F-4D97-AF65-F5344CB8AC3E}">
        <p14:creationId xmlns:p14="http://schemas.microsoft.com/office/powerpoint/2010/main" val="268504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44</a:t>
            </a:fld>
            <a:endParaRPr lang="tr-TR"/>
          </a:p>
        </p:txBody>
      </p:sp>
    </p:spTree>
    <p:extLst>
      <p:ext uri="{BB962C8B-B14F-4D97-AF65-F5344CB8AC3E}">
        <p14:creationId xmlns:p14="http://schemas.microsoft.com/office/powerpoint/2010/main" val="928178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Hastalara ilaç-ilaç etkileşimlerinin önlenmesinde büyük görev düşmektedir. </a:t>
            </a:r>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45</a:t>
            </a:fld>
            <a:endParaRPr lang="tr-TR"/>
          </a:p>
        </p:txBody>
      </p:sp>
    </p:spTree>
    <p:extLst>
      <p:ext uri="{BB962C8B-B14F-4D97-AF65-F5344CB8AC3E}">
        <p14:creationId xmlns:p14="http://schemas.microsoft.com/office/powerpoint/2010/main" val="405438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Tüm dünyada olduğu gibi ülkemizde de yanlış ve gereksiz ilaç kullanımı halk sağlığını etkileyen ciddi bir sorundur. </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7</a:t>
            </a:fld>
            <a:endParaRPr lang="tr-TR"/>
          </a:p>
        </p:txBody>
      </p:sp>
    </p:spTree>
    <p:extLst>
      <p:ext uri="{BB962C8B-B14F-4D97-AF65-F5344CB8AC3E}">
        <p14:creationId xmlns:p14="http://schemas.microsoft.com/office/powerpoint/2010/main" val="108442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Akılcı olmayan ilaç kullanımı hastaların tedaviye </a:t>
            </a:r>
            <a:r>
              <a:rPr lang="tr-TR" dirty="0" err="1" smtClean="0"/>
              <a:t>uyuncunun</a:t>
            </a:r>
            <a:r>
              <a:rPr lang="tr-TR" dirty="0" smtClean="0"/>
              <a:t> azalmasına, ilaç etkileşimlerine, bazı ilaçlara karşı direnç gelişmesine, hastalıkların tekrarlamasına ya da uzamasına, </a:t>
            </a:r>
            <a:r>
              <a:rPr lang="tr-TR" dirty="0" err="1" smtClean="0"/>
              <a:t>advers</a:t>
            </a:r>
            <a:r>
              <a:rPr lang="tr-TR" dirty="0" smtClean="0"/>
              <a:t> olay görülme sıklığının artmasına, tedavi maliyetlerinin artmasına neden olur.</a:t>
            </a:r>
          </a:p>
          <a:p>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8</a:t>
            </a:fld>
            <a:endParaRPr lang="tr-TR"/>
          </a:p>
        </p:txBody>
      </p:sp>
    </p:spTree>
    <p:extLst>
      <p:ext uri="{BB962C8B-B14F-4D97-AF65-F5344CB8AC3E}">
        <p14:creationId xmlns:p14="http://schemas.microsoft.com/office/powerpoint/2010/main" val="150413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İlaçların birbiri ile etkileşimleri </a:t>
            </a:r>
            <a:r>
              <a:rPr lang="tr-TR" dirty="0" err="1" smtClean="0"/>
              <a:t>farmasötik</a:t>
            </a:r>
            <a:r>
              <a:rPr lang="tr-TR" dirty="0" smtClean="0"/>
              <a:t>, </a:t>
            </a:r>
            <a:r>
              <a:rPr lang="tr-TR" dirty="0" err="1" smtClean="0"/>
              <a:t>farmakokinetik</a:t>
            </a:r>
            <a:r>
              <a:rPr lang="tr-TR" dirty="0" smtClean="0"/>
              <a:t> veya farmakodinamik düzeylerde olabilmektedir.</a:t>
            </a:r>
          </a:p>
          <a:p>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12</a:t>
            </a:fld>
            <a:endParaRPr lang="tr-TR"/>
          </a:p>
        </p:txBody>
      </p:sp>
    </p:spTree>
    <p:extLst>
      <p:ext uri="{BB962C8B-B14F-4D97-AF65-F5344CB8AC3E}">
        <p14:creationId xmlns:p14="http://schemas.microsoft.com/office/powerpoint/2010/main" val="122627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Geçimsizlikler partikül ve çökelti oluşması, renk değişikliği, gaz çıkışı veya bulanıklıklar şeklinde kendisini gösterir. </a:t>
            </a:r>
          </a:p>
          <a:p>
            <a:r>
              <a:rPr lang="tr-TR" dirty="0" smtClean="0"/>
              <a:t>Geçimsizliği olan ilaçlar birlikte kullanılacaklar ise, ayrı </a:t>
            </a:r>
            <a:r>
              <a:rPr lang="tr-TR" dirty="0" err="1" smtClean="0"/>
              <a:t>injektörler</a:t>
            </a:r>
            <a:r>
              <a:rPr lang="tr-TR" dirty="0" smtClean="0"/>
              <a:t> kullanılmalı; </a:t>
            </a:r>
            <a:r>
              <a:rPr lang="tr-TR" dirty="0" err="1" smtClean="0"/>
              <a:t>infüzyon</a:t>
            </a:r>
            <a:r>
              <a:rPr lang="tr-TR" dirty="0" smtClean="0"/>
              <a:t> şeklinde verilecekler ise </a:t>
            </a:r>
            <a:r>
              <a:rPr lang="tr-TR" dirty="0" err="1" smtClean="0"/>
              <a:t>infüzyon</a:t>
            </a:r>
            <a:r>
              <a:rPr lang="tr-TR" dirty="0" smtClean="0"/>
              <a:t> setinin önceki ilaçtan tamamen arınmasından sonra verilmelidir. Yine, </a:t>
            </a:r>
            <a:r>
              <a:rPr lang="tr-TR" dirty="0" err="1" smtClean="0"/>
              <a:t>parenteral</a:t>
            </a:r>
            <a:r>
              <a:rPr lang="tr-TR" dirty="0" smtClean="0"/>
              <a:t> solüsyonların hazırlanmasında kullanılan maddelerin de ilaçlarla geçimsizliği söz konusu olabilir. Bazı geçimsizlik örnekleri tablo-1’de verilmiş olup, çeşitli sağlık kuruluşları tarafından “İlaç Geçimsizliği Listeleri” hazırlanmıştır.</a:t>
            </a:r>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13</a:t>
            </a:fld>
            <a:endParaRPr lang="tr-TR"/>
          </a:p>
        </p:txBody>
      </p:sp>
    </p:spTree>
    <p:extLst>
      <p:ext uri="{BB962C8B-B14F-4D97-AF65-F5344CB8AC3E}">
        <p14:creationId xmlns:p14="http://schemas.microsoft.com/office/powerpoint/2010/main" val="397724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 durum zehirlenmelerin tedavisinde fayda sağlar. Oral yoldan verilen aktif karbon barsak kanalındaki ilaçların veya </a:t>
            </a:r>
            <a:r>
              <a:rPr lang="tr-TR" dirty="0" err="1" smtClean="0"/>
              <a:t>enterohepatik</a:t>
            </a:r>
            <a:r>
              <a:rPr lang="tr-TR" dirty="0" smtClean="0"/>
              <a:t> sirkülasyona uğrayan ilaçların emilimini engelleyerek dışkı ile atılımını sağladığı için bu ilaçların </a:t>
            </a:r>
            <a:r>
              <a:rPr lang="tr-TR" dirty="0" err="1" smtClean="0"/>
              <a:t>biyoyararlanımını</a:t>
            </a:r>
            <a:r>
              <a:rPr lang="tr-TR" dirty="0" smtClean="0"/>
              <a:t> azaltır. Diğer bazı ilaçlar mide </a:t>
            </a:r>
            <a:r>
              <a:rPr lang="tr-TR" dirty="0" err="1" smtClean="0"/>
              <a:t>motilitesini</a:t>
            </a:r>
            <a:r>
              <a:rPr lang="tr-TR" dirty="0" smtClean="0"/>
              <a:t> etkileyerek çeşitli ilaçların </a:t>
            </a:r>
            <a:r>
              <a:rPr lang="tr-TR" dirty="0" err="1" smtClean="0"/>
              <a:t>biyoyararlanımını</a:t>
            </a:r>
            <a:r>
              <a:rPr lang="tr-TR" dirty="0" smtClean="0"/>
              <a:t> etkileyebilir.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Ayrıca </a:t>
            </a:r>
            <a:r>
              <a:rPr lang="tr-TR" dirty="0" err="1" smtClean="0"/>
              <a:t>prokinetik</a:t>
            </a:r>
            <a:r>
              <a:rPr lang="tr-TR" dirty="0" smtClean="0"/>
              <a:t> ilaçlar olan </a:t>
            </a:r>
            <a:r>
              <a:rPr lang="tr-TR" dirty="0" err="1" smtClean="0"/>
              <a:t>metoklopramid</a:t>
            </a:r>
            <a:r>
              <a:rPr lang="tr-TR" dirty="0" smtClean="0"/>
              <a:t> ve </a:t>
            </a:r>
            <a:r>
              <a:rPr lang="tr-TR" dirty="0" err="1" smtClean="0"/>
              <a:t>domperidon</a:t>
            </a:r>
            <a:r>
              <a:rPr lang="tr-TR" dirty="0" smtClean="0"/>
              <a:t> mide boşalma hızını arttırarak </a:t>
            </a:r>
            <a:r>
              <a:rPr lang="tr-TR" dirty="0" err="1" smtClean="0"/>
              <a:t>parasetamol</a:t>
            </a:r>
            <a:r>
              <a:rPr lang="tr-TR" dirty="0" smtClean="0"/>
              <a:t> ve </a:t>
            </a:r>
            <a:r>
              <a:rPr lang="tr-TR" dirty="0" err="1" smtClean="0"/>
              <a:t>siklosporinin</a:t>
            </a:r>
            <a:r>
              <a:rPr lang="tr-TR" dirty="0" smtClean="0"/>
              <a:t> </a:t>
            </a:r>
            <a:r>
              <a:rPr lang="tr-TR" dirty="0" err="1" smtClean="0"/>
              <a:t>absorbsiyon</a:t>
            </a:r>
            <a:r>
              <a:rPr lang="tr-TR" dirty="0" smtClean="0"/>
              <a:t> hızının artmasına neden olur.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Magnezyumlu </a:t>
            </a:r>
            <a:r>
              <a:rPr lang="tr-TR" dirty="0" err="1" smtClean="0"/>
              <a:t>antasidler</a:t>
            </a:r>
            <a:r>
              <a:rPr lang="tr-TR" dirty="0" smtClean="0"/>
              <a:t>, proton pompa inhibitörleri ve H2 reseptör </a:t>
            </a:r>
            <a:r>
              <a:rPr lang="tr-TR" dirty="0" err="1" smtClean="0"/>
              <a:t>blokörleri</a:t>
            </a:r>
            <a:r>
              <a:rPr lang="tr-TR" dirty="0" smtClean="0"/>
              <a:t> gibi ilaçlar ise barsak hareketlerini hızlandırarak çeşitli ilaçların barsak yüzeyine temas süresini azaltır ve buna ikincil olarak emilimini azaltır.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smtClean="0"/>
              <a:t>Antineoplastik</a:t>
            </a:r>
            <a:r>
              <a:rPr lang="tr-TR" dirty="0" smtClean="0"/>
              <a:t> tedavi sırasında kullanılan </a:t>
            </a:r>
            <a:r>
              <a:rPr lang="tr-TR" dirty="0" err="1" smtClean="0"/>
              <a:t>sitotoksik</a:t>
            </a:r>
            <a:r>
              <a:rPr lang="tr-TR" dirty="0" smtClean="0"/>
              <a:t> ilaçlar ve gut tedavisinde kullanılan </a:t>
            </a:r>
            <a:r>
              <a:rPr lang="tr-TR" dirty="0" err="1" smtClean="0"/>
              <a:t>kolşisin</a:t>
            </a:r>
            <a:r>
              <a:rPr lang="tr-TR" dirty="0" smtClean="0"/>
              <a:t>, bağırsak mukozasında hasar meydana getirdiği için dolayısı ile temas yüzeyini azalttığı için ilaçların emilimini azaltabilir.2,3 Bağırsaklarda </a:t>
            </a:r>
            <a:r>
              <a:rPr lang="tr-TR" dirty="0" err="1" smtClean="0"/>
              <a:t>katyonik</a:t>
            </a:r>
            <a:r>
              <a:rPr lang="tr-TR" dirty="0" smtClean="0"/>
              <a:t> bileşikler (Fe, </a:t>
            </a:r>
            <a:r>
              <a:rPr lang="tr-TR" dirty="0" err="1" smtClean="0"/>
              <a:t>Ca</a:t>
            </a:r>
            <a:r>
              <a:rPr lang="tr-TR" dirty="0" smtClean="0"/>
              <a:t>, </a:t>
            </a:r>
            <a:r>
              <a:rPr lang="tr-TR" dirty="0" err="1" smtClean="0"/>
              <a:t>Zn</a:t>
            </a:r>
            <a:r>
              <a:rPr lang="tr-TR" dirty="0" smtClean="0"/>
              <a:t>) iyonize olan ilaçlarla kompleksler oluşturarak emilimini engeller. Örneğin, </a:t>
            </a:r>
            <a:r>
              <a:rPr lang="tr-TR" dirty="0" err="1" smtClean="0"/>
              <a:t>digoksin</a:t>
            </a:r>
            <a:r>
              <a:rPr lang="tr-TR" dirty="0" smtClean="0"/>
              <a:t> katyon içeren ilaçlarla birlikte verildiğinde kompleks oluşup emilimi zorlaşır ve </a:t>
            </a:r>
            <a:r>
              <a:rPr lang="tr-TR" dirty="0" err="1" smtClean="0"/>
              <a:t>terapötik</a:t>
            </a:r>
            <a:r>
              <a:rPr lang="tr-TR" dirty="0" smtClean="0"/>
              <a:t> etkinliği azalır. </a:t>
            </a:r>
            <a:r>
              <a:rPr lang="tr-TR" dirty="0" err="1" smtClean="0"/>
              <a:t>Tetrasiklinler</a:t>
            </a:r>
            <a:r>
              <a:rPr lang="tr-TR" dirty="0" smtClean="0"/>
              <a:t> ve </a:t>
            </a:r>
            <a:r>
              <a:rPr lang="tr-TR" dirty="0" err="1" smtClean="0"/>
              <a:t>kinolon</a:t>
            </a:r>
            <a:r>
              <a:rPr lang="tr-TR" dirty="0" smtClean="0"/>
              <a:t> grubu ilaçlarla 2 ve 3 değerli metal bileşiklerinin </a:t>
            </a:r>
            <a:r>
              <a:rPr lang="tr-TR" dirty="0" err="1" smtClean="0"/>
              <a:t>şelasyon</a:t>
            </a:r>
            <a:r>
              <a:rPr lang="tr-TR" dirty="0" smtClean="0"/>
              <a:t> yapmaları da bu duruma bir örnektir.2 P-</a:t>
            </a:r>
            <a:r>
              <a:rPr lang="tr-TR" dirty="0" err="1" smtClean="0"/>
              <a:t>glikoprotein</a:t>
            </a:r>
            <a:r>
              <a:rPr lang="tr-TR" dirty="0" smtClean="0"/>
              <a:t> klinik açıdan çok önemli olan </a:t>
            </a:r>
            <a:r>
              <a:rPr lang="tr-TR" dirty="0" err="1" smtClean="0"/>
              <a:t>transmembran</a:t>
            </a:r>
            <a:r>
              <a:rPr lang="tr-TR" dirty="0" smtClean="0"/>
              <a:t> taşıyıcı proteinlerden bir tanesidir. Normal dokularda olduğu gibi tümör hücrelerinde de bulunmaktadır. P-</a:t>
            </a:r>
            <a:r>
              <a:rPr lang="tr-TR" dirty="0" err="1" smtClean="0"/>
              <a:t>glikoprotein</a:t>
            </a:r>
            <a:r>
              <a:rPr lang="tr-TR" dirty="0" smtClean="0"/>
              <a:t> </a:t>
            </a:r>
            <a:r>
              <a:rPr lang="tr-TR" dirty="0" err="1" smtClean="0"/>
              <a:t>ksenobiyotiklerin</a:t>
            </a:r>
            <a:r>
              <a:rPr lang="tr-TR" dirty="0" smtClean="0"/>
              <a:t> hücre dışına atılmasında rolü olan ATP-bağımlı </a:t>
            </a:r>
            <a:r>
              <a:rPr lang="tr-TR" dirty="0" err="1" smtClean="0"/>
              <a:t>efluks</a:t>
            </a:r>
            <a:r>
              <a:rPr lang="tr-TR" dirty="0" smtClean="0"/>
              <a:t> proteinidir. Çok sayıdaki molekül bu proteinin </a:t>
            </a:r>
            <a:r>
              <a:rPr lang="tr-TR" dirty="0" err="1" smtClean="0"/>
              <a:t>substratı</a:t>
            </a:r>
            <a:r>
              <a:rPr lang="tr-TR" dirty="0" smtClean="0"/>
              <a:t> olup, bunların emilmesi veya atılmasında rol oynamaktadır. P-</a:t>
            </a:r>
            <a:r>
              <a:rPr lang="tr-TR" dirty="0" err="1" smtClean="0"/>
              <a:t>glikoproteinin</a:t>
            </a:r>
            <a:r>
              <a:rPr lang="tr-TR" dirty="0" smtClean="0"/>
              <a:t> etkinliğinin </a:t>
            </a:r>
            <a:r>
              <a:rPr lang="tr-TR" dirty="0" err="1" smtClean="0"/>
              <a:t>inhibe</a:t>
            </a:r>
            <a:r>
              <a:rPr lang="tr-TR" dirty="0" smtClean="0"/>
              <a:t> edilebildiği veya indüklenebildiği, </a:t>
            </a:r>
            <a:r>
              <a:rPr lang="tr-TR" dirty="0" err="1" smtClean="0"/>
              <a:t>polimorfizme</a:t>
            </a:r>
            <a:r>
              <a:rPr lang="tr-TR" dirty="0" smtClean="0"/>
              <a:t> bağlı olarak değişebildiği belirtilmiştir.4 Bu durum ilaçların </a:t>
            </a:r>
            <a:r>
              <a:rPr lang="tr-TR" dirty="0" err="1" smtClean="0"/>
              <a:t>biyoyararlanımlarının</a:t>
            </a:r>
            <a:r>
              <a:rPr lang="tr-TR" dirty="0" smtClean="0"/>
              <a:t> artması veya azalmasına neden olmakta ve </a:t>
            </a:r>
            <a:r>
              <a:rPr lang="tr-TR" dirty="0" err="1" smtClean="0"/>
              <a:t>farmakokinetik</a:t>
            </a:r>
            <a:r>
              <a:rPr lang="tr-TR" dirty="0" smtClean="0"/>
              <a:t> niteliklerinde değişikliğe yol açmaktadır. Örnek olarak, </a:t>
            </a:r>
            <a:r>
              <a:rPr lang="tr-TR" dirty="0" err="1" smtClean="0"/>
              <a:t>kalpdamar</a:t>
            </a:r>
            <a:r>
              <a:rPr lang="tr-TR" dirty="0" smtClean="0"/>
              <a:t> sistemde etkili olan ilaçlardan </a:t>
            </a:r>
            <a:r>
              <a:rPr lang="tr-TR" dirty="0" err="1" smtClean="0"/>
              <a:t>amiodaron</a:t>
            </a:r>
            <a:r>
              <a:rPr lang="tr-TR" dirty="0" smtClean="0"/>
              <a:t> güçlü P-</a:t>
            </a:r>
            <a:r>
              <a:rPr lang="tr-TR" dirty="0" err="1" smtClean="0"/>
              <a:t>glikoprotein</a:t>
            </a:r>
            <a:r>
              <a:rPr lang="tr-TR" dirty="0" smtClean="0"/>
              <a:t> inhibitörü olup, </a:t>
            </a:r>
            <a:r>
              <a:rPr lang="tr-TR" dirty="0" err="1" smtClean="0"/>
              <a:t>digoksinin</a:t>
            </a:r>
            <a:r>
              <a:rPr lang="tr-TR" dirty="0" smtClean="0"/>
              <a:t> ince </a:t>
            </a:r>
            <a:r>
              <a:rPr lang="tr-TR" dirty="0" err="1" smtClean="0"/>
              <a:t>barsaklardan</a:t>
            </a:r>
            <a:r>
              <a:rPr lang="tr-TR" dirty="0" smtClean="0"/>
              <a:t> veya böbrek </a:t>
            </a:r>
            <a:r>
              <a:rPr lang="tr-TR" dirty="0" err="1" smtClean="0"/>
              <a:t>tubuluslarından</a:t>
            </a:r>
            <a:r>
              <a:rPr lang="tr-TR" dirty="0" smtClean="0"/>
              <a:t> </a:t>
            </a:r>
            <a:r>
              <a:rPr lang="tr-TR" dirty="0" err="1" smtClean="0"/>
              <a:t>efluksunun</a:t>
            </a:r>
            <a:r>
              <a:rPr lang="tr-TR" dirty="0" smtClean="0"/>
              <a:t> </a:t>
            </a:r>
            <a:r>
              <a:rPr lang="tr-TR" dirty="0" err="1" smtClean="0"/>
              <a:t>inhibe</a:t>
            </a:r>
            <a:r>
              <a:rPr lang="tr-TR" dirty="0" smtClean="0"/>
              <a:t> olduğu; serum </a:t>
            </a:r>
            <a:r>
              <a:rPr lang="tr-TR" dirty="0" err="1" smtClean="0"/>
              <a:t>digoksin</a:t>
            </a:r>
            <a:r>
              <a:rPr lang="tr-TR" dirty="0" smtClean="0"/>
              <a:t> düzeyinin arttığı gösterilmiştir.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15</a:t>
            </a:fld>
            <a:endParaRPr lang="tr-TR"/>
          </a:p>
        </p:txBody>
      </p:sp>
    </p:spTree>
    <p:extLst>
      <p:ext uri="{BB962C8B-B14F-4D97-AF65-F5344CB8AC3E}">
        <p14:creationId xmlns:p14="http://schemas.microsoft.com/office/powerpoint/2010/main" val="123079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plazma proteinlerine yüksek oranda bağlanan bir </a:t>
            </a:r>
            <a:r>
              <a:rPr lang="tr-TR" dirty="0" err="1" smtClean="0"/>
              <a:t>antikoagülan</a:t>
            </a:r>
            <a:r>
              <a:rPr lang="tr-TR" dirty="0" smtClean="0"/>
              <a:t> ilaç olan </a:t>
            </a:r>
            <a:r>
              <a:rPr lang="tr-TR" dirty="0" err="1" smtClean="0"/>
              <a:t>varfarin</a:t>
            </a:r>
            <a:r>
              <a:rPr lang="tr-TR" dirty="0" smtClean="0"/>
              <a:t> ile aspirin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Salisilat ve </a:t>
            </a:r>
            <a:r>
              <a:rPr lang="tr-TR" dirty="0" err="1" smtClean="0"/>
              <a:t>fenilbutazon</a:t>
            </a:r>
            <a:r>
              <a:rPr lang="tr-TR" dirty="0" smtClean="0"/>
              <a:t> gibi plazma proteinine fazla bağlanan ilaçlar ile birlikte </a:t>
            </a:r>
            <a:r>
              <a:rPr lang="tr-TR" dirty="0" err="1" smtClean="0"/>
              <a:t>fenitoin</a:t>
            </a:r>
            <a:r>
              <a:rPr lang="tr-TR" dirty="0" smtClean="0"/>
              <a:t> alımı, </a:t>
            </a:r>
            <a:r>
              <a:rPr lang="tr-TR" dirty="0" err="1" smtClean="0"/>
              <a:t>fenitoinin</a:t>
            </a:r>
            <a:r>
              <a:rPr lang="tr-TR" dirty="0" smtClean="0"/>
              <a:t> serbest fraksiyonunu arttırarak etkisinde de artma meydana getirebilir.2 Diğer yandan, P-</a:t>
            </a:r>
            <a:r>
              <a:rPr lang="tr-TR" dirty="0" err="1" smtClean="0"/>
              <a:t>glikoproteinin</a:t>
            </a:r>
            <a:r>
              <a:rPr lang="tr-TR" dirty="0" smtClean="0"/>
              <a:t> aynı zamanda kan-beyin engelinde de rolü olup çeşitli ilaçların santral sinir sistemine dağılımını etkilemektedir. P-</a:t>
            </a:r>
            <a:r>
              <a:rPr lang="tr-TR" dirty="0" err="1" smtClean="0"/>
              <a:t>glikoprotein</a:t>
            </a:r>
            <a:r>
              <a:rPr lang="tr-TR" dirty="0" smtClean="0"/>
              <a:t> inhibitörleri ilaçların santral sinir sistemine geçişini ve buradaki dağılımını artırırken, P-</a:t>
            </a:r>
            <a:r>
              <a:rPr lang="tr-TR" dirty="0" err="1" smtClean="0"/>
              <a:t>glikoproteinin</a:t>
            </a:r>
            <a:r>
              <a:rPr lang="tr-TR" dirty="0" smtClean="0"/>
              <a:t> indüksiyonu bunu azaltmaktadır. Örnek olarak; P-</a:t>
            </a:r>
            <a:r>
              <a:rPr lang="tr-TR" dirty="0" err="1" smtClean="0"/>
              <a:t>glikoprotein</a:t>
            </a:r>
            <a:r>
              <a:rPr lang="tr-TR" dirty="0" smtClean="0"/>
              <a:t> inhibitörü </a:t>
            </a:r>
            <a:r>
              <a:rPr lang="tr-TR" dirty="0" err="1" smtClean="0"/>
              <a:t>siklosporin</a:t>
            </a:r>
            <a:r>
              <a:rPr lang="tr-TR" dirty="0" smtClean="0"/>
              <a:t> beyindeki </a:t>
            </a:r>
            <a:r>
              <a:rPr lang="tr-TR" dirty="0" err="1" smtClean="0"/>
              <a:t>karvedilol</a:t>
            </a:r>
            <a:r>
              <a:rPr lang="tr-TR" dirty="0" smtClean="0"/>
              <a:t> </a:t>
            </a:r>
            <a:r>
              <a:rPr lang="tr-TR" dirty="0" err="1" smtClean="0"/>
              <a:t>konsatrasyonunu</a:t>
            </a:r>
            <a:r>
              <a:rPr lang="tr-TR" dirty="0" smtClean="0"/>
              <a:t> dört kata kadar artırırken,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smtClean="0"/>
              <a:t>deksametazon</a:t>
            </a:r>
            <a:r>
              <a:rPr lang="tr-TR" dirty="0" smtClean="0"/>
              <a:t> ile morfin birlikte beş gün </a:t>
            </a:r>
            <a:r>
              <a:rPr lang="tr-TR" dirty="0" err="1" smtClean="0"/>
              <a:t>rsüreyle</a:t>
            </a:r>
            <a:r>
              <a:rPr lang="tr-TR" dirty="0" smtClean="0"/>
              <a:t> verildiklerinde beyindeki </a:t>
            </a:r>
            <a:r>
              <a:rPr lang="tr-TR" dirty="0" err="1" smtClean="0"/>
              <a:t>Pglikoprotein</a:t>
            </a:r>
            <a:r>
              <a:rPr lang="tr-TR" dirty="0" smtClean="0"/>
              <a:t> düzeyinin arttığı ve morfinin </a:t>
            </a:r>
            <a:r>
              <a:rPr lang="tr-TR" dirty="0" err="1" smtClean="0"/>
              <a:t>antinosiseptif</a:t>
            </a:r>
            <a:r>
              <a:rPr lang="tr-TR" dirty="0" smtClean="0"/>
              <a:t> etkisinin azaldığı gösterilmiştir.7</a:t>
            </a:r>
          </a:p>
          <a:p>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16</a:t>
            </a:fld>
            <a:endParaRPr lang="tr-TR"/>
          </a:p>
        </p:txBody>
      </p:sp>
    </p:spTree>
    <p:extLst>
      <p:ext uri="{BB962C8B-B14F-4D97-AF65-F5344CB8AC3E}">
        <p14:creationId xmlns:p14="http://schemas.microsoft.com/office/powerpoint/2010/main" val="117335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Ör: </a:t>
            </a:r>
            <a:r>
              <a:rPr lang="tr-TR" dirty="0" err="1" smtClean="0"/>
              <a:t>simetidin</a:t>
            </a:r>
            <a:r>
              <a:rPr lang="tr-TR" dirty="0" smtClean="0"/>
              <a:t>, </a:t>
            </a:r>
            <a:r>
              <a:rPr lang="tr-TR" dirty="0" err="1" smtClean="0"/>
              <a:t>makrolidler</a:t>
            </a:r>
            <a:r>
              <a:rPr lang="tr-TR" dirty="0" smtClean="0"/>
              <a:t>, </a:t>
            </a:r>
            <a:r>
              <a:rPr lang="tr-TR" dirty="0" err="1" smtClean="0"/>
              <a:t>fluorokinolonlar</a:t>
            </a:r>
            <a:r>
              <a:rPr lang="tr-TR" dirty="0" smtClean="0"/>
              <a:t>, SSRI, azol grubu </a:t>
            </a:r>
            <a:r>
              <a:rPr lang="tr-TR" dirty="0" err="1" smtClean="0"/>
              <a:t>antifungaller</a:t>
            </a:r>
            <a:r>
              <a:rPr lang="tr-TR" dirty="0" smtClean="0"/>
              <a:t> gibi bazı ilaçların yaptığı enzim </a:t>
            </a:r>
            <a:r>
              <a:rPr lang="tr-TR" dirty="0" err="1" smtClean="0"/>
              <a:t>inhibisyonu</a:t>
            </a:r>
            <a:r>
              <a:rPr lang="tr-TR" dirty="0" smtClean="0"/>
              <a:t> (CYP1A2, CYP2C9, CYP3A4, CYP2D6), çeşitli ilaçların (</a:t>
            </a:r>
            <a:r>
              <a:rPr lang="tr-TR" dirty="0" err="1" smtClean="0"/>
              <a:t>varfarin</a:t>
            </a:r>
            <a:r>
              <a:rPr lang="tr-TR" dirty="0" smtClean="0"/>
              <a:t>, </a:t>
            </a:r>
            <a:r>
              <a:rPr lang="tr-TR" dirty="0" err="1" smtClean="0"/>
              <a:t>teofilin</a:t>
            </a:r>
            <a:r>
              <a:rPr lang="tr-TR" dirty="0" smtClean="0"/>
              <a:t>, </a:t>
            </a:r>
            <a:r>
              <a:rPr lang="tr-TR" dirty="0" err="1" smtClean="0"/>
              <a:t>digoksin</a:t>
            </a:r>
            <a:r>
              <a:rPr lang="tr-TR" dirty="0" smtClean="0"/>
              <a:t>, </a:t>
            </a:r>
            <a:r>
              <a:rPr lang="tr-TR" dirty="0" err="1" smtClean="0"/>
              <a:t>fenitoin</a:t>
            </a:r>
            <a:r>
              <a:rPr lang="tr-TR" dirty="0" smtClean="0"/>
              <a:t>, </a:t>
            </a:r>
            <a:r>
              <a:rPr lang="tr-TR" dirty="0" err="1" smtClean="0"/>
              <a:t>siklosporin</a:t>
            </a:r>
            <a:r>
              <a:rPr lang="tr-TR" dirty="0" smtClean="0"/>
              <a:t>..) yıkımını azaltabilir ve ilaçların konsantrasyonlarında meydana gelen bu artış yaşamı tehdit eden komplikasyonlar gözlenmesine neden olabilir.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smtClean="0"/>
              <a:t>Sitokrom</a:t>
            </a:r>
            <a:r>
              <a:rPr lang="tr-TR" dirty="0" smtClean="0"/>
              <a:t> </a:t>
            </a:r>
            <a:r>
              <a:rPr lang="tr-TR" dirty="0" smtClean="0"/>
              <a:t>P450 enzim indüksiyonuna örnek vermek gerekirse; </a:t>
            </a:r>
            <a:r>
              <a:rPr lang="tr-TR" dirty="0" err="1" smtClean="0"/>
              <a:t>rifampin</a:t>
            </a:r>
            <a:r>
              <a:rPr lang="tr-TR" dirty="0" smtClean="0"/>
              <a:t>, bazı </a:t>
            </a:r>
            <a:r>
              <a:rPr lang="tr-TR" dirty="0" err="1" smtClean="0"/>
              <a:t>antiepileptik</a:t>
            </a:r>
            <a:r>
              <a:rPr lang="tr-TR" dirty="0" smtClean="0"/>
              <a:t> ilaçlar (</a:t>
            </a:r>
            <a:r>
              <a:rPr lang="tr-TR" dirty="0" err="1" smtClean="0"/>
              <a:t>Fenitoin</a:t>
            </a:r>
            <a:r>
              <a:rPr lang="tr-TR" dirty="0" smtClean="0"/>
              <a:t>, </a:t>
            </a:r>
            <a:r>
              <a:rPr lang="tr-TR" dirty="0" err="1" smtClean="0"/>
              <a:t>karbamazepin</a:t>
            </a:r>
            <a:r>
              <a:rPr lang="tr-TR" dirty="0" smtClean="0"/>
              <a:t>), </a:t>
            </a:r>
            <a:r>
              <a:rPr lang="tr-TR" dirty="0" err="1" smtClean="0"/>
              <a:t>selektif</a:t>
            </a:r>
            <a:r>
              <a:rPr lang="tr-TR" dirty="0" smtClean="0"/>
              <a:t> </a:t>
            </a:r>
            <a:r>
              <a:rPr lang="tr-TR" dirty="0" err="1" smtClean="0"/>
              <a:t>seratonin</a:t>
            </a:r>
            <a:r>
              <a:rPr lang="tr-TR" dirty="0" smtClean="0"/>
              <a:t> gerialım inhibitörleri gibi ilaçlar meydana getirdikleri enzim indüksiyonu ile oral </a:t>
            </a:r>
            <a:r>
              <a:rPr lang="tr-TR" dirty="0" err="1" smtClean="0"/>
              <a:t>antikoagülanların</a:t>
            </a:r>
            <a:r>
              <a:rPr lang="tr-TR" dirty="0" smtClean="0"/>
              <a:t>, </a:t>
            </a:r>
            <a:r>
              <a:rPr lang="tr-TR" dirty="0" err="1" smtClean="0"/>
              <a:t>barbitüratların</a:t>
            </a:r>
            <a:r>
              <a:rPr lang="tr-TR" dirty="0" smtClean="0"/>
              <a:t>, oral </a:t>
            </a:r>
            <a:r>
              <a:rPr lang="tr-TR" dirty="0" err="1" smtClean="0"/>
              <a:t>kontraseptiflerin</a:t>
            </a:r>
            <a:r>
              <a:rPr lang="tr-TR" dirty="0" smtClean="0"/>
              <a:t>, </a:t>
            </a:r>
            <a:r>
              <a:rPr lang="tr-TR" dirty="0" err="1" smtClean="0"/>
              <a:t>siklosporinin</a:t>
            </a:r>
            <a:r>
              <a:rPr lang="tr-TR" dirty="0" smtClean="0"/>
              <a:t>, </a:t>
            </a:r>
            <a:r>
              <a:rPr lang="tr-TR" dirty="0" err="1" smtClean="0"/>
              <a:t>digoksinin</a:t>
            </a:r>
            <a:r>
              <a:rPr lang="tr-TR" dirty="0" smtClean="0"/>
              <a:t> ve </a:t>
            </a:r>
            <a:r>
              <a:rPr lang="tr-TR" dirty="0" err="1" smtClean="0"/>
              <a:t>fenitoinin</a:t>
            </a:r>
            <a:r>
              <a:rPr lang="tr-TR" dirty="0" smtClean="0"/>
              <a:t> yıkımını arttırırlar ve etkilerini azaltırlar.</a:t>
            </a:r>
          </a:p>
          <a:p>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17</a:t>
            </a:fld>
            <a:endParaRPr lang="tr-TR"/>
          </a:p>
        </p:txBody>
      </p:sp>
    </p:spTree>
    <p:extLst>
      <p:ext uri="{BB962C8B-B14F-4D97-AF65-F5344CB8AC3E}">
        <p14:creationId xmlns:p14="http://schemas.microsoft.com/office/powerpoint/2010/main" val="182642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 İlaçlar asidik veya bazik olmalarına göre </a:t>
            </a:r>
            <a:r>
              <a:rPr lang="tr-TR" dirty="0" err="1" smtClean="0"/>
              <a:t>itrah</a:t>
            </a:r>
            <a:r>
              <a:rPr lang="tr-TR" dirty="0" smtClean="0"/>
              <a:t> sırasında farklılıklar gösterebilir. Pasif difüzyona uygun bir </a:t>
            </a:r>
            <a:r>
              <a:rPr lang="tr-TR" dirty="0" err="1" smtClean="0"/>
              <a:t>membran</a:t>
            </a:r>
            <a:r>
              <a:rPr lang="tr-TR" dirty="0" smtClean="0"/>
              <a:t> ile ayrılmış iki </a:t>
            </a:r>
            <a:r>
              <a:rPr lang="tr-TR" dirty="0" err="1" smtClean="0"/>
              <a:t>kompartman</a:t>
            </a:r>
            <a:r>
              <a:rPr lang="tr-TR" dirty="0" smtClean="0"/>
              <a:t> arasında </a:t>
            </a:r>
            <a:r>
              <a:rPr lang="tr-TR" dirty="0" err="1" smtClean="0"/>
              <a:t>pH</a:t>
            </a:r>
            <a:r>
              <a:rPr lang="tr-TR" dirty="0" smtClean="0"/>
              <a:t> farkı varsa, asidik ilaçlar bazik olan tarafta, bazik ilaçlar ise asidik olan tarafta iyonize olacağından (iyon tuzağı) </a:t>
            </a:r>
            <a:r>
              <a:rPr lang="tr-TR" dirty="0" err="1" smtClean="0"/>
              <a:t>membranı</a:t>
            </a:r>
            <a:r>
              <a:rPr lang="tr-TR" dirty="0" smtClean="0"/>
              <a:t> geçemeyecek ve daha yüksek konsantrasyonda toplanma eğilimi gösterecektir. Bu durum, ilacın </a:t>
            </a:r>
            <a:r>
              <a:rPr lang="tr-TR" dirty="0" err="1" smtClean="0"/>
              <a:t>itrahını</a:t>
            </a:r>
            <a:r>
              <a:rPr lang="tr-TR" dirty="0" smtClean="0"/>
              <a:t> arttıracağından zehirlenme gibi klinik durumlarda kullanılabilir. Örneğin zayıf bazik ilaç olan </a:t>
            </a:r>
            <a:r>
              <a:rPr lang="tr-TR" dirty="0" err="1" smtClean="0"/>
              <a:t>fenitoin</a:t>
            </a:r>
            <a:r>
              <a:rPr lang="tr-TR" dirty="0" smtClean="0"/>
              <a:t>, </a:t>
            </a:r>
            <a:r>
              <a:rPr lang="tr-TR" dirty="0" err="1" smtClean="0"/>
              <a:t>teofilinin</a:t>
            </a:r>
            <a:r>
              <a:rPr lang="tr-TR" dirty="0" smtClean="0"/>
              <a:t> </a:t>
            </a:r>
            <a:r>
              <a:rPr lang="tr-TR" dirty="0" err="1" smtClean="0"/>
              <a:t>itrahını</a:t>
            </a:r>
            <a:r>
              <a:rPr lang="tr-TR" dirty="0" smtClean="0"/>
              <a:t> idrarı asitleştirilerek; zayıf asidik ilaç olan </a:t>
            </a:r>
            <a:r>
              <a:rPr lang="tr-TR" dirty="0" err="1" smtClean="0"/>
              <a:t>varfarinin</a:t>
            </a:r>
            <a:r>
              <a:rPr lang="tr-TR" dirty="0" smtClean="0"/>
              <a:t> ise </a:t>
            </a:r>
            <a:r>
              <a:rPr lang="tr-TR" dirty="0" err="1" smtClean="0"/>
              <a:t>itrahını</a:t>
            </a:r>
            <a:r>
              <a:rPr lang="tr-TR" dirty="0" smtClean="0"/>
              <a:t> idrarı </a:t>
            </a:r>
            <a:r>
              <a:rPr lang="tr-TR" dirty="0" err="1" smtClean="0"/>
              <a:t>bazikleştirilerek</a:t>
            </a:r>
            <a:r>
              <a:rPr lang="tr-TR" dirty="0" smtClean="0"/>
              <a:t> artırılabilir.2 </a:t>
            </a:r>
          </a:p>
          <a:p>
            <a:endParaRPr lang="tr-TR" dirty="0"/>
          </a:p>
        </p:txBody>
      </p:sp>
      <p:sp>
        <p:nvSpPr>
          <p:cNvPr id="4" name="Slayt Numarası Yer Tutucusu 3"/>
          <p:cNvSpPr>
            <a:spLocks noGrp="1"/>
          </p:cNvSpPr>
          <p:nvPr>
            <p:ph type="sldNum" sz="quarter" idx="10"/>
          </p:nvPr>
        </p:nvSpPr>
        <p:spPr/>
        <p:txBody>
          <a:bodyPr/>
          <a:lstStyle/>
          <a:p>
            <a:fld id="{91652F74-77EF-4DAE-867F-5C1B5ADED3A2}" type="slidenum">
              <a:rPr lang="tr-TR" smtClean="0"/>
              <a:t>18</a:t>
            </a:fld>
            <a:endParaRPr lang="tr-TR"/>
          </a:p>
        </p:txBody>
      </p:sp>
    </p:spTree>
    <p:extLst>
      <p:ext uri="{BB962C8B-B14F-4D97-AF65-F5344CB8AC3E}">
        <p14:creationId xmlns:p14="http://schemas.microsoft.com/office/powerpoint/2010/main" val="274928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73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09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036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052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39F4F5-F4D2-4D2A-AB60-88D37ADCB869}"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4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94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871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689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884882-FB12-4BC8-9960-9AD8104D7FAE}" type="datetimeFigureOut">
              <a:rPr lang="en-US" smtClean="0"/>
              <a:t>5/8/2023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96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D1BD23-6E54-4D9D-AD88-A2813C73CC25}" type="datetimeFigureOut">
              <a:rPr lang="en-US" smtClean="0"/>
              <a:t>5/8/2023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39357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471A834-4F3C-4AF9-9C74-05EC35A0F292}" type="datetimeFigureOut">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870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1CF1133-3259-4C45-BABA-5B62D9C6F78D}" type="datetimeFigureOut">
              <a:rPr lang="en-US" smtClean="0"/>
              <a:t>5/8/2023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1918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6.png"/><Relationship Id="rId12"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linicalkey.com/browse/drugs" TargetMode="External"/><Relationship Id="rId7" Type="http://schemas.openxmlformats.org/officeDocument/2006/relationships/hyperlink" Target="https://www.rxlist.com/drug-interaction-checker.htm" TargetMode="External"/><Relationship Id="rId2" Type="http://schemas.openxmlformats.org/officeDocument/2006/relationships/hyperlink" Target="https://www.uptodate.com/drug-interactions/" TargetMode="External"/><Relationship Id="rId1" Type="http://schemas.openxmlformats.org/officeDocument/2006/relationships/slideLayout" Target="../slideLayouts/slideLayout2.xml"/><Relationship Id="rId6" Type="http://schemas.openxmlformats.org/officeDocument/2006/relationships/hyperlink" Target="https://www.drugs.com/drug_interactions" TargetMode="External"/><Relationship Id="rId5" Type="http://schemas.openxmlformats.org/officeDocument/2006/relationships/hyperlink" Target="https://www.webmd.com/interaction-checker/" TargetMode="External"/><Relationship Id="rId4" Type="http://schemas.openxmlformats.org/officeDocument/2006/relationships/hyperlink" Target="https://reference.medscape.com/drug-interactionchecker"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C7FF">
            <a:alpha val="42000"/>
          </a:srgb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İLAÇ ETKİLEŞİMLERİ</a:t>
            </a:r>
            <a:endParaRPr lang="tr-TR" dirty="0"/>
          </a:p>
        </p:txBody>
      </p:sp>
      <p:sp>
        <p:nvSpPr>
          <p:cNvPr id="3" name="Alt Başlık 2"/>
          <p:cNvSpPr>
            <a:spLocks noGrp="1"/>
          </p:cNvSpPr>
          <p:nvPr>
            <p:ph type="subTitle" idx="1"/>
          </p:nvPr>
        </p:nvSpPr>
        <p:spPr/>
        <p:txBody>
          <a:bodyPr>
            <a:normAutofit fontScale="85000" lnSpcReduction="20000"/>
          </a:bodyPr>
          <a:lstStyle/>
          <a:p>
            <a:pPr algn="r"/>
            <a:r>
              <a:rPr lang="tr-TR" b="1" dirty="0" err="1" smtClean="0">
                <a:solidFill>
                  <a:schemeClr val="tx1"/>
                </a:solidFill>
              </a:rPr>
              <a:t>Arş.Gör.Dr.Sezİn</a:t>
            </a:r>
            <a:r>
              <a:rPr lang="tr-TR" b="1" dirty="0" smtClean="0">
                <a:solidFill>
                  <a:schemeClr val="tx1"/>
                </a:solidFill>
              </a:rPr>
              <a:t> </a:t>
            </a:r>
            <a:r>
              <a:rPr lang="tr-TR" b="1" dirty="0">
                <a:solidFill>
                  <a:schemeClr val="tx1"/>
                </a:solidFill>
              </a:rPr>
              <a:t>ARSLANTÜRK ÇONTAR</a:t>
            </a:r>
          </a:p>
          <a:p>
            <a:pPr algn="r"/>
            <a:r>
              <a:rPr lang="tr-TR" b="1" dirty="0">
                <a:solidFill>
                  <a:schemeClr val="tx1"/>
                </a:solidFill>
              </a:rPr>
              <a:t>KTÜ AİLE HEKİMLİĞİ AD</a:t>
            </a:r>
          </a:p>
          <a:p>
            <a:pPr algn="r"/>
            <a:r>
              <a:rPr lang="tr-TR" b="1" dirty="0" smtClean="0">
                <a:solidFill>
                  <a:schemeClr val="tx1"/>
                </a:solidFill>
              </a:rPr>
              <a:t>09.05.2023</a:t>
            </a:r>
            <a:endParaRPr lang="tr-TR" b="1" dirty="0">
              <a:solidFill>
                <a:schemeClr val="tx1"/>
              </a:solidFill>
            </a:endParaRPr>
          </a:p>
          <a:p>
            <a:endParaRPr lang="tr-TR" dirty="0"/>
          </a:p>
        </p:txBody>
      </p:sp>
    </p:spTree>
    <p:extLst>
      <p:ext uri="{BB962C8B-B14F-4D97-AF65-F5344CB8AC3E}">
        <p14:creationId xmlns:p14="http://schemas.microsoft.com/office/powerpoint/2010/main" val="236467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İLAÇ </a:t>
            </a:r>
            <a:r>
              <a:rPr lang="tr-TR" dirty="0" smtClean="0"/>
              <a:t>ETKİLEŞİMLERİ </a:t>
            </a:r>
            <a:endParaRPr lang="tr-TR" dirty="0"/>
          </a:p>
        </p:txBody>
      </p:sp>
      <p:sp>
        <p:nvSpPr>
          <p:cNvPr id="3" name="İçerik Yer Tutucusu 2"/>
          <p:cNvSpPr>
            <a:spLocks noGrp="1"/>
          </p:cNvSpPr>
          <p:nvPr>
            <p:ph idx="1"/>
          </p:nvPr>
        </p:nvSpPr>
        <p:spPr/>
        <p:txBody>
          <a:bodyPr/>
          <a:lstStyle/>
          <a:p>
            <a:r>
              <a:rPr lang="tr-TR" dirty="0" smtClean="0"/>
              <a:t>1.İlaç-ilaç </a:t>
            </a:r>
            <a:r>
              <a:rPr lang="tr-TR" dirty="0"/>
              <a:t>etkileşimleri </a:t>
            </a:r>
            <a:endParaRPr lang="tr-TR" dirty="0" smtClean="0"/>
          </a:p>
          <a:p>
            <a:r>
              <a:rPr lang="tr-TR" dirty="0" smtClean="0"/>
              <a:t>2.İlaç-besin </a:t>
            </a:r>
            <a:r>
              <a:rPr lang="tr-TR" dirty="0"/>
              <a:t>etkileşimleri </a:t>
            </a:r>
            <a:endParaRPr lang="tr-TR" dirty="0" smtClean="0"/>
          </a:p>
          <a:p>
            <a:r>
              <a:rPr lang="tr-TR" dirty="0" smtClean="0"/>
              <a:t>3.Kimyasal-ilaç </a:t>
            </a:r>
            <a:r>
              <a:rPr lang="tr-TR" dirty="0"/>
              <a:t>etkileşimleri </a:t>
            </a:r>
            <a:endParaRPr lang="tr-TR" dirty="0" smtClean="0"/>
          </a:p>
          <a:p>
            <a:r>
              <a:rPr lang="tr-TR" dirty="0" smtClean="0"/>
              <a:t>4.İlaç-laboratuvar </a:t>
            </a:r>
            <a:r>
              <a:rPr lang="tr-TR" dirty="0"/>
              <a:t>testleri etkileşimleri </a:t>
            </a:r>
            <a:r>
              <a:rPr lang="tr-TR" dirty="0" smtClean="0"/>
              <a:t> </a:t>
            </a:r>
          </a:p>
          <a:p>
            <a:r>
              <a:rPr lang="tr-TR" dirty="0" smtClean="0"/>
              <a:t>5.İlaç-hastalık </a:t>
            </a:r>
            <a:r>
              <a:rPr lang="tr-TR" dirty="0"/>
              <a:t>etkileşimleri</a:t>
            </a:r>
          </a:p>
        </p:txBody>
      </p:sp>
    </p:spTree>
    <p:extLst>
      <p:ext uri="{BB962C8B-B14F-4D97-AF65-F5344CB8AC3E}">
        <p14:creationId xmlns:p14="http://schemas.microsoft.com/office/powerpoint/2010/main" val="214621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İLAÇ-İLAÇ ETKİLEŞİMİ NEDİR?</a:t>
            </a:r>
          </a:p>
        </p:txBody>
      </p:sp>
      <p:sp>
        <p:nvSpPr>
          <p:cNvPr id="3" name="İçerik Yer Tutucusu 2"/>
          <p:cNvSpPr>
            <a:spLocks noGrp="1"/>
          </p:cNvSpPr>
          <p:nvPr>
            <p:ph idx="1"/>
          </p:nvPr>
        </p:nvSpPr>
        <p:spPr/>
        <p:txBody>
          <a:bodyPr/>
          <a:lstStyle/>
          <a:p>
            <a:r>
              <a:rPr lang="tr-TR" dirty="0"/>
              <a:t>İki ilaç bir arada kullanıldığında, kullanılan ilaçlardan birisinin farmakolojik etkisinin diğeri tarafından değiştirilmesi sonucunda ortaya çıkan durum “ilaç-ilaç etkileşmesi” olarak tanımlanmaktadır. İlaç etkileşmelerinin yaygın olmasının en önemli nedeni aynı anda çoklu ilaç kullanımıdır (</a:t>
            </a:r>
            <a:r>
              <a:rPr lang="tr-TR" dirty="0" err="1"/>
              <a:t>polifarmasi</a:t>
            </a:r>
            <a:r>
              <a:rPr lang="tr-TR" dirty="0"/>
              <a:t>). </a:t>
            </a:r>
            <a:endParaRPr lang="tr-TR" dirty="0" smtClean="0"/>
          </a:p>
        </p:txBody>
      </p:sp>
    </p:spTree>
    <p:extLst>
      <p:ext uri="{BB962C8B-B14F-4D97-AF65-F5344CB8AC3E}">
        <p14:creationId xmlns:p14="http://schemas.microsoft.com/office/powerpoint/2010/main" val="34809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İlaç etkileşimleri oluş mekanizması</a:t>
            </a:r>
          </a:p>
        </p:txBody>
      </p:sp>
      <p:sp>
        <p:nvSpPr>
          <p:cNvPr id="3" name="İçerik Yer Tutucusu 2"/>
          <p:cNvSpPr>
            <a:spLocks noGrp="1"/>
          </p:cNvSpPr>
          <p:nvPr>
            <p:ph idx="1"/>
          </p:nvPr>
        </p:nvSpPr>
        <p:spPr/>
        <p:txBody>
          <a:bodyPr>
            <a:normAutofit/>
          </a:bodyPr>
          <a:lstStyle/>
          <a:p>
            <a:r>
              <a:rPr lang="tr-TR" dirty="0" smtClean="0"/>
              <a:t>İlaç </a:t>
            </a:r>
            <a:r>
              <a:rPr lang="tr-TR" dirty="0"/>
              <a:t>etkileşimleri </a:t>
            </a:r>
            <a:r>
              <a:rPr lang="tr-TR" dirty="0" smtClean="0"/>
              <a:t>oluş mekanizmasına </a:t>
            </a:r>
            <a:r>
              <a:rPr lang="tr-TR" dirty="0"/>
              <a:t>göre 3 gruba </a:t>
            </a:r>
            <a:r>
              <a:rPr lang="tr-TR" dirty="0" smtClean="0"/>
              <a:t>ayrılır</a:t>
            </a:r>
            <a:r>
              <a:rPr lang="tr-TR" dirty="0"/>
              <a:t>. </a:t>
            </a:r>
            <a:endParaRPr lang="tr-TR" dirty="0" smtClean="0"/>
          </a:p>
          <a:p>
            <a:r>
              <a:rPr lang="tr-TR" dirty="0" err="1" smtClean="0"/>
              <a:t>Farmasötik</a:t>
            </a:r>
            <a:r>
              <a:rPr lang="tr-TR" dirty="0" smtClean="0"/>
              <a:t> </a:t>
            </a:r>
          </a:p>
          <a:p>
            <a:r>
              <a:rPr lang="tr-TR" dirty="0" smtClean="0"/>
              <a:t>Farmakodinamik </a:t>
            </a:r>
          </a:p>
          <a:p>
            <a:r>
              <a:rPr lang="tr-TR" dirty="0" err="1" smtClean="0"/>
              <a:t>Farmakokinetik</a:t>
            </a:r>
            <a:r>
              <a:rPr lang="tr-TR" dirty="0" smtClean="0"/>
              <a:t> </a:t>
            </a:r>
          </a:p>
        </p:txBody>
      </p:sp>
    </p:spTree>
    <p:extLst>
      <p:ext uri="{BB962C8B-B14F-4D97-AF65-F5344CB8AC3E}">
        <p14:creationId xmlns:p14="http://schemas.microsoft.com/office/powerpoint/2010/main" val="190850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 </a:t>
            </a:r>
            <a:r>
              <a:rPr lang="tr-TR" dirty="0" err="1"/>
              <a:t>Farmasötik</a:t>
            </a:r>
            <a:r>
              <a:rPr lang="tr-TR" dirty="0"/>
              <a:t> Geçimsizlik</a:t>
            </a:r>
          </a:p>
        </p:txBody>
      </p:sp>
      <p:sp>
        <p:nvSpPr>
          <p:cNvPr id="3" name="İçerik Yer Tutucusu 2"/>
          <p:cNvSpPr>
            <a:spLocks noGrp="1"/>
          </p:cNvSpPr>
          <p:nvPr>
            <p:ph idx="1"/>
          </p:nvPr>
        </p:nvSpPr>
        <p:spPr/>
        <p:txBody>
          <a:bodyPr>
            <a:normAutofit/>
          </a:bodyPr>
          <a:lstStyle/>
          <a:p>
            <a:r>
              <a:rPr lang="tr-TR" dirty="0" err="1" smtClean="0"/>
              <a:t>Parenteral</a:t>
            </a:r>
            <a:r>
              <a:rPr lang="tr-TR" dirty="0" smtClean="0"/>
              <a:t> </a:t>
            </a:r>
            <a:r>
              <a:rPr lang="tr-TR" dirty="0"/>
              <a:t>tedavi uygulamalarında hastaya çok sayıda enjeksiyon yapmamak amacıyla ilaç çözeltileri birbirleriyle karıştırılabilmektedir. </a:t>
            </a:r>
            <a:endParaRPr lang="tr-TR" dirty="0" smtClean="0"/>
          </a:p>
          <a:p>
            <a:r>
              <a:rPr lang="tr-TR" dirty="0" smtClean="0"/>
              <a:t>Ancak </a:t>
            </a:r>
            <a:r>
              <a:rPr lang="tr-TR" dirty="0"/>
              <a:t>bu yöntem ilaçlarla ilgili geçimsizliklerin ortaya çıkmasına neden olmaktadır. </a:t>
            </a:r>
            <a:endParaRPr lang="tr-TR" dirty="0" smtClean="0"/>
          </a:p>
          <a:p>
            <a:r>
              <a:rPr lang="tr-TR" dirty="0" smtClean="0"/>
              <a:t>Geçimsizlik</a:t>
            </a:r>
            <a:r>
              <a:rPr lang="tr-TR" dirty="0"/>
              <a:t>, ilaçların vücuda girmeden önce (in </a:t>
            </a:r>
            <a:r>
              <a:rPr lang="tr-TR" dirty="0" err="1"/>
              <a:t>vitro</a:t>
            </a:r>
            <a:r>
              <a:rPr lang="tr-TR" dirty="0"/>
              <a:t> ortamda) ortaya çıkan, aynı </a:t>
            </a:r>
            <a:r>
              <a:rPr lang="tr-TR" dirty="0" err="1"/>
              <a:t>infüzyon</a:t>
            </a:r>
            <a:r>
              <a:rPr lang="tr-TR" dirty="0"/>
              <a:t> sıvısı veya enjektör içinde gerçekleşen ve fiziksel veya kimyasal reaksiyonlar sonucu oluşan etkileşmelere denilmektedir. </a:t>
            </a:r>
          </a:p>
          <a:p>
            <a:endParaRPr lang="tr-TR" dirty="0" smtClean="0"/>
          </a:p>
        </p:txBody>
      </p:sp>
    </p:spTree>
    <p:extLst>
      <p:ext uri="{BB962C8B-B14F-4D97-AF65-F5344CB8AC3E}">
        <p14:creationId xmlns:p14="http://schemas.microsoft.com/office/powerpoint/2010/main" val="52815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 </a:t>
            </a:r>
            <a:r>
              <a:rPr lang="tr-TR" dirty="0" err="1"/>
              <a:t>Farmakokinetik</a:t>
            </a:r>
            <a:r>
              <a:rPr lang="tr-TR" dirty="0"/>
              <a:t> </a:t>
            </a:r>
            <a:r>
              <a:rPr lang="tr-TR" dirty="0" smtClean="0"/>
              <a:t>İlaç </a:t>
            </a:r>
            <a:r>
              <a:rPr lang="tr-TR" dirty="0"/>
              <a:t>Etkileşimleri</a:t>
            </a:r>
          </a:p>
        </p:txBody>
      </p:sp>
      <p:sp>
        <p:nvSpPr>
          <p:cNvPr id="3" name="İçerik Yer Tutucusu 2"/>
          <p:cNvSpPr>
            <a:spLocks noGrp="1"/>
          </p:cNvSpPr>
          <p:nvPr>
            <p:ph idx="1"/>
          </p:nvPr>
        </p:nvSpPr>
        <p:spPr/>
        <p:txBody>
          <a:bodyPr/>
          <a:lstStyle/>
          <a:p>
            <a:r>
              <a:rPr lang="tr-TR" dirty="0" err="1" smtClean="0"/>
              <a:t>Farmakokinetik</a:t>
            </a:r>
            <a:r>
              <a:rPr lang="tr-TR" dirty="0" smtClean="0"/>
              <a:t> </a:t>
            </a:r>
            <a:r>
              <a:rPr lang="tr-TR" dirty="0"/>
              <a:t>düzeyde etkileşimler </a:t>
            </a:r>
            <a:endParaRPr lang="tr-TR" dirty="0" smtClean="0"/>
          </a:p>
          <a:p>
            <a:r>
              <a:rPr lang="tr-TR" dirty="0" err="1" smtClean="0"/>
              <a:t>absorbsiyon</a:t>
            </a:r>
            <a:r>
              <a:rPr lang="tr-TR" dirty="0"/>
              <a:t>, </a:t>
            </a:r>
            <a:endParaRPr lang="tr-TR" dirty="0" smtClean="0"/>
          </a:p>
          <a:p>
            <a:r>
              <a:rPr lang="tr-TR" dirty="0" smtClean="0"/>
              <a:t>dağılım</a:t>
            </a:r>
            <a:r>
              <a:rPr lang="tr-TR" dirty="0"/>
              <a:t>, </a:t>
            </a:r>
            <a:endParaRPr lang="tr-TR" dirty="0" smtClean="0"/>
          </a:p>
          <a:p>
            <a:r>
              <a:rPr lang="tr-TR" dirty="0" smtClean="0"/>
              <a:t>metabolizma </a:t>
            </a:r>
            <a:r>
              <a:rPr lang="tr-TR" dirty="0"/>
              <a:t>ve </a:t>
            </a:r>
            <a:r>
              <a:rPr lang="tr-TR" dirty="0" err="1"/>
              <a:t>itrah</a:t>
            </a:r>
            <a:r>
              <a:rPr lang="tr-TR" dirty="0"/>
              <a:t> düzeyinde olmak üzere dört farklı etkileşme şeklini içermektedir.</a:t>
            </a:r>
          </a:p>
          <a:p>
            <a:endParaRPr lang="tr-TR" dirty="0"/>
          </a:p>
        </p:txBody>
      </p:sp>
    </p:spTree>
    <p:extLst>
      <p:ext uri="{BB962C8B-B14F-4D97-AF65-F5344CB8AC3E}">
        <p14:creationId xmlns:p14="http://schemas.microsoft.com/office/powerpoint/2010/main" val="403324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 </a:t>
            </a:r>
            <a:r>
              <a:rPr lang="tr-TR" dirty="0" err="1"/>
              <a:t>Farmakokinetik</a:t>
            </a:r>
            <a:r>
              <a:rPr lang="tr-TR" dirty="0"/>
              <a:t> İlaç Etkileşimleri</a:t>
            </a:r>
          </a:p>
        </p:txBody>
      </p:sp>
      <p:sp>
        <p:nvSpPr>
          <p:cNvPr id="3" name="İçerik Yer Tutucusu 2"/>
          <p:cNvSpPr>
            <a:spLocks noGrp="1"/>
          </p:cNvSpPr>
          <p:nvPr>
            <p:ph idx="1"/>
          </p:nvPr>
        </p:nvSpPr>
        <p:spPr/>
        <p:txBody>
          <a:bodyPr>
            <a:normAutofit lnSpcReduction="10000"/>
          </a:bodyPr>
          <a:lstStyle/>
          <a:p>
            <a:r>
              <a:rPr lang="tr-TR" b="1" dirty="0"/>
              <a:t>1-Absorbsiyon Düzeyinde Etkileşim: </a:t>
            </a:r>
            <a:r>
              <a:rPr lang="tr-TR" dirty="0"/>
              <a:t>Bir ilaç diğer bir ilacın uygulama yerinden </a:t>
            </a:r>
            <a:r>
              <a:rPr lang="tr-TR" dirty="0" err="1"/>
              <a:t>absorbsiyon</a:t>
            </a:r>
            <a:r>
              <a:rPr lang="tr-TR" dirty="0"/>
              <a:t> (emilim) hızını ve/veya derecesini, çeşitli mekanizmalarla etkiliyor ise buna “</a:t>
            </a:r>
            <a:r>
              <a:rPr lang="tr-TR" dirty="0" err="1"/>
              <a:t>absorbsiyon</a:t>
            </a:r>
            <a:r>
              <a:rPr lang="tr-TR" dirty="0"/>
              <a:t> düzeyinde etkileşim” denilmektedir</a:t>
            </a:r>
            <a:r>
              <a:rPr lang="tr-TR" dirty="0" smtClean="0"/>
              <a:t>.</a:t>
            </a:r>
          </a:p>
          <a:p>
            <a:r>
              <a:rPr lang="tr-TR" dirty="0" smtClean="0"/>
              <a:t>Ör</a:t>
            </a:r>
            <a:r>
              <a:rPr lang="tr-TR" dirty="0"/>
              <a:t>: Mide yada barsak lümeninde bir ilaç diğer ilacı bağlayıp, onunla kompleks oluşturarak emilimini yavaşlatabilir. </a:t>
            </a:r>
            <a:endParaRPr lang="tr-TR" dirty="0" smtClean="0"/>
          </a:p>
          <a:p>
            <a:pPr lvl="1"/>
            <a:r>
              <a:rPr lang="tr-TR" dirty="0" err="1" smtClean="0"/>
              <a:t>Kolestiramin</a:t>
            </a:r>
            <a:endParaRPr lang="tr-TR" dirty="0" smtClean="0"/>
          </a:p>
          <a:p>
            <a:pPr lvl="1"/>
            <a:r>
              <a:rPr lang="tr-TR" dirty="0" err="1" smtClean="0"/>
              <a:t>kolestipol</a:t>
            </a:r>
            <a:r>
              <a:rPr lang="tr-TR" dirty="0" smtClean="0"/>
              <a:t> </a:t>
            </a:r>
          </a:p>
          <a:p>
            <a:endParaRPr lang="tr-TR" dirty="0" smtClean="0"/>
          </a:p>
          <a:p>
            <a:r>
              <a:rPr lang="tr-TR" dirty="0" smtClean="0"/>
              <a:t>Ör2:Bağırsaklarda </a:t>
            </a:r>
            <a:r>
              <a:rPr lang="tr-TR" dirty="0" err="1"/>
              <a:t>katyonik</a:t>
            </a:r>
            <a:r>
              <a:rPr lang="tr-TR" dirty="0"/>
              <a:t> bileşikler (Fe, </a:t>
            </a:r>
            <a:r>
              <a:rPr lang="tr-TR" dirty="0" err="1"/>
              <a:t>Ca</a:t>
            </a:r>
            <a:r>
              <a:rPr lang="tr-TR" dirty="0"/>
              <a:t>, </a:t>
            </a:r>
            <a:r>
              <a:rPr lang="tr-TR" dirty="0" err="1"/>
              <a:t>Zn</a:t>
            </a:r>
            <a:r>
              <a:rPr lang="tr-TR" dirty="0"/>
              <a:t>) iyonize olan ilaçlarla kompleksler oluşturarak emilimini engeller. </a:t>
            </a:r>
            <a:r>
              <a:rPr lang="tr-TR" dirty="0" smtClean="0"/>
              <a:t> </a:t>
            </a:r>
            <a:endParaRPr lang="tr-TR" dirty="0" smtClean="0"/>
          </a:p>
          <a:p>
            <a:endParaRPr lang="tr-TR" dirty="0" smtClean="0"/>
          </a:p>
          <a:p>
            <a:pPr lvl="1"/>
            <a:r>
              <a:rPr lang="tr-TR" dirty="0" smtClean="0"/>
              <a:t>   Fe</a:t>
            </a:r>
            <a:r>
              <a:rPr lang="tr-TR" baseline="30000" dirty="0" smtClean="0"/>
              <a:t>+2</a:t>
            </a:r>
            <a:r>
              <a:rPr lang="tr-TR" dirty="0" smtClean="0"/>
              <a:t>                                             </a:t>
            </a:r>
            <a:r>
              <a:rPr lang="tr-TR" dirty="0" err="1" smtClean="0"/>
              <a:t>digoksin</a:t>
            </a:r>
            <a:r>
              <a:rPr lang="tr-TR" dirty="0" smtClean="0"/>
              <a:t> emilimi ve </a:t>
            </a:r>
            <a:r>
              <a:rPr lang="tr-TR" dirty="0" err="1"/>
              <a:t>terapötik</a:t>
            </a:r>
            <a:r>
              <a:rPr lang="tr-TR" dirty="0"/>
              <a:t> </a:t>
            </a:r>
            <a:r>
              <a:rPr lang="tr-TR" dirty="0" smtClean="0"/>
              <a:t>etkinliği</a:t>
            </a:r>
            <a:endParaRPr lang="tr-TR" dirty="0"/>
          </a:p>
        </p:txBody>
      </p:sp>
      <p:sp>
        <p:nvSpPr>
          <p:cNvPr id="4" name="Metin kutusu 3"/>
          <p:cNvSpPr txBox="1"/>
          <p:nvPr/>
        </p:nvSpPr>
        <p:spPr>
          <a:xfrm>
            <a:off x="4128951" y="3308865"/>
            <a:ext cx="5287192" cy="369332"/>
          </a:xfrm>
          <a:prstGeom prst="rect">
            <a:avLst/>
          </a:prstGeom>
          <a:noFill/>
        </p:spPr>
        <p:txBody>
          <a:bodyPr wrap="square" rtlCol="0">
            <a:spAutoFit/>
          </a:bodyPr>
          <a:lstStyle/>
          <a:p>
            <a:r>
              <a:rPr lang="tr-TR" dirty="0" err="1"/>
              <a:t>barsaktan</a:t>
            </a:r>
            <a:r>
              <a:rPr lang="tr-TR" dirty="0"/>
              <a:t> kolesterol emilimini </a:t>
            </a:r>
            <a:r>
              <a:rPr lang="tr-TR" dirty="0" smtClean="0"/>
              <a:t>    </a:t>
            </a:r>
            <a:r>
              <a:rPr lang="tr-TR" dirty="0" err="1" smtClean="0"/>
              <a:t>hipolipidemik</a:t>
            </a:r>
            <a:endParaRPr lang="tr-TR" dirty="0"/>
          </a:p>
        </p:txBody>
      </p:sp>
      <p:sp>
        <p:nvSpPr>
          <p:cNvPr id="5" name="Aşağı Ok 4"/>
          <p:cNvSpPr/>
          <p:nvPr/>
        </p:nvSpPr>
        <p:spPr>
          <a:xfrm>
            <a:off x="7053943" y="3362902"/>
            <a:ext cx="130628"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4128951" y="3732234"/>
            <a:ext cx="7050677" cy="369332"/>
          </a:xfrm>
          <a:prstGeom prst="rect">
            <a:avLst/>
          </a:prstGeom>
          <a:noFill/>
        </p:spPr>
        <p:txBody>
          <a:bodyPr wrap="square" rtlCol="0">
            <a:spAutoFit/>
          </a:bodyPr>
          <a:lstStyle/>
          <a:p>
            <a:r>
              <a:rPr lang="tr-TR" dirty="0" err="1" smtClean="0"/>
              <a:t>varfarin</a:t>
            </a:r>
            <a:r>
              <a:rPr lang="tr-TR" dirty="0" smtClean="0"/>
              <a:t> </a:t>
            </a:r>
            <a:r>
              <a:rPr lang="tr-TR" dirty="0"/>
              <a:t>ve </a:t>
            </a:r>
            <a:r>
              <a:rPr lang="tr-TR" dirty="0" err="1" smtClean="0"/>
              <a:t>digoksin</a:t>
            </a:r>
            <a:r>
              <a:rPr lang="tr-TR" dirty="0" smtClean="0"/>
              <a:t>  </a:t>
            </a:r>
            <a:r>
              <a:rPr lang="tr-TR" dirty="0" err="1"/>
              <a:t>absorbsiyonunu</a:t>
            </a:r>
            <a:r>
              <a:rPr lang="tr-TR" dirty="0"/>
              <a:t> </a:t>
            </a:r>
            <a:r>
              <a:rPr lang="tr-TR" dirty="0" smtClean="0"/>
              <a:t>ve </a:t>
            </a:r>
            <a:r>
              <a:rPr lang="tr-TR" dirty="0" err="1"/>
              <a:t>terapötik</a:t>
            </a:r>
            <a:r>
              <a:rPr lang="tr-TR" dirty="0"/>
              <a:t> </a:t>
            </a:r>
            <a:r>
              <a:rPr lang="tr-TR" dirty="0" smtClean="0"/>
              <a:t>etkinliklerini</a:t>
            </a:r>
            <a:endParaRPr lang="tr-TR" dirty="0"/>
          </a:p>
        </p:txBody>
      </p:sp>
      <p:sp>
        <p:nvSpPr>
          <p:cNvPr id="8" name="Aşağı Ok 7"/>
          <p:cNvSpPr/>
          <p:nvPr/>
        </p:nvSpPr>
        <p:spPr>
          <a:xfrm>
            <a:off x="10101943" y="3781806"/>
            <a:ext cx="130628"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2884714" y="3513755"/>
            <a:ext cx="1012372" cy="315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şağı Ok 10"/>
          <p:cNvSpPr/>
          <p:nvPr/>
        </p:nvSpPr>
        <p:spPr>
          <a:xfrm>
            <a:off x="7848600" y="5410980"/>
            <a:ext cx="130629" cy="2938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732314" y="5410980"/>
            <a:ext cx="1088572" cy="306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3"/>
          <a:stretch>
            <a:fillRect/>
          </a:stretch>
        </p:blipFill>
        <p:spPr>
          <a:xfrm>
            <a:off x="8272054" y="4783950"/>
            <a:ext cx="2590800" cy="1560957"/>
          </a:xfrm>
          <a:prstGeom prst="rect">
            <a:avLst/>
          </a:prstGeom>
        </p:spPr>
      </p:pic>
    </p:spTree>
    <p:extLst>
      <p:ext uri="{BB962C8B-B14F-4D97-AF65-F5344CB8AC3E}">
        <p14:creationId xmlns:p14="http://schemas.microsoft.com/office/powerpoint/2010/main" val="410886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 </a:t>
            </a:r>
            <a:r>
              <a:rPr lang="tr-TR" dirty="0" err="1"/>
              <a:t>Farmakokinetik</a:t>
            </a:r>
            <a:r>
              <a:rPr lang="tr-TR" dirty="0"/>
              <a:t> İlaç Etkileşimleri</a:t>
            </a:r>
          </a:p>
        </p:txBody>
      </p:sp>
      <p:sp>
        <p:nvSpPr>
          <p:cNvPr id="3" name="İçerik Yer Tutucusu 2"/>
          <p:cNvSpPr>
            <a:spLocks noGrp="1"/>
          </p:cNvSpPr>
          <p:nvPr>
            <p:ph idx="1"/>
          </p:nvPr>
        </p:nvSpPr>
        <p:spPr/>
        <p:txBody>
          <a:bodyPr>
            <a:normAutofit/>
          </a:bodyPr>
          <a:lstStyle/>
          <a:p>
            <a:r>
              <a:rPr lang="tr-TR" b="1" dirty="0"/>
              <a:t>2-Dağılım Düzeyinde Etkileşim: </a:t>
            </a:r>
            <a:endParaRPr lang="tr-TR" b="1" dirty="0" smtClean="0"/>
          </a:p>
          <a:p>
            <a:r>
              <a:rPr lang="tr-TR" dirty="0" smtClean="0"/>
              <a:t>Plazma </a:t>
            </a:r>
            <a:r>
              <a:rPr lang="tr-TR" dirty="0"/>
              <a:t>proteinlerine ileri derecede bağlanan (</a:t>
            </a:r>
            <a:r>
              <a:rPr lang="tr-TR" dirty="0" err="1"/>
              <a:t>varfarin</a:t>
            </a:r>
            <a:r>
              <a:rPr lang="tr-TR" dirty="0"/>
              <a:t> ve </a:t>
            </a:r>
            <a:r>
              <a:rPr lang="tr-TR" dirty="0" err="1"/>
              <a:t>fenitoin</a:t>
            </a:r>
            <a:r>
              <a:rPr lang="tr-TR" dirty="0"/>
              <a:t> gibi) iki ilacın </a:t>
            </a:r>
            <a:r>
              <a:rPr lang="tr-TR" b="1" dirty="0"/>
              <a:t>bağlanma noktaları için birbiri ile yarışması </a:t>
            </a:r>
            <a:r>
              <a:rPr lang="tr-TR" dirty="0"/>
              <a:t>sonucu bir ilacın diğerinin etkisini değiştirmesi, dağılım düzeyinde etkileşme olarak tanımlanmaktadır. </a:t>
            </a:r>
            <a:endParaRPr lang="tr-TR" dirty="0" smtClean="0"/>
          </a:p>
          <a:p>
            <a:r>
              <a:rPr lang="tr-TR" dirty="0" smtClean="0"/>
              <a:t>Bu </a:t>
            </a:r>
            <a:r>
              <a:rPr lang="tr-TR" dirty="0"/>
              <a:t>etkileşim ilacın plazma proteinlerinden ayrılıp serbest fraksiyonunu arttırdığı için etkinin artması ile sonuçlanır. </a:t>
            </a:r>
            <a:endParaRPr lang="tr-TR" dirty="0" smtClean="0"/>
          </a:p>
          <a:p>
            <a:r>
              <a:rPr lang="tr-TR" dirty="0" smtClean="0"/>
              <a:t>Ör</a:t>
            </a:r>
            <a:r>
              <a:rPr lang="tr-TR" dirty="0"/>
              <a:t>: </a:t>
            </a:r>
            <a:endParaRPr lang="tr-TR" dirty="0" smtClean="0"/>
          </a:p>
          <a:p>
            <a:pPr lvl="1"/>
            <a:r>
              <a:rPr lang="tr-TR" dirty="0" err="1" smtClean="0"/>
              <a:t>varfarin</a:t>
            </a:r>
            <a:r>
              <a:rPr lang="tr-TR" dirty="0" smtClean="0"/>
              <a:t> + aspirin                    </a:t>
            </a:r>
            <a:r>
              <a:rPr lang="tr-TR" dirty="0" err="1" smtClean="0"/>
              <a:t>varfarinin</a:t>
            </a:r>
            <a:r>
              <a:rPr lang="tr-TR" dirty="0" smtClean="0"/>
              <a:t> </a:t>
            </a:r>
            <a:r>
              <a:rPr lang="tr-TR" dirty="0"/>
              <a:t>serbest fraksiyonu </a:t>
            </a:r>
            <a:r>
              <a:rPr lang="tr-TR" dirty="0" smtClean="0"/>
              <a:t>        etki     PT ve INR  DEĞİŞİR</a:t>
            </a:r>
            <a:endParaRPr lang="tr-TR" dirty="0"/>
          </a:p>
        </p:txBody>
      </p:sp>
      <p:sp>
        <p:nvSpPr>
          <p:cNvPr id="4" name="Sağ Ok 3"/>
          <p:cNvSpPr/>
          <p:nvPr/>
        </p:nvSpPr>
        <p:spPr>
          <a:xfrm rot="16200000">
            <a:off x="6770917" y="4370613"/>
            <a:ext cx="277586" cy="136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3251020" y="4376055"/>
            <a:ext cx="718457" cy="206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16200000">
            <a:off x="7511146" y="4370613"/>
            <a:ext cx="277586" cy="136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a:stretch>
            <a:fillRect/>
          </a:stretch>
        </p:blipFill>
        <p:spPr>
          <a:xfrm>
            <a:off x="3490598" y="4680856"/>
            <a:ext cx="2764878" cy="1645103"/>
          </a:xfrm>
          <a:prstGeom prst="rect">
            <a:avLst/>
          </a:prstGeom>
        </p:spPr>
      </p:pic>
    </p:spTree>
    <p:extLst>
      <p:ext uri="{BB962C8B-B14F-4D97-AF65-F5344CB8AC3E}">
        <p14:creationId xmlns:p14="http://schemas.microsoft.com/office/powerpoint/2010/main" val="405082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 </a:t>
            </a:r>
            <a:r>
              <a:rPr lang="tr-TR" dirty="0" err="1"/>
              <a:t>Farmakokinetik</a:t>
            </a:r>
            <a:r>
              <a:rPr lang="tr-TR" dirty="0"/>
              <a:t> İlaç Etkileşimleri</a:t>
            </a:r>
          </a:p>
        </p:txBody>
      </p:sp>
      <p:sp>
        <p:nvSpPr>
          <p:cNvPr id="3" name="İçerik Yer Tutucusu 2"/>
          <p:cNvSpPr>
            <a:spLocks noGrp="1"/>
          </p:cNvSpPr>
          <p:nvPr>
            <p:ph idx="1"/>
          </p:nvPr>
        </p:nvSpPr>
        <p:spPr/>
        <p:txBody>
          <a:bodyPr>
            <a:normAutofit/>
          </a:bodyPr>
          <a:lstStyle/>
          <a:p>
            <a:r>
              <a:rPr lang="tr-TR" b="1" dirty="0" smtClean="0"/>
              <a:t>3-Metabolizma </a:t>
            </a:r>
            <a:r>
              <a:rPr lang="tr-TR" b="1" dirty="0"/>
              <a:t>Düzeyinde Etkileşim: </a:t>
            </a:r>
            <a:endParaRPr lang="tr-TR" b="1" dirty="0" smtClean="0"/>
          </a:p>
          <a:p>
            <a:r>
              <a:rPr lang="tr-TR" dirty="0" smtClean="0"/>
              <a:t>İki </a:t>
            </a:r>
            <a:r>
              <a:rPr lang="tr-TR" dirty="0"/>
              <a:t>farklı ilacın birlikte kullanımı sonucu ilaçlardan birinin karaciğerde metabolizmadan sorumlu olan </a:t>
            </a:r>
            <a:r>
              <a:rPr lang="tr-TR" dirty="0" err="1"/>
              <a:t>mikrozomal</a:t>
            </a:r>
            <a:r>
              <a:rPr lang="tr-TR" dirty="0"/>
              <a:t> enzimlerinde </a:t>
            </a:r>
            <a:r>
              <a:rPr lang="tr-TR" dirty="0" err="1" smtClean="0"/>
              <a:t>inhibisyon</a:t>
            </a:r>
            <a:r>
              <a:rPr lang="tr-TR" dirty="0" smtClean="0"/>
              <a:t> </a:t>
            </a:r>
            <a:r>
              <a:rPr lang="tr-TR" dirty="0"/>
              <a:t>veya indüksiyon yapmasına bağlı diğer ilacın etkisinde azalma veya artma meydana getirmesine metabolizma düzeyinde ilaç etkileşimleri denilmektedir. </a:t>
            </a:r>
            <a:endParaRPr lang="tr-TR" dirty="0" smtClean="0"/>
          </a:p>
          <a:p>
            <a:endParaRPr lang="tr-TR" dirty="0" smtClean="0"/>
          </a:p>
          <a:p>
            <a:r>
              <a:rPr lang="tr-TR" dirty="0" smtClean="0"/>
              <a:t>Metabolizma </a:t>
            </a:r>
            <a:r>
              <a:rPr lang="tr-TR" dirty="0"/>
              <a:t>indükleyen </a:t>
            </a:r>
            <a:r>
              <a:rPr lang="tr-TR" dirty="0" smtClean="0"/>
              <a:t>ilaçlar    yıkım      </a:t>
            </a:r>
            <a:r>
              <a:rPr lang="tr-TR" dirty="0" err="1" smtClean="0"/>
              <a:t>terapötik</a:t>
            </a:r>
            <a:r>
              <a:rPr lang="tr-TR" dirty="0" smtClean="0"/>
              <a:t> </a:t>
            </a:r>
            <a:r>
              <a:rPr lang="tr-TR" dirty="0"/>
              <a:t>etkilerinde </a:t>
            </a:r>
            <a:r>
              <a:rPr lang="tr-TR" dirty="0" smtClean="0"/>
              <a:t>  </a:t>
            </a:r>
          </a:p>
          <a:p>
            <a:endParaRPr lang="tr-TR" dirty="0"/>
          </a:p>
          <a:p>
            <a:r>
              <a:rPr lang="tr-TR" dirty="0" smtClean="0"/>
              <a:t>Metabolizma </a:t>
            </a:r>
            <a:r>
              <a:rPr lang="tr-TR" dirty="0" err="1"/>
              <a:t>inhibe</a:t>
            </a:r>
            <a:r>
              <a:rPr lang="tr-TR" dirty="0"/>
              <a:t> eden </a:t>
            </a:r>
            <a:r>
              <a:rPr lang="tr-TR" dirty="0" smtClean="0"/>
              <a:t>ilaçlar yıkımları       </a:t>
            </a:r>
            <a:r>
              <a:rPr lang="tr-TR" dirty="0" err="1"/>
              <a:t>terapötik</a:t>
            </a:r>
            <a:r>
              <a:rPr lang="tr-TR" dirty="0"/>
              <a:t> etkilerinde </a:t>
            </a:r>
            <a:r>
              <a:rPr lang="tr-TR" dirty="0" smtClean="0"/>
              <a:t> </a:t>
            </a:r>
          </a:p>
        </p:txBody>
      </p:sp>
      <p:sp>
        <p:nvSpPr>
          <p:cNvPr id="4" name="Sağ Ok 3"/>
          <p:cNvSpPr/>
          <p:nvPr/>
        </p:nvSpPr>
        <p:spPr>
          <a:xfrm rot="16200000">
            <a:off x="5143499" y="4028854"/>
            <a:ext cx="397330" cy="157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şağı Ok 4"/>
          <p:cNvSpPr/>
          <p:nvPr/>
        </p:nvSpPr>
        <p:spPr>
          <a:xfrm>
            <a:off x="7750628" y="3909111"/>
            <a:ext cx="163285" cy="397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şağı Ok 5"/>
          <p:cNvSpPr/>
          <p:nvPr/>
        </p:nvSpPr>
        <p:spPr>
          <a:xfrm>
            <a:off x="5519056" y="4841418"/>
            <a:ext cx="163285" cy="397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rot="16200000">
            <a:off x="7922081" y="4961161"/>
            <a:ext cx="397330" cy="157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a:stretch>
            <a:fillRect/>
          </a:stretch>
        </p:blipFill>
        <p:spPr>
          <a:xfrm>
            <a:off x="8860971" y="3857414"/>
            <a:ext cx="2775857" cy="1524000"/>
          </a:xfrm>
          <a:prstGeom prst="rect">
            <a:avLst/>
          </a:prstGeom>
        </p:spPr>
      </p:pic>
    </p:spTree>
    <p:extLst>
      <p:ext uri="{BB962C8B-B14F-4D97-AF65-F5344CB8AC3E}">
        <p14:creationId xmlns:p14="http://schemas.microsoft.com/office/powerpoint/2010/main" val="340311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 </a:t>
            </a:r>
            <a:r>
              <a:rPr lang="tr-TR" dirty="0" err="1"/>
              <a:t>Farmakokinetik</a:t>
            </a:r>
            <a:r>
              <a:rPr lang="tr-TR" dirty="0"/>
              <a:t> İlaç Etkileşimleri</a:t>
            </a:r>
          </a:p>
        </p:txBody>
      </p:sp>
      <p:sp>
        <p:nvSpPr>
          <p:cNvPr id="3" name="İçerik Yer Tutucusu 2"/>
          <p:cNvSpPr>
            <a:spLocks noGrp="1"/>
          </p:cNvSpPr>
          <p:nvPr>
            <p:ph idx="1"/>
          </p:nvPr>
        </p:nvSpPr>
        <p:spPr/>
        <p:txBody>
          <a:bodyPr>
            <a:normAutofit fontScale="92500"/>
          </a:bodyPr>
          <a:lstStyle/>
          <a:p>
            <a:r>
              <a:rPr lang="tr-TR" b="1" dirty="0" smtClean="0"/>
              <a:t>4-İtrah Düzeyinde Etkileşim: </a:t>
            </a:r>
          </a:p>
          <a:p>
            <a:r>
              <a:rPr lang="tr-TR" dirty="0" smtClean="0"/>
              <a:t>İlaçların </a:t>
            </a:r>
            <a:r>
              <a:rPr lang="tr-TR" dirty="0" err="1"/>
              <a:t>itrahında</a:t>
            </a:r>
            <a:r>
              <a:rPr lang="tr-TR" dirty="0"/>
              <a:t> </a:t>
            </a:r>
            <a:r>
              <a:rPr lang="tr-TR" dirty="0" err="1"/>
              <a:t>glomerüler</a:t>
            </a:r>
            <a:r>
              <a:rPr lang="tr-TR" dirty="0"/>
              <a:t> </a:t>
            </a:r>
            <a:r>
              <a:rPr lang="tr-TR" dirty="0" err="1"/>
              <a:t>filtrasyon</a:t>
            </a:r>
            <a:r>
              <a:rPr lang="tr-TR" dirty="0"/>
              <a:t>, </a:t>
            </a:r>
            <a:r>
              <a:rPr lang="tr-TR" dirty="0" err="1"/>
              <a:t>tubuler</a:t>
            </a:r>
            <a:r>
              <a:rPr lang="tr-TR" dirty="0"/>
              <a:t> </a:t>
            </a:r>
            <a:r>
              <a:rPr lang="tr-TR" dirty="0" err="1"/>
              <a:t>sekresyon</a:t>
            </a:r>
            <a:r>
              <a:rPr lang="tr-TR" dirty="0"/>
              <a:t> ve bunlara zıt olarak </a:t>
            </a:r>
            <a:r>
              <a:rPr lang="tr-TR" dirty="0" err="1"/>
              <a:t>tübüler</a:t>
            </a:r>
            <a:r>
              <a:rPr lang="tr-TR" dirty="0"/>
              <a:t> geri emilim mekanizmaları rol oynar. </a:t>
            </a:r>
            <a:endParaRPr lang="tr-TR" dirty="0" smtClean="0"/>
          </a:p>
          <a:p>
            <a:r>
              <a:rPr lang="tr-TR" dirty="0" smtClean="0"/>
              <a:t>Bazı </a:t>
            </a:r>
            <a:r>
              <a:rPr lang="tr-TR" dirty="0"/>
              <a:t>ilaçlar böbrekten taşıyıcı proteinin kullanıldığı </a:t>
            </a:r>
            <a:r>
              <a:rPr lang="tr-TR" dirty="0" err="1"/>
              <a:t>tübüler</a:t>
            </a:r>
            <a:r>
              <a:rPr lang="tr-TR" dirty="0"/>
              <a:t> </a:t>
            </a:r>
            <a:r>
              <a:rPr lang="tr-TR" dirty="0" err="1"/>
              <a:t>sekresyon</a:t>
            </a:r>
            <a:r>
              <a:rPr lang="tr-TR" dirty="0"/>
              <a:t> ile </a:t>
            </a:r>
            <a:r>
              <a:rPr lang="tr-TR" dirty="0" err="1"/>
              <a:t>itrah</a:t>
            </a:r>
            <a:r>
              <a:rPr lang="tr-TR" dirty="0"/>
              <a:t> edilirler. Aynı taşıyıcı proteini kullanan iki ilaç birlikte kullanılırsa biri taşıyıcı proteine bağlanacağından diğerinin </a:t>
            </a:r>
            <a:r>
              <a:rPr lang="tr-TR" dirty="0" err="1"/>
              <a:t>itrahı</a:t>
            </a:r>
            <a:r>
              <a:rPr lang="tr-TR" dirty="0"/>
              <a:t> bozulur ve ilacın vücutta kalış süresi uzar. </a:t>
            </a:r>
            <a:r>
              <a:rPr lang="tr-TR" dirty="0" smtClean="0"/>
              <a:t>Buna </a:t>
            </a:r>
            <a:r>
              <a:rPr lang="tr-TR" dirty="0"/>
              <a:t>bağlı olarak </a:t>
            </a:r>
            <a:r>
              <a:rPr lang="tr-TR" dirty="0" err="1"/>
              <a:t>toksik</a:t>
            </a:r>
            <a:r>
              <a:rPr lang="tr-TR" dirty="0"/>
              <a:t> etkiler meydana gelebilir. </a:t>
            </a:r>
            <a:endParaRPr lang="tr-TR" dirty="0" smtClean="0"/>
          </a:p>
          <a:p>
            <a:pPr lvl="1"/>
            <a:r>
              <a:rPr lang="tr-TR" dirty="0" smtClean="0"/>
              <a:t>Örneğin</a:t>
            </a:r>
            <a:r>
              <a:rPr lang="tr-TR" dirty="0" smtClean="0"/>
              <a:t>; </a:t>
            </a:r>
            <a:r>
              <a:rPr lang="tr-TR" b="1" dirty="0" err="1" smtClean="0"/>
              <a:t>amiodaron</a:t>
            </a:r>
            <a:r>
              <a:rPr lang="tr-TR" b="1" dirty="0"/>
              <a:t>, </a:t>
            </a:r>
            <a:r>
              <a:rPr lang="tr-TR" b="1" dirty="0" err="1"/>
              <a:t>klaritromisin</a:t>
            </a:r>
            <a:r>
              <a:rPr lang="tr-TR" b="1" dirty="0"/>
              <a:t>, </a:t>
            </a:r>
            <a:r>
              <a:rPr lang="tr-TR" b="1" dirty="0" err="1"/>
              <a:t>ritonavir</a:t>
            </a:r>
            <a:r>
              <a:rPr lang="tr-TR" b="1" dirty="0"/>
              <a:t> </a:t>
            </a:r>
            <a:r>
              <a:rPr lang="tr-TR" dirty="0"/>
              <a:t>gibi ilaçlar böbrekte P-</a:t>
            </a:r>
            <a:r>
              <a:rPr lang="tr-TR" dirty="0" err="1"/>
              <a:t>glikoprotein</a:t>
            </a:r>
            <a:r>
              <a:rPr lang="tr-TR" dirty="0"/>
              <a:t> pompasını </a:t>
            </a:r>
            <a:r>
              <a:rPr lang="tr-TR" dirty="0" err="1"/>
              <a:t>inhibe</a:t>
            </a:r>
            <a:r>
              <a:rPr lang="tr-TR" dirty="0"/>
              <a:t> ederek </a:t>
            </a:r>
            <a:r>
              <a:rPr lang="tr-TR" dirty="0" err="1"/>
              <a:t>digoksinin</a:t>
            </a:r>
            <a:r>
              <a:rPr lang="tr-TR" dirty="0"/>
              <a:t> </a:t>
            </a:r>
            <a:r>
              <a:rPr lang="tr-TR" dirty="0" err="1"/>
              <a:t>tübüler</a:t>
            </a:r>
            <a:r>
              <a:rPr lang="tr-TR" dirty="0"/>
              <a:t> salgılanmasını azaltır ve </a:t>
            </a:r>
            <a:r>
              <a:rPr lang="tr-TR" dirty="0" err="1"/>
              <a:t>itrahını</a:t>
            </a:r>
            <a:r>
              <a:rPr lang="tr-TR" dirty="0"/>
              <a:t> engeller. </a:t>
            </a:r>
            <a:r>
              <a:rPr lang="tr-TR" dirty="0" smtClean="0"/>
              <a:t>Bu </a:t>
            </a:r>
            <a:r>
              <a:rPr lang="tr-TR" dirty="0"/>
              <a:t>durum </a:t>
            </a:r>
            <a:r>
              <a:rPr lang="tr-TR" b="1" dirty="0" err="1"/>
              <a:t>digoksinin</a:t>
            </a:r>
            <a:r>
              <a:rPr lang="tr-TR" dirty="0"/>
              <a:t> plazma düzeylerinde artmaya ve </a:t>
            </a:r>
            <a:r>
              <a:rPr lang="tr-TR" dirty="0" err="1"/>
              <a:t>toksisiteye</a:t>
            </a:r>
            <a:r>
              <a:rPr lang="tr-TR" dirty="0"/>
              <a:t> yol açabilir</a:t>
            </a:r>
            <a:r>
              <a:rPr lang="tr-TR" dirty="0" smtClean="0"/>
              <a:t>.</a:t>
            </a:r>
          </a:p>
          <a:p>
            <a:r>
              <a:rPr lang="tr-TR" dirty="0" smtClean="0"/>
              <a:t>Bazı </a:t>
            </a:r>
            <a:r>
              <a:rPr lang="tr-TR" dirty="0"/>
              <a:t>ilaçlar </a:t>
            </a:r>
            <a:r>
              <a:rPr lang="tr-TR" dirty="0" err="1"/>
              <a:t>glomerüler</a:t>
            </a:r>
            <a:r>
              <a:rPr lang="tr-TR" dirty="0"/>
              <a:t> </a:t>
            </a:r>
            <a:r>
              <a:rPr lang="tr-TR" dirty="0" err="1"/>
              <a:t>filtrasyon</a:t>
            </a:r>
            <a:r>
              <a:rPr lang="tr-TR" dirty="0"/>
              <a:t> ve </a:t>
            </a:r>
            <a:r>
              <a:rPr lang="tr-TR" dirty="0" err="1"/>
              <a:t>tübüler</a:t>
            </a:r>
            <a:r>
              <a:rPr lang="tr-TR" dirty="0"/>
              <a:t> geri emilim mekanizmalarını etkileyerek diğer ilaçların </a:t>
            </a:r>
            <a:r>
              <a:rPr lang="tr-TR" dirty="0" err="1"/>
              <a:t>itrahını</a:t>
            </a:r>
            <a:r>
              <a:rPr lang="tr-TR" dirty="0"/>
              <a:t> etkileyebilir. </a:t>
            </a:r>
            <a:endParaRPr lang="tr-TR" dirty="0" smtClean="0"/>
          </a:p>
          <a:p>
            <a:pPr lvl="1"/>
            <a:r>
              <a:rPr lang="tr-TR" dirty="0" smtClean="0"/>
              <a:t>Örneğin </a:t>
            </a:r>
            <a:r>
              <a:rPr lang="tr-TR" b="1" dirty="0" smtClean="0"/>
              <a:t>ACE </a:t>
            </a:r>
            <a:r>
              <a:rPr lang="tr-TR" b="1" dirty="0"/>
              <a:t>inhibitörleri </a:t>
            </a:r>
            <a:r>
              <a:rPr lang="tr-TR" dirty="0" err="1"/>
              <a:t>glomerüler</a:t>
            </a:r>
            <a:r>
              <a:rPr lang="tr-TR" dirty="0"/>
              <a:t> </a:t>
            </a:r>
            <a:r>
              <a:rPr lang="tr-TR" dirty="0" err="1"/>
              <a:t>filtrasyon</a:t>
            </a:r>
            <a:r>
              <a:rPr lang="tr-TR" dirty="0"/>
              <a:t> basıncını azaltarak </a:t>
            </a:r>
            <a:r>
              <a:rPr lang="tr-TR" b="1" dirty="0"/>
              <a:t>lityumun</a:t>
            </a:r>
            <a:r>
              <a:rPr lang="tr-TR" dirty="0"/>
              <a:t> </a:t>
            </a:r>
            <a:r>
              <a:rPr lang="tr-TR" dirty="0" err="1"/>
              <a:t>tübüler</a:t>
            </a:r>
            <a:r>
              <a:rPr lang="tr-TR" dirty="0"/>
              <a:t> geri emilimini ve böylelikle, lityum konsantrasyonunu artırabilir</a:t>
            </a:r>
            <a:r>
              <a:rPr lang="tr-TR" dirty="0" smtClean="0"/>
              <a:t>.</a:t>
            </a:r>
          </a:p>
        </p:txBody>
      </p:sp>
    </p:spTree>
    <p:extLst>
      <p:ext uri="{BB962C8B-B14F-4D97-AF65-F5344CB8AC3E}">
        <p14:creationId xmlns:p14="http://schemas.microsoft.com/office/powerpoint/2010/main" val="40139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 Farmakodinamik İlaç-İlaç Etkileşimleri</a:t>
            </a:r>
          </a:p>
        </p:txBody>
      </p:sp>
      <p:sp>
        <p:nvSpPr>
          <p:cNvPr id="3" name="İçerik Yer Tutucusu 2"/>
          <p:cNvSpPr>
            <a:spLocks noGrp="1"/>
          </p:cNvSpPr>
          <p:nvPr>
            <p:ph idx="1"/>
          </p:nvPr>
        </p:nvSpPr>
        <p:spPr/>
        <p:txBody>
          <a:bodyPr>
            <a:normAutofit/>
          </a:bodyPr>
          <a:lstStyle/>
          <a:p>
            <a:r>
              <a:rPr lang="tr-TR" dirty="0" smtClean="0"/>
              <a:t>Bir </a:t>
            </a:r>
            <a:r>
              <a:rPr lang="tr-TR" dirty="0"/>
              <a:t>ilaç diğerinin etkisini ilacın plazmadaki konsantrasyonunu değiştirmeden; reseptör düzeyinde aynı veya farklı reseptörleri kullanıp zıt ya da aynı yönde etki yaparak veya onunla kimyasal olarak etkileşerek değiştiriyorsa buna farmakodinamik etkileşim denilmektedir</a:t>
            </a:r>
            <a:r>
              <a:rPr lang="tr-TR" dirty="0" smtClean="0"/>
              <a:t>.</a:t>
            </a:r>
          </a:p>
          <a:p>
            <a:r>
              <a:rPr lang="tr-TR" dirty="0" smtClean="0"/>
              <a:t>Bu </a:t>
            </a:r>
            <a:r>
              <a:rPr lang="tr-TR" dirty="0"/>
              <a:t>etkileşmeler değişme yönüne göre antagonizma (etkinin azaltılması) veya </a:t>
            </a:r>
            <a:r>
              <a:rPr lang="tr-TR" dirty="0" err="1"/>
              <a:t>sinerjizma</a:t>
            </a:r>
            <a:r>
              <a:rPr lang="tr-TR" dirty="0"/>
              <a:t> (etkinin arttırılması) şeklinde olur</a:t>
            </a:r>
            <a:r>
              <a:rPr lang="tr-TR" dirty="0" smtClean="0"/>
              <a:t>.</a:t>
            </a:r>
          </a:p>
          <a:p>
            <a:r>
              <a:rPr lang="tr-TR" dirty="0" smtClean="0"/>
              <a:t>Örnek; </a:t>
            </a:r>
            <a:r>
              <a:rPr lang="tr-TR" dirty="0" err="1"/>
              <a:t>Trisiklik</a:t>
            </a:r>
            <a:r>
              <a:rPr lang="tr-TR" dirty="0"/>
              <a:t> </a:t>
            </a:r>
            <a:r>
              <a:rPr lang="tr-TR" dirty="0" err="1"/>
              <a:t>antidepresanlar</a:t>
            </a:r>
            <a:r>
              <a:rPr lang="tr-TR" dirty="0"/>
              <a:t> ile lityumun birlikte kullanımında ortaya çıkan </a:t>
            </a:r>
            <a:r>
              <a:rPr lang="tr-TR" dirty="0" err="1"/>
              <a:t>antidepresan</a:t>
            </a:r>
            <a:r>
              <a:rPr lang="tr-TR" dirty="0"/>
              <a:t> etki artışı </a:t>
            </a:r>
            <a:r>
              <a:rPr lang="tr-TR" dirty="0" err="1"/>
              <a:t>sinerjik</a:t>
            </a:r>
            <a:r>
              <a:rPr lang="tr-TR" dirty="0"/>
              <a:t> etkiye bir örnektir</a:t>
            </a:r>
            <a:r>
              <a:rPr lang="tr-TR" dirty="0" smtClean="0"/>
              <a:t>.</a:t>
            </a:r>
          </a:p>
        </p:txBody>
      </p:sp>
    </p:spTree>
    <p:extLst>
      <p:ext uri="{BB962C8B-B14F-4D97-AF65-F5344CB8AC3E}">
        <p14:creationId xmlns:p14="http://schemas.microsoft.com/office/powerpoint/2010/main" val="194313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SUNUM AMACI</a:t>
            </a:r>
            <a:endParaRPr lang="tr-TR" dirty="0"/>
          </a:p>
        </p:txBody>
      </p:sp>
      <p:sp>
        <p:nvSpPr>
          <p:cNvPr id="3" name="İçerik Yer Tutucusu 2"/>
          <p:cNvSpPr>
            <a:spLocks noGrp="1"/>
          </p:cNvSpPr>
          <p:nvPr>
            <p:ph idx="1"/>
          </p:nvPr>
        </p:nvSpPr>
        <p:spPr/>
        <p:txBody>
          <a:bodyPr/>
          <a:lstStyle/>
          <a:p>
            <a:r>
              <a:rPr lang="tr-TR" dirty="0" smtClean="0"/>
              <a:t>İlaç etkileşimleri hakkında bilgi almak en sık görülen ve en tehlikeli ilaç </a:t>
            </a:r>
            <a:r>
              <a:rPr lang="tr-TR" dirty="0" smtClean="0"/>
              <a:t>etkileşimlerine dikkat etmek</a:t>
            </a:r>
            <a:endParaRPr lang="tr-TR" dirty="0"/>
          </a:p>
        </p:txBody>
      </p:sp>
    </p:spTree>
    <p:extLst>
      <p:ext uri="{BB962C8B-B14F-4D97-AF65-F5344CB8AC3E}">
        <p14:creationId xmlns:p14="http://schemas.microsoft.com/office/powerpoint/2010/main" val="3367513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İlaç etkileşimlerini etkileyen </a:t>
            </a:r>
            <a:r>
              <a:rPr lang="tr-TR" dirty="0" smtClean="0"/>
              <a:t>faktörler</a:t>
            </a:r>
            <a:endParaRPr lang="tr-TR" dirty="0"/>
          </a:p>
        </p:txBody>
      </p:sp>
      <p:sp>
        <p:nvSpPr>
          <p:cNvPr id="3" name="İçerik Yer Tutucusu 2"/>
          <p:cNvSpPr>
            <a:spLocks noGrp="1"/>
          </p:cNvSpPr>
          <p:nvPr>
            <p:ph idx="1"/>
          </p:nvPr>
        </p:nvSpPr>
        <p:spPr/>
        <p:txBody>
          <a:bodyPr>
            <a:normAutofit fontScale="70000" lnSpcReduction="20000"/>
          </a:bodyPr>
          <a:lstStyle/>
          <a:p>
            <a:r>
              <a:rPr lang="tr-TR" dirty="0"/>
              <a:t>Bilinen bir etkileşim her bireyde gözlemlenmeyebilir çünkü bir etkileşimin meydana gelme olasılığını etkileyen çeşitli faktörler vardır. </a:t>
            </a:r>
            <a:endParaRPr lang="tr-TR" dirty="0" smtClean="0"/>
          </a:p>
          <a:p>
            <a:r>
              <a:rPr lang="tr-TR" dirty="0" smtClean="0"/>
              <a:t>Bu </a:t>
            </a:r>
            <a:r>
              <a:rPr lang="tr-TR" dirty="0"/>
              <a:t>faktörler; </a:t>
            </a:r>
            <a:endParaRPr lang="tr-TR" dirty="0" smtClean="0"/>
          </a:p>
          <a:p>
            <a:r>
              <a:rPr lang="tr-TR" dirty="0"/>
              <a:t>1.Çoklu ilaç tedavisi (</a:t>
            </a:r>
            <a:r>
              <a:rPr lang="tr-TR" dirty="0" err="1"/>
              <a:t>Polifarmasi</a:t>
            </a:r>
            <a:r>
              <a:rPr lang="tr-TR" dirty="0"/>
              <a:t>) </a:t>
            </a:r>
            <a:endParaRPr lang="tr-TR" dirty="0" smtClean="0"/>
          </a:p>
          <a:p>
            <a:r>
              <a:rPr lang="tr-TR" dirty="0" smtClean="0"/>
              <a:t>2.Çoklu </a:t>
            </a:r>
            <a:r>
              <a:rPr lang="tr-TR" dirty="0"/>
              <a:t>reçeteler </a:t>
            </a:r>
            <a:endParaRPr lang="tr-TR" dirty="0" smtClean="0"/>
          </a:p>
          <a:p>
            <a:r>
              <a:rPr lang="tr-TR" dirty="0" smtClean="0"/>
              <a:t>3.genetik, </a:t>
            </a:r>
          </a:p>
          <a:p>
            <a:r>
              <a:rPr lang="tr-TR" dirty="0" smtClean="0"/>
              <a:t>4.fizyoloji</a:t>
            </a:r>
            <a:r>
              <a:rPr lang="tr-TR" dirty="0"/>
              <a:t>, </a:t>
            </a:r>
            <a:endParaRPr lang="tr-TR" dirty="0" smtClean="0"/>
          </a:p>
          <a:p>
            <a:r>
              <a:rPr lang="tr-TR" dirty="0" smtClean="0"/>
              <a:t>5.yaş</a:t>
            </a:r>
            <a:r>
              <a:rPr lang="tr-TR" dirty="0"/>
              <a:t>, </a:t>
            </a:r>
            <a:endParaRPr lang="tr-TR" dirty="0" smtClean="0"/>
          </a:p>
          <a:p>
            <a:r>
              <a:rPr lang="tr-TR" dirty="0" smtClean="0"/>
              <a:t>6.yaşam </a:t>
            </a:r>
            <a:r>
              <a:rPr lang="tr-TR" dirty="0"/>
              <a:t>tarzı (diyet, egzersiz), </a:t>
            </a:r>
            <a:endParaRPr lang="tr-TR" dirty="0" smtClean="0"/>
          </a:p>
          <a:p>
            <a:r>
              <a:rPr lang="tr-TR" dirty="0" smtClean="0"/>
              <a:t>7.altta </a:t>
            </a:r>
            <a:r>
              <a:rPr lang="tr-TR" dirty="0"/>
              <a:t>yatan hastalıklar, </a:t>
            </a:r>
            <a:endParaRPr lang="tr-TR" dirty="0" smtClean="0"/>
          </a:p>
          <a:p>
            <a:r>
              <a:rPr lang="tr-TR" dirty="0" smtClean="0"/>
              <a:t>8.Hastaların </a:t>
            </a:r>
            <a:r>
              <a:rPr lang="tr-TR" dirty="0"/>
              <a:t>zayıf </a:t>
            </a:r>
            <a:r>
              <a:rPr lang="tr-TR" dirty="0" err="1" smtClean="0"/>
              <a:t>uyuncu</a:t>
            </a:r>
            <a:endParaRPr lang="tr-TR" dirty="0" smtClean="0"/>
          </a:p>
          <a:p>
            <a:r>
              <a:rPr lang="tr-TR" dirty="0" smtClean="0"/>
              <a:t>9.kombine </a:t>
            </a:r>
            <a:r>
              <a:rPr lang="tr-TR" dirty="0"/>
              <a:t>tedavinin süresi ve iki ilacın alınma/uygulama zamanı (Eğer iki ilaç farklı zamanlarda alınırsa bazen etkileşimler önlenebilir) gibi bireyler arasındaki farklılıkları içerir</a:t>
            </a:r>
            <a:r>
              <a:rPr lang="tr-TR" dirty="0" smtClean="0"/>
              <a:t>.</a:t>
            </a:r>
            <a:endParaRPr lang="tr-TR" dirty="0"/>
          </a:p>
        </p:txBody>
      </p:sp>
    </p:spTree>
    <p:extLst>
      <p:ext uri="{BB962C8B-B14F-4D97-AF65-F5344CB8AC3E}">
        <p14:creationId xmlns:p14="http://schemas.microsoft.com/office/powerpoint/2010/main" val="1316959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 ciddi ilaç-ilaç </a:t>
            </a:r>
            <a:r>
              <a:rPr lang="tr-TR" dirty="0" smtClean="0"/>
              <a:t>etkileşimleri</a:t>
            </a:r>
            <a:endParaRPr lang="tr-TR" dirty="0"/>
          </a:p>
        </p:txBody>
      </p:sp>
      <p:sp>
        <p:nvSpPr>
          <p:cNvPr id="3" name="İçerik Yer Tutucusu 2"/>
          <p:cNvSpPr>
            <a:spLocks noGrp="1"/>
          </p:cNvSpPr>
          <p:nvPr>
            <p:ph idx="1"/>
          </p:nvPr>
        </p:nvSpPr>
        <p:spPr/>
        <p:txBody>
          <a:bodyPr>
            <a:normAutofit/>
          </a:bodyPr>
          <a:lstStyle/>
          <a:p>
            <a:r>
              <a:rPr lang="tr-TR" dirty="0" smtClean="0"/>
              <a:t>FDA</a:t>
            </a:r>
            <a:r>
              <a:rPr lang="tr-TR" dirty="0"/>
              <a:t>' ya göre, ilaç kullanımı hastada aşağıdaki durumlara sebep olursa ciddi bir yan etki tanımı yapmak mümkün olur. </a:t>
            </a:r>
            <a:endParaRPr lang="tr-TR" dirty="0" smtClean="0"/>
          </a:p>
          <a:p>
            <a:pPr>
              <a:buFont typeface="Arial" panose="020B0604020202020204" pitchFamily="34" charset="0"/>
              <a:buChar char="•"/>
            </a:pPr>
            <a:r>
              <a:rPr lang="tr-TR" dirty="0" smtClean="0"/>
              <a:t> </a:t>
            </a:r>
            <a:r>
              <a:rPr lang="tr-TR" dirty="0"/>
              <a:t>Ölüm </a:t>
            </a:r>
          </a:p>
          <a:p>
            <a:pPr>
              <a:buFont typeface="Arial" panose="020B0604020202020204" pitchFamily="34" charset="0"/>
              <a:buChar char="•"/>
            </a:pPr>
            <a:r>
              <a:rPr lang="tr-TR" dirty="0" smtClean="0"/>
              <a:t>Hayatı </a:t>
            </a:r>
            <a:r>
              <a:rPr lang="tr-TR" dirty="0"/>
              <a:t>tehdit eden durum </a:t>
            </a:r>
            <a:endParaRPr lang="tr-TR" dirty="0" smtClean="0"/>
          </a:p>
          <a:p>
            <a:pPr>
              <a:buFont typeface="Arial" panose="020B0604020202020204" pitchFamily="34" charset="0"/>
              <a:buChar char="•"/>
            </a:pPr>
            <a:r>
              <a:rPr lang="tr-TR" dirty="0" smtClean="0"/>
              <a:t>Hastanede </a:t>
            </a:r>
            <a:r>
              <a:rPr lang="tr-TR" dirty="0"/>
              <a:t>yatış </a:t>
            </a:r>
            <a:endParaRPr lang="tr-TR" dirty="0" smtClean="0"/>
          </a:p>
          <a:p>
            <a:pPr>
              <a:buFont typeface="Arial" panose="020B0604020202020204" pitchFamily="34" charset="0"/>
              <a:buChar char="•"/>
            </a:pPr>
            <a:r>
              <a:rPr lang="tr-TR" dirty="0"/>
              <a:t>K</a:t>
            </a:r>
            <a:r>
              <a:rPr lang="es-ES" dirty="0" smtClean="0"/>
              <a:t>alıcı </a:t>
            </a:r>
            <a:r>
              <a:rPr lang="es-ES" dirty="0"/>
              <a:t>veya önemli bir sakatlığa ya da </a:t>
            </a:r>
            <a:r>
              <a:rPr lang="es-ES" dirty="0" smtClean="0"/>
              <a:t>maluliyete</a:t>
            </a:r>
            <a:r>
              <a:rPr lang="tr-TR" dirty="0" smtClean="0"/>
              <a:t> neden olma </a:t>
            </a:r>
          </a:p>
          <a:p>
            <a:pPr>
              <a:buFont typeface="Arial" panose="020B0604020202020204" pitchFamily="34" charset="0"/>
              <a:buChar char="•"/>
            </a:pPr>
            <a:r>
              <a:rPr lang="tr-TR" dirty="0" err="1" smtClean="0"/>
              <a:t>Konjenital</a:t>
            </a:r>
            <a:r>
              <a:rPr lang="tr-TR" dirty="0" smtClean="0"/>
              <a:t> </a:t>
            </a:r>
            <a:r>
              <a:rPr lang="tr-TR" dirty="0"/>
              <a:t>anomali </a:t>
            </a:r>
            <a:endParaRPr lang="tr-TR" dirty="0" smtClean="0"/>
          </a:p>
          <a:p>
            <a:pPr>
              <a:buFont typeface="Arial" panose="020B0604020202020204" pitchFamily="34" charset="0"/>
              <a:buChar char="•"/>
            </a:pPr>
            <a:r>
              <a:rPr lang="tr-TR" dirty="0" smtClean="0"/>
              <a:t>Sürekli </a:t>
            </a:r>
            <a:r>
              <a:rPr lang="tr-TR" dirty="0"/>
              <a:t>bozulmayı veya hasarı önlemek için müdahale gerektiren </a:t>
            </a:r>
            <a:r>
              <a:rPr lang="tr-TR" dirty="0" smtClean="0"/>
              <a:t>durumlar</a:t>
            </a:r>
            <a:endParaRPr lang="tr-TR" dirty="0"/>
          </a:p>
        </p:txBody>
      </p:sp>
    </p:spTree>
    <p:extLst>
      <p:ext uri="{BB962C8B-B14F-4D97-AF65-F5344CB8AC3E}">
        <p14:creationId xmlns:p14="http://schemas.microsoft.com/office/powerpoint/2010/main" val="4249971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975734" y="0"/>
            <a:ext cx="6301492" cy="6327356"/>
          </a:xfrm>
          <a:prstGeom prst="rect">
            <a:avLst/>
          </a:prstGeom>
        </p:spPr>
      </p:pic>
    </p:spTree>
    <p:extLst>
      <p:ext uri="{BB962C8B-B14F-4D97-AF65-F5344CB8AC3E}">
        <p14:creationId xmlns:p14="http://schemas.microsoft.com/office/powerpoint/2010/main" val="722068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Birinci Basamaktaki Yaygın İlaç-İlaç Etkileşimleri</a:t>
            </a:r>
            <a:endParaRPr lang="tr-TR" sz="4400" dirty="0">
              <a:latin typeface="+mn-lt"/>
            </a:endParaRPr>
          </a:p>
        </p:txBody>
      </p:sp>
      <p:sp>
        <p:nvSpPr>
          <p:cNvPr id="3" name="İçerik Yer Tutucusu 2"/>
          <p:cNvSpPr>
            <a:spLocks noGrp="1"/>
          </p:cNvSpPr>
          <p:nvPr>
            <p:ph idx="1"/>
          </p:nvPr>
        </p:nvSpPr>
        <p:spPr/>
        <p:txBody>
          <a:bodyPr/>
          <a:lstStyle/>
          <a:p>
            <a:r>
              <a:rPr lang="tr-TR" b="1" dirty="0" smtClean="0"/>
              <a:t>Hipertansiyon hastalarında sık kullanılan ilaçlar</a:t>
            </a:r>
            <a:endParaRPr lang="tr-TR" b="1" dirty="0"/>
          </a:p>
          <a:p>
            <a:r>
              <a:rPr lang="tr-TR" dirty="0"/>
              <a:t>Türkiye’de yapılan değişik çalışmalarda erişkin yaş </a:t>
            </a:r>
            <a:endParaRPr lang="tr-TR" dirty="0" smtClean="0"/>
          </a:p>
          <a:p>
            <a:r>
              <a:rPr lang="tr-TR" dirty="0" smtClean="0"/>
              <a:t>grubunda </a:t>
            </a:r>
            <a:r>
              <a:rPr lang="tr-TR" dirty="0"/>
              <a:t>hipertansiyon </a:t>
            </a:r>
            <a:r>
              <a:rPr lang="tr-TR" dirty="0" err="1"/>
              <a:t>prevalansı</a:t>
            </a:r>
            <a:r>
              <a:rPr lang="tr-TR" dirty="0"/>
              <a:t> </a:t>
            </a:r>
            <a:endParaRPr lang="tr-TR" dirty="0" smtClean="0"/>
          </a:p>
          <a:p>
            <a:r>
              <a:rPr lang="tr-TR" dirty="0" smtClean="0"/>
              <a:t>%</a:t>
            </a:r>
            <a:r>
              <a:rPr lang="tr-TR" dirty="0"/>
              <a:t>36.5 (Türkiye Endokrinoloji ve Metabolizma Derneği), </a:t>
            </a:r>
            <a:endParaRPr lang="tr-TR" dirty="0" smtClean="0"/>
          </a:p>
          <a:p>
            <a:r>
              <a:rPr lang="tr-TR" dirty="0" smtClean="0"/>
              <a:t>%</a:t>
            </a:r>
            <a:r>
              <a:rPr lang="tr-TR" dirty="0"/>
              <a:t>33 (Türk Kardiyoloji Derneği) ve </a:t>
            </a:r>
            <a:endParaRPr lang="tr-TR" dirty="0" smtClean="0"/>
          </a:p>
          <a:p>
            <a:r>
              <a:rPr lang="tr-TR" dirty="0" smtClean="0"/>
              <a:t>%</a:t>
            </a:r>
            <a:r>
              <a:rPr lang="tr-TR" dirty="0"/>
              <a:t>30.3 (Türk HT ve Böbrek Hastalıkları Derneği) </a:t>
            </a:r>
            <a:endParaRPr lang="tr-TR" dirty="0" smtClean="0"/>
          </a:p>
        </p:txBody>
      </p:sp>
      <p:pic>
        <p:nvPicPr>
          <p:cNvPr id="5" name="Resim 4"/>
          <p:cNvPicPr>
            <a:picLocks noChangeAspect="1"/>
          </p:cNvPicPr>
          <p:nvPr/>
        </p:nvPicPr>
        <p:blipFill>
          <a:blip r:embed="rId2"/>
          <a:stretch>
            <a:fillRect/>
          </a:stretch>
        </p:blipFill>
        <p:spPr>
          <a:xfrm>
            <a:off x="6896218" y="1063743"/>
            <a:ext cx="5088954" cy="5162885"/>
          </a:xfrm>
          <a:prstGeom prst="rect">
            <a:avLst/>
          </a:prstGeom>
        </p:spPr>
      </p:pic>
    </p:spTree>
    <p:extLst>
      <p:ext uri="{BB962C8B-B14F-4D97-AF65-F5344CB8AC3E}">
        <p14:creationId xmlns:p14="http://schemas.microsoft.com/office/powerpoint/2010/main" val="386538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3"/>
          <a:stretch>
            <a:fillRect/>
          </a:stretch>
        </p:blipFill>
        <p:spPr>
          <a:xfrm>
            <a:off x="11429" y="902645"/>
            <a:ext cx="3695700" cy="2014079"/>
          </a:xfrm>
          <a:prstGeom prst="rect">
            <a:avLst/>
          </a:prstGeom>
        </p:spPr>
      </p:pic>
      <p:pic>
        <p:nvPicPr>
          <p:cNvPr id="5" name="Resim 4"/>
          <p:cNvPicPr>
            <a:picLocks noChangeAspect="1"/>
          </p:cNvPicPr>
          <p:nvPr/>
        </p:nvPicPr>
        <p:blipFill>
          <a:blip r:embed="rId4"/>
          <a:stretch>
            <a:fillRect/>
          </a:stretch>
        </p:blipFill>
        <p:spPr>
          <a:xfrm>
            <a:off x="3707129" y="906035"/>
            <a:ext cx="3932465" cy="2012459"/>
          </a:xfrm>
          <a:prstGeom prst="rect">
            <a:avLst/>
          </a:prstGeom>
        </p:spPr>
      </p:pic>
      <p:pic>
        <p:nvPicPr>
          <p:cNvPr id="6" name="Resim 5"/>
          <p:cNvPicPr>
            <a:picLocks noChangeAspect="1"/>
          </p:cNvPicPr>
          <p:nvPr/>
        </p:nvPicPr>
        <p:blipFill>
          <a:blip r:embed="rId5"/>
          <a:stretch>
            <a:fillRect/>
          </a:stretch>
        </p:blipFill>
        <p:spPr>
          <a:xfrm>
            <a:off x="7602723" y="869476"/>
            <a:ext cx="3424505" cy="2124095"/>
          </a:xfrm>
          <a:prstGeom prst="rect">
            <a:avLst/>
          </a:prstGeom>
        </p:spPr>
      </p:pic>
      <p:pic>
        <p:nvPicPr>
          <p:cNvPr id="7" name="Resim 6"/>
          <p:cNvPicPr>
            <a:picLocks noChangeAspect="1"/>
          </p:cNvPicPr>
          <p:nvPr/>
        </p:nvPicPr>
        <p:blipFill>
          <a:blip r:embed="rId6"/>
          <a:stretch>
            <a:fillRect/>
          </a:stretch>
        </p:blipFill>
        <p:spPr>
          <a:xfrm>
            <a:off x="0" y="4305733"/>
            <a:ext cx="3826502" cy="1908009"/>
          </a:xfrm>
          <a:prstGeom prst="rect">
            <a:avLst/>
          </a:prstGeom>
        </p:spPr>
      </p:pic>
      <p:pic>
        <p:nvPicPr>
          <p:cNvPr id="8" name="Resim 7"/>
          <p:cNvPicPr>
            <a:picLocks noChangeAspect="1"/>
          </p:cNvPicPr>
          <p:nvPr/>
        </p:nvPicPr>
        <p:blipFill>
          <a:blip r:embed="rId7"/>
          <a:stretch>
            <a:fillRect/>
          </a:stretch>
        </p:blipFill>
        <p:spPr>
          <a:xfrm>
            <a:off x="3779010" y="4372409"/>
            <a:ext cx="2817733" cy="1841335"/>
          </a:xfrm>
          <a:prstGeom prst="rect">
            <a:avLst/>
          </a:prstGeom>
        </p:spPr>
      </p:pic>
      <p:pic>
        <p:nvPicPr>
          <p:cNvPr id="9" name="Resim 8"/>
          <p:cNvPicPr>
            <a:picLocks noChangeAspect="1"/>
          </p:cNvPicPr>
          <p:nvPr/>
        </p:nvPicPr>
        <p:blipFill>
          <a:blip r:embed="rId8"/>
          <a:stretch>
            <a:fillRect/>
          </a:stretch>
        </p:blipFill>
        <p:spPr>
          <a:xfrm>
            <a:off x="6596743" y="4305733"/>
            <a:ext cx="2506113" cy="1908010"/>
          </a:xfrm>
          <a:prstGeom prst="rect">
            <a:avLst/>
          </a:prstGeom>
        </p:spPr>
      </p:pic>
      <p:pic>
        <p:nvPicPr>
          <p:cNvPr id="10" name="Resim 9"/>
          <p:cNvPicPr>
            <a:picLocks noChangeAspect="1"/>
          </p:cNvPicPr>
          <p:nvPr/>
        </p:nvPicPr>
        <p:blipFill>
          <a:blip r:embed="rId9"/>
          <a:stretch>
            <a:fillRect/>
          </a:stretch>
        </p:blipFill>
        <p:spPr>
          <a:xfrm>
            <a:off x="8979737" y="4305732"/>
            <a:ext cx="3212263" cy="1908010"/>
          </a:xfrm>
          <a:prstGeom prst="rect">
            <a:avLst/>
          </a:prstGeom>
        </p:spPr>
      </p:pic>
      <p:pic>
        <p:nvPicPr>
          <p:cNvPr id="11" name="Resim 10"/>
          <p:cNvPicPr>
            <a:picLocks noChangeAspect="1"/>
          </p:cNvPicPr>
          <p:nvPr/>
        </p:nvPicPr>
        <p:blipFill>
          <a:blip r:embed="rId10"/>
          <a:stretch>
            <a:fillRect/>
          </a:stretch>
        </p:blipFill>
        <p:spPr>
          <a:xfrm>
            <a:off x="83177" y="3528801"/>
            <a:ext cx="3743325" cy="657225"/>
          </a:xfrm>
          <a:prstGeom prst="rect">
            <a:avLst/>
          </a:prstGeom>
        </p:spPr>
      </p:pic>
      <p:pic>
        <p:nvPicPr>
          <p:cNvPr id="12" name="Resim 11"/>
          <p:cNvPicPr>
            <a:picLocks noChangeAspect="1"/>
          </p:cNvPicPr>
          <p:nvPr/>
        </p:nvPicPr>
        <p:blipFill>
          <a:blip r:embed="rId11"/>
          <a:stretch>
            <a:fillRect/>
          </a:stretch>
        </p:blipFill>
        <p:spPr>
          <a:xfrm>
            <a:off x="159377" y="156665"/>
            <a:ext cx="3667125" cy="619125"/>
          </a:xfrm>
          <a:prstGeom prst="rect">
            <a:avLst/>
          </a:prstGeom>
        </p:spPr>
      </p:pic>
    </p:spTree>
    <p:extLst>
      <p:ext uri="{BB962C8B-B14F-4D97-AF65-F5344CB8AC3E}">
        <p14:creationId xmlns:p14="http://schemas.microsoft.com/office/powerpoint/2010/main" val="1149486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Birinci Basamaktaki Yaygın İlaç-İlaç Etkileşimleri</a:t>
            </a:r>
          </a:p>
        </p:txBody>
      </p:sp>
      <p:sp>
        <p:nvSpPr>
          <p:cNvPr id="3" name="İçerik Yer Tutucusu 2"/>
          <p:cNvSpPr>
            <a:spLocks noGrp="1"/>
          </p:cNvSpPr>
          <p:nvPr>
            <p:ph idx="1"/>
          </p:nvPr>
        </p:nvSpPr>
        <p:spPr/>
        <p:txBody>
          <a:bodyPr/>
          <a:lstStyle/>
          <a:p>
            <a:r>
              <a:rPr lang="tr-TR" b="1" dirty="0" err="1" smtClean="0"/>
              <a:t>Diyabetes</a:t>
            </a:r>
            <a:r>
              <a:rPr lang="tr-TR" b="1" dirty="0" smtClean="0"/>
              <a:t>  </a:t>
            </a:r>
            <a:r>
              <a:rPr lang="tr-TR" b="1" dirty="0" err="1" smtClean="0"/>
              <a:t>Mellitus</a:t>
            </a:r>
            <a:r>
              <a:rPr lang="tr-TR" b="1" dirty="0" smtClean="0"/>
              <a:t> hastalarında sık kullanılan ilaçlar</a:t>
            </a:r>
          </a:p>
          <a:p>
            <a:r>
              <a:rPr lang="tr-TR" dirty="0"/>
              <a:t>Diyabetin dünya çapında 537 milyon yetişkini etkilediği ve 20 ila 79 yaş arasındaki yetişkinler arasında küresel </a:t>
            </a:r>
            <a:r>
              <a:rPr lang="tr-TR" dirty="0" err="1"/>
              <a:t>prevalansın</a:t>
            </a:r>
            <a:r>
              <a:rPr lang="tr-TR" dirty="0"/>
              <a:t> yüzde 10,5 olduğu tahmin </a:t>
            </a:r>
            <a:r>
              <a:rPr lang="tr-TR" dirty="0" smtClean="0"/>
              <a:t>edilmektedir.</a:t>
            </a:r>
            <a:endParaRPr lang="tr-TR" b="1" dirty="0"/>
          </a:p>
        </p:txBody>
      </p:sp>
    </p:spTree>
    <p:extLst>
      <p:ext uri="{BB962C8B-B14F-4D97-AF65-F5344CB8AC3E}">
        <p14:creationId xmlns:p14="http://schemas.microsoft.com/office/powerpoint/2010/main" val="1442758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Birinci Basamaktaki Yaygın İlaç-İlaç Etkileşimleri</a:t>
            </a:r>
          </a:p>
        </p:txBody>
      </p:sp>
      <p:pic>
        <p:nvPicPr>
          <p:cNvPr id="4" name="İçerik Yer Tutucusu 3"/>
          <p:cNvPicPr>
            <a:picLocks noGrp="1" noChangeAspect="1"/>
          </p:cNvPicPr>
          <p:nvPr>
            <p:ph idx="1"/>
          </p:nvPr>
        </p:nvPicPr>
        <p:blipFill>
          <a:blip r:embed="rId2"/>
          <a:stretch>
            <a:fillRect/>
          </a:stretch>
        </p:blipFill>
        <p:spPr>
          <a:xfrm>
            <a:off x="1097280" y="1737360"/>
            <a:ext cx="4387822" cy="4557151"/>
          </a:xfrm>
          <a:prstGeom prst="rect">
            <a:avLst/>
          </a:prstGeom>
        </p:spPr>
      </p:pic>
      <p:pic>
        <p:nvPicPr>
          <p:cNvPr id="5" name="Resim 4"/>
          <p:cNvPicPr>
            <a:picLocks noChangeAspect="1"/>
          </p:cNvPicPr>
          <p:nvPr/>
        </p:nvPicPr>
        <p:blipFill>
          <a:blip r:embed="rId3"/>
          <a:stretch>
            <a:fillRect/>
          </a:stretch>
        </p:blipFill>
        <p:spPr>
          <a:xfrm>
            <a:off x="5998028" y="1892103"/>
            <a:ext cx="4071258" cy="3280621"/>
          </a:xfrm>
          <a:prstGeom prst="rect">
            <a:avLst/>
          </a:prstGeom>
        </p:spPr>
      </p:pic>
    </p:spTree>
    <p:extLst>
      <p:ext uri="{BB962C8B-B14F-4D97-AF65-F5344CB8AC3E}">
        <p14:creationId xmlns:p14="http://schemas.microsoft.com/office/powerpoint/2010/main" val="695491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602083" y="97971"/>
            <a:ext cx="4594860" cy="6237514"/>
          </a:xfrm>
          <a:prstGeom prst="rect">
            <a:avLst/>
          </a:prstGeom>
        </p:spPr>
      </p:pic>
    </p:spTree>
    <p:extLst>
      <p:ext uri="{BB962C8B-B14F-4D97-AF65-F5344CB8AC3E}">
        <p14:creationId xmlns:p14="http://schemas.microsoft.com/office/powerpoint/2010/main" val="1387454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3524250" y="0"/>
            <a:ext cx="3343275" cy="1762125"/>
          </a:xfrm>
          <a:prstGeom prst="rect">
            <a:avLst/>
          </a:prstGeom>
        </p:spPr>
      </p:pic>
      <p:pic>
        <p:nvPicPr>
          <p:cNvPr id="5" name="Resim 4"/>
          <p:cNvPicPr>
            <a:picLocks noChangeAspect="1"/>
          </p:cNvPicPr>
          <p:nvPr/>
        </p:nvPicPr>
        <p:blipFill>
          <a:blip r:embed="rId3"/>
          <a:stretch>
            <a:fillRect/>
          </a:stretch>
        </p:blipFill>
        <p:spPr>
          <a:xfrm>
            <a:off x="-21431" y="-4837"/>
            <a:ext cx="3524250" cy="2390775"/>
          </a:xfrm>
          <a:prstGeom prst="rect">
            <a:avLst/>
          </a:prstGeom>
        </p:spPr>
      </p:pic>
      <p:pic>
        <p:nvPicPr>
          <p:cNvPr id="6" name="Resim 5"/>
          <p:cNvPicPr>
            <a:picLocks noChangeAspect="1"/>
          </p:cNvPicPr>
          <p:nvPr/>
        </p:nvPicPr>
        <p:blipFill>
          <a:blip r:embed="rId4"/>
          <a:stretch>
            <a:fillRect/>
          </a:stretch>
        </p:blipFill>
        <p:spPr>
          <a:xfrm>
            <a:off x="6867525" y="0"/>
            <a:ext cx="3486150" cy="2714625"/>
          </a:xfrm>
          <a:prstGeom prst="rect">
            <a:avLst/>
          </a:prstGeom>
        </p:spPr>
      </p:pic>
      <p:pic>
        <p:nvPicPr>
          <p:cNvPr id="7" name="Resim 6"/>
          <p:cNvPicPr>
            <a:picLocks noChangeAspect="1"/>
          </p:cNvPicPr>
          <p:nvPr/>
        </p:nvPicPr>
        <p:blipFill>
          <a:blip r:embed="rId5"/>
          <a:stretch>
            <a:fillRect/>
          </a:stretch>
        </p:blipFill>
        <p:spPr>
          <a:xfrm>
            <a:off x="-35123" y="2372278"/>
            <a:ext cx="3524250" cy="2167692"/>
          </a:xfrm>
          <a:prstGeom prst="rect">
            <a:avLst/>
          </a:prstGeom>
        </p:spPr>
      </p:pic>
      <p:pic>
        <p:nvPicPr>
          <p:cNvPr id="8" name="Resim 7"/>
          <p:cNvPicPr>
            <a:picLocks noChangeAspect="1"/>
          </p:cNvPicPr>
          <p:nvPr/>
        </p:nvPicPr>
        <p:blipFill>
          <a:blip r:embed="rId6"/>
          <a:stretch>
            <a:fillRect/>
          </a:stretch>
        </p:blipFill>
        <p:spPr>
          <a:xfrm>
            <a:off x="3475434" y="1803119"/>
            <a:ext cx="3381375" cy="2736851"/>
          </a:xfrm>
          <a:prstGeom prst="rect">
            <a:avLst/>
          </a:prstGeom>
        </p:spPr>
      </p:pic>
      <p:pic>
        <p:nvPicPr>
          <p:cNvPr id="9" name="Resim 8"/>
          <p:cNvPicPr>
            <a:picLocks noChangeAspect="1"/>
          </p:cNvPicPr>
          <p:nvPr/>
        </p:nvPicPr>
        <p:blipFill>
          <a:blip r:embed="rId7"/>
          <a:stretch>
            <a:fillRect/>
          </a:stretch>
        </p:blipFill>
        <p:spPr>
          <a:xfrm>
            <a:off x="10210801" y="-4837"/>
            <a:ext cx="2122714" cy="1524000"/>
          </a:xfrm>
          <a:prstGeom prst="rect">
            <a:avLst/>
          </a:prstGeom>
        </p:spPr>
      </p:pic>
      <p:pic>
        <p:nvPicPr>
          <p:cNvPr id="10" name="Resim 9"/>
          <p:cNvPicPr>
            <a:picLocks noChangeAspect="1"/>
          </p:cNvPicPr>
          <p:nvPr/>
        </p:nvPicPr>
        <p:blipFill>
          <a:blip r:embed="rId8"/>
          <a:stretch>
            <a:fillRect/>
          </a:stretch>
        </p:blipFill>
        <p:spPr>
          <a:xfrm>
            <a:off x="6867525" y="2694124"/>
            <a:ext cx="3390900" cy="1524000"/>
          </a:xfrm>
          <a:prstGeom prst="rect">
            <a:avLst/>
          </a:prstGeom>
        </p:spPr>
      </p:pic>
      <p:pic>
        <p:nvPicPr>
          <p:cNvPr id="12" name="Resim 11"/>
          <p:cNvPicPr>
            <a:picLocks noChangeAspect="1"/>
          </p:cNvPicPr>
          <p:nvPr/>
        </p:nvPicPr>
        <p:blipFill>
          <a:blip r:embed="rId9"/>
          <a:stretch>
            <a:fillRect/>
          </a:stretch>
        </p:blipFill>
        <p:spPr>
          <a:xfrm>
            <a:off x="10044009" y="1699632"/>
            <a:ext cx="2147991" cy="2115215"/>
          </a:xfrm>
          <a:prstGeom prst="rect">
            <a:avLst/>
          </a:prstGeom>
        </p:spPr>
      </p:pic>
      <p:pic>
        <p:nvPicPr>
          <p:cNvPr id="14" name="Resim 13"/>
          <p:cNvPicPr>
            <a:picLocks noChangeAspect="1"/>
          </p:cNvPicPr>
          <p:nvPr/>
        </p:nvPicPr>
        <p:blipFill>
          <a:blip r:embed="rId10"/>
          <a:stretch>
            <a:fillRect/>
          </a:stretch>
        </p:blipFill>
        <p:spPr>
          <a:xfrm>
            <a:off x="3736777" y="4623579"/>
            <a:ext cx="3390900" cy="1819275"/>
          </a:xfrm>
          <a:prstGeom prst="rect">
            <a:avLst/>
          </a:prstGeom>
        </p:spPr>
      </p:pic>
      <p:pic>
        <p:nvPicPr>
          <p:cNvPr id="15" name="Resim 14"/>
          <p:cNvPicPr>
            <a:picLocks noChangeAspect="1"/>
          </p:cNvPicPr>
          <p:nvPr/>
        </p:nvPicPr>
        <p:blipFill>
          <a:blip r:embed="rId11"/>
          <a:stretch>
            <a:fillRect/>
          </a:stretch>
        </p:blipFill>
        <p:spPr>
          <a:xfrm>
            <a:off x="-35123" y="4412367"/>
            <a:ext cx="3771900" cy="1990725"/>
          </a:xfrm>
          <a:prstGeom prst="rect">
            <a:avLst/>
          </a:prstGeom>
        </p:spPr>
      </p:pic>
      <p:pic>
        <p:nvPicPr>
          <p:cNvPr id="16" name="Resim 15"/>
          <p:cNvPicPr>
            <a:picLocks noChangeAspect="1"/>
          </p:cNvPicPr>
          <p:nvPr/>
        </p:nvPicPr>
        <p:blipFill>
          <a:blip r:embed="rId12"/>
          <a:stretch>
            <a:fillRect/>
          </a:stretch>
        </p:blipFill>
        <p:spPr>
          <a:xfrm>
            <a:off x="7113448" y="4623579"/>
            <a:ext cx="3097353" cy="1829186"/>
          </a:xfrm>
          <a:prstGeom prst="rect">
            <a:avLst/>
          </a:prstGeom>
        </p:spPr>
      </p:pic>
    </p:spTree>
    <p:extLst>
      <p:ext uri="{BB962C8B-B14F-4D97-AF65-F5344CB8AC3E}">
        <p14:creationId xmlns:p14="http://schemas.microsoft.com/office/powerpoint/2010/main" val="384019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31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998" y="1860458"/>
            <a:ext cx="4131684" cy="369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29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SUNUM PLANI</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Akılcı İlaç Kullanımı</a:t>
            </a:r>
          </a:p>
          <a:p>
            <a:r>
              <a:rPr lang="tr-TR" dirty="0" smtClean="0"/>
              <a:t>İlaç Etkileşimi Tanımı</a:t>
            </a:r>
          </a:p>
          <a:p>
            <a:r>
              <a:rPr lang="nn-NO" dirty="0"/>
              <a:t>İlaç </a:t>
            </a:r>
            <a:r>
              <a:rPr lang="nn-NO" dirty="0" smtClean="0"/>
              <a:t>etkileşimlerinin </a:t>
            </a:r>
            <a:r>
              <a:rPr lang="nn-NO" dirty="0"/>
              <a:t>temel </a:t>
            </a:r>
            <a:r>
              <a:rPr lang="nn-NO" dirty="0" smtClean="0"/>
              <a:t>mekanizmaları</a:t>
            </a:r>
            <a:endParaRPr lang="tr-TR" dirty="0" smtClean="0"/>
          </a:p>
          <a:p>
            <a:r>
              <a:rPr lang="tr-TR" dirty="0" smtClean="0"/>
              <a:t>En Ciddi ve Tehlikeli İlaç Etkileşimleri</a:t>
            </a:r>
          </a:p>
          <a:p>
            <a:r>
              <a:rPr lang="tr-TR" dirty="0"/>
              <a:t>Birinci Basamaktaki Yaygın İlaç-İlaç </a:t>
            </a:r>
            <a:r>
              <a:rPr lang="tr-TR" dirty="0" smtClean="0"/>
              <a:t>Etkileşimleri</a:t>
            </a:r>
          </a:p>
          <a:p>
            <a:r>
              <a:rPr lang="tr-TR" dirty="0" smtClean="0"/>
              <a:t>Olgu </a:t>
            </a:r>
            <a:r>
              <a:rPr lang="tr-TR" dirty="0" smtClean="0"/>
              <a:t>sunumu</a:t>
            </a:r>
          </a:p>
          <a:p>
            <a:r>
              <a:rPr lang="tr-TR" dirty="0" err="1" smtClean="0"/>
              <a:t>Geriatrik</a:t>
            </a:r>
            <a:r>
              <a:rPr lang="tr-TR" dirty="0" smtClean="0"/>
              <a:t> Hastalarda İlaç Etkileşimleri Önemi</a:t>
            </a:r>
          </a:p>
          <a:p>
            <a:r>
              <a:rPr lang="tr-TR" dirty="0"/>
              <a:t>İlaç-İlaç Etkileşimlerinde Farkındalık ve Etkileşmelerin Önlenmesi</a:t>
            </a:r>
            <a:endParaRPr lang="tr-TR" dirty="0" smtClean="0"/>
          </a:p>
          <a:p>
            <a:r>
              <a:rPr lang="tr-TR" dirty="0"/>
              <a:t>İlaç Etkileşimleri İçin Medikal </a:t>
            </a:r>
            <a:r>
              <a:rPr lang="tr-TR" dirty="0" smtClean="0"/>
              <a:t>Kayıtlar</a:t>
            </a:r>
          </a:p>
          <a:p>
            <a:r>
              <a:rPr lang="tr-TR" dirty="0" smtClean="0"/>
              <a:t>İlaç-Besin Etkileşimleri</a:t>
            </a:r>
            <a:endParaRPr lang="tr-TR" dirty="0" smtClean="0"/>
          </a:p>
          <a:p>
            <a:endParaRPr lang="tr-TR" dirty="0"/>
          </a:p>
        </p:txBody>
      </p:sp>
    </p:spTree>
    <p:extLst>
      <p:ext uri="{BB962C8B-B14F-4D97-AF65-F5344CB8AC3E}">
        <p14:creationId xmlns:p14="http://schemas.microsoft.com/office/powerpoint/2010/main" val="3825825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Birinci Basamaktaki Yaygın İlaç-İlaç Etkileşimleri</a:t>
            </a:r>
          </a:p>
        </p:txBody>
      </p:sp>
      <p:sp>
        <p:nvSpPr>
          <p:cNvPr id="3" name="İçerik Yer Tutucusu 2"/>
          <p:cNvSpPr>
            <a:spLocks noGrp="1"/>
          </p:cNvSpPr>
          <p:nvPr>
            <p:ph idx="1"/>
          </p:nvPr>
        </p:nvSpPr>
        <p:spPr/>
        <p:txBody>
          <a:bodyPr>
            <a:normAutofit fontScale="92500" lnSpcReduction="20000"/>
          </a:bodyPr>
          <a:lstStyle/>
          <a:p>
            <a:r>
              <a:rPr lang="tr-TR" sz="2200" b="1" dirty="0" err="1" smtClean="0"/>
              <a:t>Antikoagülan</a:t>
            </a:r>
            <a:r>
              <a:rPr lang="tr-TR" sz="2200" b="1" dirty="0" smtClean="0"/>
              <a:t> Kullanımı</a:t>
            </a:r>
          </a:p>
          <a:p>
            <a:pPr lvl="1"/>
            <a:r>
              <a:rPr lang="tr-TR" b="1" dirty="0" smtClean="0"/>
              <a:t>VARFARİN </a:t>
            </a:r>
            <a:r>
              <a:rPr lang="tr-TR" b="1" dirty="0"/>
              <a:t>(</a:t>
            </a:r>
            <a:r>
              <a:rPr lang="tr-TR" b="1" dirty="0" err="1"/>
              <a:t>Coumadin</a:t>
            </a:r>
            <a:r>
              <a:rPr lang="tr-TR" b="1" dirty="0"/>
              <a:t>)</a:t>
            </a:r>
            <a:r>
              <a:rPr lang="tr-TR" dirty="0"/>
              <a:t>, </a:t>
            </a:r>
            <a:r>
              <a:rPr lang="tr-TR" dirty="0" smtClean="0"/>
              <a:t>K </a:t>
            </a:r>
            <a:r>
              <a:rPr lang="tr-TR" dirty="0"/>
              <a:t>vitaminine bağımlı pıhtılaşma faktörlerini </a:t>
            </a:r>
            <a:r>
              <a:rPr lang="tr-TR" dirty="0" err="1"/>
              <a:t>inhibe</a:t>
            </a:r>
            <a:r>
              <a:rPr lang="tr-TR" dirty="0"/>
              <a:t> eder ve CYP450 </a:t>
            </a:r>
            <a:r>
              <a:rPr lang="tr-TR" dirty="0" err="1"/>
              <a:t>izozimleri</a:t>
            </a:r>
            <a:r>
              <a:rPr lang="tr-TR" dirty="0"/>
              <a:t> tarafından </a:t>
            </a:r>
            <a:r>
              <a:rPr lang="tr-TR" dirty="0" err="1"/>
              <a:t>metabolize</a:t>
            </a:r>
            <a:r>
              <a:rPr lang="tr-TR" dirty="0"/>
              <a:t> edilir. </a:t>
            </a:r>
            <a:r>
              <a:rPr lang="tr-TR" dirty="0" smtClean="0"/>
              <a:t>Reçetesiz </a:t>
            </a:r>
            <a:r>
              <a:rPr lang="tr-TR" dirty="0"/>
              <a:t>ve bitkisel ürünler de dahil olmak üzere çok çeşitli ilaçlar </a:t>
            </a:r>
            <a:r>
              <a:rPr lang="tr-TR" dirty="0" err="1"/>
              <a:t>varfarin</a:t>
            </a:r>
            <a:r>
              <a:rPr lang="tr-TR" dirty="0"/>
              <a:t> ile etkileşime girer. </a:t>
            </a:r>
            <a:r>
              <a:rPr lang="tr-TR" dirty="0" err="1" smtClean="0"/>
              <a:t>Varfarin</a:t>
            </a:r>
            <a:r>
              <a:rPr lang="tr-TR" dirty="0" smtClean="0"/>
              <a:t> </a:t>
            </a:r>
            <a:r>
              <a:rPr lang="tr-TR" dirty="0"/>
              <a:t>etkileşimleri hastalarda majör kanama veya </a:t>
            </a:r>
            <a:r>
              <a:rPr lang="tr-TR" dirty="0" err="1"/>
              <a:t>trombotik</a:t>
            </a:r>
            <a:r>
              <a:rPr lang="tr-TR" dirty="0"/>
              <a:t> komplikasyon riskini artırabilir. </a:t>
            </a:r>
            <a:r>
              <a:rPr lang="tr-TR" dirty="0" smtClean="0"/>
              <a:t>K </a:t>
            </a:r>
            <a:r>
              <a:rPr lang="tr-TR" dirty="0"/>
              <a:t>vitamini alımı, </a:t>
            </a:r>
            <a:r>
              <a:rPr lang="tr-TR" dirty="0" err="1"/>
              <a:t>varfarinin</a:t>
            </a:r>
            <a:r>
              <a:rPr lang="tr-TR" dirty="0"/>
              <a:t> pıhtılaşma üzerindeki etkilerini modüle ederek, hastalarla gıda-ilaç </a:t>
            </a:r>
            <a:r>
              <a:rPr lang="tr-TR" dirty="0" smtClean="0"/>
              <a:t>etkileşimlerinin tartışılmasını gerekli kılar.</a:t>
            </a:r>
          </a:p>
          <a:p>
            <a:pPr lvl="1"/>
            <a:r>
              <a:rPr lang="tr-TR" b="1" dirty="0" smtClean="0"/>
              <a:t>VARFARİN VE ANTİMİKROBİYALLAR</a:t>
            </a:r>
          </a:p>
          <a:p>
            <a:pPr lvl="2"/>
            <a:r>
              <a:rPr lang="tr-TR" dirty="0" err="1" smtClean="0"/>
              <a:t>Antimikrobiyaller</a:t>
            </a:r>
            <a:r>
              <a:rPr lang="tr-TR" dirty="0" smtClean="0"/>
              <a:t> </a:t>
            </a:r>
            <a:r>
              <a:rPr lang="tr-TR" dirty="0"/>
              <a:t>bağırsak florasını değiştirerek CYP450 </a:t>
            </a:r>
            <a:r>
              <a:rPr lang="tr-TR" dirty="0" err="1"/>
              <a:t>izozimlerini</a:t>
            </a:r>
            <a:r>
              <a:rPr lang="tr-TR" dirty="0"/>
              <a:t> </a:t>
            </a:r>
            <a:r>
              <a:rPr lang="tr-TR" dirty="0" err="1"/>
              <a:t>inhibe</a:t>
            </a:r>
            <a:r>
              <a:rPr lang="tr-TR" dirty="0"/>
              <a:t> edebilir, </a:t>
            </a:r>
            <a:endParaRPr lang="tr-TR" dirty="0" smtClean="0"/>
          </a:p>
          <a:p>
            <a:pPr lvl="2"/>
            <a:r>
              <a:rPr lang="tr-TR" dirty="0" smtClean="0"/>
              <a:t>protein </a:t>
            </a:r>
            <a:r>
              <a:rPr lang="tr-TR" dirty="0"/>
              <a:t>bağlanmasını değiştirebilir ve K vitamini emilimini azaltabilir. </a:t>
            </a:r>
          </a:p>
          <a:p>
            <a:pPr lvl="1"/>
            <a:r>
              <a:rPr lang="tr-TR" b="1" dirty="0"/>
              <a:t>VARFARİN VE </a:t>
            </a:r>
            <a:r>
              <a:rPr lang="tr-TR" b="1" dirty="0" smtClean="0"/>
              <a:t>AMIODARON</a:t>
            </a:r>
          </a:p>
          <a:p>
            <a:pPr lvl="2"/>
            <a:r>
              <a:rPr lang="tr-TR" dirty="0" err="1" smtClean="0"/>
              <a:t>Varfarin</a:t>
            </a:r>
            <a:r>
              <a:rPr lang="tr-TR" dirty="0" smtClean="0"/>
              <a:t> </a:t>
            </a:r>
            <a:r>
              <a:rPr lang="tr-TR" dirty="0"/>
              <a:t>ve </a:t>
            </a:r>
            <a:r>
              <a:rPr lang="tr-TR" dirty="0" err="1"/>
              <a:t>amiodaron</a:t>
            </a:r>
            <a:r>
              <a:rPr lang="tr-TR" dirty="0"/>
              <a:t> arasındaki etkileşime CYP2C9, 1A2 ve 3A4 </a:t>
            </a:r>
            <a:r>
              <a:rPr lang="tr-TR" dirty="0" smtClean="0"/>
              <a:t>enzimlerinin</a:t>
            </a:r>
          </a:p>
          <a:p>
            <a:pPr lvl="2"/>
            <a:r>
              <a:rPr lang="tr-TR" dirty="0" smtClean="0"/>
              <a:t> </a:t>
            </a:r>
            <a:r>
              <a:rPr lang="tr-TR" dirty="0" err="1"/>
              <a:t>inhibisyonu</a:t>
            </a:r>
            <a:r>
              <a:rPr lang="tr-TR" dirty="0"/>
              <a:t> aracılık eder, bu da </a:t>
            </a:r>
            <a:r>
              <a:rPr lang="tr-TR" dirty="0" err="1"/>
              <a:t>varfarin</a:t>
            </a:r>
            <a:r>
              <a:rPr lang="tr-TR" dirty="0"/>
              <a:t> konsantrasyonlarının ve kanama </a:t>
            </a:r>
            <a:endParaRPr lang="tr-TR" dirty="0" smtClean="0"/>
          </a:p>
          <a:p>
            <a:pPr lvl="2"/>
            <a:r>
              <a:rPr lang="tr-TR" dirty="0" smtClean="0"/>
              <a:t>riskinin </a:t>
            </a:r>
            <a:r>
              <a:rPr lang="tr-TR" dirty="0"/>
              <a:t>artmasına neden olur. </a:t>
            </a:r>
            <a:endParaRPr lang="tr-TR" dirty="0" smtClean="0"/>
          </a:p>
          <a:p>
            <a:pPr lvl="1"/>
            <a:r>
              <a:rPr lang="tr-TR" b="1" dirty="0"/>
              <a:t>VARFARİN VE </a:t>
            </a:r>
            <a:r>
              <a:rPr lang="tr-TR" b="1" dirty="0" smtClean="0"/>
              <a:t>STATİNLER</a:t>
            </a:r>
          </a:p>
          <a:p>
            <a:pPr lvl="2"/>
            <a:r>
              <a:rPr lang="tr-TR" dirty="0" err="1" smtClean="0"/>
              <a:t>Fluvastatin</a:t>
            </a:r>
            <a:r>
              <a:rPr lang="tr-TR" dirty="0" smtClean="0"/>
              <a:t> </a:t>
            </a:r>
            <a:r>
              <a:rPr lang="tr-TR" dirty="0"/>
              <a:t>(</a:t>
            </a:r>
            <a:r>
              <a:rPr lang="tr-TR" dirty="0" err="1"/>
              <a:t>Lescol</a:t>
            </a:r>
            <a:r>
              <a:rPr lang="tr-TR" dirty="0"/>
              <a:t>), </a:t>
            </a:r>
            <a:r>
              <a:rPr lang="tr-TR" dirty="0" err="1"/>
              <a:t>lovastatin</a:t>
            </a:r>
            <a:r>
              <a:rPr lang="tr-TR" dirty="0"/>
              <a:t> (</a:t>
            </a:r>
            <a:r>
              <a:rPr lang="tr-TR" dirty="0" err="1"/>
              <a:t>Mevacor</a:t>
            </a:r>
            <a:r>
              <a:rPr lang="tr-TR" dirty="0"/>
              <a:t>), </a:t>
            </a:r>
            <a:r>
              <a:rPr lang="tr-TR" dirty="0" err="1"/>
              <a:t>rosuvastatin</a:t>
            </a:r>
            <a:r>
              <a:rPr lang="tr-TR" dirty="0"/>
              <a:t> (</a:t>
            </a:r>
            <a:r>
              <a:rPr lang="tr-TR" dirty="0" err="1"/>
              <a:t>Crestor</a:t>
            </a:r>
            <a:r>
              <a:rPr lang="tr-TR" dirty="0"/>
              <a:t>) ve </a:t>
            </a:r>
            <a:r>
              <a:rPr lang="tr-TR" dirty="0" err="1" smtClean="0"/>
              <a:t>simvastatin</a:t>
            </a:r>
            <a:r>
              <a:rPr lang="tr-TR" dirty="0" smtClean="0"/>
              <a:t> (</a:t>
            </a:r>
            <a:r>
              <a:rPr lang="tr-TR" dirty="0" err="1"/>
              <a:t>Zocor</a:t>
            </a:r>
            <a:r>
              <a:rPr lang="tr-TR" dirty="0"/>
              <a:t>), </a:t>
            </a:r>
            <a:endParaRPr lang="tr-TR" dirty="0" smtClean="0"/>
          </a:p>
          <a:p>
            <a:pPr lvl="2"/>
            <a:r>
              <a:rPr lang="tr-TR" dirty="0" smtClean="0"/>
              <a:t>CYP2C9'u </a:t>
            </a:r>
            <a:r>
              <a:rPr lang="tr-TR" dirty="0" err="1"/>
              <a:t>inhibe</a:t>
            </a:r>
            <a:r>
              <a:rPr lang="tr-TR" dirty="0"/>
              <a:t> ederek </a:t>
            </a:r>
            <a:r>
              <a:rPr lang="tr-TR" dirty="0" err="1"/>
              <a:t>varfarin</a:t>
            </a:r>
            <a:r>
              <a:rPr lang="tr-TR" dirty="0"/>
              <a:t> metabolizmasını  </a:t>
            </a:r>
            <a:r>
              <a:rPr lang="tr-TR" dirty="0" err="1" smtClean="0"/>
              <a:t>inhibe</a:t>
            </a:r>
            <a:r>
              <a:rPr lang="tr-TR" dirty="0" smtClean="0"/>
              <a:t> </a:t>
            </a:r>
            <a:r>
              <a:rPr lang="tr-TR" dirty="0"/>
              <a:t>ederek </a:t>
            </a:r>
            <a:r>
              <a:rPr lang="tr-TR" dirty="0" err="1"/>
              <a:t>varfarin</a:t>
            </a:r>
            <a:r>
              <a:rPr lang="tr-TR" dirty="0"/>
              <a:t> </a:t>
            </a:r>
            <a:endParaRPr lang="tr-TR" dirty="0" smtClean="0"/>
          </a:p>
          <a:p>
            <a:pPr lvl="2"/>
            <a:r>
              <a:rPr lang="tr-TR" dirty="0" smtClean="0"/>
              <a:t>konsantrasyonlarının </a:t>
            </a:r>
            <a:r>
              <a:rPr lang="tr-TR" dirty="0"/>
              <a:t>artmasına ve kanama riskinin </a:t>
            </a:r>
            <a:r>
              <a:rPr lang="tr-TR" dirty="0" smtClean="0"/>
              <a:t>artmasına </a:t>
            </a:r>
            <a:r>
              <a:rPr lang="tr-TR" dirty="0"/>
              <a:t>neden olur.  </a:t>
            </a:r>
            <a:endParaRPr lang="tr-TR" dirty="0" smtClean="0"/>
          </a:p>
          <a:p>
            <a:pPr lvl="2"/>
            <a:r>
              <a:rPr lang="tr-TR" dirty="0" err="1" smtClean="0"/>
              <a:t>Atorvastatin</a:t>
            </a:r>
            <a:r>
              <a:rPr lang="tr-TR" dirty="0" smtClean="0"/>
              <a:t> </a:t>
            </a:r>
            <a:r>
              <a:rPr lang="tr-TR" dirty="0"/>
              <a:t>(</a:t>
            </a:r>
            <a:r>
              <a:rPr lang="tr-TR" dirty="0" err="1"/>
              <a:t>Lipitor</a:t>
            </a:r>
            <a:r>
              <a:rPr lang="tr-TR" dirty="0"/>
              <a:t>) ve </a:t>
            </a:r>
            <a:r>
              <a:rPr lang="tr-TR" dirty="0" err="1"/>
              <a:t>pravastatin</a:t>
            </a:r>
            <a:r>
              <a:rPr lang="tr-TR" dirty="0"/>
              <a:t> (</a:t>
            </a:r>
            <a:r>
              <a:rPr lang="tr-TR" dirty="0" err="1"/>
              <a:t>Pravachol</a:t>
            </a:r>
            <a:r>
              <a:rPr lang="tr-TR" dirty="0"/>
              <a:t>) daha </a:t>
            </a:r>
            <a:r>
              <a:rPr lang="tr-TR" dirty="0" smtClean="0"/>
              <a:t>güvenli </a:t>
            </a:r>
            <a:r>
              <a:rPr lang="tr-TR" dirty="0"/>
              <a:t>alternatifler gibi görünmektedir</a:t>
            </a:r>
            <a:r>
              <a:rPr lang="tr-TR" dirty="0" smtClean="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340" y="3070761"/>
            <a:ext cx="3524067" cy="306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305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Birinci Basamaktaki Yaygın İlaç-İlaç Etkileşimleri</a:t>
            </a:r>
          </a:p>
        </p:txBody>
      </p:sp>
      <p:sp>
        <p:nvSpPr>
          <p:cNvPr id="3" name="İçerik Yer Tutucusu 2"/>
          <p:cNvSpPr>
            <a:spLocks noGrp="1"/>
          </p:cNvSpPr>
          <p:nvPr>
            <p:ph idx="1"/>
          </p:nvPr>
        </p:nvSpPr>
        <p:spPr/>
        <p:txBody>
          <a:bodyPr>
            <a:normAutofit/>
          </a:bodyPr>
          <a:lstStyle/>
          <a:p>
            <a:r>
              <a:rPr lang="tr-TR" b="1" dirty="0" err="1" smtClean="0"/>
              <a:t>Dislipidemik</a:t>
            </a:r>
            <a:r>
              <a:rPr lang="tr-TR" b="1" dirty="0" smtClean="0"/>
              <a:t> Hastalarda İlaç etkileşimleri</a:t>
            </a:r>
          </a:p>
          <a:p>
            <a:pPr marL="201168" lvl="1" indent="0">
              <a:buNone/>
            </a:pPr>
            <a:r>
              <a:rPr lang="tr-TR" dirty="0" err="1"/>
              <a:t>Statin</a:t>
            </a:r>
            <a:r>
              <a:rPr lang="tr-TR" dirty="0"/>
              <a:t> </a:t>
            </a:r>
            <a:r>
              <a:rPr lang="tr-TR" dirty="0" smtClean="0"/>
              <a:t>Etkileşimleri</a:t>
            </a:r>
          </a:p>
          <a:p>
            <a:pPr marL="384048" lvl="2" indent="0">
              <a:buNone/>
            </a:pPr>
            <a:r>
              <a:rPr lang="tr-TR" b="1" dirty="0" err="1" smtClean="0"/>
              <a:t>Amiodaron</a:t>
            </a:r>
            <a:endParaRPr lang="tr-TR" b="1" dirty="0"/>
          </a:p>
          <a:p>
            <a:pPr marL="384048" lvl="2" indent="0">
              <a:buNone/>
            </a:pPr>
            <a:r>
              <a:rPr lang="tr-TR" dirty="0" err="1" smtClean="0"/>
              <a:t>Amiodaron</a:t>
            </a:r>
            <a:r>
              <a:rPr lang="tr-TR" dirty="0"/>
              <a:t>, belirli </a:t>
            </a:r>
            <a:r>
              <a:rPr lang="tr-TR" dirty="0" err="1"/>
              <a:t>statin</a:t>
            </a:r>
            <a:r>
              <a:rPr lang="tr-TR" dirty="0"/>
              <a:t> ilaçlarının metabolizmasını azaltabilen ve </a:t>
            </a:r>
            <a:r>
              <a:rPr lang="tr-TR" dirty="0" err="1"/>
              <a:t>statine</a:t>
            </a:r>
            <a:r>
              <a:rPr lang="tr-TR" dirty="0"/>
              <a:t> bağlı kas </a:t>
            </a:r>
            <a:r>
              <a:rPr lang="tr-TR" dirty="0" err="1"/>
              <a:t>toksisitesi</a:t>
            </a:r>
            <a:r>
              <a:rPr lang="tr-TR" dirty="0"/>
              <a:t> riskini artırabilen CYP3A4'ü </a:t>
            </a:r>
            <a:r>
              <a:rPr lang="tr-TR" dirty="0" err="1"/>
              <a:t>inhibe</a:t>
            </a:r>
            <a:r>
              <a:rPr lang="tr-TR" dirty="0"/>
              <a:t> eder. Kas </a:t>
            </a:r>
            <a:r>
              <a:rPr lang="tr-TR" dirty="0" err="1"/>
              <a:t>toksisitesi</a:t>
            </a:r>
            <a:r>
              <a:rPr lang="tr-TR" dirty="0"/>
              <a:t> için </a:t>
            </a:r>
            <a:r>
              <a:rPr lang="tr-TR" dirty="0" err="1"/>
              <a:t>predispozan</a:t>
            </a:r>
            <a:r>
              <a:rPr lang="tr-TR" dirty="0"/>
              <a:t> risk faktörleri arasında yaş (65 yaş üstü), </a:t>
            </a:r>
            <a:r>
              <a:rPr lang="tr-TR" dirty="0" err="1"/>
              <a:t>obezite</a:t>
            </a:r>
            <a:r>
              <a:rPr lang="tr-TR" dirty="0"/>
              <a:t> ve böbrek/karaciğer yetmezliği yer alır. </a:t>
            </a:r>
            <a:r>
              <a:rPr lang="tr-TR" b="1" dirty="0" err="1" smtClean="0"/>
              <a:t>Fluvastatin</a:t>
            </a:r>
            <a:r>
              <a:rPr lang="tr-TR" b="1" dirty="0" smtClean="0"/>
              <a:t> </a:t>
            </a:r>
            <a:r>
              <a:rPr lang="tr-TR" b="1" dirty="0"/>
              <a:t>ve </a:t>
            </a:r>
            <a:r>
              <a:rPr lang="tr-TR" b="1" dirty="0" err="1"/>
              <a:t>pravastatin</a:t>
            </a:r>
            <a:r>
              <a:rPr lang="tr-TR" dirty="0"/>
              <a:t>, </a:t>
            </a:r>
            <a:r>
              <a:rPr lang="tr-TR" dirty="0" err="1"/>
              <a:t>amiodaron</a:t>
            </a:r>
            <a:r>
              <a:rPr lang="tr-TR" dirty="0"/>
              <a:t> metabolizmasını etkilemeyen ve </a:t>
            </a:r>
            <a:r>
              <a:rPr lang="tr-TR" dirty="0" err="1"/>
              <a:t>simvastatin</a:t>
            </a:r>
            <a:r>
              <a:rPr lang="tr-TR" dirty="0"/>
              <a:t> ve </a:t>
            </a:r>
            <a:r>
              <a:rPr lang="tr-TR" dirty="0" err="1"/>
              <a:t>atorvastatin</a:t>
            </a:r>
            <a:r>
              <a:rPr lang="tr-TR" dirty="0"/>
              <a:t> yerine önerilen alternatif yollarla </a:t>
            </a:r>
            <a:r>
              <a:rPr lang="tr-TR" dirty="0" err="1"/>
              <a:t>metabolize</a:t>
            </a:r>
            <a:r>
              <a:rPr lang="tr-TR" dirty="0"/>
              <a:t> edilir. </a:t>
            </a:r>
          </a:p>
          <a:p>
            <a:pPr marL="384048" lvl="2" indent="0">
              <a:buNone/>
            </a:pPr>
            <a:r>
              <a:rPr lang="tr-TR" b="1" dirty="0" smtClean="0"/>
              <a:t>AZOL ANTİFUNGALLER</a:t>
            </a:r>
          </a:p>
          <a:p>
            <a:pPr marL="384048" lvl="2" indent="0">
              <a:buNone/>
            </a:pPr>
            <a:r>
              <a:rPr lang="tr-TR" dirty="0" smtClean="0"/>
              <a:t>Azol </a:t>
            </a:r>
            <a:r>
              <a:rPr lang="tr-TR" dirty="0" err="1"/>
              <a:t>antifungalleri</a:t>
            </a:r>
            <a:r>
              <a:rPr lang="tr-TR" dirty="0"/>
              <a:t>, </a:t>
            </a:r>
            <a:r>
              <a:rPr lang="tr-TR" dirty="0" err="1"/>
              <a:t>simvastatin</a:t>
            </a:r>
            <a:r>
              <a:rPr lang="tr-TR" dirty="0"/>
              <a:t>, </a:t>
            </a:r>
            <a:r>
              <a:rPr lang="tr-TR" dirty="0" err="1"/>
              <a:t>lovastatin</a:t>
            </a:r>
            <a:r>
              <a:rPr lang="tr-TR" dirty="0"/>
              <a:t> ve daha az derecede </a:t>
            </a:r>
            <a:r>
              <a:rPr lang="tr-TR" dirty="0" err="1"/>
              <a:t>atorvastatin</a:t>
            </a:r>
            <a:r>
              <a:rPr lang="tr-TR" dirty="0"/>
              <a:t> metabolizmasında gerekli olan CYP3A4'ü </a:t>
            </a:r>
            <a:r>
              <a:rPr lang="tr-TR" dirty="0" err="1"/>
              <a:t>inhibe</a:t>
            </a:r>
            <a:r>
              <a:rPr lang="tr-TR" dirty="0"/>
              <a:t> eder. Azol </a:t>
            </a:r>
            <a:r>
              <a:rPr lang="tr-TR" dirty="0" err="1"/>
              <a:t>antifungalleri</a:t>
            </a:r>
            <a:r>
              <a:rPr lang="tr-TR" dirty="0"/>
              <a:t> ayrıca </a:t>
            </a:r>
            <a:r>
              <a:rPr lang="tr-TR" dirty="0" err="1"/>
              <a:t>fluvastatin</a:t>
            </a:r>
            <a:r>
              <a:rPr lang="tr-TR" dirty="0"/>
              <a:t> metabolizmasından sorumlu olan CYP2C9'u da </a:t>
            </a:r>
            <a:r>
              <a:rPr lang="tr-TR" dirty="0" err="1"/>
              <a:t>inhibe</a:t>
            </a:r>
            <a:r>
              <a:rPr lang="tr-TR" dirty="0"/>
              <a:t> eder. Bu etkileşimler </a:t>
            </a:r>
            <a:r>
              <a:rPr lang="tr-TR" dirty="0" err="1"/>
              <a:t>statin</a:t>
            </a:r>
            <a:r>
              <a:rPr lang="tr-TR" dirty="0"/>
              <a:t> konsantrasyonunda bir artışa yol açarak kas </a:t>
            </a:r>
            <a:r>
              <a:rPr lang="tr-TR" dirty="0" err="1"/>
              <a:t>toksisitesi</a:t>
            </a:r>
            <a:r>
              <a:rPr lang="tr-TR" dirty="0"/>
              <a:t> riskini artırabilir. </a:t>
            </a:r>
            <a:r>
              <a:rPr lang="tr-TR" dirty="0" smtClean="0"/>
              <a:t> </a:t>
            </a:r>
            <a:r>
              <a:rPr lang="tr-TR" dirty="0"/>
              <a:t>CYP3A4 tarafından </a:t>
            </a:r>
            <a:r>
              <a:rPr lang="tr-TR" dirty="0" err="1"/>
              <a:t>metabolize</a:t>
            </a:r>
            <a:r>
              <a:rPr lang="tr-TR" dirty="0"/>
              <a:t> edilmeyen </a:t>
            </a:r>
            <a:r>
              <a:rPr lang="tr-TR" b="1" dirty="0" err="1"/>
              <a:t>rosuvastatin</a:t>
            </a:r>
            <a:r>
              <a:rPr lang="tr-TR" b="1" dirty="0"/>
              <a:t> veya </a:t>
            </a:r>
            <a:r>
              <a:rPr lang="tr-TR" b="1" dirty="0" err="1"/>
              <a:t>pravastatin</a:t>
            </a:r>
            <a:r>
              <a:rPr lang="tr-TR" b="1" dirty="0"/>
              <a:t> </a:t>
            </a:r>
            <a:r>
              <a:rPr lang="tr-TR" dirty="0"/>
              <a:t>veya </a:t>
            </a:r>
            <a:r>
              <a:rPr lang="tr-TR" b="1" dirty="0" err="1"/>
              <a:t>terbinafin</a:t>
            </a:r>
            <a:r>
              <a:rPr lang="tr-TR" b="1" dirty="0"/>
              <a:t> (</a:t>
            </a:r>
            <a:r>
              <a:rPr lang="tr-TR" b="1" dirty="0" err="1"/>
              <a:t>Lamisil</a:t>
            </a:r>
            <a:r>
              <a:rPr lang="tr-TR" dirty="0"/>
              <a:t>) gibi alternatif bir </a:t>
            </a:r>
            <a:r>
              <a:rPr lang="tr-TR" dirty="0" err="1"/>
              <a:t>antifungal</a:t>
            </a:r>
            <a:r>
              <a:rPr lang="tr-TR" dirty="0"/>
              <a:t> kullanımını içerir. </a:t>
            </a:r>
            <a:endParaRPr lang="tr-TR" dirty="0" smtClean="0"/>
          </a:p>
          <a:p>
            <a:pPr marL="384048" lvl="2" indent="0">
              <a:buNone/>
            </a:pPr>
            <a:r>
              <a:rPr lang="tr-TR" b="1" dirty="0" smtClean="0"/>
              <a:t>KALSİYUM </a:t>
            </a:r>
            <a:r>
              <a:rPr lang="tr-TR" b="1" dirty="0"/>
              <a:t>KANAL </a:t>
            </a:r>
            <a:r>
              <a:rPr lang="tr-TR" b="1" dirty="0" smtClean="0"/>
              <a:t>BLOKERLERİ</a:t>
            </a:r>
          </a:p>
          <a:p>
            <a:pPr marL="384048" lvl="2" indent="0">
              <a:buNone/>
            </a:pPr>
            <a:r>
              <a:rPr lang="tr-TR" dirty="0" smtClean="0"/>
              <a:t>Kalsiyum </a:t>
            </a:r>
            <a:r>
              <a:rPr lang="tr-TR" dirty="0"/>
              <a:t>kanal </a:t>
            </a:r>
            <a:r>
              <a:rPr lang="tr-TR" dirty="0" err="1"/>
              <a:t>blokerleri</a:t>
            </a:r>
            <a:r>
              <a:rPr lang="tr-TR" dirty="0"/>
              <a:t> ve </a:t>
            </a:r>
            <a:r>
              <a:rPr lang="tr-TR" dirty="0" err="1"/>
              <a:t>statin</a:t>
            </a:r>
            <a:r>
              <a:rPr lang="tr-TR" dirty="0"/>
              <a:t> ilaçları arasındaki etkileşimin kesin mekanizması bilinmemektedir; ancak, CYP3A4 metabolizmasının </a:t>
            </a:r>
            <a:r>
              <a:rPr lang="tr-TR" dirty="0" err="1"/>
              <a:t>inhibisyonu</a:t>
            </a:r>
            <a:r>
              <a:rPr lang="tr-TR" dirty="0"/>
              <a:t> bir rol oynayabilir. </a:t>
            </a:r>
          </a:p>
          <a:p>
            <a:endParaRPr lang="tr-TR" dirty="0"/>
          </a:p>
        </p:txBody>
      </p:sp>
    </p:spTree>
    <p:extLst>
      <p:ext uri="{BB962C8B-B14F-4D97-AF65-F5344CB8AC3E}">
        <p14:creationId xmlns:p14="http://schemas.microsoft.com/office/powerpoint/2010/main" val="3093950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Birinci Basamaktaki Yaygın İlaç-İlaç Etkileşimleri</a:t>
            </a:r>
          </a:p>
        </p:txBody>
      </p:sp>
      <p:sp>
        <p:nvSpPr>
          <p:cNvPr id="3" name="İçerik Yer Tutucusu 2"/>
          <p:cNvSpPr>
            <a:spLocks noGrp="1"/>
          </p:cNvSpPr>
          <p:nvPr>
            <p:ph idx="1"/>
          </p:nvPr>
        </p:nvSpPr>
        <p:spPr/>
        <p:txBody>
          <a:bodyPr/>
          <a:lstStyle/>
          <a:p>
            <a:r>
              <a:rPr lang="tr-TR" b="1" dirty="0"/>
              <a:t>Orta ve Yüksek </a:t>
            </a:r>
            <a:r>
              <a:rPr lang="tr-TR" b="1" dirty="0" err="1"/>
              <a:t>QTc</a:t>
            </a:r>
            <a:r>
              <a:rPr lang="tr-TR" b="1" dirty="0"/>
              <a:t> Uzaması ile İlişkili İlaçlar</a:t>
            </a:r>
          </a:p>
          <a:p>
            <a:r>
              <a:rPr lang="tr-TR" sz="1600" dirty="0"/>
              <a:t>QT uzama sendromu, yaşamı tehdit eden bir aritmi olan </a:t>
            </a:r>
            <a:r>
              <a:rPr lang="tr-TR" sz="1600" dirty="0" err="1"/>
              <a:t>torsades</a:t>
            </a:r>
            <a:r>
              <a:rPr lang="tr-TR" sz="1600" dirty="0"/>
              <a:t> de </a:t>
            </a:r>
            <a:r>
              <a:rPr lang="tr-TR" sz="1600" dirty="0" err="1"/>
              <a:t>pointes</a:t>
            </a:r>
            <a:r>
              <a:rPr lang="tr-TR" sz="1600" dirty="0"/>
              <a:t> </a:t>
            </a:r>
            <a:endParaRPr lang="tr-TR" sz="1600" dirty="0" smtClean="0"/>
          </a:p>
          <a:p>
            <a:r>
              <a:rPr lang="tr-TR" sz="1600" dirty="0" smtClean="0"/>
              <a:t>riskini </a:t>
            </a:r>
            <a:r>
              <a:rPr lang="tr-TR" sz="1600" dirty="0"/>
              <a:t>artırır. </a:t>
            </a:r>
            <a:r>
              <a:rPr lang="tr-TR" sz="1600" dirty="0" err="1"/>
              <a:t>Torsades</a:t>
            </a:r>
            <a:r>
              <a:rPr lang="tr-TR" sz="1600" dirty="0"/>
              <a:t> de </a:t>
            </a:r>
            <a:r>
              <a:rPr lang="tr-TR" sz="1600" dirty="0" err="1"/>
              <a:t>pointes</a:t>
            </a:r>
            <a:r>
              <a:rPr lang="tr-TR" sz="1600" dirty="0"/>
              <a:t> nadir olmakla birlikte, ciddiyeti, </a:t>
            </a:r>
            <a:endParaRPr lang="tr-TR" sz="1600" dirty="0" smtClean="0"/>
          </a:p>
          <a:p>
            <a:r>
              <a:rPr lang="tr-TR" sz="1600" dirty="0" smtClean="0"/>
              <a:t>risk </a:t>
            </a:r>
            <a:r>
              <a:rPr lang="tr-TR" sz="1600" dirty="0"/>
              <a:t>faktörlerinin ve ortaya çıkma olasılığının tartışılmasını garanti eder </a:t>
            </a:r>
            <a:endParaRPr lang="tr-TR" sz="1600" dirty="0" smtClean="0"/>
          </a:p>
          <a:p>
            <a:r>
              <a:rPr lang="tr-TR" sz="1600" dirty="0" err="1" smtClean="0"/>
              <a:t>Torsades</a:t>
            </a:r>
            <a:r>
              <a:rPr lang="tr-TR" sz="1600" dirty="0" smtClean="0"/>
              <a:t> </a:t>
            </a:r>
            <a:r>
              <a:rPr lang="tr-TR" sz="1600" dirty="0"/>
              <a:t>de </a:t>
            </a:r>
            <a:r>
              <a:rPr lang="tr-TR" sz="1600" dirty="0" err="1"/>
              <a:t>pointes</a:t>
            </a:r>
            <a:r>
              <a:rPr lang="tr-TR" sz="1600" dirty="0"/>
              <a:t>, halihazırda aritmi açısından yüksek risk altında olan </a:t>
            </a:r>
            <a:endParaRPr lang="tr-TR" sz="1600" dirty="0" smtClean="0"/>
          </a:p>
          <a:p>
            <a:r>
              <a:rPr lang="tr-TR" sz="1600" dirty="0" smtClean="0"/>
              <a:t>bir </a:t>
            </a:r>
            <a:r>
              <a:rPr lang="tr-TR" sz="1600" dirty="0"/>
              <a:t>hastaya iki veya daha fazla QT aralığını uzatan ilaç </a:t>
            </a:r>
            <a:r>
              <a:rPr lang="tr-TR" sz="1600" dirty="0" smtClean="0"/>
              <a:t>verildiğinde</a:t>
            </a:r>
          </a:p>
          <a:p>
            <a:r>
              <a:rPr lang="tr-TR" sz="1600" dirty="0" smtClean="0"/>
              <a:t> </a:t>
            </a:r>
            <a:r>
              <a:rPr lang="tr-TR" sz="1600" dirty="0"/>
              <a:t>meydana gelme olasılığı yüksektir.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842" y="2133815"/>
            <a:ext cx="3582266" cy="40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328" y="4160042"/>
            <a:ext cx="3183514" cy="204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417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OLGU</a:t>
            </a:r>
          </a:p>
        </p:txBody>
      </p:sp>
      <p:sp>
        <p:nvSpPr>
          <p:cNvPr id="3" name="İçerik Yer Tutucusu 2"/>
          <p:cNvSpPr>
            <a:spLocks noGrp="1"/>
          </p:cNvSpPr>
          <p:nvPr>
            <p:ph idx="1"/>
          </p:nvPr>
        </p:nvSpPr>
        <p:spPr/>
        <p:txBody>
          <a:bodyPr/>
          <a:lstStyle/>
          <a:p>
            <a:r>
              <a:rPr lang="tr-TR" dirty="0"/>
              <a:t>71 yaşında kadın hasta </a:t>
            </a:r>
            <a:endParaRPr lang="tr-TR" dirty="0" smtClean="0"/>
          </a:p>
          <a:p>
            <a:r>
              <a:rPr lang="tr-TR" dirty="0" smtClean="0"/>
              <a:t> </a:t>
            </a:r>
            <a:r>
              <a:rPr lang="tr-TR" dirty="0"/>
              <a:t>Şikayet: Nefes darlığı ve idrar çıkışında azalma </a:t>
            </a:r>
            <a:endParaRPr lang="tr-TR" dirty="0" smtClean="0"/>
          </a:p>
          <a:p>
            <a:r>
              <a:rPr lang="tr-TR" dirty="0" smtClean="0"/>
              <a:t> </a:t>
            </a:r>
            <a:r>
              <a:rPr lang="tr-TR" dirty="0"/>
              <a:t>Hikaye: Son iki-üç gündür şikayetleri olan hastaya iki yıl önce kronik </a:t>
            </a:r>
            <a:r>
              <a:rPr lang="tr-TR" dirty="0" err="1"/>
              <a:t>obstruktif</a:t>
            </a:r>
            <a:r>
              <a:rPr lang="tr-TR" dirty="0"/>
              <a:t> akciğer hastalığı (KOAH) tanısı konmuştur. </a:t>
            </a:r>
            <a:endParaRPr lang="tr-TR" dirty="0" smtClean="0"/>
          </a:p>
          <a:p>
            <a:r>
              <a:rPr lang="tr-TR" dirty="0" smtClean="0"/>
              <a:t>Özgeçmiş</a:t>
            </a:r>
            <a:r>
              <a:rPr lang="tr-TR" dirty="0"/>
              <a:t>: DM, HT, KAH, KOAH. </a:t>
            </a:r>
          </a:p>
        </p:txBody>
      </p:sp>
      <p:sp>
        <p:nvSpPr>
          <p:cNvPr id="4" name="Dikdörtgen 3"/>
          <p:cNvSpPr/>
          <p:nvPr/>
        </p:nvSpPr>
        <p:spPr>
          <a:xfrm>
            <a:off x="5747657" y="5762024"/>
            <a:ext cx="6096000" cy="430887"/>
          </a:xfrm>
          <a:prstGeom prst="rect">
            <a:avLst/>
          </a:prstGeom>
        </p:spPr>
        <p:txBody>
          <a:bodyPr>
            <a:spAutoFit/>
          </a:bodyPr>
          <a:lstStyle/>
          <a:p>
            <a:r>
              <a:rPr lang="tr-TR" sz="1100" dirty="0"/>
              <a:t>Sağlık Bilimleri Üniversitesi Ankara Dr. Abdurrahman </a:t>
            </a:r>
            <a:r>
              <a:rPr lang="tr-TR" sz="1100" dirty="0" err="1"/>
              <a:t>Yurtaslan</a:t>
            </a:r>
            <a:r>
              <a:rPr lang="tr-TR" sz="1100" dirty="0"/>
              <a:t> Onkoloji Eğitim ve Araştırma Hastanesi, Enfeksiyon Hastalıkları ve Klinik Mikrobiyoloji Kliniği Uzm. Dr. Duygu MERT</a:t>
            </a:r>
          </a:p>
        </p:txBody>
      </p:sp>
    </p:spTree>
    <p:extLst>
      <p:ext uri="{BB962C8B-B14F-4D97-AF65-F5344CB8AC3E}">
        <p14:creationId xmlns:p14="http://schemas.microsoft.com/office/powerpoint/2010/main" val="1849071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Kullandığı ilaçlar </a:t>
            </a:r>
          </a:p>
        </p:txBody>
      </p:sp>
      <p:sp>
        <p:nvSpPr>
          <p:cNvPr id="3" name="İçerik Yer Tutucusu 2"/>
          <p:cNvSpPr>
            <a:spLocks noGrp="1"/>
          </p:cNvSpPr>
          <p:nvPr>
            <p:ph idx="1"/>
          </p:nvPr>
        </p:nvSpPr>
        <p:spPr/>
        <p:txBody>
          <a:bodyPr>
            <a:normAutofit fontScale="70000" lnSpcReduction="20000"/>
          </a:bodyPr>
          <a:lstStyle/>
          <a:p>
            <a:r>
              <a:rPr lang="tr-TR" dirty="0"/>
              <a:t>1. </a:t>
            </a:r>
            <a:r>
              <a:rPr lang="tr-TR" dirty="0" err="1"/>
              <a:t>Budecort</a:t>
            </a:r>
            <a:r>
              <a:rPr lang="tr-TR" dirty="0"/>
              <a:t> </a:t>
            </a:r>
            <a:r>
              <a:rPr lang="tr-TR" dirty="0" err="1"/>
              <a:t>nebül</a:t>
            </a:r>
            <a:r>
              <a:rPr lang="tr-TR" dirty="0"/>
              <a:t> (</a:t>
            </a:r>
            <a:r>
              <a:rPr lang="tr-TR" dirty="0" err="1"/>
              <a:t>budesonid</a:t>
            </a:r>
            <a:r>
              <a:rPr lang="tr-TR" dirty="0"/>
              <a:t> 1 mg), </a:t>
            </a:r>
            <a:endParaRPr lang="tr-TR" dirty="0" smtClean="0"/>
          </a:p>
          <a:p>
            <a:r>
              <a:rPr lang="tr-TR" dirty="0" smtClean="0"/>
              <a:t>2</a:t>
            </a:r>
            <a:r>
              <a:rPr lang="tr-TR" dirty="0"/>
              <a:t>. </a:t>
            </a:r>
            <a:r>
              <a:rPr lang="tr-TR" dirty="0" err="1"/>
              <a:t>Co-ucand</a:t>
            </a:r>
            <a:r>
              <a:rPr lang="tr-TR" dirty="0"/>
              <a:t> 16/12,5 mg (</a:t>
            </a:r>
            <a:r>
              <a:rPr lang="tr-TR" dirty="0" err="1"/>
              <a:t>kandesartan</a:t>
            </a:r>
            <a:r>
              <a:rPr lang="tr-TR" dirty="0"/>
              <a:t> </a:t>
            </a:r>
            <a:r>
              <a:rPr lang="tr-TR" dirty="0" err="1"/>
              <a:t>sileksetil</a:t>
            </a:r>
            <a:r>
              <a:rPr lang="tr-TR" dirty="0"/>
              <a:t> 16 mg/ </a:t>
            </a:r>
            <a:r>
              <a:rPr lang="tr-TR" dirty="0" err="1"/>
              <a:t>hidroklorotiyazid</a:t>
            </a:r>
            <a:r>
              <a:rPr lang="tr-TR" dirty="0"/>
              <a:t> 12,5 mg), </a:t>
            </a:r>
            <a:endParaRPr lang="tr-TR" dirty="0" smtClean="0"/>
          </a:p>
          <a:p>
            <a:r>
              <a:rPr lang="tr-TR" dirty="0" smtClean="0"/>
              <a:t>3</a:t>
            </a:r>
            <a:r>
              <a:rPr lang="tr-TR" dirty="0"/>
              <a:t>. Calsimax-D3 (2500 mg kalsiyum karbonat ve 9,68 mg </a:t>
            </a:r>
            <a:r>
              <a:rPr lang="tr-TR" dirty="0" err="1"/>
              <a:t>kolekalsiferol</a:t>
            </a:r>
            <a:r>
              <a:rPr lang="tr-TR" dirty="0"/>
              <a:t>), </a:t>
            </a:r>
            <a:endParaRPr lang="tr-TR" dirty="0" smtClean="0"/>
          </a:p>
          <a:p>
            <a:r>
              <a:rPr lang="tr-TR" dirty="0" smtClean="0"/>
              <a:t>4</a:t>
            </a:r>
            <a:r>
              <a:rPr lang="tr-TR" dirty="0"/>
              <a:t>. </a:t>
            </a:r>
            <a:r>
              <a:rPr lang="tr-TR" dirty="0" err="1"/>
              <a:t>Norvasc</a:t>
            </a:r>
            <a:r>
              <a:rPr lang="tr-TR" dirty="0"/>
              <a:t> 5 mg (</a:t>
            </a:r>
            <a:r>
              <a:rPr lang="tr-TR" dirty="0" err="1"/>
              <a:t>amlodipin</a:t>
            </a:r>
            <a:r>
              <a:rPr lang="tr-TR" dirty="0"/>
              <a:t> </a:t>
            </a:r>
            <a:r>
              <a:rPr lang="tr-TR" dirty="0" err="1"/>
              <a:t>besilat</a:t>
            </a:r>
            <a:r>
              <a:rPr lang="tr-TR" dirty="0"/>
              <a:t> 6,944 mg), </a:t>
            </a:r>
            <a:endParaRPr lang="tr-TR" dirty="0" smtClean="0"/>
          </a:p>
          <a:p>
            <a:r>
              <a:rPr lang="tr-TR" dirty="0" smtClean="0"/>
              <a:t>5</a:t>
            </a:r>
            <a:r>
              <a:rPr lang="tr-TR" dirty="0"/>
              <a:t>. </a:t>
            </a:r>
            <a:r>
              <a:rPr lang="tr-TR" dirty="0" err="1"/>
              <a:t>Dilatren</a:t>
            </a:r>
            <a:r>
              <a:rPr lang="tr-TR" dirty="0"/>
              <a:t> 12,5 mg (</a:t>
            </a:r>
            <a:r>
              <a:rPr lang="tr-TR" dirty="0" err="1"/>
              <a:t>karvedilol</a:t>
            </a:r>
            <a:r>
              <a:rPr lang="tr-TR" dirty="0"/>
              <a:t> 12,5 mg), </a:t>
            </a:r>
            <a:endParaRPr lang="tr-TR" dirty="0" smtClean="0"/>
          </a:p>
          <a:p>
            <a:r>
              <a:rPr lang="tr-TR" dirty="0" smtClean="0"/>
              <a:t>6</a:t>
            </a:r>
            <a:r>
              <a:rPr lang="tr-TR" dirty="0"/>
              <a:t>. </a:t>
            </a:r>
            <a:r>
              <a:rPr lang="tr-TR" dirty="0" err="1"/>
              <a:t>Beloc</a:t>
            </a:r>
            <a:r>
              <a:rPr lang="tr-TR" dirty="0"/>
              <a:t> 50 mg (</a:t>
            </a:r>
            <a:r>
              <a:rPr lang="tr-TR" dirty="0" err="1"/>
              <a:t>metoprolol</a:t>
            </a:r>
            <a:r>
              <a:rPr lang="tr-TR" dirty="0"/>
              <a:t> </a:t>
            </a:r>
            <a:r>
              <a:rPr lang="tr-TR" dirty="0" err="1"/>
              <a:t>süksinat</a:t>
            </a:r>
            <a:r>
              <a:rPr lang="tr-TR" dirty="0"/>
              <a:t>), </a:t>
            </a:r>
            <a:endParaRPr lang="tr-TR" dirty="0" smtClean="0"/>
          </a:p>
          <a:p>
            <a:r>
              <a:rPr lang="tr-TR" dirty="0" smtClean="0"/>
              <a:t>7</a:t>
            </a:r>
            <a:r>
              <a:rPr lang="tr-TR" dirty="0"/>
              <a:t>. </a:t>
            </a:r>
            <a:r>
              <a:rPr lang="tr-TR" dirty="0" err="1"/>
              <a:t>Aldactone</a:t>
            </a:r>
            <a:r>
              <a:rPr lang="tr-TR" dirty="0"/>
              <a:t> - A 25 mg (</a:t>
            </a:r>
            <a:r>
              <a:rPr lang="tr-TR" dirty="0" err="1"/>
              <a:t>spironolakton</a:t>
            </a:r>
            <a:r>
              <a:rPr lang="tr-TR" dirty="0"/>
              <a:t> 25 mg, </a:t>
            </a:r>
            <a:r>
              <a:rPr lang="tr-TR" dirty="0" err="1"/>
              <a:t>hidroklorotiyazid</a:t>
            </a:r>
            <a:r>
              <a:rPr lang="tr-TR" dirty="0"/>
              <a:t> 25 mg), </a:t>
            </a:r>
            <a:endParaRPr lang="tr-TR" dirty="0" smtClean="0"/>
          </a:p>
          <a:p>
            <a:r>
              <a:rPr lang="tr-TR" dirty="0" smtClean="0"/>
              <a:t>8</a:t>
            </a:r>
            <a:r>
              <a:rPr lang="tr-TR" dirty="0"/>
              <a:t>. </a:t>
            </a:r>
            <a:r>
              <a:rPr lang="tr-TR" dirty="0" err="1"/>
              <a:t>Spiriva</a:t>
            </a:r>
            <a:r>
              <a:rPr lang="tr-TR" dirty="0"/>
              <a:t> (</a:t>
            </a:r>
            <a:r>
              <a:rPr lang="tr-TR" dirty="0" err="1"/>
              <a:t>tiotropium</a:t>
            </a:r>
            <a:r>
              <a:rPr lang="tr-TR" dirty="0"/>
              <a:t> bromür </a:t>
            </a:r>
            <a:r>
              <a:rPr lang="tr-TR" dirty="0" err="1"/>
              <a:t>monohidrat</a:t>
            </a:r>
            <a:r>
              <a:rPr lang="tr-TR" dirty="0"/>
              <a:t>), </a:t>
            </a:r>
            <a:endParaRPr lang="tr-TR" dirty="0" smtClean="0"/>
          </a:p>
          <a:p>
            <a:r>
              <a:rPr lang="tr-TR" dirty="0" smtClean="0"/>
              <a:t>9</a:t>
            </a:r>
            <a:r>
              <a:rPr lang="tr-TR" dirty="0"/>
              <a:t>. NAC 600 mg (600 mg </a:t>
            </a:r>
            <a:r>
              <a:rPr lang="tr-TR" dirty="0" err="1"/>
              <a:t>asetilsistein</a:t>
            </a:r>
            <a:r>
              <a:rPr lang="tr-TR" dirty="0"/>
              <a:t>), </a:t>
            </a:r>
            <a:endParaRPr lang="tr-TR" dirty="0" smtClean="0"/>
          </a:p>
          <a:p>
            <a:r>
              <a:rPr lang="tr-TR" dirty="0" smtClean="0"/>
              <a:t>10</a:t>
            </a:r>
            <a:r>
              <a:rPr lang="tr-TR" dirty="0"/>
              <a:t>. </a:t>
            </a:r>
            <a:r>
              <a:rPr lang="tr-TR" dirty="0" err="1"/>
              <a:t>Erdostin</a:t>
            </a:r>
            <a:r>
              <a:rPr lang="tr-TR" dirty="0"/>
              <a:t> (300 mg </a:t>
            </a:r>
            <a:r>
              <a:rPr lang="tr-TR" dirty="0" err="1"/>
              <a:t>erdostein</a:t>
            </a:r>
            <a:r>
              <a:rPr lang="tr-TR" dirty="0"/>
              <a:t>), </a:t>
            </a:r>
            <a:endParaRPr lang="tr-TR" dirty="0" smtClean="0"/>
          </a:p>
          <a:p>
            <a:r>
              <a:rPr lang="tr-TR" dirty="0" smtClean="0"/>
              <a:t>11</a:t>
            </a:r>
            <a:r>
              <a:rPr lang="tr-TR" dirty="0"/>
              <a:t>. </a:t>
            </a:r>
            <a:r>
              <a:rPr lang="tr-TR" dirty="0" err="1"/>
              <a:t>Monoket</a:t>
            </a:r>
            <a:r>
              <a:rPr lang="tr-TR" dirty="0"/>
              <a:t> </a:t>
            </a:r>
            <a:r>
              <a:rPr lang="tr-TR" dirty="0" err="1"/>
              <a:t>tb</a:t>
            </a:r>
            <a:r>
              <a:rPr lang="tr-TR" dirty="0"/>
              <a:t> (isosorbid-5-mononitrat 20.0 mg), </a:t>
            </a:r>
            <a:endParaRPr lang="tr-TR" dirty="0" smtClean="0"/>
          </a:p>
          <a:p>
            <a:r>
              <a:rPr lang="tr-TR" dirty="0" smtClean="0">
                <a:solidFill>
                  <a:srgbClr val="FF0000"/>
                </a:solidFill>
              </a:rPr>
              <a:t>12</a:t>
            </a:r>
            <a:r>
              <a:rPr lang="tr-TR" dirty="0">
                <a:solidFill>
                  <a:srgbClr val="FF0000"/>
                </a:solidFill>
              </a:rPr>
              <a:t>. </a:t>
            </a:r>
            <a:r>
              <a:rPr lang="tr-TR" dirty="0" err="1">
                <a:solidFill>
                  <a:srgbClr val="FF0000"/>
                </a:solidFill>
              </a:rPr>
              <a:t>Diltizem</a:t>
            </a:r>
            <a:r>
              <a:rPr lang="tr-TR" dirty="0">
                <a:solidFill>
                  <a:srgbClr val="FF0000"/>
                </a:solidFill>
              </a:rPr>
              <a:t> </a:t>
            </a:r>
            <a:r>
              <a:rPr lang="tr-TR" dirty="0" err="1">
                <a:solidFill>
                  <a:srgbClr val="FF0000"/>
                </a:solidFill>
              </a:rPr>
              <a:t>tb</a:t>
            </a:r>
            <a:r>
              <a:rPr lang="tr-TR" dirty="0">
                <a:solidFill>
                  <a:srgbClr val="FF0000"/>
                </a:solidFill>
              </a:rPr>
              <a:t> (30-60-90-120-240 mg </a:t>
            </a:r>
            <a:r>
              <a:rPr lang="tr-TR" dirty="0" err="1">
                <a:solidFill>
                  <a:srgbClr val="FF0000"/>
                </a:solidFill>
              </a:rPr>
              <a:t>diltiazem</a:t>
            </a:r>
            <a:r>
              <a:rPr lang="tr-TR" dirty="0">
                <a:solidFill>
                  <a:srgbClr val="FF0000"/>
                </a:solidFill>
              </a:rPr>
              <a:t> HCI). </a:t>
            </a:r>
          </a:p>
        </p:txBody>
      </p:sp>
    </p:spTree>
    <p:extLst>
      <p:ext uri="{BB962C8B-B14F-4D97-AF65-F5344CB8AC3E}">
        <p14:creationId xmlns:p14="http://schemas.microsoft.com/office/powerpoint/2010/main" val="2023575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0" y="76200"/>
            <a:ext cx="12192000" cy="6237514"/>
          </a:xfrm>
          <a:prstGeom prst="rect">
            <a:avLst/>
          </a:prstGeom>
        </p:spPr>
      </p:pic>
    </p:spTree>
    <p:extLst>
      <p:ext uri="{BB962C8B-B14F-4D97-AF65-F5344CB8AC3E}">
        <p14:creationId xmlns:p14="http://schemas.microsoft.com/office/powerpoint/2010/main" val="3355238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Fizik muayene</a:t>
            </a:r>
          </a:p>
        </p:txBody>
      </p:sp>
      <p:sp>
        <p:nvSpPr>
          <p:cNvPr id="3" name="İçerik Yer Tutucusu 2"/>
          <p:cNvSpPr>
            <a:spLocks noGrp="1"/>
          </p:cNvSpPr>
          <p:nvPr>
            <p:ph idx="1"/>
          </p:nvPr>
        </p:nvSpPr>
        <p:spPr/>
        <p:txBody>
          <a:bodyPr/>
          <a:lstStyle/>
          <a:p>
            <a:r>
              <a:rPr lang="tr-TR" dirty="0"/>
              <a:t>Genel durumu orta-iyi </a:t>
            </a:r>
            <a:endParaRPr lang="tr-TR" dirty="0" smtClean="0"/>
          </a:p>
          <a:p>
            <a:r>
              <a:rPr lang="tr-TR" dirty="0" smtClean="0"/>
              <a:t> </a:t>
            </a:r>
            <a:r>
              <a:rPr lang="tr-TR" dirty="0"/>
              <a:t>AC seslerinde </a:t>
            </a:r>
            <a:r>
              <a:rPr lang="tr-TR" dirty="0" err="1"/>
              <a:t>bilateral</a:t>
            </a:r>
            <a:r>
              <a:rPr lang="tr-TR" dirty="0"/>
              <a:t> bazallerde azalma ve üst </a:t>
            </a:r>
            <a:r>
              <a:rPr lang="tr-TR" dirty="0" err="1"/>
              <a:t>zonlarda</a:t>
            </a:r>
            <a:r>
              <a:rPr lang="tr-TR" dirty="0"/>
              <a:t> </a:t>
            </a:r>
            <a:r>
              <a:rPr lang="tr-TR" dirty="0" err="1"/>
              <a:t>ronküs</a:t>
            </a:r>
            <a:r>
              <a:rPr lang="tr-TR" dirty="0"/>
              <a:t> </a:t>
            </a:r>
            <a:endParaRPr lang="tr-TR" dirty="0" smtClean="0"/>
          </a:p>
          <a:p>
            <a:r>
              <a:rPr lang="tr-TR" dirty="0" smtClean="0"/>
              <a:t> </a:t>
            </a:r>
            <a:r>
              <a:rPr lang="tr-TR" dirty="0" err="1"/>
              <a:t>Pretibial</a:t>
            </a:r>
            <a:r>
              <a:rPr lang="tr-TR" dirty="0"/>
              <a:t> ödem: +3/+3</a:t>
            </a:r>
          </a:p>
        </p:txBody>
      </p:sp>
    </p:spTree>
    <p:extLst>
      <p:ext uri="{BB962C8B-B14F-4D97-AF65-F5344CB8AC3E}">
        <p14:creationId xmlns:p14="http://schemas.microsoft.com/office/powerpoint/2010/main" val="228846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Laboratuvar tetkikleri</a:t>
            </a:r>
          </a:p>
        </p:txBody>
      </p:sp>
      <p:sp>
        <p:nvSpPr>
          <p:cNvPr id="3" name="İçerik Yer Tutucusu 2"/>
          <p:cNvSpPr>
            <a:spLocks noGrp="1"/>
          </p:cNvSpPr>
          <p:nvPr>
            <p:ph idx="1"/>
          </p:nvPr>
        </p:nvSpPr>
        <p:spPr/>
        <p:txBody>
          <a:bodyPr>
            <a:normAutofit fontScale="85000" lnSpcReduction="20000"/>
          </a:bodyPr>
          <a:lstStyle/>
          <a:p>
            <a:r>
              <a:rPr lang="tr-TR" dirty="0"/>
              <a:t>Beyaz küre sayısı: 5920/mm³ </a:t>
            </a:r>
            <a:endParaRPr lang="tr-TR" dirty="0" smtClean="0"/>
          </a:p>
          <a:p>
            <a:r>
              <a:rPr lang="tr-TR" dirty="0" err="1" smtClean="0"/>
              <a:t>Nötrofil</a:t>
            </a:r>
            <a:r>
              <a:rPr lang="tr-TR" dirty="0" smtClean="0"/>
              <a:t> </a:t>
            </a:r>
            <a:r>
              <a:rPr lang="tr-TR" dirty="0"/>
              <a:t>sayısı: 3320/mm³ </a:t>
            </a:r>
            <a:endParaRPr lang="tr-TR" dirty="0" smtClean="0"/>
          </a:p>
          <a:p>
            <a:r>
              <a:rPr lang="tr-TR" dirty="0" err="1" smtClean="0"/>
              <a:t>Trombosit</a:t>
            </a:r>
            <a:r>
              <a:rPr lang="tr-TR" dirty="0" smtClean="0"/>
              <a:t> </a:t>
            </a:r>
            <a:r>
              <a:rPr lang="tr-TR" dirty="0"/>
              <a:t>sayısı: 227000/mm³ </a:t>
            </a:r>
            <a:endParaRPr lang="tr-TR" dirty="0" smtClean="0"/>
          </a:p>
          <a:p>
            <a:r>
              <a:rPr lang="tr-TR" dirty="0" smtClean="0"/>
              <a:t>CRP</a:t>
            </a:r>
            <a:r>
              <a:rPr lang="tr-TR" dirty="0"/>
              <a:t>: 3,44 mg/L </a:t>
            </a:r>
            <a:endParaRPr lang="tr-TR" dirty="0" smtClean="0"/>
          </a:p>
          <a:p>
            <a:r>
              <a:rPr lang="tr-TR" dirty="0" err="1" smtClean="0"/>
              <a:t>Prokalsitonin</a:t>
            </a:r>
            <a:r>
              <a:rPr lang="tr-TR" dirty="0"/>
              <a:t>: 0,06 mg/ml </a:t>
            </a:r>
            <a:endParaRPr lang="tr-TR" dirty="0" smtClean="0"/>
          </a:p>
          <a:p>
            <a:r>
              <a:rPr lang="nl-NL" dirty="0"/>
              <a:t>ALT: 33,2 U/L </a:t>
            </a:r>
            <a:endParaRPr lang="tr-TR" dirty="0" smtClean="0"/>
          </a:p>
          <a:p>
            <a:r>
              <a:rPr lang="nl-NL" dirty="0" smtClean="0"/>
              <a:t>AST</a:t>
            </a:r>
            <a:r>
              <a:rPr lang="nl-NL" dirty="0"/>
              <a:t>: 73,9 U/L (↑) </a:t>
            </a:r>
            <a:endParaRPr lang="tr-TR" dirty="0" smtClean="0"/>
          </a:p>
          <a:p>
            <a:r>
              <a:rPr lang="nl-NL" dirty="0" smtClean="0"/>
              <a:t>GGT</a:t>
            </a:r>
            <a:r>
              <a:rPr lang="nl-NL" dirty="0"/>
              <a:t>: 27 U/L </a:t>
            </a:r>
            <a:endParaRPr lang="tr-TR" dirty="0" smtClean="0"/>
          </a:p>
          <a:p>
            <a:r>
              <a:rPr lang="nl-NL" dirty="0" smtClean="0"/>
              <a:t>ALP</a:t>
            </a:r>
            <a:r>
              <a:rPr lang="nl-NL" dirty="0"/>
              <a:t>: 68,9 U/L </a:t>
            </a:r>
            <a:endParaRPr lang="tr-TR" dirty="0" smtClean="0"/>
          </a:p>
          <a:p>
            <a:r>
              <a:rPr lang="nl-NL" dirty="0" smtClean="0"/>
              <a:t>Total </a:t>
            </a:r>
            <a:r>
              <a:rPr lang="nl-NL" dirty="0"/>
              <a:t>bilirubin: 0,701 mg/dl </a:t>
            </a:r>
            <a:endParaRPr lang="tr-TR" dirty="0" smtClean="0"/>
          </a:p>
          <a:p>
            <a:r>
              <a:rPr lang="nl-NL" dirty="0" smtClean="0"/>
              <a:t>Direk </a:t>
            </a:r>
            <a:r>
              <a:rPr lang="nl-NL" dirty="0"/>
              <a:t>bilirubin: 0,182 mg/dl </a:t>
            </a:r>
            <a:endParaRPr lang="tr-TR" dirty="0"/>
          </a:p>
        </p:txBody>
      </p:sp>
      <p:pic>
        <p:nvPicPr>
          <p:cNvPr id="4" name="Resim 3"/>
          <p:cNvPicPr>
            <a:picLocks noChangeAspect="1"/>
          </p:cNvPicPr>
          <p:nvPr/>
        </p:nvPicPr>
        <p:blipFill>
          <a:blip r:embed="rId2"/>
          <a:stretch>
            <a:fillRect/>
          </a:stretch>
        </p:blipFill>
        <p:spPr>
          <a:xfrm>
            <a:off x="6413591" y="1942586"/>
            <a:ext cx="4971682" cy="3829655"/>
          </a:xfrm>
          <a:prstGeom prst="rect">
            <a:avLst/>
          </a:prstGeom>
        </p:spPr>
      </p:pic>
    </p:spTree>
    <p:extLst>
      <p:ext uri="{BB962C8B-B14F-4D97-AF65-F5344CB8AC3E}">
        <p14:creationId xmlns:p14="http://schemas.microsoft.com/office/powerpoint/2010/main" val="2786170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Laboratuvar tetkikleri</a:t>
            </a:r>
            <a:endParaRPr lang="tr-TR" dirty="0"/>
          </a:p>
        </p:txBody>
      </p:sp>
      <p:sp>
        <p:nvSpPr>
          <p:cNvPr id="3" name="İçerik Yer Tutucusu 2"/>
          <p:cNvSpPr>
            <a:spLocks noGrp="1"/>
          </p:cNvSpPr>
          <p:nvPr>
            <p:ph idx="1"/>
          </p:nvPr>
        </p:nvSpPr>
        <p:spPr/>
        <p:txBody>
          <a:bodyPr/>
          <a:lstStyle/>
          <a:p>
            <a:r>
              <a:rPr lang="tr-TR" dirty="0"/>
              <a:t>Oksijen </a:t>
            </a:r>
            <a:r>
              <a:rPr lang="tr-TR" dirty="0" err="1"/>
              <a:t>saturasyonu</a:t>
            </a:r>
            <a:r>
              <a:rPr lang="tr-TR" dirty="0"/>
              <a:t>: %70 </a:t>
            </a:r>
            <a:endParaRPr lang="tr-TR" dirty="0" smtClean="0"/>
          </a:p>
          <a:p>
            <a:r>
              <a:rPr lang="tr-TR" dirty="0" smtClean="0"/>
              <a:t> </a:t>
            </a:r>
            <a:r>
              <a:rPr lang="tr-TR" dirty="0"/>
              <a:t>Kan gazı </a:t>
            </a:r>
            <a:endParaRPr lang="tr-TR" dirty="0" smtClean="0"/>
          </a:p>
          <a:p>
            <a:r>
              <a:rPr lang="tr-TR" dirty="0" smtClean="0"/>
              <a:t> </a:t>
            </a:r>
            <a:r>
              <a:rPr lang="tr-TR" dirty="0"/>
              <a:t>PO₂: 44,4 </a:t>
            </a:r>
            <a:r>
              <a:rPr lang="tr-TR" dirty="0" err="1"/>
              <a:t>mmHg</a:t>
            </a:r>
            <a:r>
              <a:rPr lang="tr-TR" dirty="0"/>
              <a:t>, PCO₂: 65,6 </a:t>
            </a:r>
            <a:r>
              <a:rPr lang="tr-TR" dirty="0" err="1"/>
              <a:t>mmHg</a:t>
            </a:r>
            <a:r>
              <a:rPr lang="tr-TR" dirty="0"/>
              <a:t>, </a:t>
            </a:r>
            <a:r>
              <a:rPr lang="tr-TR" dirty="0" err="1"/>
              <a:t>pH</a:t>
            </a:r>
            <a:r>
              <a:rPr lang="tr-TR" dirty="0"/>
              <a:t>: 7,3, </a:t>
            </a:r>
            <a:r>
              <a:rPr lang="tr-TR" dirty="0" err="1"/>
              <a:t>laktat</a:t>
            </a:r>
            <a:r>
              <a:rPr lang="tr-TR" dirty="0"/>
              <a:t>: 1,91 </a:t>
            </a:r>
            <a:r>
              <a:rPr lang="tr-TR" dirty="0" err="1"/>
              <a:t>mmol</a:t>
            </a:r>
            <a:r>
              <a:rPr lang="tr-TR" dirty="0"/>
              <a:t>/L </a:t>
            </a:r>
            <a:endParaRPr lang="tr-TR" dirty="0" smtClean="0"/>
          </a:p>
          <a:p>
            <a:r>
              <a:rPr lang="tr-TR" b="1" dirty="0" smtClean="0"/>
              <a:t>• </a:t>
            </a:r>
            <a:r>
              <a:rPr lang="tr-TR" b="1" dirty="0"/>
              <a:t>KOAH atak tanısıyla servise </a:t>
            </a:r>
            <a:r>
              <a:rPr lang="tr-TR" b="1" dirty="0" smtClean="0"/>
              <a:t>yatırılmıştır.</a:t>
            </a:r>
          </a:p>
          <a:p>
            <a:r>
              <a:rPr lang="tr-TR" dirty="0"/>
              <a:t>Ampirik </a:t>
            </a:r>
            <a:r>
              <a:rPr lang="tr-TR" dirty="0" err="1"/>
              <a:t>seftriakson</a:t>
            </a:r>
            <a:r>
              <a:rPr lang="tr-TR" dirty="0"/>
              <a:t> 1 gr 2x1 İV, </a:t>
            </a:r>
            <a:r>
              <a:rPr lang="tr-TR" dirty="0" err="1"/>
              <a:t>klaritromisin</a:t>
            </a:r>
            <a:r>
              <a:rPr lang="tr-TR" dirty="0"/>
              <a:t> 500 mg 2x1 İV ve gribal semptomlar olması nedeniyle </a:t>
            </a:r>
            <a:r>
              <a:rPr lang="tr-TR" dirty="0" err="1"/>
              <a:t>oseltamivir</a:t>
            </a:r>
            <a:r>
              <a:rPr lang="tr-TR" dirty="0"/>
              <a:t> 75 mg 2x1 PO başlanmıştır. </a:t>
            </a:r>
            <a:endParaRPr lang="tr-TR" dirty="0" smtClean="0"/>
          </a:p>
          <a:p>
            <a:r>
              <a:rPr lang="tr-TR" dirty="0" smtClean="0"/>
              <a:t>Oksijen </a:t>
            </a:r>
            <a:r>
              <a:rPr lang="tr-TR" dirty="0" err="1"/>
              <a:t>saturasyonun</a:t>
            </a:r>
            <a:r>
              <a:rPr lang="tr-TR" dirty="0"/>
              <a:t> düşüklüğü nedeniyle yatışının birinci günü dahiliye yoğun bakım ünitesine alınmıştır. </a:t>
            </a:r>
          </a:p>
        </p:txBody>
      </p:sp>
    </p:spTree>
    <p:extLst>
      <p:ext uri="{BB962C8B-B14F-4D97-AF65-F5344CB8AC3E}">
        <p14:creationId xmlns:p14="http://schemas.microsoft.com/office/powerpoint/2010/main" val="2111484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CPAP (</a:t>
            </a:r>
            <a:r>
              <a:rPr lang="tr-TR" dirty="0" err="1"/>
              <a:t>Continious</a:t>
            </a:r>
            <a:r>
              <a:rPr lang="tr-TR" dirty="0"/>
              <a:t> </a:t>
            </a:r>
            <a:r>
              <a:rPr lang="tr-TR" dirty="0" err="1"/>
              <a:t>pozitive</a:t>
            </a:r>
            <a:r>
              <a:rPr lang="tr-TR" dirty="0"/>
              <a:t> </a:t>
            </a:r>
            <a:r>
              <a:rPr lang="tr-TR" dirty="0" err="1"/>
              <a:t>airway</a:t>
            </a:r>
            <a:r>
              <a:rPr lang="tr-TR" dirty="0"/>
              <a:t> </a:t>
            </a:r>
            <a:r>
              <a:rPr lang="tr-TR" dirty="0" err="1"/>
              <a:t>pressure</a:t>
            </a:r>
            <a:r>
              <a:rPr lang="tr-TR" dirty="0"/>
              <a:t>) yapılmıştır. </a:t>
            </a:r>
            <a:endParaRPr lang="tr-TR" dirty="0" smtClean="0"/>
          </a:p>
          <a:p>
            <a:r>
              <a:rPr lang="tr-TR" dirty="0" smtClean="0"/>
              <a:t>Yatışının </a:t>
            </a:r>
            <a:r>
              <a:rPr lang="tr-TR" dirty="0"/>
              <a:t>ikinci gününde </a:t>
            </a:r>
            <a:r>
              <a:rPr lang="tr-TR" dirty="0" err="1"/>
              <a:t>non-invazif</a:t>
            </a:r>
            <a:r>
              <a:rPr lang="tr-TR" dirty="0"/>
              <a:t> mekanik </a:t>
            </a:r>
            <a:r>
              <a:rPr lang="tr-TR" dirty="0" err="1"/>
              <a:t>ventilatöre</a:t>
            </a:r>
            <a:r>
              <a:rPr lang="tr-TR" dirty="0"/>
              <a:t> bağlanmıştır. </a:t>
            </a:r>
            <a:endParaRPr lang="tr-TR" dirty="0" smtClean="0"/>
          </a:p>
          <a:p>
            <a:r>
              <a:rPr lang="tr-TR" dirty="0" smtClean="0"/>
              <a:t>Takiplerinde </a:t>
            </a:r>
            <a:r>
              <a:rPr lang="tr-TR" dirty="0"/>
              <a:t>ateşi olmamıştır. </a:t>
            </a:r>
          </a:p>
        </p:txBody>
      </p:sp>
    </p:spTree>
    <p:extLst>
      <p:ext uri="{BB962C8B-B14F-4D97-AF65-F5344CB8AC3E}">
        <p14:creationId xmlns:p14="http://schemas.microsoft.com/office/powerpoint/2010/main" val="347926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AKILCI İLAÇ KULLANIMI NEDİR?</a:t>
            </a:r>
          </a:p>
        </p:txBody>
      </p:sp>
      <p:sp>
        <p:nvSpPr>
          <p:cNvPr id="3" name="İçerik Yer Tutucusu 2"/>
          <p:cNvSpPr>
            <a:spLocks noGrp="1"/>
          </p:cNvSpPr>
          <p:nvPr>
            <p:ph idx="1"/>
          </p:nvPr>
        </p:nvSpPr>
        <p:spPr/>
        <p:txBody>
          <a:bodyPr/>
          <a:lstStyle/>
          <a:p>
            <a:r>
              <a:rPr lang="tr-TR" dirty="0"/>
              <a:t>Dünya Sağlık Örgütü’nün tahminlerine göre, ilaçların % 50′sinden fazlası uygun olmayan şekilde reçetelenmekte, temin edilmekte veya satılmaktadır. Tüm hastaların yarısı da ilaçlarını doğru şekilde kullanamamaktadır</a:t>
            </a:r>
            <a:r>
              <a:rPr lang="tr-TR" dirty="0" smtClean="0"/>
              <a:t>.</a:t>
            </a:r>
          </a:p>
          <a:p>
            <a:r>
              <a:rPr lang="tr-TR" dirty="0"/>
              <a:t>Akılcı İlaç Kullanımı tanımı ilk defa 1985 yılında Dünya Sağlık Örgütü tarafından yapılmıştır. </a:t>
            </a:r>
            <a:endParaRPr lang="tr-TR" dirty="0" smtClean="0"/>
          </a:p>
          <a:p>
            <a:r>
              <a:rPr lang="tr-TR" dirty="0" smtClean="0"/>
              <a:t>Kişilerin </a:t>
            </a:r>
            <a:r>
              <a:rPr lang="tr-TR" dirty="0"/>
              <a:t>klinik bulgularına ve bireysel özelliklerine göre </a:t>
            </a:r>
            <a:endParaRPr lang="tr-TR" dirty="0" smtClean="0"/>
          </a:p>
          <a:p>
            <a:r>
              <a:rPr lang="tr-TR" dirty="0" smtClean="0"/>
              <a:t>uygun </a:t>
            </a:r>
            <a:r>
              <a:rPr lang="tr-TR" dirty="0"/>
              <a:t>ilacı, </a:t>
            </a:r>
            <a:endParaRPr lang="tr-TR" dirty="0" smtClean="0"/>
          </a:p>
          <a:p>
            <a:r>
              <a:rPr lang="tr-TR" dirty="0" smtClean="0"/>
              <a:t>uygun </a:t>
            </a:r>
            <a:r>
              <a:rPr lang="tr-TR" dirty="0"/>
              <a:t>süre ve dozda, </a:t>
            </a:r>
            <a:endParaRPr lang="tr-TR" dirty="0" smtClean="0"/>
          </a:p>
          <a:p>
            <a:r>
              <a:rPr lang="tr-TR" dirty="0" smtClean="0"/>
              <a:t>en </a:t>
            </a:r>
            <a:r>
              <a:rPr lang="tr-TR" dirty="0"/>
              <a:t>düşük fiyata ve </a:t>
            </a:r>
            <a:endParaRPr lang="tr-TR" dirty="0" smtClean="0"/>
          </a:p>
          <a:p>
            <a:r>
              <a:rPr lang="tr-TR" dirty="0" smtClean="0"/>
              <a:t>kolayca </a:t>
            </a:r>
            <a:r>
              <a:rPr lang="tr-TR" dirty="0"/>
              <a:t>sağlayabilmeleridir</a:t>
            </a:r>
          </a:p>
        </p:txBody>
      </p:sp>
      <p:pic>
        <p:nvPicPr>
          <p:cNvPr id="4" name="Resim 3"/>
          <p:cNvPicPr>
            <a:picLocks noChangeAspect="1"/>
          </p:cNvPicPr>
          <p:nvPr/>
        </p:nvPicPr>
        <p:blipFill>
          <a:blip r:embed="rId2"/>
          <a:stretch>
            <a:fillRect/>
          </a:stretch>
        </p:blipFill>
        <p:spPr>
          <a:xfrm>
            <a:off x="9832522" y="526206"/>
            <a:ext cx="1409700" cy="971550"/>
          </a:xfrm>
          <a:prstGeom prst="rect">
            <a:avLst/>
          </a:prstGeom>
        </p:spPr>
      </p:pic>
    </p:spTree>
    <p:extLst>
      <p:ext uri="{BB962C8B-B14F-4D97-AF65-F5344CB8AC3E}">
        <p14:creationId xmlns:p14="http://schemas.microsoft.com/office/powerpoint/2010/main" val="3169057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Klaritromisin</a:t>
            </a:r>
            <a:r>
              <a:rPr lang="tr-TR" dirty="0"/>
              <a:t>, </a:t>
            </a:r>
            <a:r>
              <a:rPr lang="tr-TR" dirty="0" err="1"/>
              <a:t>hepatik</a:t>
            </a:r>
            <a:r>
              <a:rPr lang="tr-TR" dirty="0"/>
              <a:t>/bağırsak enzimi </a:t>
            </a:r>
            <a:endParaRPr lang="tr-TR" dirty="0" smtClean="0"/>
          </a:p>
          <a:p>
            <a:r>
              <a:rPr lang="tr-TR" dirty="0" smtClean="0"/>
              <a:t>CYP3A4 </a:t>
            </a:r>
            <a:r>
              <a:rPr lang="tr-TR" dirty="0"/>
              <a:t>metabolizmasını </a:t>
            </a:r>
            <a:r>
              <a:rPr lang="tr-TR" dirty="0" smtClean="0"/>
              <a:t>etkileyerek</a:t>
            </a:r>
          </a:p>
          <a:p>
            <a:r>
              <a:rPr lang="tr-TR" dirty="0" err="1" smtClean="0"/>
              <a:t>diltiazem</a:t>
            </a:r>
            <a:r>
              <a:rPr lang="tr-TR" dirty="0" smtClean="0"/>
              <a:t> </a:t>
            </a:r>
            <a:r>
              <a:rPr lang="tr-TR" dirty="0"/>
              <a:t>seviyesini artıracaktır. </a:t>
            </a:r>
            <a:endParaRPr lang="tr-TR" dirty="0" smtClean="0"/>
          </a:p>
          <a:p>
            <a:r>
              <a:rPr lang="tr-TR" dirty="0" smtClean="0"/>
              <a:t>Kalsiyum </a:t>
            </a:r>
            <a:r>
              <a:rPr lang="tr-TR" dirty="0"/>
              <a:t>kanal </a:t>
            </a:r>
            <a:r>
              <a:rPr lang="tr-TR" dirty="0" err="1"/>
              <a:t>blokerlerinin</a:t>
            </a:r>
            <a:r>
              <a:rPr lang="tr-TR" dirty="0"/>
              <a:t> artan etkisi</a:t>
            </a:r>
            <a:r>
              <a:rPr lang="tr-TR" dirty="0" smtClean="0"/>
              <a:t>,</a:t>
            </a:r>
          </a:p>
          <a:p>
            <a:r>
              <a:rPr lang="tr-TR" dirty="0" smtClean="0"/>
              <a:t> </a:t>
            </a:r>
            <a:r>
              <a:rPr lang="tr-TR" dirty="0"/>
              <a:t>hipotansiyona, ödeme, kalp atım hızının </a:t>
            </a:r>
            <a:endParaRPr lang="tr-TR" dirty="0" smtClean="0"/>
          </a:p>
          <a:p>
            <a:r>
              <a:rPr lang="tr-TR" dirty="0" smtClean="0"/>
              <a:t>ve </a:t>
            </a:r>
            <a:r>
              <a:rPr lang="tr-TR" dirty="0"/>
              <a:t>böbrek kan akışının azalmasına bağlı </a:t>
            </a:r>
            <a:endParaRPr lang="tr-TR" dirty="0" smtClean="0"/>
          </a:p>
          <a:p>
            <a:r>
              <a:rPr lang="tr-TR" dirty="0" smtClean="0"/>
              <a:t>olarak </a:t>
            </a:r>
            <a:r>
              <a:rPr lang="tr-TR" dirty="0"/>
              <a:t>akut böbrek yetmezliğine neden olabilir. </a:t>
            </a:r>
          </a:p>
        </p:txBody>
      </p:sp>
      <p:pic>
        <p:nvPicPr>
          <p:cNvPr id="4" name="Resim 3"/>
          <p:cNvPicPr>
            <a:picLocks noChangeAspect="1"/>
          </p:cNvPicPr>
          <p:nvPr/>
        </p:nvPicPr>
        <p:blipFill>
          <a:blip r:embed="rId2"/>
          <a:stretch>
            <a:fillRect/>
          </a:stretch>
        </p:blipFill>
        <p:spPr>
          <a:xfrm>
            <a:off x="6229926" y="629491"/>
            <a:ext cx="5962074" cy="5239603"/>
          </a:xfrm>
          <a:prstGeom prst="rect">
            <a:avLst/>
          </a:prstGeom>
        </p:spPr>
      </p:pic>
    </p:spTree>
    <p:extLst>
      <p:ext uri="{BB962C8B-B14F-4D97-AF65-F5344CB8AC3E}">
        <p14:creationId xmlns:p14="http://schemas.microsoft.com/office/powerpoint/2010/main" val="3870026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dirty="0"/>
          </a:p>
        </p:txBody>
      </p:sp>
      <p:pic>
        <p:nvPicPr>
          <p:cNvPr id="4" name="Resim 3"/>
          <p:cNvPicPr>
            <a:picLocks noChangeAspect="1"/>
          </p:cNvPicPr>
          <p:nvPr/>
        </p:nvPicPr>
        <p:blipFill>
          <a:blip r:embed="rId3"/>
          <a:stretch>
            <a:fillRect/>
          </a:stretch>
        </p:blipFill>
        <p:spPr>
          <a:xfrm>
            <a:off x="30480" y="901116"/>
            <a:ext cx="12185488" cy="4487313"/>
          </a:xfrm>
          <a:prstGeom prst="rect">
            <a:avLst/>
          </a:prstGeom>
        </p:spPr>
      </p:pic>
      <p:cxnSp>
        <p:nvCxnSpPr>
          <p:cNvPr id="6" name="Düz Bağlayıcı 5"/>
          <p:cNvCxnSpPr/>
          <p:nvPr/>
        </p:nvCxnSpPr>
        <p:spPr>
          <a:xfrm flipV="1">
            <a:off x="2576945" y="3803073"/>
            <a:ext cx="9362210" cy="10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2691245" y="3969327"/>
            <a:ext cx="90400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56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fi-FI" dirty="0"/>
              <a:t>Klaritromisin tedavisi 7. günde kesilmiştir. </a:t>
            </a:r>
            <a:endParaRPr lang="tr-TR" dirty="0" smtClean="0"/>
          </a:p>
          <a:p>
            <a:r>
              <a:rPr lang="tr-TR" dirty="0" err="1" smtClean="0"/>
              <a:t>Klaritromisin</a:t>
            </a:r>
            <a:r>
              <a:rPr lang="tr-TR" dirty="0" smtClean="0"/>
              <a:t> </a:t>
            </a:r>
            <a:r>
              <a:rPr lang="tr-TR" dirty="0"/>
              <a:t>ve </a:t>
            </a:r>
            <a:r>
              <a:rPr lang="tr-TR" dirty="0" err="1"/>
              <a:t>diltiazem</a:t>
            </a:r>
            <a:r>
              <a:rPr lang="tr-TR" dirty="0"/>
              <a:t> birlikte kullanıldığında kalsiyum kanal </a:t>
            </a:r>
            <a:r>
              <a:rPr lang="tr-TR" dirty="0" err="1"/>
              <a:t>blokörlerinin</a:t>
            </a:r>
            <a:r>
              <a:rPr lang="tr-TR" dirty="0"/>
              <a:t> </a:t>
            </a:r>
            <a:r>
              <a:rPr lang="tr-TR" dirty="0" err="1"/>
              <a:t>toksik</a:t>
            </a:r>
            <a:r>
              <a:rPr lang="tr-TR" dirty="0"/>
              <a:t> etkilerini artırabilir. </a:t>
            </a:r>
            <a:endParaRPr lang="tr-TR" dirty="0" smtClean="0"/>
          </a:p>
          <a:p>
            <a:r>
              <a:rPr lang="tr-TR" dirty="0" err="1" smtClean="0"/>
              <a:t>Diltiazem</a:t>
            </a:r>
            <a:r>
              <a:rPr lang="tr-TR" dirty="0" smtClean="0"/>
              <a:t> </a:t>
            </a:r>
            <a:r>
              <a:rPr lang="tr-TR" dirty="0"/>
              <a:t>(</a:t>
            </a:r>
            <a:r>
              <a:rPr lang="tr-TR" dirty="0" err="1"/>
              <a:t>Diltizem</a:t>
            </a:r>
            <a:r>
              <a:rPr lang="tr-TR" dirty="0"/>
              <a:t>) kesilerek yerine </a:t>
            </a:r>
            <a:r>
              <a:rPr lang="tr-TR" dirty="0" err="1"/>
              <a:t>metoprolol</a:t>
            </a:r>
            <a:r>
              <a:rPr lang="tr-TR" dirty="0"/>
              <a:t> </a:t>
            </a:r>
            <a:r>
              <a:rPr lang="tr-TR" dirty="0" err="1"/>
              <a:t>tartrat</a:t>
            </a:r>
            <a:r>
              <a:rPr lang="tr-TR" dirty="0"/>
              <a:t> (</a:t>
            </a:r>
            <a:r>
              <a:rPr lang="tr-TR" dirty="0" err="1"/>
              <a:t>Beloc</a:t>
            </a:r>
            <a:r>
              <a:rPr lang="tr-TR" dirty="0"/>
              <a:t> </a:t>
            </a:r>
            <a:r>
              <a:rPr lang="tr-TR" dirty="0" err="1"/>
              <a:t>Zok</a:t>
            </a:r>
            <a:r>
              <a:rPr lang="tr-TR" dirty="0"/>
              <a:t>) 50 mg 1x1 PO başlanmıştır. </a:t>
            </a:r>
            <a:endParaRPr lang="tr-TR" dirty="0" smtClean="0"/>
          </a:p>
          <a:p>
            <a:r>
              <a:rPr lang="tr-TR" dirty="0"/>
              <a:t>Kliniği düzelince yatışının 11. gününde dahiliye yoğun bakım ünitesinden enfeksiyon hastalıkları servisine alınmıştır. </a:t>
            </a:r>
            <a:endParaRPr lang="tr-TR" dirty="0" smtClean="0"/>
          </a:p>
          <a:p>
            <a:r>
              <a:rPr lang="tr-TR" dirty="0" smtClean="0"/>
              <a:t>İki </a:t>
            </a:r>
            <a:r>
              <a:rPr lang="tr-TR" dirty="0"/>
              <a:t>gün takip edildikten sonra gerekli önerilerle taburcu edilmiştir. </a:t>
            </a:r>
          </a:p>
        </p:txBody>
      </p:sp>
    </p:spTree>
    <p:extLst>
      <p:ext uri="{BB962C8B-B14F-4D97-AF65-F5344CB8AC3E}">
        <p14:creationId xmlns:p14="http://schemas.microsoft.com/office/powerpoint/2010/main" val="1147560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PAROL</a:t>
            </a:r>
            <a:endParaRPr lang="tr-TR" dirty="0"/>
          </a:p>
        </p:txBody>
      </p:sp>
      <p:sp>
        <p:nvSpPr>
          <p:cNvPr id="3" name="İçerik Yer Tutucusu 2"/>
          <p:cNvSpPr>
            <a:spLocks noGrp="1"/>
          </p:cNvSpPr>
          <p:nvPr>
            <p:ph idx="1"/>
          </p:nvPr>
        </p:nvSpPr>
        <p:spPr/>
        <p:txBody>
          <a:bodyPr/>
          <a:lstStyle/>
          <a:p>
            <a:endParaRPr lang="tr-T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76" y="1725190"/>
            <a:ext cx="5022705" cy="440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281" y="2171697"/>
            <a:ext cx="5479458" cy="408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rot="11165509" flipV="1">
            <a:off x="5806341" y="873676"/>
            <a:ext cx="5369099" cy="861774"/>
          </a:xfrm>
          <a:prstGeom prst="rect">
            <a:avLst/>
          </a:prstGeom>
        </p:spPr>
        <p:txBody>
          <a:bodyPr wrap="square">
            <a:spAutoFit/>
          </a:bodyPr>
          <a:lstStyle/>
          <a:p>
            <a:r>
              <a:rPr lang="en-US" sz="1000" u="sng" dirty="0"/>
              <a:t>Penicillin G </a:t>
            </a:r>
            <a:r>
              <a:rPr lang="en-US" sz="1000" u="sng" dirty="0" err="1"/>
              <a:t>Benzathine</a:t>
            </a:r>
            <a:r>
              <a:rPr lang="en-US" sz="1000" u="sng" dirty="0"/>
              <a:t>; Penicillin G Procaine:</a:t>
            </a:r>
            <a:r>
              <a:rPr lang="en-US" sz="1000" dirty="0"/>
              <a:t> (Moderate) </a:t>
            </a:r>
            <a:r>
              <a:rPr lang="en-US" sz="1000" dirty="0" err="1"/>
              <a:t>Coadministration</a:t>
            </a:r>
            <a:r>
              <a:rPr lang="en-US" sz="1000" dirty="0"/>
              <a:t> of penicillin G procaine with oxidizing agents, such as acetaminophen, may increase the risk of developing </a:t>
            </a:r>
            <a:r>
              <a:rPr lang="en-US" sz="1000" dirty="0" err="1"/>
              <a:t>methemoglobinemia</a:t>
            </a:r>
            <a:r>
              <a:rPr lang="en-US" sz="1000" dirty="0"/>
              <a:t>. Monitor patients closely for signs and symptoms of </a:t>
            </a:r>
            <a:r>
              <a:rPr lang="en-US" sz="1000" dirty="0" err="1"/>
              <a:t>methemoglobinemia</a:t>
            </a:r>
            <a:r>
              <a:rPr lang="en-US" sz="1000" dirty="0"/>
              <a:t> if </a:t>
            </a:r>
            <a:r>
              <a:rPr lang="en-US" sz="1000" dirty="0" err="1"/>
              <a:t>coadministration</a:t>
            </a:r>
            <a:r>
              <a:rPr lang="en-US" sz="1000" dirty="0"/>
              <a:t> is necessary. If </a:t>
            </a:r>
            <a:r>
              <a:rPr lang="en-US" sz="1000" dirty="0" err="1"/>
              <a:t>methemoglobinemia</a:t>
            </a:r>
            <a:r>
              <a:rPr lang="en-US" sz="1000" dirty="0"/>
              <a:t> occurs or is suspected, discontinue penicillin G procaine and any other oxidizing agents. </a:t>
            </a:r>
            <a:endParaRPr lang="tr-TR" sz="1000" dirty="0"/>
          </a:p>
        </p:txBody>
      </p:sp>
      <p:cxnSp>
        <p:nvCxnSpPr>
          <p:cNvPr id="6" name="Düz Bağlayıcı 5"/>
          <p:cNvCxnSpPr/>
          <p:nvPr/>
        </p:nvCxnSpPr>
        <p:spPr>
          <a:xfrm>
            <a:off x="3491345" y="3948946"/>
            <a:ext cx="935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1911927" y="3480955"/>
            <a:ext cx="1143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1911927" y="4769427"/>
            <a:ext cx="4052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1943100" y="5424055"/>
            <a:ext cx="7098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394855" y="5787736"/>
            <a:ext cx="5403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1911927" y="2462646"/>
            <a:ext cx="4052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a:off x="7182064" y="2369127"/>
            <a:ext cx="46910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a:off x="8894618" y="5548745"/>
            <a:ext cx="4052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Dikdörtgen 24"/>
          <p:cNvSpPr/>
          <p:nvPr/>
        </p:nvSpPr>
        <p:spPr>
          <a:xfrm rot="704036">
            <a:off x="9869764" y="4456137"/>
            <a:ext cx="2122209" cy="2185214"/>
          </a:xfrm>
          <a:prstGeom prst="rect">
            <a:avLst/>
          </a:prstGeom>
        </p:spPr>
        <p:txBody>
          <a:bodyPr wrap="square">
            <a:spAutoFit/>
          </a:bodyPr>
          <a:lstStyle/>
          <a:p>
            <a:r>
              <a:rPr lang="en-US" sz="800" u="sng" dirty="0"/>
              <a:t>Warfarin:</a:t>
            </a:r>
            <a:r>
              <a:rPr lang="en-US" sz="800" dirty="0"/>
              <a:t> (Minor) Although acetaminophen is routinely considered safer than aspirin and agent of choice when a mild analgesic/antipyretic is necessary for a patient receiving therapy with warfarin, acetaminophen has also been shown to augment the </a:t>
            </a:r>
            <a:r>
              <a:rPr lang="en-US" sz="800" dirty="0" err="1"/>
              <a:t>hypoprothrombinemic</a:t>
            </a:r>
            <a:r>
              <a:rPr lang="en-US" sz="800" dirty="0"/>
              <a:t> response to warfarin. Concomitant acetaminophen ingestion may result in increases in the INR in a dose-related fashion. Clinical bleeding has been reported. Single doses or short (i.e., several days) courses of treatment with acetaminophen are probably safe in most patients taking warfarin. Clinicians should be alert for an increased INR if acetaminophen is administered in large daily doses for longer than 10 to 14 days.</a:t>
            </a:r>
            <a:endParaRPr lang="tr-TR" sz="800" dirty="0"/>
          </a:p>
        </p:txBody>
      </p:sp>
    </p:spTree>
    <p:extLst>
      <p:ext uri="{BB962C8B-B14F-4D97-AF65-F5344CB8AC3E}">
        <p14:creationId xmlns:p14="http://schemas.microsoft.com/office/powerpoint/2010/main" val="1930787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Geriatrik</a:t>
            </a:r>
            <a:r>
              <a:rPr lang="tr-TR" dirty="0" smtClean="0"/>
              <a:t> hasta grubu</a:t>
            </a:r>
            <a:endParaRPr lang="tr-TR" dirty="0"/>
          </a:p>
        </p:txBody>
      </p:sp>
      <p:sp>
        <p:nvSpPr>
          <p:cNvPr id="3" name="İçerik Yer Tutucusu 2"/>
          <p:cNvSpPr>
            <a:spLocks noGrp="1"/>
          </p:cNvSpPr>
          <p:nvPr>
            <p:ph idx="1"/>
          </p:nvPr>
        </p:nvSpPr>
        <p:spPr/>
        <p:txBody>
          <a:bodyPr>
            <a:normAutofit/>
          </a:bodyPr>
          <a:lstStyle/>
          <a:p>
            <a:r>
              <a:rPr lang="tr-TR" dirty="0"/>
              <a:t>Yaşlı yetişkinler, ilaç-ilaç etkileşimlerine karşı özellikle savunmasızdır, çünkü genellikle çoklu ilaç tedavisi gerektiren çoklu kronik tıbbi durumları vardır. </a:t>
            </a:r>
            <a:endParaRPr lang="tr-TR" dirty="0" smtClean="0"/>
          </a:p>
          <a:p>
            <a:r>
              <a:rPr lang="tr-TR" dirty="0" smtClean="0"/>
              <a:t>İlaç-ilaç </a:t>
            </a:r>
            <a:r>
              <a:rPr lang="tr-TR" dirty="0"/>
              <a:t>etkileşimlerine bağlı </a:t>
            </a:r>
            <a:r>
              <a:rPr lang="tr-TR" dirty="0" err="1"/>
              <a:t>advers</a:t>
            </a:r>
            <a:r>
              <a:rPr lang="tr-TR" dirty="0"/>
              <a:t> olay riski, birden fazla ilaç alındığında önemli ölçüde artar </a:t>
            </a:r>
            <a:endParaRPr lang="tr-TR" dirty="0" smtClean="0"/>
          </a:p>
          <a:p>
            <a:r>
              <a:rPr lang="tr-TR" dirty="0" smtClean="0"/>
              <a:t>Mevcut </a:t>
            </a:r>
            <a:r>
              <a:rPr lang="tr-TR" dirty="0"/>
              <a:t>ilaçları gözden geçirmek ve potansiyel ilaç etkileşimlerini göz önünde bulundurmak için, özellikle yaşlı bireye herhangi bir ilaç reçete edilirken dikkatli olunmalıdır.</a:t>
            </a:r>
          </a:p>
          <a:p>
            <a:endParaRPr lang="tr-TR" dirty="0"/>
          </a:p>
        </p:txBody>
      </p:sp>
    </p:spTree>
    <p:extLst>
      <p:ext uri="{BB962C8B-B14F-4D97-AF65-F5344CB8AC3E}">
        <p14:creationId xmlns:p14="http://schemas.microsoft.com/office/powerpoint/2010/main" val="4168389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İlaç-İlaç Etkileşimlerinde Farkındalık ve Etkileşmelerin Önlenmesi</a:t>
            </a:r>
          </a:p>
        </p:txBody>
      </p:sp>
      <p:sp>
        <p:nvSpPr>
          <p:cNvPr id="3" name="İçerik Yer Tutucusu 2"/>
          <p:cNvSpPr>
            <a:spLocks noGrp="1"/>
          </p:cNvSpPr>
          <p:nvPr>
            <p:ph idx="1"/>
          </p:nvPr>
        </p:nvSpPr>
        <p:spPr/>
        <p:txBody>
          <a:bodyPr/>
          <a:lstStyle/>
          <a:p>
            <a:r>
              <a:rPr lang="tr-TR" dirty="0"/>
              <a:t>Burada hem hastalar ve hem de sağlık profesyonellerinin sorumluluğu vardır. </a:t>
            </a:r>
            <a:endParaRPr lang="tr-TR" dirty="0" smtClean="0"/>
          </a:p>
          <a:p>
            <a:r>
              <a:rPr lang="tr-TR" dirty="0" smtClean="0"/>
              <a:t>Öncelikle </a:t>
            </a:r>
            <a:r>
              <a:rPr lang="tr-TR" dirty="0"/>
              <a:t>hastaların kullanmış oldukları ilaçlarla ilgili yaşadıkları olumsuzlukları hekimlerine bildirmeleri çok önemlidir. Hastaların, reçeteli veya reçetesiz ilaçlar, vitaminler, bitkisel takviyeler gibi ürünler dahil, kullanıyor oldukları tüm ilaçları hekimlerine söylemeleri gerekmektedir. </a:t>
            </a:r>
            <a:endParaRPr lang="tr-TR" dirty="0" smtClean="0"/>
          </a:p>
          <a:p>
            <a:r>
              <a:rPr lang="tr-TR" dirty="0"/>
              <a:t>Böylece hekimlerin uygun ilaçları reçete edebilmesi sağlanmış </a:t>
            </a:r>
            <a:r>
              <a:rPr lang="tr-TR" dirty="0" smtClean="0"/>
              <a:t>olur. </a:t>
            </a:r>
          </a:p>
          <a:p>
            <a:r>
              <a:rPr lang="tr-TR" dirty="0" smtClean="0"/>
              <a:t>Hekimler</a:t>
            </a:r>
            <a:r>
              <a:rPr lang="tr-TR" dirty="0"/>
              <a:t>, hastalarına ilaç reçete etmeden önce, yaş, eğitim ve bilgi düzeylerine uygun şekilde çok iyi bir sorgulama yapmaları önemlidir. </a:t>
            </a:r>
            <a:endParaRPr lang="tr-TR" dirty="0" smtClean="0"/>
          </a:p>
          <a:p>
            <a:r>
              <a:rPr lang="tr-TR" dirty="0" smtClean="0"/>
              <a:t>Her </a:t>
            </a:r>
            <a:r>
              <a:rPr lang="tr-TR" dirty="0"/>
              <a:t>yıl çok sayıdaki ilacın kullanıma girmesi nedeniyle, sağlık profesyonellerinin potansiyel ilaç etkileşimlerini önlemek için sadece belleğe güvenmeleri artık pratik değildir. Bu nedenle sağlık profesyonellerinin uygun web siteleri ve veri tabanları kullanmaları gerekir</a:t>
            </a:r>
            <a:r>
              <a:rPr lang="tr-TR" dirty="0" smtClean="0"/>
              <a:t>.</a:t>
            </a:r>
            <a:endParaRPr lang="tr-TR" dirty="0"/>
          </a:p>
        </p:txBody>
      </p:sp>
    </p:spTree>
    <p:extLst>
      <p:ext uri="{BB962C8B-B14F-4D97-AF65-F5344CB8AC3E}">
        <p14:creationId xmlns:p14="http://schemas.microsoft.com/office/powerpoint/2010/main" val="2627818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İlaç Etkileşimleri İçin Medikal Kayıtlar</a:t>
            </a:r>
            <a:endParaRPr lang="tr-TR" dirty="0"/>
          </a:p>
        </p:txBody>
      </p:sp>
      <p:sp>
        <p:nvSpPr>
          <p:cNvPr id="4" name="Dikdörtgen 3"/>
          <p:cNvSpPr/>
          <p:nvPr/>
        </p:nvSpPr>
        <p:spPr>
          <a:xfrm>
            <a:off x="1343892" y="2262216"/>
            <a:ext cx="6657108" cy="1754326"/>
          </a:xfrm>
          <a:prstGeom prst="rect">
            <a:avLst/>
          </a:prstGeom>
        </p:spPr>
        <p:txBody>
          <a:bodyPr wrap="square">
            <a:spAutoFit/>
          </a:bodyPr>
          <a:lstStyle/>
          <a:p>
            <a:r>
              <a:rPr lang="tr-TR" dirty="0">
                <a:hlinkClick r:id="rId2"/>
              </a:rPr>
              <a:t>https://www.uptodate.com/drug-interactions</a:t>
            </a:r>
            <a:r>
              <a:rPr lang="tr-TR" dirty="0" smtClean="0">
                <a:hlinkClick r:id="rId2"/>
              </a:rPr>
              <a:t>/</a:t>
            </a:r>
            <a:endParaRPr lang="tr-TR" dirty="0" smtClean="0"/>
          </a:p>
          <a:p>
            <a:r>
              <a:rPr lang="tr-TR" dirty="0">
                <a:hlinkClick r:id="rId3"/>
              </a:rPr>
              <a:t>https://</a:t>
            </a:r>
            <a:r>
              <a:rPr lang="tr-TR" dirty="0" smtClean="0">
                <a:hlinkClick r:id="rId3"/>
              </a:rPr>
              <a:t>www.clinicalkey.com/browse/drugs</a:t>
            </a:r>
            <a:endParaRPr lang="tr-TR" dirty="0" smtClean="0"/>
          </a:p>
          <a:p>
            <a:r>
              <a:rPr lang="tr-TR" dirty="0">
                <a:hlinkClick r:id="rId4"/>
              </a:rPr>
              <a:t>https://</a:t>
            </a:r>
            <a:r>
              <a:rPr lang="tr-TR" dirty="0" smtClean="0">
                <a:hlinkClick r:id="rId4"/>
              </a:rPr>
              <a:t>reference.medscape.com/drug-interactionchecker</a:t>
            </a:r>
            <a:endParaRPr lang="tr-TR" dirty="0" smtClean="0"/>
          </a:p>
          <a:p>
            <a:r>
              <a:rPr lang="tr-TR" dirty="0">
                <a:hlinkClick r:id="rId5"/>
              </a:rPr>
              <a:t>https://www.webmd.com/interaction-checker</a:t>
            </a:r>
            <a:r>
              <a:rPr lang="tr-TR" dirty="0" smtClean="0">
                <a:hlinkClick r:id="rId5"/>
              </a:rPr>
              <a:t>/</a:t>
            </a:r>
            <a:endParaRPr lang="tr-TR" dirty="0" smtClean="0"/>
          </a:p>
          <a:p>
            <a:r>
              <a:rPr lang="tr-TR" dirty="0">
                <a:hlinkClick r:id="rId6"/>
              </a:rPr>
              <a:t>https://</a:t>
            </a:r>
            <a:r>
              <a:rPr lang="tr-TR" dirty="0" smtClean="0">
                <a:hlinkClick r:id="rId6"/>
              </a:rPr>
              <a:t>www.drugs.com/drug_interactions</a:t>
            </a:r>
            <a:endParaRPr lang="tr-TR" dirty="0" smtClean="0"/>
          </a:p>
          <a:p>
            <a:r>
              <a:rPr lang="tr-TR" dirty="0">
                <a:hlinkClick r:id="rId7"/>
              </a:rPr>
              <a:t>https://</a:t>
            </a:r>
            <a:r>
              <a:rPr lang="tr-TR" dirty="0" smtClean="0">
                <a:hlinkClick r:id="rId7"/>
              </a:rPr>
              <a:t>www.rxlist.com/drug-interaction-checker</a:t>
            </a:r>
            <a:endParaRPr lang="tr-TR" dirty="0"/>
          </a:p>
        </p:txBody>
      </p:sp>
    </p:spTree>
    <p:extLst>
      <p:ext uri="{BB962C8B-B14F-4D97-AF65-F5344CB8AC3E}">
        <p14:creationId xmlns:p14="http://schemas.microsoft.com/office/powerpoint/2010/main" val="26144108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89771" y="1"/>
            <a:ext cx="10212457" cy="6324600"/>
          </a:xfrm>
          <a:prstGeom prst="rect">
            <a:avLst/>
          </a:prstGeom>
        </p:spPr>
      </p:pic>
      <p:cxnSp>
        <p:nvCxnSpPr>
          <p:cNvPr id="3" name="Düz Bağlayıcı 2"/>
          <p:cNvCxnSpPr/>
          <p:nvPr/>
        </p:nvCxnSpPr>
        <p:spPr>
          <a:xfrm>
            <a:off x="1077686" y="5617029"/>
            <a:ext cx="33636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a:off x="989771" y="3189515"/>
            <a:ext cx="33636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a:off x="1077686" y="3690257"/>
            <a:ext cx="548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96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889000" y="0"/>
            <a:ext cx="10414000" cy="6346371"/>
          </a:xfrm>
          <a:prstGeom prst="rect">
            <a:avLst/>
          </a:prstGeom>
        </p:spPr>
      </p:pic>
      <p:pic>
        <p:nvPicPr>
          <p:cNvPr id="5" name="Resim 4"/>
          <p:cNvPicPr>
            <a:picLocks noChangeAspect="1"/>
          </p:cNvPicPr>
          <p:nvPr/>
        </p:nvPicPr>
        <p:blipFill>
          <a:blip r:embed="rId3"/>
          <a:stretch>
            <a:fillRect/>
          </a:stretch>
        </p:blipFill>
        <p:spPr>
          <a:xfrm>
            <a:off x="945357" y="1551934"/>
            <a:ext cx="10210324" cy="1180380"/>
          </a:xfrm>
          <a:prstGeom prst="rect">
            <a:avLst/>
          </a:prstGeom>
        </p:spPr>
      </p:pic>
      <p:pic>
        <p:nvPicPr>
          <p:cNvPr id="6" name="Resim 5"/>
          <p:cNvPicPr>
            <a:picLocks noChangeAspect="1"/>
          </p:cNvPicPr>
          <p:nvPr/>
        </p:nvPicPr>
        <p:blipFill>
          <a:blip r:embed="rId4"/>
          <a:stretch>
            <a:fillRect/>
          </a:stretch>
        </p:blipFill>
        <p:spPr>
          <a:xfrm>
            <a:off x="945356" y="2713709"/>
            <a:ext cx="10210324" cy="2282834"/>
          </a:xfrm>
          <a:prstGeom prst="rect">
            <a:avLst/>
          </a:prstGeom>
        </p:spPr>
      </p:pic>
      <p:pic>
        <p:nvPicPr>
          <p:cNvPr id="7" name="Resim 6"/>
          <p:cNvPicPr>
            <a:picLocks noChangeAspect="1"/>
          </p:cNvPicPr>
          <p:nvPr/>
        </p:nvPicPr>
        <p:blipFill>
          <a:blip r:embed="rId5"/>
          <a:stretch>
            <a:fillRect/>
          </a:stretch>
        </p:blipFill>
        <p:spPr>
          <a:xfrm>
            <a:off x="941727" y="5864518"/>
            <a:ext cx="10213953" cy="322686"/>
          </a:xfrm>
          <a:prstGeom prst="rect">
            <a:avLst/>
          </a:prstGeom>
        </p:spPr>
      </p:pic>
      <p:cxnSp>
        <p:nvCxnSpPr>
          <p:cNvPr id="8" name="Düz Bağlayıcı 7"/>
          <p:cNvCxnSpPr/>
          <p:nvPr/>
        </p:nvCxnSpPr>
        <p:spPr>
          <a:xfrm>
            <a:off x="3472543" y="2960915"/>
            <a:ext cx="33636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636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0"/>
            <a:ext cx="6851505" cy="631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92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AKILCI İLAÇ KULLANIM İLKELERİ</a:t>
            </a:r>
          </a:p>
        </p:txBody>
      </p:sp>
      <p:sp>
        <p:nvSpPr>
          <p:cNvPr id="3" name="İçerik Yer Tutucusu 2"/>
          <p:cNvSpPr>
            <a:spLocks noGrp="1"/>
          </p:cNvSpPr>
          <p:nvPr>
            <p:ph idx="1"/>
          </p:nvPr>
        </p:nvSpPr>
        <p:spPr/>
        <p:txBody>
          <a:bodyPr/>
          <a:lstStyle/>
          <a:p>
            <a:endParaRPr lang="tr-TR" dirty="0" smtClean="0"/>
          </a:p>
          <a:p>
            <a:r>
              <a:rPr lang="tr-TR" dirty="0" smtClean="0"/>
              <a:t>Etkililik </a:t>
            </a:r>
          </a:p>
          <a:p>
            <a:r>
              <a:rPr lang="tr-TR" dirty="0" smtClean="0"/>
              <a:t>Güvenlilik </a:t>
            </a:r>
          </a:p>
          <a:p>
            <a:r>
              <a:rPr lang="tr-TR" dirty="0" smtClean="0"/>
              <a:t>Uygunluk </a:t>
            </a:r>
          </a:p>
          <a:p>
            <a:r>
              <a:rPr lang="tr-TR" dirty="0" smtClean="0"/>
              <a:t>Maliyet </a:t>
            </a:r>
            <a:endParaRPr lang="tr-TR" dirty="0"/>
          </a:p>
        </p:txBody>
      </p:sp>
    </p:spTree>
    <p:extLst>
      <p:ext uri="{BB962C8B-B14F-4D97-AF65-F5344CB8AC3E}">
        <p14:creationId xmlns:p14="http://schemas.microsoft.com/office/powerpoint/2010/main" val="1368868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lnSpcReduction="10000"/>
          </a:bodyPr>
          <a:lstStyle/>
          <a:p>
            <a:r>
              <a:rPr lang="tr-TR" sz="1400" dirty="0" err="1"/>
              <a:t>Clin</a:t>
            </a:r>
            <a:r>
              <a:rPr lang="tr-TR" sz="1400" dirty="0"/>
              <a:t> </a:t>
            </a:r>
            <a:r>
              <a:rPr lang="tr-TR" sz="1400" dirty="0" err="1"/>
              <a:t>Pharmacol</a:t>
            </a:r>
            <a:r>
              <a:rPr lang="tr-TR" sz="1400" dirty="0"/>
              <a:t> </a:t>
            </a:r>
            <a:r>
              <a:rPr lang="tr-TR" sz="1400" dirty="0" err="1"/>
              <a:t>Ther</a:t>
            </a:r>
            <a:r>
              <a:rPr lang="tr-TR" sz="1400" dirty="0"/>
              <a:t>. 2019 Jun;105(6):1395-1406. </a:t>
            </a:r>
            <a:r>
              <a:rPr lang="tr-TR" sz="1400" dirty="0" err="1"/>
              <a:t>doi</a:t>
            </a:r>
            <a:r>
              <a:rPr lang="tr-TR" sz="1400" dirty="0"/>
              <a:t>: 10.1002/cpt.1434. </a:t>
            </a:r>
            <a:r>
              <a:rPr lang="tr-TR" sz="1400" dirty="0" err="1"/>
              <a:t>Epub</a:t>
            </a:r>
            <a:r>
              <a:rPr lang="tr-TR" sz="1400" dirty="0"/>
              <a:t> 2019 </a:t>
            </a:r>
            <a:r>
              <a:rPr lang="tr-TR" sz="1400" dirty="0" err="1"/>
              <a:t>Apr</a:t>
            </a:r>
            <a:r>
              <a:rPr lang="tr-TR" sz="1400" dirty="0"/>
              <a:t> 26</a:t>
            </a:r>
            <a:r>
              <a:rPr lang="tr-TR" sz="1400" dirty="0" smtClean="0"/>
              <a:t>.</a:t>
            </a:r>
          </a:p>
          <a:p>
            <a:r>
              <a:rPr lang="tr-TR" sz="1400" dirty="0"/>
              <a:t>Online Türk Sağlık Bilimleri Dergisi 2019, Cilt 4, Sayı 3, 377-391 Mehmet Emin BÜYÜKOKUROĞLU ve ark</a:t>
            </a:r>
            <a:r>
              <a:rPr lang="tr-TR" sz="1400" dirty="0" smtClean="0"/>
              <a:t>.</a:t>
            </a:r>
          </a:p>
          <a:p>
            <a:r>
              <a:rPr lang="tr-TR" sz="1400" dirty="0"/>
              <a:t>Sağlık Bilimleri Üniversitesi Ankara Dr. Abdurrahman </a:t>
            </a:r>
            <a:r>
              <a:rPr lang="tr-TR" sz="1400" dirty="0" err="1"/>
              <a:t>Yurtaslan</a:t>
            </a:r>
            <a:r>
              <a:rPr lang="tr-TR" sz="1400" dirty="0"/>
              <a:t> Onkoloji Eğitim ve Araştırma Hastanesi, Enfeksiyon Hastalıkları ve Klinik Mikrobiyoloji Kliniği Uzm. Dr. Duygu </a:t>
            </a:r>
            <a:r>
              <a:rPr lang="tr-TR" sz="1400" dirty="0" smtClean="0"/>
              <a:t>MERT</a:t>
            </a:r>
          </a:p>
          <a:p>
            <a:r>
              <a:rPr lang="tr-TR" sz="1400" dirty="0"/>
              <a:t>T.C. Sağlık Bakanlığı Türkiye İlaç ve Tıbbi Cihaz </a:t>
            </a:r>
            <a:r>
              <a:rPr lang="tr-TR" sz="1400" dirty="0" smtClean="0"/>
              <a:t>Kurumu</a:t>
            </a:r>
          </a:p>
          <a:p>
            <a:r>
              <a:rPr lang="tr-TR" sz="1400" dirty="0"/>
              <a:t>https://data.tuik.gov.tr/Bulten/Index?p=Saglik-Harcamalari-Istatistikleri-2021-45728</a:t>
            </a:r>
          </a:p>
          <a:p>
            <a:r>
              <a:rPr lang="tr-TR" sz="1400" dirty="0"/>
              <a:t>TÜRKİYE ENDOKRİNOLOJİ ve METABOLİZMA </a:t>
            </a:r>
            <a:r>
              <a:rPr lang="tr-TR" sz="1400" dirty="0" smtClean="0"/>
              <a:t>DERNEĞİ HİPERTANSİYON </a:t>
            </a:r>
            <a:r>
              <a:rPr lang="tr-TR" sz="1400" dirty="0"/>
              <a:t>TANI ve TEDAVİ </a:t>
            </a:r>
            <a:r>
              <a:rPr lang="tr-TR" sz="1400" dirty="0" smtClean="0"/>
              <a:t>KILAVUZU 2022</a:t>
            </a:r>
          </a:p>
          <a:p>
            <a:r>
              <a:rPr lang="tr-TR" sz="1400" dirty="0"/>
              <a:t>TÜRKİYE ENDOKRİNOLOJİ ve METABOLİZMA </a:t>
            </a:r>
            <a:r>
              <a:rPr lang="tr-TR" sz="1400" dirty="0" smtClean="0"/>
              <a:t>DERNEĞİ</a:t>
            </a:r>
            <a:r>
              <a:rPr lang="tr-TR" sz="1400" dirty="0"/>
              <a:t> DİABETES MELLİTUS VE KOMPLİKASYONLARININ TANI, TEDAVİ VE İZLEM </a:t>
            </a:r>
            <a:r>
              <a:rPr lang="tr-TR" sz="1400" dirty="0" smtClean="0"/>
              <a:t>KILAVUZU (2022</a:t>
            </a:r>
            <a:r>
              <a:rPr lang="tr-TR" sz="1400" dirty="0"/>
              <a:t>)</a:t>
            </a:r>
            <a:endParaRPr lang="tr-TR" sz="1400" dirty="0" smtClean="0"/>
          </a:p>
          <a:p>
            <a:r>
              <a:rPr lang="en-US" sz="1400" dirty="0">
                <a:solidFill>
                  <a:schemeClr val="tx1"/>
                </a:solidFill>
              </a:rPr>
              <a:t>Clinically Relevant Drug-Drug Interactions in Primary Care</a:t>
            </a:r>
            <a:r>
              <a:rPr lang="en-US" sz="1400" dirty="0" smtClean="0">
                <a:solidFill>
                  <a:schemeClr val="tx1"/>
                </a:solidFill>
              </a:rPr>
              <a:t>.</a:t>
            </a:r>
            <a:r>
              <a:rPr lang="tr-TR" sz="1400" dirty="0" smtClean="0">
                <a:solidFill>
                  <a:schemeClr val="tx1"/>
                </a:solidFill>
              </a:rPr>
              <a:t> </a:t>
            </a:r>
            <a:r>
              <a:rPr lang="en-US" sz="1400" dirty="0" smtClean="0">
                <a:solidFill>
                  <a:schemeClr val="tx1"/>
                </a:solidFill>
              </a:rPr>
              <a:t>Am</a:t>
            </a:r>
            <a:r>
              <a:rPr lang="tr-TR" sz="1400" dirty="0" err="1" smtClean="0">
                <a:solidFill>
                  <a:schemeClr val="tx1"/>
                </a:solidFill>
              </a:rPr>
              <a:t>erican</a:t>
            </a:r>
            <a:r>
              <a:rPr lang="en-US" sz="1400" dirty="0" smtClean="0">
                <a:solidFill>
                  <a:schemeClr val="tx1"/>
                </a:solidFill>
              </a:rPr>
              <a:t> Fam</a:t>
            </a:r>
            <a:r>
              <a:rPr lang="tr-TR" sz="1400" dirty="0" err="1" smtClean="0">
                <a:solidFill>
                  <a:schemeClr val="tx1"/>
                </a:solidFill>
              </a:rPr>
              <a:t>ily</a:t>
            </a:r>
            <a:r>
              <a:rPr lang="en-US" sz="1400" dirty="0" smtClean="0">
                <a:solidFill>
                  <a:schemeClr val="tx1"/>
                </a:solidFill>
              </a:rPr>
              <a:t> </a:t>
            </a:r>
            <a:r>
              <a:rPr lang="en-US" sz="1400" dirty="0">
                <a:solidFill>
                  <a:schemeClr val="tx1"/>
                </a:solidFill>
              </a:rPr>
              <a:t>Physician. 2019 May 1;99(9):558-564</a:t>
            </a:r>
            <a:r>
              <a:rPr lang="en-US" sz="1400" dirty="0" smtClean="0">
                <a:solidFill>
                  <a:schemeClr val="tx1"/>
                </a:solidFill>
              </a:rPr>
              <a:t>.</a:t>
            </a:r>
            <a:endParaRPr lang="tr-TR" sz="1400" dirty="0" smtClean="0">
              <a:solidFill>
                <a:schemeClr val="tx1"/>
              </a:solidFill>
            </a:endParaRPr>
          </a:p>
          <a:p>
            <a:r>
              <a:rPr lang="en-US" sz="1400" b="1" dirty="0"/>
              <a:t>Common Drug Side Effects and Drug-Drug Interactions in Elderly Adults in Primary </a:t>
            </a:r>
            <a:r>
              <a:rPr lang="en-US" sz="1400" b="1" dirty="0" smtClean="0"/>
              <a:t>Care</a:t>
            </a:r>
            <a:r>
              <a:rPr lang="tr-TR" sz="1400" b="1" dirty="0" smtClean="0"/>
              <a:t> </a:t>
            </a:r>
            <a:r>
              <a:rPr lang="en-US" sz="1400" dirty="0" smtClean="0">
                <a:solidFill>
                  <a:schemeClr val="tx1"/>
                </a:solidFill>
              </a:rPr>
              <a:t>Am</a:t>
            </a:r>
            <a:r>
              <a:rPr lang="tr-TR" sz="1400" dirty="0" err="1">
                <a:solidFill>
                  <a:schemeClr val="tx1"/>
                </a:solidFill>
              </a:rPr>
              <a:t>erican</a:t>
            </a:r>
            <a:r>
              <a:rPr lang="en-US" sz="1400" dirty="0">
                <a:solidFill>
                  <a:schemeClr val="tx1"/>
                </a:solidFill>
              </a:rPr>
              <a:t> Fam</a:t>
            </a:r>
            <a:r>
              <a:rPr lang="tr-TR" sz="1400" dirty="0" err="1">
                <a:solidFill>
                  <a:schemeClr val="tx1"/>
                </a:solidFill>
              </a:rPr>
              <a:t>ily</a:t>
            </a:r>
            <a:r>
              <a:rPr lang="en-US" sz="1400" dirty="0">
                <a:solidFill>
                  <a:schemeClr val="tx1"/>
                </a:solidFill>
              </a:rPr>
              <a:t> Physician. 2019 May 1;99(9):558-564</a:t>
            </a:r>
            <a:r>
              <a:rPr lang="en-US" sz="1400" dirty="0" smtClean="0">
                <a:solidFill>
                  <a:schemeClr val="tx1"/>
                </a:solidFill>
              </a:rPr>
              <a:t>.</a:t>
            </a:r>
            <a:endParaRPr lang="tr-TR" sz="1400" dirty="0" smtClean="0">
              <a:solidFill>
                <a:schemeClr val="tx1"/>
              </a:solidFill>
            </a:endParaRPr>
          </a:p>
          <a:p>
            <a:r>
              <a:rPr lang="en-US" sz="1400" dirty="0"/>
              <a:t>Eating Tips to Follow While Taking </a:t>
            </a:r>
            <a:r>
              <a:rPr lang="en-US" sz="1400" dirty="0" smtClean="0"/>
              <a:t>Warfarin</a:t>
            </a:r>
            <a:r>
              <a:rPr lang="tr-TR" sz="1400" dirty="0" smtClean="0"/>
              <a:t> </a:t>
            </a:r>
            <a:r>
              <a:rPr lang="tr-TR" sz="1400" dirty="0"/>
              <a:t> Indiana </a:t>
            </a:r>
            <a:r>
              <a:rPr lang="tr-TR" sz="1400" dirty="0" err="1"/>
              <a:t>Hemophilia</a:t>
            </a:r>
            <a:r>
              <a:rPr lang="tr-TR" sz="1400" dirty="0"/>
              <a:t> &amp; </a:t>
            </a:r>
            <a:r>
              <a:rPr lang="tr-TR" sz="1400" dirty="0" err="1"/>
              <a:t>Thrombosis</a:t>
            </a:r>
            <a:r>
              <a:rPr lang="tr-TR" sz="1400" dirty="0"/>
              <a:t> Center</a:t>
            </a:r>
            <a:endParaRPr lang="en-US" sz="1400" dirty="0"/>
          </a:p>
          <a:p>
            <a:endParaRPr lang="tr-TR" sz="1400" dirty="0">
              <a:solidFill>
                <a:schemeClr val="tx1"/>
              </a:solidFill>
            </a:endParaRPr>
          </a:p>
          <a:p>
            <a:endParaRPr lang="en-US" sz="1400" b="1" dirty="0"/>
          </a:p>
          <a:p>
            <a:endParaRPr lang="tr-TR" sz="1400" dirty="0" smtClean="0"/>
          </a:p>
        </p:txBody>
      </p:sp>
    </p:spTree>
    <p:extLst>
      <p:ext uri="{BB962C8B-B14F-4D97-AF65-F5344CB8AC3E}">
        <p14:creationId xmlns:p14="http://schemas.microsoft.com/office/powerpoint/2010/main" val="931685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https://gundogmusdh.saglik.gov.tr/Resim/29971/0/akilci-ilac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93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097280" y="286603"/>
            <a:ext cx="9286875" cy="5934075"/>
          </a:xfrm>
          <a:prstGeom prst="rect">
            <a:avLst/>
          </a:prstGeom>
        </p:spPr>
      </p:pic>
    </p:spTree>
    <p:extLst>
      <p:ext uri="{BB962C8B-B14F-4D97-AF65-F5344CB8AC3E}">
        <p14:creationId xmlns:p14="http://schemas.microsoft.com/office/powerpoint/2010/main" val="109722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AKILCI OLMAYAN UYGULAMA ÖRNEKLERİ</a:t>
            </a:r>
          </a:p>
        </p:txBody>
      </p:sp>
      <p:sp>
        <p:nvSpPr>
          <p:cNvPr id="3" name="İçerik Yer Tutucusu 2"/>
          <p:cNvSpPr>
            <a:spLocks noGrp="1"/>
          </p:cNvSpPr>
          <p:nvPr>
            <p:ph idx="1"/>
          </p:nvPr>
        </p:nvSpPr>
        <p:spPr/>
        <p:txBody>
          <a:bodyPr/>
          <a:lstStyle/>
          <a:p>
            <a:r>
              <a:rPr lang="tr-TR" dirty="0"/>
              <a:t>Gerekmediği halde ya da gereğinden fazla ilaç kullanılması, çoklu ilaç kullanımı </a:t>
            </a:r>
            <a:endParaRPr lang="tr-TR" dirty="0" smtClean="0"/>
          </a:p>
          <a:p>
            <a:r>
              <a:rPr lang="tr-TR" dirty="0" smtClean="0"/>
              <a:t>Kendi </a:t>
            </a:r>
            <a:r>
              <a:rPr lang="tr-TR" dirty="0"/>
              <a:t>kendine ilaç kullanma (sıklıkla sadece reçete ile verilmesi gereken ilaçların reçetesiz kullanılması şeklinde) </a:t>
            </a:r>
            <a:endParaRPr lang="tr-TR" dirty="0" smtClean="0"/>
          </a:p>
          <a:p>
            <a:r>
              <a:rPr lang="tr-TR" dirty="0" smtClean="0"/>
              <a:t>Ulusal/uluslararası </a:t>
            </a:r>
            <a:r>
              <a:rPr lang="tr-TR" dirty="0" err="1"/>
              <a:t>klavuzlara</a:t>
            </a:r>
            <a:r>
              <a:rPr lang="tr-TR" dirty="0"/>
              <a:t> uymayan, kanıta dayanmayan tedaviler </a:t>
            </a:r>
            <a:endParaRPr lang="tr-TR" dirty="0" smtClean="0"/>
          </a:p>
          <a:p>
            <a:r>
              <a:rPr lang="tr-TR" dirty="0" smtClean="0"/>
              <a:t>Yeni </a:t>
            </a:r>
            <a:r>
              <a:rPr lang="tr-TR" dirty="0"/>
              <a:t>çıkan ilaçlara aşırı eğilim </a:t>
            </a:r>
            <a:endParaRPr lang="tr-TR" dirty="0" smtClean="0"/>
          </a:p>
          <a:p>
            <a:r>
              <a:rPr lang="tr-TR" dirty="0" smtClean="0"/>
              <a:t>Tedavi </a:t>
            </a:r>
            <a:r>
              <a:rPr lang="tr-TR" dirty="0"/>
              <a:t>dozlarına ve süresine uyulmaması </a:t>
            </a:r>
            <a:endParaRPr lang="tr-TR" dirty="0" smtClean="0"/>
          </a:p>
          <a:p>
            <a:r>
              <a:rPr lang="tr-TR" dirty="0" smtClean="0"/>
              <a:t>Bilinçsiz </a:t>
            </a:r>
            <a:r>
              <a:rPr lang="tr-TR" dirty="0"/>
              <a:t>gıda takviyesi ve bitkisel ürünlerin kullanımı </a:t>
            </a:r>
            <a:endParaRPr lang="tr-TR" dirty="0" smtClean="0"/>
          </a:p>
          <a:p>
            <a:r>
              <a:rPr lang="tr-TR" dirty="0" smtClean="0">
                <a:solidFill>
                  <a:srgbClr val="FF0000"/>
                </a:solidFill>
              </a:rPr>
              <a:t>İlaç-ilaç</a:t>
            </a:r>
            <a:r>
              <a:rPr lang="tr-TR" dirty="0">
                <a:solidFill>
                  <a:srgbClr val="FF0000"/>
                </a:solidFill>
              </a:rPr>
              <a:t>, ilaç-besin etkileşimlerinin ihmal edilmesi </a:t>
            </a:r>
            <a:endParaRPr lang="tr-TR" dirty="0" smtClean="0">
              <a:solidFill>
                <a:srgbClr val="FF0000"/>
              </a:solidFill>
            </a:endParaRPr>
          </a:p>
          <a:p>
            <a:r>
              <a:rPr lang="tr-TR" dirty="0" smtClean="0"/>
              <a:t>Yan </a:t>
            </a:r>
            <a:r>
              <a:rPr lang="tr-TR" dirty="0"/>
              <a:t>etkiler konusunda bilgilendirme eksikliği </a:t>
            </a:r>
          </a:p>
        </p:txBody>
      </p:sp>
    </p:spTree>
    <p:extLst>
      <p:ext uri="{BB962C8B-B14F-4D97-AF65-F5344CB8AC3E}">
        <p14:creationId xmlns:p14="http://schemas.microsoft.com/office/powerpoint/2010/main" val="319827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SONUÇLARI </a:t>
            </a:r>
          </a:p>
        </p:txBody>
      </p:sp>
      <p:sp>
        <p:nvSpPr>
          <p:cNvPr id="3" name="İçerik Yer Tutucusu 2"/>
          <p:cNvSpPr>
            <a:spLocks noGrp="1"/>
          </p:cNvSpPr>
          <p:nvPr>
            <p:ph idx="1"/>
          </p:nvPr>
        </p:nvSpPr>
        <p:spPr/>
        <p:txBody>
          <a:bodyPr/>
          <a:lstStyle/>
          <a:p>
            <a:r>
              <a:rPr lang="tr-TR" dirty="0"/>
              <a:t>Tedavi etkinliği ve güvenliğinde azalma </a:t>
            </a:r>
            <a:endParaRPr lang="tr-TR" dirty="0" smtClean="0"/>
          </a:p>
          <a:p>
            <a:r>
              <a:rPr lang="tr-TR" dirty="0" smtClean="0"/>
              <a:t>Hastalıkların </a:t>
            </a:r>
            <a:r>
              <a:rPr lang="tr-TR" dirty="0"/>
              <a:t>tekrarlamasına ya da uzamasına, </a:t>
            </a:r>
            <a:endParaRPr lang="tr-TR" dirty="0" smtClean="0"/>
          </a:p>
          <a:p>
            <a:r>
              <a:rPr lang="tr-TR" dirty="0" smtClean="0"/>
              <a:t>Belirli </a:t>
            </a:r>
            <a:r>
              <a:rPr lang="tr-TR" dirty="0"/>
              <a:t>ilaçlara karşı direnç gelişimi </a:t>
            </a:r>
            <a:endParaRPr lang="tr-TR" dirty="0" smtClean="0"/>
          </a:p>
          <a:p>
            <a:r>
              <a:rPr lang="tr-TR" dirty="0" smtClean="0">
                <a:solidFill>
                  <a:srgbClr val="FF0000"/>
                </a:solidFill>
              </a:rPr>
              <a:t>İlaç </a:t>
            </a:r>
            <a:r>
              <a:rPr lang="tr-TR" dirty="0">
                <a:solidFill>
                  <a:srgbClr val="FF0000"/>
                </a:solidFill>
              </a:rPr>
              <a:t>etkileşimleri </a:t>
            </a:r>
            <a:endParaRPr lang="tr-TR" dirty="0" smtClean="0">
              <a:solidFill>
                <a:srgbClr val="FF0000"/>
              </a:solidFill>
            </a:endParaRPr>
          </a:p>
          <a:p>
            <a:r>
              <a:rPr lang="tr-TR" dirty="0" err="1" smtClean="0">
                <a:solidFill>
                  <a:srgbClr val="FF0000"/>
                </a:solidFill>
              </a:rPr>
              <a:t>Advers</a:t>
            </a:r>
            <a:r>
              <a:rPr lang="tr-TR" dirty="0" smtClean="0">
                <a:solidFill>
                  <a:srgbClr val="FF0000"/>
                </a:solidFill>
              </a:rPr>
              <a:t> </a:t>
            </a:r>
            <a:r>
              <a:rPr lang="tr-TR" dirty="0">
                <a:solidFill>
                  <a:srgbClr val="FF0000"/>
                </a:solidFill>
              </a:rPr>
              <a:t>etki sıklığında artma </a:t>
            </a:r>
            <a:endParaRPr lang="tr-TR" dirty="0" smtClean="0">
              <a:solidFill>
                <a:srgbClr val="FF0000"/>
              </a:solidFill>
            </a:endParaRPr>
          </a:p>
          <a:p>
            <a:r>
              <a:rPr lang="tr-TR" dirty="0" smtClean="0"/>
              <a:t>Hastaların </a:t>
            </a:r>
            <a:r>
              <a:rPr lang="tr-TR" dirty="0"/>
              <a:t>tedavi </a:t>
            </a:r>
            <a:r>
              <a:rPr lang="tr-TR" dirty="0" err="1"/>
              <a:t>uyuncunda</a:t>
            </a:r>
            <a:r>
              <a:rPr lang="tr-TR" dirty="0"/>
              <a:t> azalma </a:t>
            </a:r>
            <a:endParaRPr lang="tr-TR" dirty="0" smtClean="0"/>
          </a:p>
          <a:p>
            <a:r>
              <a:rPr lang="tr-TR" dirty="0" err="1" smtClean="0"/>
              <a:t>Hospitalizasyon</a:t>
            </a:r>
            <a:r>
              <a:rPr lang="tr-TR" dirty="0"/>
              <a:t>, </a:t>
            </a:r>
            <a:r>
              <a:rPr lang="tr-TR" dirty="0" err="1"/>
              <a:t>morbidite</a:t>
            </a:r>
            <a:r>
              <a:rPr lang="tr-TR" dirty="0"/>
              <a:t> ve </a:t>
            </a:r>
            <a:r>
              <a:rPr lang="tr-TR" dirty="0" err="1"/>
              <a:t>mortalitede</a:t>
            </a:r>
            <a:r>
              <a:rPr lang="tr-TR" dirty="0"/>
              <a:t> artma </a:t>
            </a:r>
            <a:endParaRPr lang="tr-TR" dirty="0" smtClean="0"/>
          </a:p>
          <a:p>
            <a:r>
              <a:rPr lang="tr-TR" dirty="0" smtClean="0"/>
              <a:t>Tedavi </a:t>
            </a:r>
            <a:r>
              <a:rPr lang="tr-TR" dirty="0"/>
              <a:t>maliyetlerinde artma</a:t>
            </a:r>
          </a:p>
        </p:txBody>
      </p:sp>
    </p:spTree>
    <p:extLst>
      <p:ext uri="{BB962C8B-B14F-4D97-AF65-F5344CB8AC3E}">
        <p14:creationId xmlns:p14="http://schemas.microsoft.com/office/powerpoint/2010/main" val="215702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715861" y="454837"/>
            <a:ext cx="7460797" cy="5826219"/>
          </a:xfrm>
          <a:prstGeom prst="rect">
            <a:avLst/>
          </a:prstGeom>
        </p:spPr>
      </p:pic>
    </p:spTree>
    <p:extLst>
      <p:ext uri="{BB962C8B-B14F-4D97-AF65-F5344CB8AC3E}">
        <p14:creationId xmlns:p14="http://schemas.microsoft.com/office/powerpoint/2010/main" val="1951317183"/>
      </p:ext>
    </p:extLst>
  </p:cSld>
  <p:clrMapOvr>
    <a:masterClrMapping/>
  </p:clrMapOvr>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919</TotalTime>
  <Words>2845</Words>
  <Application>Microsoft Office PowerPoint</Application>
  <PresentationFormat>Geniş ekran</PresentationFormat>
  <Paragraphs>305</Paragraphs>
  <Slides>51</Slides>
  <Notes>15</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51</vt:i4>
      </vt:variant>
    </vt:vector>
  </HeadingPairs>
  <TitlesOfParts>
    <vt:vector size="55" baseType="lpstr">
      <vt:lpstr>Arial</vt:lpstr>
      <vt:lpstr>Calibri</vt:lpstr>
      <vt:lpstr>Calibri Light</vt:lpstr>
      <vt:lpstr>Geçmişe bakış</vt:lpstr>
      <vt:lpstr>İLAÇ ETKİLEŞİMLERİ</vt:lpstr>
      <vt:lpstr>SUNUM AMACI</vt:lpstr>
      <vt:lpstr>SUNUM PLANI</vt:lpstr>
      <vt:lpstr>AKILCI İLAÇ KULLANIMI NEDİR?</vt:lpstr>
      <vt:lpstr>AKILCI İLAÇ KULLANIM İLKELERİ</vt:lpstr>
      <vt:lpstr>PowerPoint Sunusu</vt:lpstr>
      <vt:lpstr>AKILCI OLMAYAN UYGULAMA ÖRNEKLERİ</vt:lpstr>
      <vt:lpstr>SONUÇLARI </vt:lpstr>
      <vt:lpstr>PowerPoint Sunusu</vt:lpstr>
      <vt:lpstr>İLAÇ ETKİLEŞİMLERİ </vt:lpstr>
      <vt:lpstr>İLAÇ-İLAÇ ETKİLEŞİMİ NEDİR?</vt:lpstr>
      <vt:lpstr>İlaç etkileşimleri oluş mekanizması</vt:lpstr>
      <vt:lpstr>A- Farmasötik Geçimsizlik</vt:lpstr>
      <vt:lpstr>B- Farmakokinetik İlaç Etkileşimleri</vt:lpstr>
      <vt:lpstr>B- Farmakokinetik İlaç Etkileşimleri</vt:lpstr>
      <vt:lpstr>B- Farmakokinetik İlaç Etkileşimleri</vt:lpstr>
      <vt:lpstr>B- Farmakokinetik İlaç Etkileşimleri</vt:lpstr>
      <vt:lpstr>B- Farmakokinetik İlaç Etkileşimleri</vt:lpstr>
      <vt:lpstr>C- Farmakodinamik İlaç-İlaç Etkileşimleri</vt:lpstr>
      <vt:lpstr>İlaç etkileşimlerini etkileyen faktörler</vt:lpstr>
      <vt:lpstr>En ciddi ilaç-ilaç etkileşimleri</vt:lpstr>
      <vt:lpstr>PowerPoint Sunusu</vt:lpstr>
      <vt:lpstr>Birinci Basamaktaki Yaygın İlaç-İlaç Etkileşimleri</vt:lpstr>
      <vt:lpstr>PowerPoint Sunusu</vt:lpstr>
      <vt:lpstr>Birinci Basamaktaki Yaygın İlaç-İlaç Etkileşimleri</vt:lpstr>
      <vt:lpstr>Birinci Basamaktaki Yaygın İlaç-İlaç Etkileşimleri</vt:lpstr>
      <vt:lpstr>PowerPoint Sunusu</vt:lpstr>
      <vt:lpstr>PowerPoint Sunusu</vt:lpstr>
      <vt:lpstr>PowerPoint Sunusu</vt:lpstr>
      <vt:lpstr>Birinci Basamaktaki Yaygın İlaç-İlaç Etkileşimleri</vt:lpstr>
      <vt:lpstr>Birinci Basamaktaki Yaygın İlaç-İlaç Etkileşimleri</vt:lpstr>
      <vt:lpstr>Birinci Basamaktaki Yaygın İlaç-İlaç Etkileşimleri</vt:lpstr>
      <vt:lpstr>OLGU</vt:lpstr>
      <vt:lpstr>Kullandığı ilaçlar </vt:lpstr>
      <vt:lpstr>PowerPoint Sunusu</vt:lpstr>
      <vt:lpstr>Fizik muayene</vt:lpstr>
      <vt:lpstr>Laboratuvar tetkikleri</vt:lpstr>
      <vt:lpstr>Laboratuvar tetkikleri</vt:lpstr>
      <vt:lpstr>PowerPoint Sunusu</vt:lpstr>
      <vt:lpstr>PowerPoint Sunusu</vt:lpstr>
      <vt:lpstr>PowerPoint Sunusu</vt:lpstr>
      <vt:lpstr>PowerPoint Sunusu</vt:lpstr>
      <vt:lpstr>PAROL</vt:lpstr>
      <vt:lpstr>Geriatrik hasta grubu</vt:lpstr>
      <vt:lpstr>İlaç-İlaç Etkileşimlerinde Farkındalık ve Etkileşmelerin Önlenmesi</vt:lpstr>
      <vt:lpstr>İlaç Etkileşimleri İçin Medikal Kayıtlar</vt:lpstr>
      <vt:lpstr>PowerPoint Sunusu</vt:lpstr>
      <vt:lpstr>PowerPoint Sunusu</vt:lpstr>
      <vt:lpstr>PowerPoint Sunusu</vt:lpstr>
      <vt:lpstr>KAYNAKLAR</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İLAÇ ETKİLEŞİMLERİ</dc:title>
  <dc:creator>murat sezin</dc:creator>
  <cp:lastModifiedBy>murat sezin</cp:lastModifiedBy>
  <cp:revision>65</cp:revision>
  <dcterms:created xsi:type="dcterms:W3CDTF">2023-05-01T14:40:56Z</dcterms:created>
  <dcterms:modified xsi:type="dcterms:W3CDTF">2023-05-08T16:26:37Z</dcterms:modified>
</cp:coreProperties>
</file>