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5203150" cy="36004500"/>
  <p:notesSz cx="6858000" cy="9144000"/>
  <p:defaultTextStyle>
    <a:defPPr>
      <a:defRPr lang="tr-TR"/>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40">
          <p15:clr>
            <a:srgbClr val="A4A3A4"/>
          </p15:clr>
        </p15:guide>
        <p15:guide id="2" pos="79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9" d="100"/>
          <a:sy n="49" d="100"/>
        </p:scale>
        <p:origin x="29" y="-7618"/>
      </p:cViewPr>
      <p:guideLst>
        <p:guide orient="horz" pos="11340"/>
        <p:guide pos="793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890236" y="11184734"/>
            <a:ext cx="21422678" cy="771763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3780473" y="20402550"/>
            <a:ext cx="17642205" cy="9201150"/>
          </a:xfrm>
        </p:spPr>
        <p:txBody>
          <a:bodyPr/>
          <a:lstStyle>
            <a:lvl1pPr marL="0" indent="0" algn="ctr">
              <a:buNone/>
              <a:defRPr>
                <a:solidFill>
                  <a:schemeClr val="tx1">
                    <a:tint val="75000"/>
                  </a:schemeClr>
                </a:solidFill>
              </a:defRPr>
            </a:lvl1pPr>
            <a:lvl2pPr marL="1748790" indent="0" algn="ctr">
              <a:buNone/>
              <a:defRPr>
                <a:solidFill>
                  <a:schemeClr val="tx1">
                    <a:tint val="75000"/>
                  </a:schemeClr>
                </a:solidFill>
              </a:defRPr>
            </a:lvl2pPr>
            <a:lvl3pPr marL="3497580" indent="0" algn="ctr">
              <a:buNone/>
              <a:defRPr>
                <a:solidFill>
                  <a:schemeClr val="tx1">
                    <a:tint val="75000"/>
                  </a:schemeClr>
                </a:solidFill>
              </a:defRPr>
            </a:lvl3pPr>
            <a:lvl4pPr marL="5246370" indent="0" algn="ctr">
              <a:buNone/>
              <a:defRPr>
                <a:solidFill>
                  <a:schemeClr val="tx1">
                    <a:tint val="75000"/>
                  </a:schemeClr>
                </a:solidFill>
              </a:defRPr>
            </a:lvl4pPr>
            <a:lvl5pPr marL="6995160" indent="0" algn="ctr">
              <a:buNone/>
              <a:defRPr>
                <a:solidFill>
                  <a:schemeClr val="tx1">
                    <a:tint val="75000"/>
                  </a:schemeClr>
                </a:solidFill>
              </a:defRPr>
            </a:lvl5pPr>
            <a:lvl6pPr marL="8743950" indent="0" algn="ctr">
              <a:buNone/>
              <a:defRPr>
                <a:solidFill>
                  <a:schemeClr val="tx1">
                    <a:tint val="75000"/>
                  </a:schemeClr>
                </a:solidFill>
              </a:defRPr>
            </a:lvl6pPr>
            <a:lvl7pPr marL="10492740" indent="0" algn="ctr">
              <a:buNone/>
              <a:defRPr>
                <a:solidFill>
                  <a:schemeClr val="tx1">
                    <a:tint val="75000"/>
                  </a:schemeClr>
                </a:solidFill>
              </a:defRPr>
            </a:lvl7pPr>
            <a:lvl8pPr marL="12241530" indent="0" algn="ctr">
              <a:buNone/>
              <a:defRPr>
                <a:solidFill>
                  <a:schemeClr val="tx1">
                    <a:tint val="75000"/>
                  </a:schemeClr>
                </a:solidFill>
              </a:defRPr>
            </a:lvl8pPr>
            <a:lvl9pPr marL="1399032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26.06.2021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26.06.2021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8272284" y="1441852"/>
            <a:ext cx="5670709" cy="30720506"/>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1260157" y="1441852"/>
            <a:ext cx="16592074" cy="30720506"/>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26.06.2021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26.06.2021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990875" y="23136228"/>
            <a:ext cx="21422678" cy="7150894"/>
          </a:xfrm>
        </p:spPr>
        <p:txBody>
          <a:bodyPr anchor="t"/>
          <a:lstStyle>
            <a:lvl1pPr algn="l">
              <a:defRPr sz="153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1990875" y="15260246"/>
            <a:ext cx="21422678" cy="7875982"/>
          </a:xfrm>
        </p:spPr>
        <p:txBody>
          <a:bodyPr anchor="b"/>
          <a:lstStyle>
            <a:lvl1pPr marL="0" indent="0">
              <a:buNone/>
              <a:defRPr sz="7700">
                <a:solidFill>
                  <a:schemeClr val="tx1">
                    <a:tint val="75000"/>
                  </a:schemeClr>
                </a:solidFill>
              </a:defRPr>
            </a:lvl1pPr>
            <a:lvl2pPr marL="1748790" indent="0">
              <a:buNone/>
              <a:defRPr sz="6900">
                <a:solidFill>
                  <a:schemeClr val="tx1">
                    <a:tint val="75000"/>
                  </a:schemeClr>
                </a:solidFill>
              </a:defRPr>
            </a:lvl2pPr>
            <a:lvl3pPr marL="3497580" indent="0">
              <a:buNone/>
              <a:defRPr sz="6100">
                <a:solidFill>
                  <a:schemeClr val="tx1">
                    <a:tint val="75000"/>
                  </a:schemeClr>
                </a:solidFill>
              </a:defRPr>
            </a:lvl3pPr>
            <a:lvl4pPr marL="5246370" indent="0">
              <a:buNone/>
              <a:defRPr sz="5400">
                <a:solidFill>
                  <a:schemeClr val="tx1">
                    <a:tint val="75000"/>
                  </a:schemeClr>
                </a:solidFill>
              </a:defRPr>
            </a:lvl4pPr>
            <a:lvl5pPr marL="6995160" indent="0">
              <a:buNone/>
              <a:defRPr sz="5400">
                <a:solidFill>
                  <a:schemeClr val="tx1">
                    <a:tint val="75000"/>
                  </a:schemeClr>
                </a:solidFill>
              </a:defRPr>
            </a:lvl5pPr>
            <a:lvl6pPr marL="8743950" indent="0">
              <a:buNone/>
              <a:defRPr sz="5400">
                <a:solidFill>
                  <a:schemeClr val="tx1">
                    <a:tint val="75000"/>
                  </a:schemeClr>
                </a:solidFill>
              </a:defRPr>
            </a:lvl6pPr>
            <a:lvl7pPr marL="10492740" indent="0">
              <a:buNone/>
              <a:defRPr sz="5400">
                <a:solidFill>
                  <a:schemeClr val="tx1">
                    <a:tint val="75000"/>
                  </a:schemeClr>
                </a:solidFill>
              </a:defRPr>
            </a:lvl7pPr>
            <a:lvl8pPr marL="12241530" indent="0">
              <a:buNone/>
              <a:defRPr sz="5400">
                <a:solidFill>
                  <a:schemeClr val="tx1">
                    <a:tint val="75000"/>
                  </a:schemeClr>
                </a:solidFill>
              </a:defRPr>
            </a:lvl8pPr>
            <a:lvl9pPr marL="13990320" indent="0">
              <a:buNone/>
              <a:defRPr sz="5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26.06.2021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260158" y="8401053"/>
            <a:ext cx="11131391" cy="23761306"/>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12811601" y="8401053"/>
            <a:ext cx="11131391" cy="23761306"/>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26.06.2021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1260158" y="8059343"/>
            <a:ext cx="11135768" cy="3358751"/>
          </a:xfrm>
        </p:spPr>
        <p:txBody>
          <a:bodyPr anchor="b"/>
          <a:lstStyle>
            <a:lvl1pPr marL="0" indent="0">
              <a:buNone/>
              <a:defRPr sz="9200" b="1"/>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tr-TR" smtClean="0"/>
              <a:t>Asıl metin stillerini düzenlemek için tıklatın</a:t>
            </a:r>
          </a:p>
        </p:txBody>
      </p:sp>
      <p:sp>
        <p:nvSpPr>
          <p:cNvPr id="4" name="3 İçerik Yer Tutucusu"/>
          <p:cNvSpPr>
            <a:spLocks noGrp="1"/>
          </p:cNvSpPr>
          <p:nvPr>
            <p:ph sz="half" idx="2"/>
          </p:nvPr>
        </p:nvSpPr>
        <p:spPr>
          <a:xfrm>
            <a:off x="1260158" y="11418094"/>
            <a:ext cx="11135768" cy="2074426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12802852" y="8059343"/>
            <a:ext cx="11140142" cy="3358751"/>
          </a:xfrm>
        </p:spPr>
        <p:txBody>
          <a:bodyPr anchor="b"/>
          <a:lstStyle>
            <a:lvl1pPr marL="0" indent="0">
              <a:buNone/>
              <a:defRPr sz="9200" b="1"/>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12802852" y="11418094"/>
            <a:ext cx="11140142" cy="2074426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26.06.2021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26.06.2021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26.06.2021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260159" y="1433512"/>
            <a:ext cx="8291663" cy="6100763"/>
          </a:xfrm>
        </p:spPr>
        <p:txBody>
          <a:bodyPr anchor="b"/>
          <a:lstStyle>
            <a:lvl1pPr algn="l">
              <a:defRPr sz="7700" b="1"/>
            </a:lvl1pPr>
          </a:lstStyle>
          <a:p>
            <a:r>
              <a:rPr lang="tr-TR" smtClean="0"/>
              <a:t>Asıl başlık stili için tıklatın</a:t>
            </a:r>
            <a:endParaRPr lang="tr-TR"/>
          </a:p>
        </p:txBody>
      </p:sp>
      <p:sp>
        <p:nvSpPr>
          <p:cNvPr id="3" name="2 İçerik Yer Tutucusu"/>
          <p:cNvSpPr>
            <a:spLocks noGrp="1"/>
          </p:cNvSpPr>
          <p:nvPr>
            <p:ph idx="1"/>
          </p:nvPr>
        </p:nvSpPr>
        <p:spPr>
          <a:xfrm>
            <a:off x="9853732" y="1433515"/>
            <a:ext cx="14089261" cy="30728843"/>
          </a:xfrm>
        </p:spPr>
        <p:txBody>
          <a:bodyPr/>
          <a:lstStyle>
            <a:lvl1pPr>
              <a:defRPr sz="12200"/>
            </a:lvl1pPr>
            <a:lvl2pPr>
              <a:defRPr sz="10700"/>
            </a:lvl2pPr>
            <a:lvl3pPr>
              <a:defRPr sz="9200"/>
            </a:lvl3pPr>
            <a:lvl4pPr>
              <a:defRPr sz="7700"/>
            </a:lvl4pPr>
            <a:lvl5pPr>
              <a:defRPr sz="7700"/>
            </a:lvl5pPr>
            <a:lvl6pPr>
              <a:defRPr sz="7700"/>
            </a:lvl6pPr>
            <a:lvl7pPr>
              <a:defRPr sz="7700"/>
            </a:lvl7pPr>
            <a:lvl8pPr>
              <a:defRPr sz="7700"/>
            </a:lvl8pPr>
            <a:lvl9pPr>
              <a:defRPr sz="7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1260159" y="7534278"/>
            <a:ext cx="8291663" cy="24628081"/>
          </a:xfrm>
        </p:spPr>
        <p:txBody>
          <a:bodyPr/>
          <a:lstStyle>
            <a:lvl1pPr marL="0" indent="0">
              <a:buNone/>
              <a:defRPr sz="54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26.06.2021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4939994" y="25203150"/>
            <a:ext cx="15121890" cy="2975375"/>
          </a:xfrm>
        </p:spPr>
        <p:txBody>
          <a:bodyPr anchor="b"/>
          <a:lstStyle>
            <a:lvl1pPr algn="l">
              <a:defRPr sz="7700" b="1"/>
            </a:lvl1pPr>
          </a:lstStyle>
          <a:p>
            <a:r>
              <a:rPr lang="tr-TR" smtClean="0"/>
              <a:t>Asıl başlık stili için tıklatın</a:t>
            </a:r>
            <a:endParaRPr lang="tr-TR"/>
          </a:p>
        </p:txBody>
      </p:sp>
      <p:sp>
        <p:nvSpPr>
          <p:cNvPr id="3" name="2 Resim Yer Tutucusu"/>
          <p:cNvSpPr>
            <a:spLocks noGrp="1"/>
          </p:cNvSpPr>
          <p:nvPr>
            <p:ph type="pic" idx="1"/>
          </p:nvPr>
        </p:nvSpPr>
        <p:spPr>
          <a:xfrm>
            <a:off x="4939994" y="3217069"/>
            <a:ext cx="15121890" cy="21602700"/>
          </a:xfrm>
        </p:spPr>
        <p:txBody>
          <a:bodyPr/>
          <a:lstStyle>
            <a:lvl1pPr marL="0" indent="0">
              <a:buNone/>
              <a:defRPr sz="12200"/>
            </a:lvl1pPr>
            <a:lvl2pPr marL="1748790" indent="0">
              <a:buNone/>
              <a:defRPr sz="10700"/>
            </a:lvl2pPr>
            <a:lvl3pPr marL="3497580" indent="0">
              <a:buNone/>
              <a:defRPr sz="9200"/>
            </a:lvl3pPr>
            <a:lvl4pPr marL="5246370" indent="0">
              <a:buNone/>
              <a:defRPr sz="7700"/>
            </a:lvl4pPr>
            <a:lvl5pPr marL="6995160" indent="0">
              <a:buNone/>
              <a:defRPr sz="7700"/>
            </a:lvl5pPr>
            <a:lvl6pPr marL="8743950" indent="0">
              <a:buNone/>
              <a:defRPr sz="7700"/>
            </a:lvl6pPr>
            <a:lvl7pPr marL="10492740" indent="0">
              <a:buNone/>
              <a:defRPr sz="7700"/>
            </a:lvl7pPr>
            <a:lvl8pPr marL="12241530" indent="0">
              <a:buNone/>
              <a:defRPr sz="7700"/>
            </a:lvl8pPr>
            <a:lvl9pPr marL="13990320" indent="0">
              <a:buNone/>
              <a:defRPr sz="7700"/>
            </a:lvl9pPr>
          </a:lstStyle>
          <a:p>
            <a:endParaRPr lang="tr-TR"/>
          </a:p>
        </p:txBody>
      </p:sp>
      <p:sp>
        <p:nvSpPr>
          <p:cNvPr id="4" name="3 Metin Yer Tutucusu"/>
          <p:cNvSpPr>
            <a:spLocks noGrp="1"/>
          </p:cNvSpPr>
          <p:nvPr>
            <p:ph type="body" sz="half" idx="2"/>
          </p:nvPr>
        </p:nvSpPr>
        <p:spPr>
          <a:xfrm>
            <a:off x="4939994" y="28178524"/>
            <a:ext cx="15121890" cy="4225526"/>
          </a:xfrm>
        </p:spPr>
        <p:txBody>
          <a:bodyPr/>
          <a:lstStyle>
            <a:lvl1pPr marL="0" indent="0">
              <a:buNone/>
              <a:defRPr sz="54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26.06.2021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1000"/>
            <a:lum/>
          </a:blip>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1260158" y="1441850"/>
            <a:ext cx="22682835" cy="6000750"/>
          </a:xfrm>
          <a:prstGeom prst="rect">
            <a:avLst/>
          </a:prstGeom>
        </p:spPr>
        <p:txBody>
          <a:bodyPr vert="horz" lIns="349758" tIns="174879" rIns="349758" bIns="174879"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1260158" y="8401053"/>
            <a:ext cx="22682835" cy="23761306"/>
          </a:xfrm>
          <a:prstGeom prst="rect">
            <a:avLst/>
          </a:prstGeom>
        </p:spPr>
        <p:txBody>
          <a:bodyPr vert="horz" lIns="349758" tIns="174879" rIns="349758" bIns="174879"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1260158" y="33370840"/>
            <a:ext cx="5880735" cy="1916906"/>
          </a:xfrm>
          <a:prstGeom prst="rect">
            <a:avLst/>
          </a:prstGeom>
        </p:spPr>
        <p:txBody>
          <a:bodyPr vert="horz" lIns="349758" tIns="174879" rIns="349758" bIns="174879" rtlCol="0" anchor="ctr"/>
          <a:lstStyle>
            <a:lvl1pPr algn="l">
              <a:defRPr sz="4600">
                <a:solidFill>
                  <a:schemeClr val="tx1">
                    <a:tint val="75000"/>
                  </a:schemeClr>
                </a:solidFill>
              </a:defRPr>
            </a:lvl1pPr>
          </a:lstStyle>
          <a:p>
            <a:fld id="{D9F75050-0E15-4C5B-92B0-66D068882F1F}" type="datetimeFigureOut">
              <a:rPr lang="tr-TR" smtClean="0"/>
              <a:pPr/>
              <a:t>26.06.2021</a:t>
            </a:fld>
            <a:endParaRPr lang="tr-TR"/>
          </a:p>
        </p:txBody>
      </p:sp>
      <p:sp>
        <p:nvSpPr>
          <p:cNvPr id="5" name="4 Altbilgi Yer Tutucusu"/>
          <p:cNvSpPr>
            <a:spLocks noGrp="1"/>
          </p:cNvSpPr>
          <p:nvPr>
            <p:ph type="ftr" sz="quarter" idx="3"/>
          </p:nvPr>
        </p:nvSpPr>
        <p:spPr>
          <a:xfrm>
            <a:off x="8611076" y="33370840"/>
            <a:ext cx="7980998" cy="1916906"/>
          </a:xfrm>
          <a:prstGeom prst="rect">
            <a:avLst/>
          </a:prstGeom>
        </p:spPr>
        <p:txBody>
          <a:bodyPr vert="horz" lIns="349758" tIns="174879" rIns="349758" bIns="174879" rtlCol="0" anchor="ctr"/>
          <a:lstStyle>
            <a:lvl1pPr algn="ctr">
              <a:defRPr sz="46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18062258" y="33370840"/>
            <a:ext cx="5880735" cy="1916906"/>
          </a:xfrm>
          <a:prstGeom prst="rect">
            <a:avLst/>
          </a:prstGeom>
        </p:spPr>
        <p:txBody>
          <a:bodyPr vert="horz" lIns="349758" tIns="174879" rIns="349758" bIns="174879" rtlCol="0" anchor="ctr"/>
          <a:lstStyle>
            <a:lvl1pPr algn="r">
              <a:defRPr sz="4600">
                <a:solidFill>
                  <a:schemeClr val="tx1">
                    <a:tint val="75000"/>
                  </a:schemeClr>
                </a:solidFill>
              </a:defRPr>
            </a:lvl1pPr>
          </a:lstStyle>
          <a:p>
            <a:fld id="{B1DEFA8C-F947-479F-BE07-76B6B3F80BF1}"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97580" rtl="0" eaLnBrk="1" latinLnBrk="0" hangingPunct="1">
        <a:spcBef>
          <a:spcPct val="0"/>
        </a:spcBef>
        <a:buNone/>
        <a:defRPr sz="16800" kern="1200">
          <a:solidFill>
            <a:schemeClr val="tx1"/>
          </a:solidFill>
          <a:latin typeface="+mj-lt"/>
          <a:ea typeface="+mj-ea"/>
          <a:cs typeface="+mj-cs"/>
        </a:defRPr>
      </a:lvl1pPr>
    </p:titleStyle>
    <p:bodyStyle>
      <a:lvl1pPr marL="1311593" indent="-1311593" algn="l" defTabSz="3497580" rtl="0" eaLnBrk="1" latinLnBrk="0" hangingPunct="1">
        <a:spcBef>
          <a:spcPct val="20000"/>
        </a:spcBef>
        <a:buFont typeface="Arial" pitchFamily="34" charset="0"/>
        <a:buChar char="•"/>
        <a:defRPr sz="12200" kern="1200">
          <a:solidFill>
            <a:schemeClr val="tx1"/>
          </a:solidFill>
          <a:latin typeface="+mn-lt"/>
          <a:ea typeface="+mn-ea"/>
          <a:cs typeface="+mn-cs"/>
        </a:defRPr>
      </a:lvl1pPr>
      <a:lvl2pPr marL="2841784" indent="-1092994" algn="l" defTabSz="3497580" rtl="0" eaLnBrk="1" latinLnBrk="0" hangingPunct="1">
        <a:spcBef>
          <a:spcPct val="20000"/>
        </a:spcBef>
        <a:buFont typeface="Arial" pitchFamily="34" charset="0"/>
        <a:buChar char="–"/>
        <a:defRPr sz="10700" kern="1200">
          <a:solidFill>
            <a:schemeClr val="tx1"/>
          </a:solidFill>
          <a:latin typeface="+mn-lt"/>
          <a:ea typeface="+mn-ea"/>
          <a:cs typeface="+mn-cs"/>
        </a:defRPr>
      </a:lvl2pPr>
      <a:lvl3pPr marL="4371975" indent="-874395" algn="l" defTabSz="3497580" rtl="0" eaLnBrk="1" latinLnBrk="0" hangingPunct="1">
        <a:spcBef>
          <a:spcPct val="20000"/>
        </a:spcBef>
        <a:buFont typeface="Arial" pitchFamily="34" charset="0"/>
        <a:buChar char="•"/>
        <a:defRPr sz="9200" kern="1200">
          <a:solidFill>
            <a:schemeClr val="tx1"/>
          </a:solidFill>
          <a:latin typeface="+mn-lt"/>
          <a:ea typeface="+mn-ea"/>
          <a:cs typeface="+mn-cs"/>
        </a:defRPr>
      </a:lvl3pPr>
      <a:lvl4pPr marL="612076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4pPr>
      <a:lvl5pPr marL="786955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5pPr>
      <a:lvl6pPr marL="961834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6713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1592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6471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9pPr>
    </p:bodyStyle>
    <p:otherStyle>
      <a:defPPr>
        <a:defRPr lang="tr-TR"/>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814305" y="1214320"/>
            <a:ext cx="9501254" cy="3143272"/>
          </a:xfrm>
        </p:spPr>
        <p:txBody>
          <a:bodyPr>
            <a:normAutofit fontScale="90000"/>
          </a:bodyPr>
          <a:lstStyle/>
          <a:p>
            <a:r>
              <a:rPr lang="tr-TR" sz="5400" b="1" smtClean="0">
                <a:solidFill>
                  <a:schemeClr val="bg1"/>
                </a:solidFill>
                <a:latin typeface="Arial" pitchFamily="34" charset="0"/>
                <a:cs typeface="Arial" pitchFamily="34" charset="0"/>
              </a:rPr>
              <a:t>Karadeniz Teknik Üniversitesi</a:t>
            </a:r>
            <a:br>
              <a:rPr lang="tr-TR" sz="5400" b="1" smtClean="0">
                <a:solidFill>
                  <a:schemeClr val="bg1"/>
                </a:solidFill>
                <a:latin typeface="Arial" pitchFamily="34" charset="0"/>
                <a:cs typeface="Arial" pitchFamily="34" charset="0"/>
              </a:rPr>
            </a:br>
            <a:r>
              <a:rPr lang="tr-TR" sz="5400" b="1" smtClean="0">
                <a:solidFill>
                  <a:schemeClr val="bg1"/>
                </a:solidFill>
                <a:latin typeface="Arial" pitchFamily="34" charset="0"/>
                <a:cs typeface="Arial" pitchFamily="34" charset="0"/>
              </a:rPr>
              <a:t>Mühendislik Fakültesi</a:t>
            </a:r>
            <a:br>
              <a:rPr lang="tr-TR" sz="5400" b="1" smtClean="0">
                <a:solidFill>
                  <a:schemeClr val="bg1"/>
                </a:solidFill>
                <a:latin typeface="Arial" pitchFamily="34" charset="0"/>
                <a:cs typeface="Arial" pitchFamily="34" charset="0"/>
              </a:rPr>
            </a:br>
            <a:r>
              <a:rPr lang="tr-TR" sz="5400" b="1" smtClean="0">
                <a:solidFill>
                  <a:schemeClr val="bg1"/>
                </a:solidFill>
                <a:latin typeface="Arial" pitchFamily="34" charset="0"/>
                <a:cs typeface="Arial" pitchFamily="34" charset="0"/>
              </a:rPr>
              <a:t>Makine Mühendisliği Bölümü</a:t>
            </a:r>
            <a:endParaRPr lang="tr-TR" sz="5400" b="1" dirty="0">
              <a:solidFill>
                <a:schemeClr val="bg1"/>
              </a:solidFill>
              <a:latin typeface="Arial" pitchFamily="34" charset="0"/>
              <a:cs typeface="Arial" pitchFamily="34" charset="0"/>
            </a:endParaRPr>
          </a:p>
        </p:txBody>
      </p:sp>
      <p:sp>
        <p:nvSpPr>
          <p:cNvPr id="6" name="5 Dikdörtgen"/>
          <p:cNvSpPr/>
          <p:nvPr/>
        </p:nvSpPr>
        <p:spPr>
          <a:xfrm>
            <a:off x="2457379" y="5643476"/>
            <a:ext cx="20645582" cy="1154162"/>
          </a:xfrm>
          <a:prstGeom prst="rect">
            <a:avLst/>
          </a:prstGeom>
        </p:spPr>
        <p:txBody>
          <a:bodyPr wrap="square">
            <a:spAutoFit/>
          </a:bodyPr>
          <a:lstStyle/>
          <a:p>
            <a:pPr algn="ctr"/>
            <a:r>
              <a:rPr lang="tr-TR" dirty="0" smtClean="0">
                <a:solidFill>
                  <a:schemeClr val="bg1"/>
                </a:solidFill>
                <a:latin typeface="Arial Black" pitchFamily="34" charset="0"/>
              </a:rPr>
              <a:t>TEL EREZYONDA YÜZEY PÜRÜZLÜLÜĞÜ</a:t>
            </a:r>
            <a:endParaRPr lang="tr-TR" dirty="0">
              <a:solidFill>
                <a:schemeClr val="bg1"/>
              </a:solidFill>
              <a:latin typeface="Arial Black" pitchFamily="34" charset="0"/>
            </a:endParaRPr>
          </a:p>
        </p:txBody>
      </p:sp>
      <p:sp>
        <p:nvSpPr>
          <p:cNvPr id="8" name="7 Dikdörtgen"/>
          <p:cNvSpPr/>
          <p:nvPr/>
        </p:nvSpPr>
        <p:spPr>
          <a:xfrm>
            <a:off x="14959029" y="1285758"/>
            <a:ext cx="13144592" cy="4247317"/>
          </a:xfrm>
          <a:prstGeom prst="rect">
            <a:avLst/>
          </a:prstGeom>
        </p:spPr>
        <p:txBody>
          <a:bodyPr wrap="square">
            <a:spAutoFit/>
          </a:bodyPr>
          <a:lstStyle/>
          <a:p>
            <a:r>
              <a:rPr lang="tr-TR" sz="4400" b="1" dirty="0" smtClean="0">
                <a:solidFill>
                  <a:schemeClr val="bg1"/>
                </a:solidFill>
                <a:latin typeface="Arial" pitchFamily="34" charset="0"/>
                <a:cs typeface="Arial" pitchFamily="34" charset="0"/>
              </a:rPr>
              <a:t>Danışman: Prof. Dr. Levent GÜMÜŞEL</a:t>
            </a:r>
          </a:p>
          <a:p>
            <a:r>
              <a:rPr lang="tr-TR" sz="4400" b="1" dirty="0" smtClean="0">
                <a:solidFill>
                  <a:schemeClr val="bg1"/>
                </a:solidFill>
                <a:latin typeface="Arial" pitchFamily="34" charset="0"/>
                <a:cs typeface="Arial" pitchFamily="34" charset="0"/>
              </a:rPr>
              <a:t>Berna OKYAY</a:t>
            </a:r>
          </a:p>
          <a:p>
            <a:r>
              <a:rPr lang="tr-TR" sz="4400" b="1" dirty="0" smtClean="0">
                <a:solidFill>
                  <a:schemeClr val="bg1"/>
                </a:solidFill>
                <a:latin typeface="Arial" pitchFamily="34" charset="0"/>
                <a:cs typeface="Arial" pitchFamily="34" charset="0"/>
              </a:rPr>
              <a:t>Onur NEZER</a:t>
            </a:r>
          </a:p>
          <a:p>
            <a:r>
              <a:rPr lang="tr-TR" sz="4400" b="1" dirty="0" smtClean="0">
                <a:solidFill>
                  <a:schemeClr val="bg1"/>
                </a:solidFill>
                <a:latin typeface="Arial" pitchFamily="34" charset="0"/>
                <a:cs typeface="Arial" pitchFamily="34" charset="0"/>
              </a:rPr>
              <a:t>Zekeriyya ATAR</a:t>
            </a:r>
          </a:p>
          <a:p>
            <a:r>
              <a:rPr lang="tr-TR" sz="5400" b="1" dirty="0" smtClean="0">
                <a:solidFill>
                  <a:schemeClr val="bg1"/>
                </a:solidFill>
                <a:latin typeface="Arial" pitchFamily="34" charset="0"/>
                <a:cs typeface="Arial" pitchFamily="34" charset="0"/>
              </a:rPr>
              <a:t/>
            </a:r>
            <a:br>
              <a:rPr lang="tr-TR" sz="5400" b="1" dirty="0" smtClean="0">
                <a:solidFill>
                  <a:schemeClr val="bg1"/>
                </a:solidFill>
                <a:latin typeface="Arial" pitchFamily="34" charset="0"/>
                <a:cs typeface="Arial" pitchFamily="34" charset="0"/>
              </a:rPr>
            </a:br>
            <a:endParaRPr lang="tr-TR" sz="4000" b="1" dirty="0">
              <a:solidFill>
                <a:schemeClr val="bg1"/>
              </a:solidFill>
              <a:latin typeface="Arial" pitchFamily="34" charset="0"/>
              <a:cs typeface="Arial"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10172683" y="714254"/>
            <a:ext cx="4572032" cy="4572032"/>
          </a:xfrm>
          <a:prstGeom prst="ellipse">
            <a:avLst/>
          </a:prstGeom>
          <a:noFill/>
          <a:ln w="9525">
            <a:noFill/>
            <a:miter lim="800000"/>
            <a:headEnd/>
            <a:tailEnd/>
          </a:ln>
          <a:effectLst/>
          <a:scene3d>
            <a:camera prst="orthographicFront"/>
            <a:lightRig rig="threePt" dir="t"/>
          </a:scene3d>
          <a:sp3d>
            <a:bevelB w="165100" prst="coolSlant"/>
          </a:sp3d>
        </p:spPr>
      </p:pic>
      <p:sp>
        <p:nvSpPr>
          <p:cNvPr id="16" name="15 Dikdörtgen"/>
          <p:cNvSpPr/>
          <p:nvPr/>
        </p:nvSpPr>
        <p:spPr>
          <a:xfrm>
            <a:off x="1100057" y="7215112"/>
            <a:ext cx="6421951" cy="830997"/>
          </a:xfrm>
          <a:prstGeom prst="rect">
            <a:avLst/>
          </a:prstGeom>
        </p:spPr>
        <p:txBody>
          <a:bodyPr wrap="none">
            <a:spAutoFit/>
          </a:bodyPr>
          <a:lstStyle/>
          <a:p>
            <a:r>
              <a:rPr lang="tr-TR" sz="4800" b="1" dirty="0" smtClean="0">
                <a:solidFill>
                  <a:srgbClr val="FFC000"/>
                </a:solidFill>
                <a:latin typeface="Kristen ITC" pitchFamily="66" charset="0"/>
                <a:ea typeface="Adobe Heiti Std R" pitchFamily="34" charset="-128"/>
                <a:cs typeface="Arial" pitchFamily="34" charset="0"/>
              </a:rPr>
              <a:t>PROJENİN AMACI</a:t>
            </a:r>
            <a:endParaRPr lang="tr-TR" sz="4800" b="1" dirty="0">
              <a:solidFill>
                <a:srgbClr val="FFC000"/>
              </a:solidFill>
              <a:latin typeface="Kristen ITC" pitchFamily="66" charset="0"/>
              <a:ea typeface="Adobe Heiti Std R" pitchFamily="34" charset="-128"/>
              <a:cs typeface="Arial" pitchFamily="34" charset="0"/>
            </a:endParaRPr>
          </a:p>
        </p:txBody>
      </p:sp>
      <p:sp>
        <p:nvSpPr>
          <p:cNvPr id="17" name="16 Yuvarlatılmış Dikdörtgen"/>
          <p:cNvSpPr/>
          <p:nvPr/>
        </p:nvSpPr>
        <p:spPr>
          <a:xfrm>
            <a:off x="686313" y="8430454"/>
            <a:ext cx="6643734" cy="6733056"/>
          </a:xfrm>
          <a:prstGeom prst="roundRect">
            <a:avLst/>
          </a:prstGeom>
          <a:solidFill>
            <a:schemeClr val="tx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9" name="18 Akış Çizelgesi: Belge"/>
          <p:cNvSpPr/>
          <p:nvPr/>
        </p:nvSpPr>
        <p:spPr>
          <a:xfrm>
            <a:off x="16874534" y="8452177"/>
            <a:ext cx="7643866" cy="6500858"/>
          </a:xfrm>
          <a:prstGeom prst="flowChartDocument">
            <a:avLst/>
          </a:prstGeom>
          <a:solidFill>
            <a:schemeClr val="tx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20 Dikdörtgen"/>
          <p:cNvSpPr/>
          <p:nvPr/>
        </p:nvSpPr>
        <p:spPr>
          <a:xfrm>
            <a:off x="827515" y="8665649"/>
            <a:ext cx="6572296" cy="6494085"/>
          </a:xfrm>
          <a:prstGeom prst="rect">
            <a:avLst/>
          </a:prstGeom>
        </p:spPr>
        <p:txBody>
          <a:bodyPr wrap="square">
            <a:spAutoFit/>
          </a:bodyPr>
          <a:lstStyle/>
          <a:p>
            <a:pPr lvl="0" algn="ctr"/>
            <a:r>
              <a:rPr lang="tr-TR" sz="3600" b="1" dirty="0" smtClean="0">
                <a:solidFill>
                  <a:prstClr val="black"/>
                </a:solidFill>
              </a:rPr>
              <a:t/>
            </a:r>
            <a:br>
              <a:rPr lang="tr-TR" sz="3600" b="1" dirty="0" smtClean="0">
                <a:solidFill>
                  <a:prstClr val="black"/>
                </a:solidFill>
              </a:rPr>
            </a:br>
            <a:r>
              <a:rPr lang="tr-TR" sz="3800" b="1" dirty="0" smtClean="0">
                <a:solidFill>
                  <a:prstClr val="black"/>
                </a:solidFill>
              </a:rPr>
              <a:t>Bu projede 2379  (ısıl işlem görmüş)58 HRC Sertleştirilmiş Takım Çeliğinden tel erozyon makinasıyla farklı boyut ve hızlarda kesim yapılarak yüzeyde oluşan pürüzlülüğün Taguchi Deneyi de kullanılarak ölçülmesi ve deneysel çalışmasının yapılması amaçlanmıştır.</a:t>
            </a:r>
            <a:endParaRPr lang="tr-TR" b="1" dirty="0">
              <a:solidFill>
                <a:prstClr val="white"/>
              </a:solidFill>
            </a:endParaRPr>
          </a:p>
        </p:txBody>
      </p:sp>
      <p:sp>
        <p:nvSpPr>
          <p:cNvPr id="22" name="21 Dikdörtgen"/>
          <p:cNvSpPr/>
          <p:nvPr/>
        </p:nvSpPr>
        <p:spPr>
          <a:xfrm>
            <a:off x="18888119" y="7143674"/>
            <a:ext cx="3616696" cy="923330"/>
          </a:xfrm>
          <a:prstGeom prst="rect">
            <a:avLst/>
          </a:prstGeom>
        </p:spPr>
        <p:txBody>
          <a:bodyPr wrap="none">
            <a:spAutoFit/>
          </a:bodyPr>
          <a:lstStyle/>
          <a:p>
            <a:r>
              <a:rPr lang="tr-TR" sz="5400" b="1" dirty="0" smtClean="0">
                <a:solidFill>
                  <a:srgbClr val="0070C0"/>
                </a:solidFill>
                <a:latin typeface="Kristen ITC" pitchFamily="66" charset="0"/>
              </a:rPr>
              <a:t>YÖNTEM</a:t>
            </a:r>
            <a:endParaRPr lang="tr-TR" sz="5400" b="1" dirty="0">
              <a:solidFill>
                <a:srgbClr val="0070C0"/>
              </a:solidFill>
              <a:latin typeface="Kristen ITC" pitchFamily="66" charset="0"/>
            </a:endParaRPr>
          </a:p>
        </p:txBody>
      </p:sp>
      <p:sp>
        <p:nvSpPr>
          <p:cNvPr id="23" name="22 Dikdörtgen"/>
          <p:cNvSpPr/>
          <p:nvPr/>
        </p:nvSpPr>
        <p:spPr>
          <a:xfrm>
            <a:off x="17367228" y="9020775"/>
            <a:ext cx="7072362" cy="3539430"/>
          </a:xfrm>
          <a:prstGeom prst="rect">
            <a:avLst/>
          </a:prstGeom>
          <a:noFill/>
        </p:spPr>
        <p:txBody>
          <a:bodyPr wrap="square">
            <a:spAutoFit/>
          </a:bodyPr>
          <a:lstStyle/>
          <a:p>
            <a:r>
              <a:rPr lang="tr-TR" sz="3200" b="1" dirty="0" smtClean="0">
                <a:solidFill>
                  <a:schemeClr val="bg1"/>
                </a:solidFill>
              </a:rPr>
              <a:t> Bu çalışmada yüzey pürüzlülüğü ve boyutlarına olan etkisi Taguchi Deneyi de kullanılarak etkisi ölçülmüştür. Parçaların kesilmesinden sonra her bir yüzeyinde ki pürüzlülükleri SURFTEST SJ-210  markalı yüzey pürüzlülük ölçüm aletiyle ölçülmüştür .</a:t>
            </a:r>
          </a:p>
        </p:txBody>
      </p:sp>
      <p:sp>
        <p:nvSpPr>
          <p:cNvPr id="25" name="24 Yatay Kaydırma"/>
          <p:cNvSpPr/>
          <p:nvPr/>
        </p:nvSpPr>
        <p:spPr>
          <a:xfrm>
            <a:off x="3325431" y="27563410"/>
            <a:ext cx="18266535" cy="8665777"/>
          </a:xfrm>
          <a:prstGeom prst="horizontalScroll">
            <a:avLst/>
          </a:prstGeom>
          <a:solidFill>
            <a:schemeClr val="tx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dirty="0">
              <a:solidFill>
                <a:schemeClr val="tx1"/>
              </a:solidFill>
            </a:endParaRPr>
          </a:p>
        </p:txBody>
      </p:sp>
      <p:sp>
        <p:nvSpPr>
          <p:cNvPr id="26" name="25 Dikdörtgen"/>
          <p:cNvSpPr/>
          <p:nvPr/>
        </p:nvSpPr>
        <p:spPr>
          <a:xfrm>
            <a:off x="10172683" y="28776965"/>
            <a:ext cx="5958994" cy="1154162"/>
          </a:xfrm>
          <a:prstGeom prst="rect">
            <a:avLst/>
          </a:prstGeom>
          <a:noFill/>
        </p:spPr>
        <p:txBody>
          <a:bodyPr wrap="square">
            <a:spAutoFit/>
          </a:bodyPr>
          <a:lstStyle/>
          <a:p>
            <a:pPr algn="ctr"/>
            <a:r>
              <a:rPr lang="tr-TR" dirty="0" smtClean="0">
                <a:solidFill>
                  <a:srgbClr val="00B050"/>
                </a:solidFill>
                <a:latin typeface="Kristen ITC" panose="03050502040202030202" pitchFamily="66" charset="0"/>
              </a:rPr>
              <a:t>SONUÇLAR</a:t>
            </a:r>
            <a:endParaRPr lang="tr-TR" dirty="0">
              <a:solidFill>
                <a:srgbClr val="00B050"/>
              </a:solidFill>
              <a:latin typeface="Kristen ITC" pitchFamily="66" charset="0"/>
            </a:endParaRPr>
          </a:p>
        </p:txBody>
      </p:sp>
      <p:sp>
        <p:nvSpPr>
          <p:cNvPr id="27" name="26 Dikdörtgen"/>
          <p:cNvSpPr/>
          <p:nvPr/>
        </p:nvSpPr>
        <p:spPr>
          <a:xfrm>
            <a:off x="5814965" y="29432330"/>
            <a:ext cx="15587727" cy="646331"/>
          </a:xfrm>
          <a:prstGeom prst="rect">
            <a:avLst/>
          </a:prstGeom>
        </p:spPr>
        <p:txBody>
          <a:bodyPr wrap="square">
            <a:spAutoFit/>
          </a:bodyPr>
          <a:lstStyle/>
          <a:p>
            <a:endParaRPr lang="tr-TR" sz="3600" b="1" dirty="0">
              <a:solidFill>
                <a:schemeClr val="bg1"/>
              </a:solidFill>
            </a:endParaRP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20149" y="8665649"/>
            <a:ext cx="8859860" cy="5870104"/>
          </a:xfrm>
          <a:prstGeom prst="rect">
            <a:avLst/>
          </a:prstGeom>
          <a:noFill/>
          <a:ln w="9525">
            <a:solidFill>
              <a:srgbClr val="C00000"/>
            </a:solidFill>
            <a:miter lim="800000"/>
            <a:headEnd/>
            <a:tailEnd/>
          </a:ln>
          <a:effec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3244" y="22832316"/>
            <a:ext cx="6736803" cy="4075328"/>
          </a:xfrm>
          <a:prstGeom prst="rect">
            <a:avLst/>
          </a:prstGeom>
          <a:noFill/>
          <a:ln w="9525">
            <a:noFill/>
            <a:miter lim="800000"/>
            <a:headEnd/>
            <a:tailEnd/>
          </a:ln>
          <a:effectLst/>
        </p:spPr>
      </p:pic>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726272" y="17655735"/>
            <a:ext cx="9144064" cy="9251909"/>
          </a:xfrm>
          <a:prstGeom prst="rect">
            <a:avLst/>
          </a:prstGeom>
          <a:noFill/>
          <a:ln w="57150">
            <a:solidFill>
              <a:schemeClr val="bg1">
                <a:lumMod val="95000"/>
                <a:lumOff val="5000"/>
              </a:schemeClr>
            </a:solidFill>
            <a:miter lim="800000"/>
            <a:headEnd/>
            <a:tailEnd/>
          </a:ln>
          <a:effectLst/>
        </p:spPr>
      </p:pic>
      <p:pic>
        <p:nvPicPr>
          <p:cNvPr id="1036" name="Picture 1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5710" y="17831361"/>
            <a:ext cx="6643734" cy="4577409"/>
          </a:xfrm>
          <a:prstGeom prst="rect">
            <a:avLst/>
          </a:prstGeom>
          <a:noFill/>
          <a:ln w="76200">
            <a:solidFill>
              <a:srgbClr val="00B050"/>
            </a:solidFill>
            <a:miter lim="800000"/>
            <a:headEnd/>
            <a:tailEnd/>
          </a:ln>
          <a:effectLst/>
        </p:spPr>
      </p:pic>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7581373" y="22863736"/>
            <a:ext cx="6230188" cy="4043908"/>
          </a:xfrm>
          <a:prstGeom prst="rect">
            <a:avLst/>
          </a:prstGeom>
          <a:noFill/>
          <a:ln w="28575">
            <a:noFill/>
            <a:miter lim="800000"/>
            <a:headEnd/>
            <a:tailEnd/>
          </a:ln>
          <a:effectLst/>
        </p:spPr>
      </p:pic>
      <p:pic>
        <p:nvPicPr>
          <p:cNvPr id="1038" name="Picture 14"/>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7546593" y="17703351"/>
            <a:ext cx="6299748" cy="4833428"/>
          </a:xfrm>
          <a:prstGeom prst="rect">
            <a:avLst/>
          </a:prstGeom>
          <a:noFill/>
          <a:ln w="76200">
            <a:solidFill>
              <a:srgbClr val="FF0000"/>
            </a:solidFill>
            <a:miter lim="800000"/>
            <a:headEnd/>
            <a:tailEnd/>
          </a:ln>
          <a:effectLst/>
        </p:spPr>
      </p:pic>
      <p:sp>
        <p:nvSpPr>
          <p:cNvPr id="35" name="34 Dikdörtgen"/>
          <p:cNvSpPr/>
          <p:nvPr/>
        </p:nvSpPr>
        <p:spPr>
          <a:xfrm>
            <a:off x="739132" y="15409600"/>
            <a:ext cx="7325939" cy="2308324"/>
          </a:xfrm>
          <a:prstGeom prst="rect">
            <a:avLst/>
          </a:prstGeom>
        </p:spPr>
        <p:txBody>
          <a:bodyPr wrap="square">
            <a:spAutoFit/>
          </a:bodyPr>
          <a:lstStyle/>
          <a:p>
            <a:r>
              <a:rPr lang="tr-TR" sz="4800" b="1" dirty="0" smtClean="0">
                <a:solidFill>
                  <a:srgbClr val="00B050"/>
                </a:solidFill>
              </a:rPr>
              <a:t>KESİM YAPILAN PARÇALARIN İŞLEMDEN SONRAKİ HALLARİ</a:t>
            </a:r>
            <a:endParaRPr lang="tr-TR" sz="4800" dirty="0">
              <a:solidFill>
                <a:srgbClr val="00B050"/>
              </a:solidFill>
            </a:endParaRPr>
          </a:p>
        </p:txBody>
      </p:sp>
      <p:sp>
        <p:nvSpPr>
          <p:cNvPr id="10" name="Metin kutusu 9"/>
          <p:cNvSpPr txBox="1"/>
          <p:nvPr/>
        </p:nvSpPr>
        <p:spPr>
          <a:xfrm>
            <a:off x="17367228" y="15311537"/>
            <a:ext cx="7200738" cy="1569660"/>
          </a:xfrm>
          <a:prstGeom prst="rect">
            <a:avLst/>
          </a:prstGeom>
          <a:noFill/>
        </p:spPr>
        <p:txBody>
          <a:bodyPr wrap="square" rtlCol="0">
            <a:spAutoFit/>
          </a:bodyPr>
          <a:lstStyle/>
          <a:p>
            <a:r>
              <a:rPr lang="tr-TR" sz="4800" dirty="0" smtClean="0">
                <a:solidFill>
                  <a:srgbClr val="FF0000"/>
                </a:solidFill>
              </a:rPr>
              <a:t>PARÇALARIN KESİMİ GENEL GÖRÜNTÜ</a:t>
            </a:r>
            <a:endParaRPr lang="tr-TR" sz="4800" dirty="0">
              <a:solidFill>
                <a:srgbClr val="FF0000"/>
              </a:solidFill>
            </a:endParaRPr>
          </a:p>
        </p:txBody>
      </p:sp>
      <p:sp>
        <p:nvSpPr>
          <p:cNvPr id="11" name="Metin kutusu 10"/>
          <p:cNvSpPr txBox="1"/>
          <p:nvPr/>
        </p:nvSpPr>
        <p:spPr>
          <a:xfrm>
            <a:off x="5379870" y="30216895"/>
            <a:ext cx="15587727" cy="4524315"/>
          </a:xfrm>
          <a:prstGeom prst="rect">
            <a:avLst/>
          </a:prstGeom>
          <a:noFill/>
        </p:spPr>
        <p:txBody>
          <a:bodyPr wrap="square" rtlCol="0">
            <a:spAutoFit/>
          </a:bodyPr>
          <a:lstStyle/>
          <a:p>
            <a:r>
              <a:rPr lang="tr-TR" sz="3600" dirty="0" smtClean="0">
                <a:solidFill>
                  <a:schemeClr val="bg1"/>
                </a:solidFill>
              </a:rPr>
              <a:t>Bu projeden daha iyi sonuçlar almak için 58HRC Serleştirilmiş Takım Çeliği ilk olarak 70x70x35 boyutlarında bir adet ve 45x45x45 mm boyutlarında iki adet kesim yapılmıştır. İşleme parametreleri olarak , tabla ilerleme hızı ,puls süresi ve puls ara süresi değişken olarak kullanılmıştır. Küp parçalardaki AB boyut değerleri hatası incelenmesinde puls süresinin optimum boyut değerlerinin elde edilmesinde etkili olduğu fakat SF ve puls ara süresi parametrelerinin AB boyutu değişimi üzerinde az etkiye sahip olduğu tespit edilmiştir. 2379 Takım Çeliğinin  tel erozyon tezgahında kesilmesi mümkündür.</a:t>
            </a:r>
            <a:endParaRPr lang="tr-TR" sz="3600" dirty="0">
              <a:solidFill>
                <a:schemeClr val="bg1"/>
              </a:solidFill>
            </a:endParaRP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2609</TotalTime>
  <Words>155</Words>
  <Application>Microsoft Office PowerPoint</Application>
  <PresentationFormat>Özel</PresentationFormat>
  <Paragraphs>15</Paragraphs>
  <Slides>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vt:i4>
      </vt:variant>
    </vt:vector>
  </HeadingPairs>
  <TitlesOfParts>
    <vt:vector size="7" baseType="lpstr">
      <vt:lpstr>Adobe Heiti Std R</vt:lpstr>
      <vt:lpstr>Arial</vt:lpstr>
      <vt:lpstr>Arial Black</vt:lpstr>
      <vt:lpstr>Calibri</vt:lpstr>
      <vt:lpstr>Kristen ITC</vt:lpstr>
      <vt:lpstr>Ofis Teması</vt:lpstr>
      <vt:lpstr>Karadeniz Teknik Üniversitesi Mühendislik Fakültesi Makine Mühendisliği Bölümü</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Karadeniz Teknik Üniversitesi Mühendislik Fakültesi Makine Mühendisliği Bölümü</dc:title>
  <dc:creator>Lenovo</dc:creator>
  <cp:lastModifiedBy>Microsoft hesabı</cp:lastModifiedBy>
  <cp:revision>21</cp:revision>
  <dcterms:created xsi:type="dcterms:W3CDTF">2019-05-29T09:16:25Z</dcterms:created>
  <dcterms:modified xsi:type="dcterms:W3CDTF">2021-06-26T12:34:04Z</dcterms:modified>
</cp:coreProperties>
</file>